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9"/>
  </p:notesMasterIdLst>
  <p:handoutMasterIdLst>
    <p:handoutMasterId r:id="rId10"/>
  </p:handoutMasterIdLst>
  <p:sldIdLst>
    <p:sldId id="261" r:id="rId5"/>
    <p:sldId id="262" r:id="rId6"/>
    <p:sldId id="260" r:id="rId7"/>
    <p:sldId id="263" r:id="rId8"/>
  </p:sldIdLst>
  <p:sldSz cx="6858000" cy="9906000" type="A4"/>
  <p:notesSz cx="6735763" cy="9866313"/>
  <p:kinsoku lang="ja-JP" invalStChars="、。，．・：；？！゛゜ヽヾゝゞ々ー’”）〕］｝〉》」』】°‰′″℃￠％ぁぃぅぇぉっゃゅょゎァィゥェォッャュョヮヵヶ!%),.:;?]}｡｣､･ｧｨｩｪｫｬｭｮｯｰﾞﾟ" invalEndChars="‘“（〔［｛〈《「『【￥＄$([\{｢￡"/>
  <p:defaultTextStyle>
    <a:defPPr>
      <a:defRPr lang="ja-JP"/>
    </a:defPPr>
    <a:lvl1pPr marL="0" algn="l" defTabSz="839694" rtl="0" eaLnBrk="1" latinLnBrk="0" hangingPunct="1">
      <a:defRPr kumimoji="1" sz="1700" kern="1200">
        <a:solidFill>
          <a:schemeClr val="tx1"/>
        </a:solidFill>
        <a:latin typeface="+mn-lt"/>
        <a:ea typeface="+mn-ea"/>
        <a:cs typeface="+mn-cs"/>
      </a:defRPr>
    </a:lvl1pPr>
    <a:lvl2pPr marL="419847" algn="l" defTabSz="839694" rtl="0" eaLnBrk="1" latinLnBrk="0" hangingPunct="1">
      <a:defRPr kumimoji="1" sz="1700" kern="1200">
        <a:solidFill>
          <a:schemeClr val="tx1"/>
        </a:solidFill>
        <a:latin typeface="+mn-lt"/>
        <a:ea typeface="+mn-ea"/>
        <a:cs typeface="+mn-cs"/>
      </a:defRPr>
    </a:lvl2pPr>
    <a:lvl3pPr marL="839694" algn="l" defTabSz="839694" rtl="0" eaLnBrk="1" latinLnBrk="0" hangingPunct="1">
      <a:defRPr kumimoji="1" sz="1700" kern="1200">
        <a:solidFill>
          <a:schemeClr val="tx1"/>
        </a:solidFill>
        <a:latin typeface="+mn-lt"/>
        <a:ea typeface="+mn-ea"/>
        <a:cs typeface="+mn-cs"/>
      </a:defRPr>
    </a:lvl3pPr>
    <a:lvl4pPr marL="1259540" algn="l" defTabSz="839694" rtl="0" eaLnBrk="1" latinLnBrk="0" hangingPunct="1">
      <a:defRPr kumimoji="1" sz="1700" kern="1200">
        <a:solidFill>
          <a:schemeClr val="tx1"/>
        </a:solidFill>
        <a:latin typeface="+mn-lt"/>
        <a:ea typeface="+mn-ea"/>
        <a:cs typeface="+mn-cs"/>
      </a:defRPr>
    </a:lvl4pPr>
    <a:lvl5pPr marL="1679387" algn="l" defTabSz="839694" rtl="0" eaLnBrk="1" latinLnBrk="0" hangingPunct="1">
      <a:defRPr kumimoji="1" sz="1700" kern="1200">
        <a:solidFill>
          <a:schemeClr val="tx1"/>
        </a:solidFill>
        <a:latin typeface="+mn-lt"/>
        <a:ea typeface="+mn-ea"/>
        <a:cs typeface="+mn-cs"/>
      </a:defRPr>
    </a:lvl5pPr>
    <a:lvl6pPr marL="2099234" algn="l" defTabSz="839694" rtl="0" eaLnBrk="1" latinLnBrk="0" hangingPunct="1">
      <a:defRPr kumimoji="1" sz="1700" kern="1200">
        <a:solidFill>
          <a:schemeClr val="tx1"/>
        </a:solidFill>
        <a:latin typeface="+mn-lt"/>
        <a:ea typeface="+mn-ea"/>
        <a:cs typeface="+mn-cs"/>
      </a:defRPr>
    </a:lvl6pPr>
    <a:lvl7pPr marL="2519081" algn="l" defTabSz="839694" rtl="0" eaLnBrk="1" latinLnBrk="0" hangingPunct="1">
      <a:defRPr kumimoji="1" sz="1700" kern="1200">
        <a:solidFill>
          <a:schemeClr val="tx1"/>
        </a:solidFill>
        <a:latin typeface="+mn-lt"/>
        <a:ea typeface="+mn-ea"/>
        <a:cs typeface="+mn-cs"/>
      </a:defRPr>
    </a:lvl7pPr>
    <a:lvl8pPr marL="2938927" algn="l" defTabSz="839694" rtl="0" eaLnBrk="1" latinLnBrk="0" hangingPunct="1">
      <a:defRPr kumimoji="1" sz="1700" kern="1200">
        <a:solidFill>
          <a:schemeClr val="tx1"/>
        </a:solidFill>
        <a:latin typeface="+mn-lt"/>
        <a:ea typeface="+mn-ea"/>
        <a:cs typeface="+mn-cs"/>
      </a:defRPr>
    </a:lvl8pPr>
    <a:lvl9pPr marL="3358774" algn="l" defTabSz="839694" rtl="0" eaLnBrk="1" latinLnBrk="0" hangingPunct="1">
      <a:defRPr kumimoji="1"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68" userDrawn="1">
          <p15:clr>
            <a:srgbClr val="A4A3A4"/>
          </p15:clr>
        </p15:guide>
        <p15:guide id="2" pos="2160">
          <p15:clr>
            <a:srgbClr val="A4A3A4"/>
          </p15:clr>
        </p15:guide>
        <p15:guide id="3" pos="96">
          <p15:clr>
            <a:srgbClr val="A4A3A4"/>
          </p15:clr>
        </p15:guide>
        <p15:guide id="4" pos="4224">
          <p15:clr>
            <a:srgbClr val="A4A3A4"/>
          </p15:clr>
        </p15:guide>
        <p15:guide id="5" pos="2064">
          <p15:clr>
            <a:srgbClr val="A4A3A4"/>
          </p15:clr>
        </p15:guide>
        <p15:guide id="6" pos="2256">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66FF99"/>
    <a:srgbClr val="FF6D6D"/>
    <a:srgbClr val="FFCC00"/>
    <a:srgbClr val="FF5A3B"/>
    <a:srgbClr val="DBEEF4"/>
    <a:srgbClr val="FF553B"/>
    <a:srgbClr val="FFCCCC"/>
    <a:srgbClr val="FFCCFF"/>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62" autoAdjust="0"/>
    <p:restoredTop sz="92986" autoAdjust="0"/>
  </p:normalViewPr>
  <p:slideViewPr>
    <p:cSldViewPr>
      <p:cViewPr varScale="1">
        <p:scale>
          <a:sx n="46" d="100"/>
          <a:sy n="46" d="100"/>
        </p:scale>
        <p:origin x="2760" y="66"/>
      </p:cViewPr>
      <p:guideLst>
        <p:guide orient="horz" pos="4368"/>
        <p:guide pos="2160"/>
        <p:guide pos="96"/>
        <p:guide pos="4224"/>
        <p:guide pos="2064"/>
        <p:guide pos="2256"/>
      </p:guideLst>
    </p:cSldViewPr>
  </p:slideViewPr>
  <p:notesTextViewPr>
    <p:cViewPr>
      <p:scale>
        <a:sx n="100" d="100"/>
        <a:sy n="100" d="100"/>
      </p:scale>
      <p:origin x="0" y="0"/>
    </p:cViewPr>
  </p:notesTextViewPr>
  <p:notesViewPr>
    <p:cSldViewPr>
      <p:cViewPr varScale="1">
        <p:scale>
          <a:sx n="51" d="100"/>
          <a:sy n="51" d="100"/>
        </p:scale>
        <p:origin x="-2958" y="-90"/>
      </p:cViewPr>
      <p:guideLst>
        <p:guide orient="horz" pos="3107"/>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18621" cy="493237"/>
          </a:xfrm>
          <a:prstGeom prst="rect">
            <a:avLst/>
          </a:prstGeom>
        </p:spPr>
        <p:txBody>
          <a:bodyPr vert="horz" lIns="90622" tIns="45311" rIns="90622" bIns="4531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1"/>
            <a:ext cx="2918621" cy="493237"/>
          </a:xfrm>
          <a:prstGeom prst="rect">
            <a:avLst/>
          </a:prstGeom>
        </p:spPr>
        <p:txBody>
          <a:bodyPr vert="horz" lIns="90622" tIns="45311" rIns="90622" bIns="45311" rtlCol="0"/>
          <a:lstStyle>
            <a:lvl1pPr algn="r">
              <a:defRPr sz="1200"/>
            </a:lvl1pPr>
          </a:lstStyle>
          <a:p>
            <a:fld id="{2755113F-4F0A-403E-8B45-661CED73D97F}" type="datetimeFigureOut">
              <a:rPr kumimoji="1" lang="ja-JP" altLang="en-US" smtClean="0"/>
              <a:t>2020/6/19</a:t>
            </a:fld>
            <a:endParaRPr kumimoji="1" lang="ja-JP" altLang="en-US"/>
          </a:p>
        </p:txBody>
      </p:sp>
      <p:sp>
        <p:nvSpPr>
          <p:cNvPr id="4" name="フッター プレースホルダー 3"/>
          <p:cNvSpPr>
            <a:spLocks noGrp="1"/>
          </p:cNvSpPr>
          <p:nvPr>
            <p:ph type="ftr" sz="quarter" idx="2"/>
          </p:nvPr>
        </p:nvSpPr>
        <p:spPr>
          <a:xfrm>
            <a:off x="3" y="9371501"/>
            <a:ext cx="2918621" cy="493236"/>
          </a:xfrm>
          <a:prstGeom prst="rect">
            <a:avLst/>
          </a:prstGeom>
        </p:spPr>
        <p:txBody>
          <a:bodyPr vert="horz" lIns="90622" tIns="45311" rIns="90622" bIns="4531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1"/>
            <a:ext cx="2918621" cy="493236"/>
          </a:xfrm>
          <a:prstGeom prst="rect">
            <a:avLst/>
          </a:prstGeom>
        </p:spPr>
        <p:txBody>
          <a:bodyPr vert="horz" lIns="90622" tIns="45311" rIns="90622" bIns="45311" rtlCol="0" anchor="b"/>
          <a:lstStyle>
            <a:lvl1pPr algn="r">
              <a:defRPr sz="1200"/>
            </a:lvl1pPr>
          </a:lstStyle>
          <a:p>
            <a:fld id="{5674E5FF-0E6A-4CDB-BE90-C563ED7DA1B3}" type="slidenum">
              <a:rPr kumimoji="1" lang="ja-JP" altLang="en-US" smtClean="0"/>
              <a:t>‹#›</a:t>
            </a:fld>
            <a:endParaRPr kumimoji="1" lang="ja-JP" altLang="en-US"/>
          </a:p>
        </p:txBody>
      </p:sp>
    </p:spTree>
    <p:extLst>
      <p:ext uri="{BB962C8B-B14F-4D97-AF65-F5344CB8AC3E}">
        <p14:creationId xmlns:p14="http://schemas.microsoft.com/office/powerpoint/2010/main" val="2779625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18621" cy="493237"/>
          </a:xfrm>
          <a:prstGeom prst="rect">
            <a:avLst/>
          </a:prstGeom>
        </p:spPr>
        <p:txBody>
          <a:bodyPr vert="horz" lIns="90622" tIns="45311" rIns="90622" bIns="45311"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574" y="1"/>
            <a:ext cx="2918621" cy="493237"/>
          </a:xfrm>
          <a:prstGeom prst="rect">
            <a:avLst/>
          </a:prstGeom>
        </p:spPr>
        <p:txBody>
          <a:bodyPr vert="horz" lIns="90622" tIns="45311" rIns="90622" bIns="45311" rtlCol="0"/>
          <a:lstStyle>
            <a:lvl1pPr algn="r">
              <a:defRPr sz="1200"/>
            </a:lvl1pPr>
          </a:lstStyle>
          <a:p>
            <a:fld id="{B3434C8E-E1DA-4A97-9FDD-7FE2611FDB20}" type="datetimeFigureOut">
              <a:rPr kumimoji="1" lang="ja-JP" altLang="en-US" smtClean="0"/>
              <a:t>2020/6/19</a:t>
            </a:fld>
            <a:endParaRPr kumimoji="1" lang="ja-JP" altLang="en-US" dirty="0"/>
          </a:p>
        </p:txBody>
      </p:sp>
      <p:sp>
        <p:nvSpPr>
          <p:cNvPr id="4" name="スライド イメージ プレースホルダー 3"/>
          <p:cNvSpPr>
            <a:spLocks noGrp="1" noRot="1" noChangeAspect="1"/>
          </p:cNvSpPr>
          <p:nvPr>
            <p:ph type="sldImg" idx="2"/>
          </p:nvPr>
        </p:nvSpPr>
        <p:spPr>
          <a:xfrm>
            <a:off x="2089150" y="741363"/>
            <a:ext cx="2557463" cy="3697287"/>
          </a:xfrm>
          <a:prstGeom prst="rect">
            <a:avLst/>
          </a:prstGeom>
          <a:noFill/>
          <a:ln w="12700">
            <a:solidFill>
              <a:prstClr val="black"/>
            </a:solidFill>
          </a:ln>
        </p:spPr>
        <p:txBody>
          <a:bodyPr vert="horz" lIns="90622" tIns="45311" rIns="90622" bIns="45311" rtlCol="0" anchor="ctr"/>
          <a:lstStyle/>
          <a:p>
            <a:endParaRPr lang="ja-JP" altLang="en-US" dirty="0"/>
          </a:p>
        </p:txBody>
      </p:sp>
      <p:sp>
        <p:nvSpPr>
          <p:cNvPr id="5" name="ノート プレースホルダー 4"/>
          <p:cNvSpPr>
            <a:spLocks noGrp="1"/>
          </p:cNvSpPr>
          <p:nvPr>
            <p:ph type="body" sz="quarter" idx="3"/>
          </p:nvPr>
        </p:nvSpPr>
        <p:spPr>
          <a:xfrm>
            <a:off x="673891" y="4686540"/>
            <a:ext cx="5387982" cy="4439132"/>
          </a:xfrm>
          <a:prstGeom prst="rect">
            <a:avLst/>
          </a:prstGeom>
        </p:spPr>
        <p:txBody>
          <a:bodyPr vert="horz" lIns="90622" tIns="45311" rIns="90622" bIns="4531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371501"/>
            <a:ext cx="2918621" cy="493236"/>
          </a:xfrm>
          <a:prstGeom prst="rect">
            <a:avLst/>
          </a:prstGeom>
        </p:spPr>
        <p:txBody>
          <a:bodyPr vert="horz" lIns="90622" tIns="45311" rIns="90622" bIns="45311"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574" y="9371501"/>
            <a:ext cx="2918621" cy="493236"/>
          </a:xfrm>
          <a:prstGeom prst="rect">
            <a:avLst/>
          </a:prstGeom>
        </p:spPr>
        <p:txBody>
          <a:bodyPr vert="horz" lIns="90622" tIns="45311" rIns="90622" bIns="45311" rtlCol="0" anchor="b"/>
          <a:lstStyle>
            <a:lvl1pPr algn="r">
              <a:defRPr sz="1200"/>
            </a:lvl1pPr>
          </a:lstStyle>
          <a:p>
            <a:fld id="{63BA2B3C-DF76-4B21-82E7-AA7F911AC7A7}" type="slidenum">
              <a:rPr kumimoji="1" lang="ja-JP" altLang="en-US" smtClean="0"/>
              <a:t>‹#›</a:t>
            </a:fld>
            <a:endParaRPr kumimoji="1" lang="ja-JP" altLang="en-US" dirty="0"/>
          </a:p>
        </p:txBody>
      </p:sp>
    </p:spTree>
    <p:extLst>
      <p:ext uri="{BB962C8B-B14F-4D97-AF65-F5344CB8AC3E}">
        <p14:creationId xmlns:p14="http://schemas.microsoft.com/office/powerpoint/2010/main" val="2079347908"/>
      </p:ext>
    </p:extLst>
  </p:cSld>
  <p:clrMap bg1="lt1" tx1="dk1" bg2="lt2" tx2="dk2" accent1="accent1" accent2="accent2" accent3="accent3" accent4="accent4" accent5="accent5" accent6="accent6" hlink="hlink" folHlink="folHlink"/>
  <p:notesStyle>
    <a:lvl1pPr marL="0" algn="l" defTabSz="839694" rtl="0" eaLnBrk="1" latinLnBrk="0" hangingPunct="1">
      <a:defRPr kumimoji="1" sz="1100" kern="1200">
        <a:solidFill>
          <a:schemeClr val="tx1"/>
        </a:solidFill>
        <a:latin typeface="+mn-lt"/>
        <a:ea typeface="+mn-ea"/>
        <a:cs typeface="+mn-cs"/>
      </a:defRPr>
    </a:lvl1pPr>
    <a:lvl2pPr marL="419847" algn="l" defTabSz="839694" rtl="0" eaLnBrk="1" latinLnBrk="0" hangingPunct="1">
      <a:defRPr kumimoji="1" sz="1100" kern="1200">
        <a:solidFill>
          <a:schemeClr val="tx1"/>
        </a:solidFill>
        <a:latin typeface="+mn-lt"/>
        <a:ea typeface="+mn-ea"/>
        <a:cs typeface="+mn-cs"/>
      </a:defRPr>
    </a:lvl2pPr>
    <a:lvl3pPr marL="839694" algn="l" defTabSz="839694" rtl="0" eaLnBrk="1" latinLnBrk="0" hangingPunct="1">
      <a:defRPr kumimoji="1" sz="1100" kern="1200">
        <a:solidFill>
          <a:schemeClr val="tx1"/>
        </a:solidFill>
        <a:latin typeface="+mn-lt"/>
        <a:ea typeface="+mn-ea"/>
        <a:cs typeface="+mn-cs"/>
      </a:defRPr>
    </a:lvl3pPr>
    <a:lvl4pPr marL="1259540" algn="l" defTabSz="839694" rtl="0" eaLnBrk="1" latinLnBrk="0" hangingPunct="1">
      <a:defRPr kumimoji="1" sz="1100" kern="1200">
        <a:solidFill>
          <a:schemeClr val="tx1"/>
        </a:solidFill>
        <a:latin typeface="+mn-lt"/>
        <a:ea typeface="+mn-ea"/>
        <a:cs typeface="+mn-cs"/>
      </a:defRPr>
    </a:lvl4pPr>
    <a:lvl5pPr marL="1679387" algn="l" defTabSz="839694" rtl="0" eaLnBrk="1" latinLnBrk="0" hangingPunct="1">
      <a:defRPr kumimoji="1" sz="1100" kern="1200">
        <a:solidFill>
          <a:schemeClr val="tx1"/>
        </a:solidFill>
        <a:latin typeface="+mn-lt"/>
        <a:ea typeface="+mn-ea"/>
        <a:cs typeface="+mn-cs"/>
      </a:defRPr>
    </a:lvl5pPr>
    <a:lvl6pPr marL="2099234" algn="l" defTabSz="839694" rtl="0" eaLnBrk="1" latinLnBrk="0" hangingPunct="1">
      <a:defRPr kumimoji="1" sz="1100" kern="1200">
        <a:solidFill>
          <a:schemeClr val="tx1"/>
        </a:solidFill>
        <a:latin typeface="+mn-lt"/>
        <a:ea typeface="+mn-ea"/>
        <a:cs typeface="+mn-cs"/>
      </a:defRPr>
    </a:lvl6pPr>
    <a:lvl7pPr marL="2519081" algn="l" defTabSz="839694" rtl="0" eaLnBrk="1" latinLnBrk="0" hangingPunct="1">
      <a:defRPr kumimoji="1" sz="1100" kern="1200">
        <a:solidFill>
          <a:schemeClr val="tx1"/>
        </a:solidFill>
        <a:latin typeface="+mn-lt"/>
        <a:ea typeface="+mn-ea"/>
        <a:cs typeface="+mn-cs"/>
      </a:defRPr>
    </a:lvl7pPr>
    <a:lvl8pPr marL="2938927" algn="l" defTabSz="839694" rtl="0" eaLnBrk="1" latinLnBrk="0" hangingPunct="1">
      <a:defRPr kumimoji="1" sz="1100" kern="1200">
        <a:solidFill>
          <a:schemeClr val="tx1"/>
        </a:solidFill>
        <a:latin typeface="+mn-lt"/>
        <a:ea typeface="+mn-ea"/>
        <a:cs typeface="+mn-cs"/>
      </a:defRPr>
    </a:lvl8pPr>
    <a:lvl9pPr marL="3358774" algn="l" defTabSz="839694" rtl="0" eaLnBrk="1" latinLnBrk="0" hangingPunct="1">
      <a:defRPr kumimoji="1"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9150" y="741363"/>
            <a:ext cx="2557463" cy="36972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832255">
              <a:defRPr/>
            </a:pPr>
            <a:fld id="{63BA2B3C-DF76-4B21-82E7-AA7F911AC7A7}" type="slidenum">
              <a:rPr lang="ja-JP" altLang="en-US">
                <a:solidFill>
                  <a:prstClr val="black"/>
                </a:solidFill>
                <a:latin typeface="Calibri"/>
                <a:ea typeface="ＭＳ Ｐゴシック" panose="020B0600070205080204" pitchFamily="50" charset="-128"/>
              </a:rPr>
              <a:pPr defTabSz="832255">
                <a:defRPr/>
              </a:pPr>
              <a:t>3</a:t>
            </a:fld>
            <a:endParaRPr lang="ja-JP" altLang="en-US" dirty="0">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921496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63311C3-3B21-4EAE-8D73-F8F3E2579B42}" type="slidenum">
              <a:rPr kumimoji="1" lang="ja-JP" altLang="en-US" smtClean="0"/>
              <a:pPr/>
              <a:t>4</a:t>
            </a:fld>
            <a:endParaRPr kumimoji="1" lang="ja-JP" altLang="en-US"/>
          </a:p>
        </p:txBody>
      </p:sp>
    </p:spTree>
    <p:extLst>
      <p:ext uri="{BB962C8B-B14F-4D97-AF65-F5344CB8AC3E}">
        <p14:creationId xmlns:p14="http://schemas.microsoft.com/office/powerpoint/2010/main" val="3825177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613399"/>
            <a:ext cx="4800600" cy="2531534"/>
          </a:xfrm>
        </p:spPr>
        <p:txBody>
          <a:bodyPr/>
          <a:lstStyle>
            <a:lvl1pPr marL="0" indent="0" algn="ctr">
              <a:buNone/>
              <a:defRPr>
                <a:solidFill>
                  <a:schemeClr val="tx1">
                    <a:tint val="75000"/>
                  </a:schemeClr>
                </a:solidFill>
              </a:defRPr>
            </a:lvl1pPr>
            <a:lvl2pPr marL="419847" indent="0" algn="ctr">
              <a:buNone/>
              <a:defRPr>
                <a:solidFill>
                  <a:schemeClr val="tx1">
                    <a:tint val="75000"/>
                  </a:schemeClr>
                </a:solidFill>
              </a:defRPr>
            </a:lvl2pPr>
            <a:lvl3pPr marL="839694" indent="0" algn="ctr">
              <a:buNone/>
              <a:defRPr>
                <a:solidFill>
                  <a:schemeClr val="tx1">
                    <a:tint val="75000"/>
                  </a:schemeClr>
                </a:solidFill>
              </a:defRPr>
            </a:lvl3pPr>
            <a:lvl4pPr marL="1259540" indent="0" algn="ctr">
              <a:buNone/>
              <a:defRPr>
                <a:solidFill>
                  <a:schemeClr val="tx1">
                    <a:tint val="75000"/>
                  </a:schemeClr>
                </a:solidFill>
              </a:defRPr>
            </a:lvl4pPr>
            <a:lvl5pPr marL="1679387" indent="0" algn="ctr">
              <a:buNone/>
              <a:defRPr>
                <a:solidFill>
                  <a:schemeClr val="tx1">
                    <a:tint val="75000"/>
                  </a:schemeClr>
                </a:solidFill>
              </a:defRPr>
            </a:lvl5pPr>
            <a:lvl6pPr marL="2099234" indent="0" algn="ctr">
              <a:buNone/>
              <a:defRPr>
                <a:solidFill>
                  <a:schemeClr val="tx1">
                    <a:tint val="75000"/>
                  </a:schemeClr>
                </a:solidFill>
              </a:defRPr>
            </a:lvl6pPr>
            <a:lvl7pPr marL="2519081" indent="0" algn="ctr">
              <a:buNone/>
              <a:defRPr>
                <a:solidFill>
                  <a:schemeClr val="tx1">
                    <a:tint val="75000"/>
                  </a:schemeClr>
                </a:solidFill>
              </a:defRPr>
            </a:lvl7pPr>
            <a:lvl8pPr marL="2938927" indent="0" algn="ctr">
              <a:buNone/>
              <a:defRPr>
                <a:solidFill>
                  <a:schemeClr val="tx1">
                    <a:tint val="75000"/>
                  </a:schemeClr>
                </a:solidFill>
              </a:defRPr>
            </a:lvl8pPr>
            <a:lvl9pPr marL="3358774"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4" y="6365522"/>
            <a:ext cx="5829300" cy="1967442"/>
          </a:xfrm>
        </p:spPr>
        <p:txBody>
          <a:bodyPr anchor="t"/>
          <a:lstStyle>
            <a:lvl1pPr algn="l">
              <a:defRPr sz="37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4" y="4198586"/>
            <a:ext cx="5829300" cy="2166936"/>
          </a:xfrm>
        </p:spPr>
        <p:txBody>
          <a:bodyPr anchor="b"/>
          <a:lstStyle>
            <a:lvl1pPr marL="0" indent="0">
              <a:buNone/>
              <a:defRPr sz="1800">
                <a:solidFill>
                  <a:schemeClr val="tx1">
                    <a:tint val="75000"/>
                  </a:schemeClr>
                </a:solidFill>
              </a:defRPr>
            </a:lvl1pPr>
            <a:lvl2pPr marL="419847" indent="0">
              <a:buNone/>
              <a:defRPr sz="1700">
                <a:solidFill>
                  <a:schemeClr val="tx1">
                    <a:tint val="75000"/>
                  </a:schemeClr>
                </a:solidFill>
              </a:defRPr>
            </a:lvl2pPr>
            <a:lvl3pPr marL="839694" indent="0">
              <a:buNone/>
              <a:defRPr sz="1500">
                <a:solidFill>
                  <a:schemeClr val="tx1">
                    <a:tint val="75000"/>
                  </a:schemeClr>
                </a:solidFill>
              </a:defRPr>
            </a:lvl3pPr>
            <a:lvl4pPr marL="1259540" indent="0">
              <a:buNone/>
              <a:defRPr sz="1300">
                <a:solidFill>
                  <a:schemeClr val="tx1">
                    <a:tint val="75000"/>
                  </a:schemeClr>
                </a:solidFill>
              </a:defRPr>
            </a:lvl4pPr>
            <a:lvl5pPr marL="1679387" indent="0">
              <a:buNone/>
              <a:defRPr sz="1300">
                <a:solidFill>
                  <a:schemeClr val="tx1">
                    <a:tint val="75000"/>
                  </a:schemeClr>
                </a:solidFill>
              </a:defRPr>
            </a:lvl5pPr>
            <a:lvl6pPr marL="2099234" indent="0">
              <a:buNone/>
              <a:defRPr sz="1300">
                <a:solidFill>
                  <a:schemeClr val="tx1">
                    <a:tint val="75000"/>
                  </a:schemeClr>
                </a:solidFill>
              </a:defRPr>
            </a:lvl6pPr>
            <a:lvl7pPr marL="2519081" indent="0">
              <a:buNone/>
              <a:defRPr sz="1300">
                <a:solidFill>
                  <a:schemeClr val="tx1">
                    <a:tint val="75000"/>
                  </a:schemeClr>
                </a:solidFill>
              </a:defRPr>
            </a:lvl7pPr>
            <a:lvl8pPr marL="2938927" indent="0">
              <a:buNone/>
              <a:defRPr sz="1300">
                <a:solidFill>
                  <a:schemeClr val="tx1">
                    <a:tint val="75000"/>
                  </a:schemeClr>
                </a:solidFill>
              </a:defRPr>
            </a:lvl8pPr>
            <a:lvl9pPr marL="3358774" indent="0">
              <a:buNone/>
              <a:defRPr sz="13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0"/>
            <a:ext cx="3028950" cy="6537502"/>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0"/>
            <a:ext cx="3028950" cy="6537502"/>
          </a:xfrm>
        </p:spPr>
        <p:txBody>
          <a:bodyPr/>
          <a:lstStyle>
            <a:lvl1pPr>
              <a:defRPr sz="26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217386"/>
            <a:ext cx="3030141" cy="924101"/>
          </a:xfrm>
        </p:spPr>
        <p:txBody>
          <a:bodyPr anchor="b"/>
          <a:lstStyle>
            <a:lvl1pPr marL="0" indent="0">
              <a:buNone/>
              <a:defRPr sz="2200" b="1"/>
            </a:lvl1pPr>
            <a:lvl2pPr marL="419847" indent="0">
              <a:buNone/>
              <a:defRPr sz="1800" b="1"/>
            </a:lvl2pPr>
            <a:lvl3pPr marL="839694" indent="0">
              <a:buNone/>
              <a:defRPr sz="1700" b="1"/>
            </a:lvl3pPr>
            <a:lvl4pPr marL="1259540" indent="0">
              <a:buNone/>
              <a:defRPr sz="1500" b="1"/>
            </a:lvl4pPr>
            <a:lvl5pPr marL="1679387" indent="0">
              <a:buNone/>
              <a:defRPr sz="1500" b="1"/>
            </a:lvl5pPr>
            <a:lvl6pPr marL="2099234" indent="0">
              <a:buNone/>
              <a:defRPr sz="1500" b="1"/>
            </a:lvl6pPr>
            <a:lvl7pPr marL="2519081" indent="0">
              <a:buNone/>
              <a:defRPr sz="1500" b="1"/>
            </a:lvl7pPr>
            <a:lvl8pPr marL="2938927" indent="0">
              <a:buNone/>
              <a:defRPr sz="1500" b="1"/>
            </a:lvl8pPr>
            <a:lvl9pPr marL="3358774" indent="0">
              <a:buNone/>
              <a:defRPr sz="15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0" y="2217386"/>
            <a:ext cx="3031331" cy="924101"/>
          </a:xfrm>
        </p:spPr>
        <p:txBody>
          <a:bodyPr anchor="b"/>
          <a:lstStyle>
            <a:lvl1pPr marL="0" indent="0">
              <a:buNone/>
              <a:defRPr sz="2200" b="1"/>
            </a:lvl1pPr>
            <a:lvl2pPr marL="419847" indent="0">
              <a:buNone/>
              <a:defRPr sz="1800" b="1"/>
            </a:lvl2pPr>
            <a:lvl3pPr marL="839694" indent="0">
              <a:buNone/>
              <a:defRPr sz="1700" b="1"/>
            </a:lvl3pPr>
            <a:lvl4pPr marL="1259540" indent="0">
              <a:buNone/>
              <a:defRPr sz="1500" b="1"/>
            </a:lvl4pPr>
            <a:lvl5pPr marL="1679387" indent="0">
              <a:buNone/>
              <a:defRPr sz="1500" b="1"/>
            </a:lvl5pPr>
            <a:lvl6pPr marL="2099234" indent="0">
              <a:buNone/>
              <a:defRPr sz="1500" b="1"/>
            </a:lvl6pPr>
            <a:lvl7pPr marL="2519081" indent="0">
              <a:buNone/>
              <a:defRPr sz="1500" b="1"/>
            </a:lvl7pPr>
            <a:lvl8pPr marL="2938927" indent="0">
              <a:buNone/>
              <a:defRPr sz="1500" b="1"/>
            </a:lvl8pPr>
            <a:lvl9pPr marL="3358774" indent="0">
              <a:buNone/>
              <a:defRPr sz="15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4" cy="1678516"/>
          </a:xfrm>
        </p:spPr>
        <p:txBody>
          <a:bodyPr anchor="b"/>
          <a:lstStyle>
            <a:lvl1pPr algn="l">
              <a:defRPr sz="1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6"/>
            <a:ext cx="3833812" cy="8454497"/>
          </a:xfrm>
        </p:spPr>
        <p:txBody>
          <a:bodyPr/>
          <a:lstStyle>
            <a:lvl1pPr>
              <a:defRPr sz="2900"/>
            </a:lvl1pPr>
            <a:lvl2pPr>
              <a:defRPr sz="2600"/>
            </a:lvl2pPr>
            <a:lvl3pPr>
              <a:defRPr sz="22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3"/>
            <a:ext cx="2256234" cy="6775980"/>
          </a:xfrm>
        </p:spPr>
        <p:txBody>
          <a:bodyPr/>
          <a:lstStyle>
            <a:lvl1pPr marL="0" indent="0">
              <a:buNone/>
              <a:defRPr sz="1300"/>
            </a:lvl1pPr>
            <a:lvl2pPr marL="419847" indent="0">
              <a:buNone/>
              <a:defRPr sz="1100"/>
            </a:lvl2pPr>
            <a:lvl3pPr marL="839694" indent="0">
              <a:buNone/>
              <a:defRPr sz="900"/>
            </a:lvl3pPr>
            <a:lvl4pPr marL="1259540" indent="0">
              <a:buNone/>
              <a:defRPr sz="800"/>
            </a:lvl4pPr>
            <a:lvl5pPr marL="1679387" indent="0">
              <a:buNone/>
              <a:defRPr sz="800"/>
            </a:lvl5pPr>
            <a:lvl6pPr marL="2099234" indent="0">
              <a:buNone/>
              <a:defRPr sz="800"/>
            </a:lvl6pPr>
            <a:lvl7pPr marL="2519081" indent="0">
              <a:buNone/>
              <a:defRPr sz="800"/>
            </a:lvl7pPr>
            <a:lvl8pPr marL="2938927" indent="0">
              <a:buNone/>
              <a:defRPr sz="800"/>
            </a:lvl8pPr>
            <a:lvl9pPr marL="3358774"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1"/>
          </a:xfrm>
        </p:spPr>
        <p:txBody>
          <a:bodyPr anchor="b"/>
          <a:lstStyle>
            <a:lvl1pPr algn="l">
              <a:defRPr sz="1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2900"/>
            </a:lvl1pPr>
            <a:lvl2pPr marL="419847" indent="0">
              <a:buNone/>
              <a:defRPr sz="2600"/>
            </a:lvl2pPr>
            <a:lvl3pPr marL="839694" indent="0">
              <a:buNone/>
              <a:defRPr sz="2200"/>
            </a:lvl3pPr>
            <a:lvl4pPr marL="1259540" indent="0">
              <a:buNone/>
              <a:defRPr sz="1800"/>
            </a:lvl4pPr>
            <a:lvl5pPr marL="1679387" indent="0">
              <a:buNone/>
              <a:defRPr sz="1800"/>
            </a:lvl5pPr>
            <a:lvl6pPr marL="2099234" indent="0">
              <a:buNone/>
              <a:defRPr sz="1800"/>
            </a:lvl6pPr>
            <a:lvl7pPr marL="2519081" indent="0">
              <a:buNone/>
              <a:defRPr sz="1800"/>
            </a:lvl7pPr>
            <a:lvl8pPr marL="2938927" indent="0">
              <a:buNone/>
              <a:defRPr sz="1800"/>
            </a:lvl8pPr>
            <a:lvl9pPr marL="3358774" indent="0">
              <a:buNone/>
              <a:defRPr sz="1800"/>
            </a:lvl9pPr>
          </a:lstStyle>
          <a:p>
            <a:r>
              <a:rPr kumimoji="1" lang="ja-JP" altLang="en-US" dirty="0" smtClean="0"/>
              <a:t>アイコンをクリックして図を追加</a:t>
            </a:r>
            <a:endParaRPr kumimoji="1" lang="ja-JP" altLang="en-US" dirty="0"/>
          </a:p>
        </p:txBody>
      </p:sp>
      <p:sp>
        <p:nvSpPr>
          <p:cNvPr id="4" name="テキスト プレースホルダ 3"/>
          <p:cNvSpPr>
            <a:spLocks noGrp="1"/>
          </p:cNvSpPr>
          <p:nvPr>
            <p:ph type="body" sz="half" idx="2"/>
          </p:nvPr>
        </p:nvSpPr>
        <p:spPr>
          <a:xfrm>
            <a:off x="1344216" y="7752822"/>
            <a:ext cx="4114800" cy="1162579"/>
          </a:xfrm>
        </p:spPr>
        <p:txBody>
          <a:bodyPr/>
          <a:lstStyle>
            <a:lvl1pPr marL="0" indent="0">
              <a:buNone/>
              <a:defRPr sz="1300"/>
            </a:lvl1pPr>
            <a:lvl2pPr marL="419847" indent="0">
              <a:buNone/>
              <a:defRPr sz="1100"/>
            </a:lvl2pPr>
            <a:lvl3pPr marL="839694" indent="0">
              <a:buNone/>
              <a:defRPr sz="900"/>
            </a:lvl3pPr>
            <a:lvl4pPr marL="1259540" indent="0">
              <a:buNone/>
              <a:defRPr sz="800"/>
            </a:lvl4pPr>
            <a:lvl5pPr marL="1679387" indent="0">
              <a:buNone/>
              <a:defRPr sz="800"/>
            </a:lvl5pPr>
            <a:lvl6pPr marL="2099234" indent="0">
              <a:buNone/>
              <a:defRPr sz="800"/>
            </a:lvl6pPr>
            <a:lvl7pPr marL="2519081" indent="0">
              <a:buNone/>
              <a:defRPr sz="800"/>
            </a:lvl7pPr>
            <a:lvl8pPr marL="2938927" indent="0">
              <a:buNone/>
              <a:defRPr sz="800"/>
            </a:lvl8pPr>
            <a:lvl9pPr marL="3358774"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C56B299-398B-4979-9E73-E20F41E712D2}" type="datetimeFigureOut">
              <a:rPr kumimoji="1" lang="ja-JP" altLang="en-US" smtClean="0"/>
              <a:pPr/>
              <a:t>2020/6/19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700"/>
            <a:ext cx="6172200" cy="1651000"/>
          </a:xfrm>
          <a:prstGeom prst="rect">
            <a:avLst/>
          </a:prstGeom>
        </p:spPr>
        <p:txBody>
          <a:bodyPr vert="horz" lIns="83969" tIns="41985" rIns="83969" bIns="41985"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311400"/>
            <a:ext cx="6172200" cy="6537502"/>
          </a:xfrm>
          <a:prstGeom prst="rect">
            <a:avLst/>
          </a:prstGeom>
        </p:spPr>
        <p:txBody>
          <a:bodyPr vert="horz" lIns="83969" tIns="41985" rIns="83969" bIns="41985"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83969" tIns="41985" rIns="83969" bIns="41985" rtlCol="0" anchor="ctr"/>
          <a:lstStyle>
            <a:lvl1pPr algn="l">
              <a:defRPr sz="1100">
                <a:solidFill>
                  <a:schemeClr val="tx1">
                    <a:tint val="75000"/>
                  </a:schemeClr>
                </a:solidFill>
              </a:defRPr>
            </a:lvl1pPr>
          </a:lstStyle>
          <a:p>
            <a:fld id="{2C56B299-398B-4979-9E73-E20F41E712D2}" type="datetimeFigureOut">
              <a:rPr kumimoji="1" lang="ja-JP" altLang="en-US" smtClean="0"/>
              <a:pPr/>
              <a:t>2020/6/19</a:t>
            </a:fld>
            <a:endParaRPr kumimoji="1" lang="ja-JP" altLang="en-US" dirty="0"/>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83969" tIns="41985" rIns="83969" bIns="41985" rtlCol="0" anchor="ctr"/>
          <a:lstStyle>
            <a:lvl1pPr algn="ctr">
              <a:defRPr sz="11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83969" tIns="41985" rIns="83969" bIns="41985" rtlCol="0" anchor="ctr"/>
          <a:lstStyle>
            <a:lvl1pPr algn="r">
              <a:defRPr sz="1100">
                <a:solidFill>
                  <a:schemeClr val="tx1">
                    <a:tint val="75000"/>
                  </a:schemeClr>
                </a:solidFill>
              </a:defRPr>
            </a:lvl1pPr>
          </a:lstStyle>
          <a:p>
            <a:fld id="{32927FFD-3D24-4EC2-AEC8-E83A8D96C0AC}"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694" rtl="0" eaLnBrk="1" latinLnBrk="0" hangingPunct="1">
        <a:spcBef>
          <a:spcPct val="0"/>
        </a:spcBef>
        <a:buNone/>
        <a:defRPr kumimoji="1" sz="4000" kern="1200">
          <a:solidFill>
            <a:schemeClr val="tx1"/>
          </a:solidFill>
          <a:latin typeface="+mj-lt"/>
          <a:ea typeface="+mj-ea"/>
          <a:cs typeface="+mj-cs"/>
        </a:defRPr>
      </a:lvl1pPr>
    </p:titleStyle>
    <p:bodyStyle>
      <a:lvl1pPr marL="314885" indent="-314885" algn="l" defTabSz="839694" rtl="0" eaLnBrk="1" latinLnBrk="0" hangingPunct="1">
        <a:spcBef>
          <a:spcPct val="20000"/>
        </a:spcBef>
        <a:buFont typeface="Arial" pitchFamily="34" charset="0"/>
        <a:buChar char="•"/>
        <a:defRPr kumimoji="1" sz="2900" kern="1200">
          <a:solidFill>
            <a:schemeClr val="tx1"/>
          </a:solidFill>
          <a:latin typeface="+mn-lt"/>
          <a:ea typeface="+mn-ea"/>
          <a:cs typeface="+mn-cs"/>
        </a:defRPr>
      </a:lvl1pPr>
      <a:lvl2pPr marL="682251" indent="-262404" algn="l" defTabSz="839694" rtl="0" eaLnBrk="1" latinLnBrk="0" hangingPunct="1">
        <a:spcBef>
          <a:spcPct val="20000"/>
        </a:spcBef>
        <a:buFont typeface="Arial" pitchFamily="34" charset="0"/>
        <a:buChar char="–"/>
        <a:defRPr kumimoji="1" sz="2600" kern="1200">
          <a:solidFill>
            <a:schemeClr val="tx1"/>
          </a:solidFill>
          <a:latin typeface="+mn-lt"/>
          <a:ea typeface="+mn-ea"/>
          <a:cs typeface="+mn-cs"/>
        </a:defRPr>
      </a:lvl2pPr>
      <a:lvl3pPr marL="1049617" indent="-209923" algn="l" defTabSz="839694" rtl="0" eaLnBrk="1" latinLnBrk="0" hangingPunct="1">
        <a:spcBef>
          <a:spcPct val="20000"/>
        </a:spcBef>
        <a:buFont typeface="Arial" pitchFamily="34" charset="0"/>
        <a:buChar char="•"/>
        <a:defRPr kumimoji="1" sz="2200" kern="1200">
          <a:solidFill>
            <a:schemeClr val="tx1"/>
          </a:solidFill>
          <a:latin typeface="+mn-lt"/>
          <a:ea typeface="+mn-ea"/>
          <a:cs typeface="+mn-cs"/>
        </a:defRPr>
      </a:lvl3pPr>
      <a:lvl4pPr marL="1469464"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4pPr>
      <a:lvl5pPr marL="1889310"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5pPr>
      <a:lvl6pPr marL="2309157"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6pPr>
      <a:lvl7pPr marL="2729004"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7pPr>
      <a:lvl8pPr marL="3148851"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8pPr>
      <a:lvl9pPr marL="3568697" indent="-209923" algn="l" defTabSz="839694" rtl="0" eaLnBrk="1" latinLnBrk="0" hangingPunct="1">
        <a:spcBef>
          <a:spcPct val="20000"/>
        </a:spcBef>
        <a:buFont typeface="Arial" pitchFamily="34" charset="0"/>
        <a:buChar char="•"/>
        <a:defRPr kumimoji="1" sz="1800" kern="1200">
          <a:solidFill>
            <a:schemeClr val="tx1"/>
          </a:solidFill>
          <a:latin typeface="+mn-lt"/>
          <a:ea typeface="+mn-ea"/>
          <a:cs typeface="+mn-cs"/>
        </a:defRPr>
      </a:lvl9pPr>
    </p:bodyStyle>
    <p:otherStyle>
      <a:defPPr>
        <a:defRPr lang="ja-JP"/>
      </a:defPPr>
      <a:lvl1pPr marL="0" algn="l" defTabSz="839694" rtl="0" eaLnBrk="1" latinLnBrk="0" hangingPunct="1">
        <a:defRPr kumimoji="1" sz="1700" kern="1200">
          <a:solidFill>
            <a:schemeClr val="tx1"/>
          </a:solidFill>
          <a:latin typeface="+mn-lt"/>
          <a:ea typeface="+mn-ea"/>
          <a:cs typeface="+mn-cs"/>
        </a:defRPr>
      </a:lvl1pPr>
      <a:lvl2pPr marL="419847" algn="l" defTabSz="839694" rtl="0" eaLnBrk="1" latinLnBrk="0" hangingPunct="1">
        <a:defRPr kumimoji="1" sz="1700" kern="1200">
          <a:solidFill>
            <a:schemeClr val="tx1"/>
          </a:solidFill>
          <a:latin typeface="+mn-lt"/>
          <a:ea typeface="+mn-ea"/>
          <a:cs typeface="+mn-cs"/>
        </a:defRPr>
      </a:lvl2pPr>
      <a:lvl3pPr marL="839694" algn="l" defTabSz="839694" rtl="0" eaLnBrk="1" latinLnBrk="0" hangingPunct="1">
        <a:defRPr kumimoji="1" sz="1700" kern="1200">
          <a:solidFill>
            <a:schemeClr val="tx1"/>
          </a:solidFill>
          <a:latin typeface="+mn-lt"/>
          <a:ea typeface="+mn-ea"/>
          <a:cs typeface="+mn-cs"/>
        </a:defRPr>
      </a:lvl3pPr>
      <a:lvl4pPr marL="1259540" algn="l" defTabSz="839694" rtl="0" eaLnBrk="1" latinLnBrk="0" hangingPunct="1">
        <a:defRPr kumimoji="1" sz="1700" kern="1200">
          <a:solidFill>
            <a:schemeClr val="tx1"/>
          </a:solidFill>
          <a:latin typeface="+mn-lt"/>
          <a:ea typeface="+mn-ea"/>
          <a:cs typeface="+mn-cs"/>
        </a:defRPr>
      </a:lvl4pPr>
      <a:lvl5pPr marL="1679387" algn="l" defTabSz="839694" rtl="0" eaLnBrk="1" latinLnBrk="0" hangingPunct="1">
        <a:defRPr kumimoji="1" sz="1700" kern="1200">
          <a:solidFill>
            <a:schemeClr val="tx1"/>
          </a:solidFill>
          <a:latin typeface="+mn-lt"/>
          <a:ea typeface="+mn-ea"/>
          <a:cs typeface="+mn-cs"/>
        </a:defRPr>
      </a:lvl5pPr>
      <a:lvl6pPr marL="2099234" algn="l" defTabSz="839694" rtl="0" eaLnBrk="1" latinLnBrk="0" hangingPunct="1">
        <a:defRPr kumimoji="1" sz="1700" kern="1200">
          <a:solidFill>
            <a:schemeClr val="tx1"/>
          </a:solidFill>
          <a:latin typeface="+mn-lt"/>
          <a:ea typeface="+mn-ea"/>
          <a:cs typeface="+mn-cs"/>
        </a:defRPr>
      </a:lvl6pPr>
      <a:lvl7pPr marL="2519081" algn="l" defTabSz="839694" rtl="0" eaLnBrk="1" latinLnBrk="0" hangingPunct="1">
        <a:defRPr kumimoji="1" sz="1700" kern="1200">
          <a:solidFill>
            <a:schemeClr val="tx1"/>
          </a:solidFill>
          <a:latin typeface="+mn-lt"/>
          <a:ea typeface="+mn-ea"/>
          <a:cs typeface="+mn-cs"/>
        </a:defRPr>
      </a:lvl7pPr>
      <a:lvl8pPr marL="2938927" algn="l" defTabSz="839694" rtl="0" eaLnBrk="1" latinLnBrk="0" hangingPunct="1">
        <a:defRPr kumimoji="1" sz="1700" kern="1200">
          <a:solidFill>
            <a:schemeClr val="tx1"/>
          </a:solidFill>
          <a:latin typeface="+mn-lt"/>
          <a:ea typeface="+mn-ea"/>
          <a:cs typeface="+mn-cs"/>
        </a:defRPr>
      </a:lvl8pPr>
      <a:lvl9pPr marL="3358774" algn="l" defTabSz="839694" rtl="0" eaLnBrk="1" latinLnBrk="0" hangingPunct="1">
        <a:defRPr kumimoji="1"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https://www.mhlw.go.jp/content/11909000/000628247.pdf" TargetMode="External"/><Relationship Id="rId4" Type="http://schemas.openxmlformats.org/officeDocument/2006/relationships/hyperlink" Target="https://www.mhlw.go.jp/stf/newpage_11686.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hyperlink" Target="https://jgrants.go.jp/"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072F258-EEF8-40E6-A16C-00750FD47BCA}"/>
              </a:ext>
            </a:extLst>
          </p:cNvPr>
          <p:cNvSpPr/>
          <p:nvPr/>
        </p:nvSpPr>
        <p:spPr>
          <a:xfrm>
            <a:off x="486420" y="1700800"/>
            <a:ext cx="5835419" cy="400110"/>
          </a:xfrm>
          <a:prstGeom prst="rect">
            <a:avLst/>
          </a:prstGeom>
        </p:spPr>
        <p:txBody>
          <a:bodyPr wrap="square">
            <a:spAutoFit/>
          </a:bodyPr>
          <a:lstStyle/>
          <a:p>
            <a:pPr algn="just" defTabSz="783842">
              <a:lnSpc>
                <a:spcPts val="2410"/>
              </a:lnSpc>
              <a:spcBef>
                <a:spcPts val="1033"/>
              </a:spcBef>
              <a:defRPr/>
            </a:pPr>
            <a:endParaRPr kumimoji="0" lang="ja-JP" altLang="en-US" sz="1378" b="1" dirty="0">
              <a:solidFill>
                <a:prstClr val="black"/>
              </a:solidFill>
              <a:latin typeface="游ゴシック" panose="020B0400000000000000" pitchFamily="50" charset="-128"/>
              <a:ea typeface="游ゴシック" panose="020B0400000000000000" pitchFamily="50" charset="-128"/>
              <a:cs typeface="メイリオ" pitchFamily="50" charset="-128"/>
            </a:endParaRPr>
          </a:p>
        </p:txBody>
      </p:sp>
      <p:sp>
        <p:nvSpPr>
          <p:cNvPr id="18" name="角丸四角形 17"/>
          <p:cNvSpPr/>
          <p:nvPr/>
        </p:nvSpPr>
        <p:spPr>
          <a:xfrm>
            <a:off x="-152399" y="770934"/>
            <a:ext cx="7380930" cy="411945"/>
          </a:xfrm>
          <a:prstGeom prst="roundRect">
            <a:avLst/>
          </a:prstGeom>
          <a:solidFill>
            <a:srgbClr val="FF9933"/>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33837">
              <a:defRPr/>
            </a:pPr>
            <a:r>
              <a:rPr kumimoji="0" lang="ja-JP" altLang="en-US" sz="1898" b="1" dirty="0" smtClean="0">
                <a:solidFill>
                  <a:prstClr val="white"/>
                </a:solidFill>
                <a:latin typeface="游ゴシック Medium" panose="020B0500000000000000" pitchFamily="50" charset="-128"/>
                <a:ea typeface="游ゴシック Medium" panose="020B0500000000000000" pitchFamily="50" charset="-128"/>
              </a:rPr>
              <a:t>母性</a:t>
            </a:r>
            <a:r>
              <a:rPr kumimoji="0" lang="ja-JP" altLang="en-US" sz="1898" b="1" dirty="0">
                <a:solidFill>
                  <a:prstClr val="white"/>
                </a:solidFill>
                <a:latin typeface="游ゴシック Medium" panose="020B0500000000000000" pitchFamily="50" charset="-128"/>
                <a:ea typeface="游ゴシック Medium" panose="020B0500000000000000" pitchFamily="50" charset="-128"/>
              </a:rPr>
              <a:t>健康管理措置</a:t>
            </a:r>
            <a:r>
              <a:rPr kumimoji="0" lang="ja-JP" altLang="en-US" sz="1328" b="1" dirty="0">
                <a:solidFill>
                  <a:prstClr val="white"/>
                </a:solidFill>
                <a:latin typeface="游ゴシック Medium" panose="020B0500000000000000" pitchFamily="50" charset="-128"/>
                <a:ea typeface="游ゴシック Medium" panose="020B0500000000000000" pitchFamily="50" charset="-128"/>
              </a:rPr>
              <a:t>による</a:t>
            </a:r>
            <a:r>
              <a:rPr kumimoji="0" lang="ja-JP" altLang="en-US" sz="1898" b="1" dirty="0">
                <a:solidFill>
                  <a:prstClr val="white"/>
                </a:solidFill>
                <a:latin typeface="游ゴシック Medium" panose="020B0500000000000000" pitchFamily="50" charset="-128"/>
                <a:ea typeface="游ゴシック Medium" panose="020B0500000000000000" pitchFamily="50" charset="-128"/>
              </a:rPr>
              <a:t>休暇取得支援助成金</a:t>
            </a:r>
            <a:endParaRPr kumimoji="0" lang="en-US" altLang="ja-JP" sz="1898" b="1" dirty="0">
              <a:solidFill>
                <a:prstClr val="white"/>
              </a:solidFill>
              <a:latin typeface="游ゴシック Medium" panose="020B0500000000000000" pitchFamily="50" charset="-128"/>
              <a:ea typeface="游ゴシック Medium" panose="020B0500000000000000" pitchFamily="50" charset="-128"/>
            </a:endParaRPr>
          </a:p>
        </p:txBody>
      </p:sp>
      <p:sp>
        <p:nvSpPr>
          <p:cNvPr id="3" name="正方形/長方形 2"/>
          <p:cNvSpPr/>
          <p:nvPr/>
        </p:nvSpPr>
        <p:spPr>
          <a:xfrm>
            <a:off x="550539" y="5411715"/>
            <a:ext cx="5771300" cy="2221121"/>
          </a:xfrm>
          <a:prstGeom prst="rect">
            <a:avLst/>
          </a:prstGeom>
        </p:spPr>
        <p:txBody>
          <a:bodyPr wrap="square">
            <a:spAutoFit/>
          </a:bodyPr>
          <a:lstStyle/>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a:p>
            <a:pPr marL="154952" indent="-154952" algn="just" defTabSz="783842">
              <a:lnSpc>
                <a:spcPts val="1378"/>
              </a:lnSpc>
              <a:spcBef>
                <a:spcPts val="516"/>
              </a:spcBef>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p:txBody>
      </p:sp>
      <p:sp>
        <p:nvSpPr>
          <p:cNvPr id="20" name="角丸四角形 19"/>
          <p:cNvSpPr/>
          <p:nvPr/>
        </p:nvSpPr>
        <p:spPr>
          <a:xfrm>
            <a:off x="152400" y="1258202"/>
            <a:ext cx="6573251" cy="4264181"/>
          </a:xfrm>
          <a:prstGeom prst="roundRect">
            <a:avLst>
              <a:gd name="adj" fmla="val 3478"/>
            </a:avLst>
          </a:prstGeom>
          <a:solidFill>
            <a:srgbClr val="FFFFFF"/>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algn="just" defTabSz="783842">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76529" indent="-76529" defTabSz="433837">
              <a:defRPr/>
            </a:pPr>
            <a:endParaRPr kumimoji="0" lang="en-US" altLang="ja-JP" sz="947" b="1" dirty="0">
              <a:solidFill>
                <a:prstClr val="black"/>
              </a:solidFill>
              <a:latin typeface="游ゴシック" panose="020B0400000000000000" pitchFamily="50" charset="-128"/>
              <a:ea typeface="游ゴシック" panose="020B0400000000000000" pitchFamily="50" charset="-128"/>
            </a:endParaRPr>
          </a:p>
          <a:p>
            <a:pPr marL="76529" indent="-76529" defTabSz="433837">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b="1" dirty="0">
                <a:solidFill>
                  <a:prstClr val="black"/>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b="1" dirty="0">
                <a:solidFill>
                  <a:srgbClr val="FF0000"/>
                </a:solidFill>
                <a:latin typeface="游ゴシック" panose="020B0400000000000000" pitchFamily="50" charset="-128"/>
                <a:ea typeface="游ゴシック" panose="020B0400000000000000" pitchFamily="50" charset="-128"/>
                <a:cs typeface="メイリオ" pitchFamily="50" charset="-128"/>
              </a:rPr>
              <a:t> </a:t>
            </a:r>
            <a:endParaRPr kumimoji="0" lang="en-US" altLang="ja-JP" sz="947" b="1" dirty="0">
              <a:solidFill>
                <a:srgbClr val="FF0000"/>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dirty="0">
                <a:solidFill>
                  <a:srgbClr val="FF0000"/>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p:txBody>
      </p:sp>
      <p:sp>
        <p:nvSpPr>
          <p:cNvPr id="37" name="テキスト ボックス 35"/>
          <p:cNvSpPr txBox="1">
            <a:spLocks noChangeArrowheads="1"/>
          </p:cNvSpPr>
          <p:nvPr/>
        </p:nvSpPr>
        <p:spPr bwMode="auto">
          <a:xfrm>
            <a:off x="385383" y="1383629"/>
            <a:ext cx="1489948" cy="261610"/>
          </a:xfrm>
          <a:prstGeom prst="rect">
            <a:avLst/>
          </a:prstGeom>
          <a:solidFill>
            <a:schemeClr val="accent1">
              <a:lumMod val="20000"/>
              <a:lumOff val="80000"/>
            </a:schemeClr>
          </a:solidFill>
          <a:ln w="38100">
            <a:solidFill>
              <a:schemeClr val="accent1">
                <a:lumMod val="20000"/>
                <a:lumOff val="80000"/>
              </a:schemeClr>
            </a:solidFill>
          </a:ln>
          <a:extLst/>
        </p:spPr>
        <p:txBody>
          <a:bodyPr wrap="square" rtlCol="0" anchor="ctr">
            <a:spAutoFit/>
          </a:bodyPr>
          <a:lstStyle>
            <a:defPPr>
              <a:defRPr lang="ja-JP"/>
            </a:defPPr>
            <a:lvl1pPr>
              <a:defRPr>
                <a:solidFill>
                  <a:schemeClr val="bg1"/>
                </a:solidFill>
                <a:latin typeface="游ゴシック Medium" panose="020B0500000000000000" pitchFamily="50" charset="-128"/>
                <a:ea typeface="游ゴシック Medium" panose="020B0500000000000000" pitchFamily="50" charset="-128"/>
              </a:defRPr>
            </a:lvl1pPr>
          </a:lstStyle>
          <a:p>
            <a:pPr defTabSz="433837">
              <a:defRPr/>
            </a:pPr>
            <a:r>
              <a:rPr kumimoji="0" lang="ja-JP" altLang="en-US" sz="1100" b="1" dirty="0">
                <a:solidFill>
                  <a:prstClr val="black"/>
                </a:solidFill>
              </a:rPr>
              <a:t>▶▶助成金の対象</a:t>
            </a:r>
            <a:endParaRPr kumimoji="0" lang="en-US" altLang="ja-JP" sz="1100" b="1" dirty="0">
              <a:solidFill>
                <a:prstClr val="black"/>
              </a:solidFill>
            </a:endParaRPr>
          </a:p>
        </p:txBody>
      </p:sp>
      <p:pic>
        <p:nvPicPr>
          <p:cNvPr id="38" name="図 37"/>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4706" b="82353" l="13025" r="85294"/>
                    </a14:imgEffect>
                  </a14:imgLayer>
                </a14:imgProps>
              </a:ext>
              <a:ext uri="{28A0092B-C50C-407E-A947-70E740481C1C}">
                <a14:useLocalDpi xmlns:a14="http://schemas.microsoft.com/office/drawing/2010/main" val="0"/>
              </a:ext>
            </a:extLst>
          </a:blip>
          <a:srcRect l="12394" t="16088" r="12864" b="17621"/>
          <a:stretch/>
        </p:blipFill>
        <p:spPr>
          <a:xfrm>
            <a:off x="5635273" y="1026331"/>
            <a:ext cx="894987" cy="793795"/>
          </a:xfrm>
          <a:prstGeom prst="rect">
            <a:avLst/>
          </a:prstGeom>
        </p:spPr>
      </p:pic>
      <p:sp>
        <p:nvSpPr>
          <p:cNvPr id="41" name="テキスト ボックス 35"/>
          <p:cNvSpPr txBox="1">
            <a:spLocks noChangeArrowheads="1"/>
          </p:cNvSpPr>
          <p:nvPr/>
        </p:nvSpPr>
        <p:spPr bwMode="auto">
          <a:xfrm>
            <a:off x="393147" y="3675138"/>
            <a:ext cx="1474420" cy="261610"/>
          </a:xfrm>
          <a:prstGeom prst="rect">
            <a:avLst/>
          </a:prstGeom>
          <a:solidFill>
            <a:schemeClr val="accent1">
              <a:lumMod val="20000"/>
              <a:lumOff val="80000"/>
            </a:schemeClr>
          </a:solidFill>
          <a:ln w="38100">
            <a:solidFill>
              <a:schemeClr val="accent1">
                <a:lumMod val="20000"/>
                <a:lumOff val="80000"/>
              </a:schemeClr>
            </a:solidFill>
          </a:ln>
          <a:extLst/>
        </p:spPr>
        <p:txBody>
          <a:bodyPr wrap="square" rtlCol="0" anchor="ctr">
            <a:spAutoFit/>
          </a:bodyPr>
          <a:lstStyle>
            <a:defPPr>
              <a:defRPr lang="ja-JP"/>
            </a:defPPr>
            <a:lvl1pPr>
              <a:defRPr>
                <a:solidFill>
                  <a:schemeClr val="bg1"/>
                </a:solidFill>
                <a:latin typeface="游ゴシック Medium" panose="020B0500000000000000" pitchFamily="50" charset="-128"/>
                <a:ea typeface="游ゴシック Medium" panose="020B0500000000000000" pitchFamily="50" charset="-128"/>
              </a:defRPr>
            </a:lvl1pPr>
          </a:lstStyle>
          <a:p>
            <a:pPr defTabSz="433837">
              <a:defRPr/>
            </a:pPr>
            <a:r>
              <a:rPr kumimoji="0" lang="ja-JP" altLang="en-US" sz="1100" b="1" dirty="0">
                <a:solidFill>
                  <a:prstClr val="black"/>
                </a:solidFill>
              </a:rPr>
              <a:t>▶▶助成内容</a:t>
            </a:r>
            <a:endParaRPr kumimoji="0" lang="en-US" altLang="ja-JP" sz="1100" b="1" dirty="0">
              <a:solidFill>
                <a:prstClr val="black"/>
              </a:solidFill>
            </a:endParaRPr>
          </a:p>
        </p:txBody>
      </p:sp>
      <p:sp>
        <p:nvSpPr>
          <p:cNvPr id="42" name="テキスト ボックス 35"/>
          <p:cNvSpPr txBox="1">
            <a:spLocks noChangeArrowheads="1"/>
          </p:cNvSpPr>
          <p:nvPr/>
        </p:nvSpPr>
        <p:spPr bwMode="auto">
          <a:xfrm>
            <a:off x="393147" y="4259881"/>
            <a:ext cx="1474420" cy="261610"/>
          </a:xfrm>
          <a:prstGeom prst="rect">
            <a:avLst/>
          </a:prstGeom>
          <a:solidFill>
            <a:schemeClr val="accent1">
              <a:lumMod val="20000"/>
              <a:lumOff val="80000"/>
            </a:schemeClr>
          </a:solidFill>
          <a:ln w="38100">
            <a:solidFill>
              <a:schemeClr val="accent1">
                <a:lumMod val="20000"/>
                <a:lumOff val="80000"/>
              </a:schemeClr>
            </a:solidFill>
          </a:ln>
          <a:extLst/>
        </p:spPr>
        <p:txBody>
          <a:bodyPr wrap="square" rtlCol="0" anchor="ctr">
            <a:spAutoFit/>
          </a:bodyPr>
          <a:lstStyle>
            <a:defPPr>
              <a:defRPr lang="ja-JP"/>
            </a:defPPr>
            <a:lvl1pPr>
              <a:defRPr>
                <a:solidFill>
                  <a:schemeClr val="bg1"/>
                </a:solidFill>
                <a:latin typeface="游ゴシック Medium" panose="020B0500000000000000" pitchFamily="50" charset="-128"/>
                <a:ea typeface="游ゴシック Medium" panose="020B0500000000000000" pitchFamily="50" charset="-128"/>
              </a:defRPr>
            </a:lvl1pPr>
          </a:lstStyle>
          <a:p>
            <a:pPr defTabSz="433837">
              <a:defRPr/>
            </a:pPr>
            <a:r>
              <a:rPr kumimoji="0" lang="ja-JP" altLang="en-US" sz="1100" b="1" dirty="0">
                <a:solidFill>
                  <a:prstClr val="black"/>
                </a:solidFill>
              </a:rPr>
              <a:t>▶▶申請期間</a:t>
            </a:r>
            <a:endParaRPr kumimoji="0" lang="en-US" altLang="ja-JP" sz="1100" b="1" dirty="0">
              <a:solidFill>
                <a:prstClr val="black"/>
              </a:solidFill>
            </a:endParaRPr>
          </a:p>
        </p:txBody>
      </p:sp>
      <p:sp>
        <p:nvSpPr>
          <p:cNvPr id="44" name="角丸四角形 43"/>
          <p:cNvSpPr/>
          <p:nvPr/>
        </p:nvSpPr>
        <p:spPr>
          <a:xfrm>
            <a:off x="469031" y="5062737"/>
            <a:ext cx="6061229" cy="38712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33837">
              <a:defRPr/>
            </a:pPr>
            <a:r>
              <a:rPr kumimoji="0" lang="ja-JP" altLang="en-US" sz="1119" dirty="0">
                <a:solidFill>
                  <a:srgbClr val="ED7D31">
                    <a:lumMod val="75000"/>
                  </a:srgbClr>
                </a:solidFill>
                <a:latin typeface="游ゴシック Medium" panose="020B0500000000000000" pitchFamily="50" charset="-128"/>
                <a:ea typeface="游ゴシック Medium" panose="020B0500000000000000" pitchFamily="50" charset="-128"/>
              </a:rPr>
              <a:t>事業主の皆さまには、この助成金も活用しつつ</a:t>
            </a:r>
            <a:r>
              <a:rPr kumimoji="0" lang="ja-JP" altLang="en-US" sz="1119" dirty="0" smtClean="0">
                <a:solidFill>
                  <a:srgbClr val="ED7D31">
                    <a:lumMod val="75000"/>
                  </a:srgbClr>
                </a:solidFill>
                <a:latin typeface="游ゴシック Medium" panose="020B0500000000000000" pitchFamily="50" charset="-128"/>
                <a:ea typeface="游ゴシック Medium" panose="020B0500000000000000" pitchFamily="50" charset="-128"/>
              </a:rPr>
              <a:t>、妊娠中</a:t>
            </a:r>
            <a:r>
              <a:rPr kumimoji="0" lang="ja-JP" altLang="en-US" sz="1119" dirty="0">
                <a:solidFill>
                  <a:srgbClr val="ED7D31">
                    <a:lumMod val="75000"/>
                  </a:srgbClr>
                </a:solidFill>
                <a:latin typeface="游ゴシック Medium" panose="020B0500000000000000" pitchFamily="50" charset="-128"/>
                <a:ea typeface="游ゴシック Medium" panose="020B0500000000000000" pitchFamily="50" charset="-128"/>
              </a:rPr>
              <a:t>の女性労働者が休みやすい環境づくりに努め、積極的な配慮をお願いします。 </a:t>
            </a:r>
            <a:endParaRPr kumimoji="0" lang="en-US" altLang="ja-JP" sz="1119" dirty="0">
              <a:solidFill>
                <a:srgbClr val="ED7D31">
                  <a:lumMod val="75000"/>
                </a:srgbClr>
              </a:solidFill>
              <a:latin typeface="游ゴシック Medium" panose="020B0500000000000000" pitchFamily="50" charset="-128"/>
              <a:ea typeface="游ゴシック Medium" panose="020B0500000000000000" pitchFamily="50" charset="-128"/>
            </a:endParaRPr>
          </a:p>
        </p:txBody>
      </p:sp>
      <p:sp>
        <p:nvSpPr>
          <p:cNvPr id="10" name="正方形/長方形 9"/>
          <p:cNvSpPr/>
          <p:nvPr/>
        </p:nvSpPr>
        <p:spPr>
          <a:xfrm>
            <a:off x="450917" y="3934620"/>
            <a:ext cx="6097455" cy="413703"/>
          </a:xfrm>
          <a:prstGeom prst="rect">
            <a:avLst/>
          </a:prstGeom>
        </p:spPr>
        <p:txBody>
          <a:bodyPr wrap="square">
            <a:spAutoFit/>
          </a:bodyPr>
          <a:lstStyle/>
          <a:p>
            <a:pPr algn="just" defTabSz="783842">
              <a:defRPr/>
            </a:pPr>
            <a:r>
              <a:rPr kumimoji="0" lang="ja-JP" altLang="en-US" sz="1044" dirty="0">
                <a:solidFill>
                  <a:prstClr val="black"/>
                </a:solidFill>
                <a:latin typeface="游ゴシック" panose="020B0400000000000000" pitchFamily="50" charset="-128"/>
                <a:ea typeface="游ゴシック" panose="020B0400000000000000" pitchFamily="50" charset="-128"/>
              </a:rPr>
              <a:t>対象労働者１人当たり　</a:t>
            </a:r>
            <a:r>
              <a:rPr kumimoji="0" lang="ja-JP" altLang="en-US" sz="1044" b="1" u="sng" dirty="0">
                <a:solidFill>
                  <a:prstClr val="black"/>
                </a:solidFill>
                <a:latin typeface="游ゴシック" panose="020B0400000000000000" pitchFamily="50" charset="-128"/>
                <a:ea typeface="游ゴシック" panose="020B0400000000000000" pitchFamily="50" charset="-128"/>
              </a:rPr>
              <a:t>有給休暇計５日以上</a:t>
            </a:r>
            <a:r>
              <a:rPr kumimoji="0" lang="en-US" altLang="ja-JP" sz="1044" b="1" u="sng" dirty="0">
                <a:solidFill>
                  <a:prstClr val="black"/>
                </a:solidFill>
                <a:latin typeface="游ゴシック" panose="020B0400000000000000" pitchFamily="50" charset="-128"/>
                <a:ea typeface="游ゴシック" panose="020B0400000000000000" pitchFamily="50" charset="-128"/>
              </a:rPr>
              <a:t>20</a:t>
            </a:r>
            <a:r>
              <a:rPr kumimoji="0" lang="ja-JP" altLang="en-US" sz="1044" b="1" u="sng" dirty="0">
                <a:solidFill>
                  <a:prstClr val="black"/>
                </a:solidFill>
                <a:latin typeface="游ゴシック" panose="020B0400000000000000" pitchFamily="50" charset="-128"/>
                <a:ea typeface="游ゴシック" panose="020B0400000000000000" pitchFamily="50" charset="-128"/>
              </a:rPr>
              <a:t>日未満：</a:t>
            </a:r>
            <a:r>
              <a:rPr kumimoji="0" lang="en-US" altLang="ja-JP" sz="1044" b="1" u="sng" dirty="0">
                <a:solidFill>
                  <a:prstClr val="black"/>
                </a:solidFill>
                <a:latin typeface="游ゴシック" panose="020B0400000000000000" pitchFamily="50" charset="-128"/>
                <a:ea typeface="游ゴシック" panose="020B0400000000000000" pitchFamily="50" charset="-128"/>
              </a:rPr>
              <a:t>25</a:t>
            </a:r>
            <a:r>
              <a:rPr kumimoji="0" lang="ja-JP" altLang="en-US" sz="1044" b="1" u="sng" dirty="0">
                <a:solidFill>
                  <a:prstClr val="black"/>
                </a:solidFill>
                <a:latin typeface="游ゴシック" panose="020B0400000000000000" pitchFamily="50" charset="-128"/>
                <a:ea typeface="游ゴシック" panose="020B0400000000000000" pitchFamily="50" charset="-128"/>
              </a:rPr>
              <a:t>万円</a:t>
            </a:r>
            <a:r>
              <a:rPr kumimoji="0" lang="ja-JP" altLang="en-US" sz="1044" dirty="0">
                <a:solidFill>
                  <a:prstClr val="black"/>
                </a:solidFill>
                <a:latin typeface="游ゴシック" panose="020B0400000000000000" pitchFamily="50" charset="-128"/>
                <a:ea typeface="游ゴシック" panose="020B0400000000000000" pitchFamily="50" charset="-128"/>
              </a:rPr>
              <a:t>　     </a:t>
            </a:r>
            <a:r>
              <a:rPr kumimoji="0" lang="ja-JP" altLang="en-US" sz="1044" b="1" dirty="0" smtClean="0">
                <a:solidFill>
                  <a:prstClr val="black"/>
                </a:solidFill>
                <a:latin typeface="游ゴシック" panose="020B0400000000000000" pitchFamily="50" charset="-128"/>
                <a:ea typeface="游ゴシック" panose="020B0400000000000000" pitchFamily="50" charset="-128"/>
              </a:rPr>
              <a:t>＊</a:t>
            </a:r>
            <a:r>
              <a:rPr kumimoji="0" lang="en-US" altLang="ja-JP" sz="1044" b="1" dirty="0">
                <a:solidFill>
                  <a:prstClr val="black"/>
                </a:solidFill>
                <a:latin typeface="游ゴシック" panose="020B0400000000000000" pitchFamily="50" charset="-128"/>
                <a:ea typeface="游ゴシック" panose="020B0400000000000000" pitchFamily="50" charset="-128"/>
              </a:rPr>
              <a:t>1</a:t>
            </a:r>
            <a:r>
              <a:rPr kumimoji="0" lang="ja-JP" altLang="en-US" sz="1044" b="1" dirty="0">
                <a:solidFill>
                  <a:prstClr val="black"/>
                </a:solidFill>
                <a:latin typeface="游ゴシック" panose="020B0400000000000000" pitchFamily="50" charset="-128"/>
                <a:ea typeface="游ゴシック" panose="020B0400000000000000" pitchFamily="50" charset="-128"/>
              </a:rPr>
              <a:t>事業所当たり</a:t>
            </a:r>
            <a:r>
              <a:rPr kumimoji="0" lang="en-US" altLang="ja-JP" sz="1044" b="1" dirty="0">
                <a:solidFill>
                  <a:prstClr val="black"/>
                </a:solidFill>
                <a:latin typeface="游ゴシック" panose="020B0400000000000000" pitchFamily="50" charset="-128"/>
                <a:ea typeface="游ゴシック" panose="020B0400000000000000" pitchFamily="50" charset="-128"/>
              </a:rPr>
              <a:t>20</a:t>
            </a:r>
            <a:r>
              <a:rPr kumimoji="0" lang="ja-JP" altLang="en-US" sz="1044" b="1" dirty="0">
                <a:solidFill>
                  <a:prstClr val="black"/>
                </a:solidFill>
                <a:latin typeface="游ゴシック" panose="020B0400000000000000" pitchFamily="50" charset="-128"/>
                <a:ea typeface="游ゴシック" panose="020B0400000000000000" pitchFamily="50" charset="-128"/>
              </a:rPr>
              <a:t>人まで</a:t>
            </a:r>
            <a:endParaRPr kumimoji="0" lang="en-US" altLang="ja-JP" sz="1044" b="1" dirty="0">
              <a:solidFill>
                <a:prstClr val="black"/>
              </a:solidFill>
              <a:latin typeface="游ゴシック" panose="020B0400000000000000" pitchFamily="50" charset="-128"/>
              <a:ea typeface="游ゴシック" panose="020B0400000000000000" pitchFamily="50" charset="-128"/>
            </a:endParaRPr>
          </a:p>
          <a:p>
            <a:pPr defTabSz="783842">
              <a:defRPr/>
            </a:pPr>
            <a:r>
              <a:rPr kumimoji="0" lang="ja-JP" altLang="en-US" sz="1044" dirty="0">
                <a:solidFill>
                  <a:prstClr val="black"/>
                </a:solidFill>
                <a:latin typeface="游ゴシック" panose="020B0400000000000000" pitchFamily="50" charset="-128"/>
                <a:ea typeface="游ゴシック" panose="020B0400000000000000" pitchFamily="50" charset="-128"/>
              </a:rPr>
              <a:t>　　　　　　　　　　　　　　　</a:t>
            </a:r>
            <a:r>
              <a:rPr kumimoji="0" lang="ja-JP" altLang="en-US" sz="1044" b="1" u="sng" dirty="0">
                <a:solidFill>
                  <a:prstClr val="black"/>
                </a:solidFill>
                <a:latin typeface="游ゴシック" panose="020B0400000000000000" pitchFamily="50" charset="-128"/>
                <a:ea typeface="游ゴシック" panose="020B0400000000000000" pitchFamily="50" charset="-128"/>
              </a:rPr>
              <a:t>以降</a:t>
            </a:r>
            <a:r>
              <a:rPr kumimoji="0" lang="en-US" altLang="ja-JP" sz="1044" b="1" u="sng" dirty="0">
                <a:solidFill>
                  <a:prstClr val="black"/>
                </a:solidFill>
                <a:latin typeface="游ゴシック" panose="020B0400000000000000" pitchFamily="50" charset="-128"/>
                <a:ea typeface="游ゴシック" panose="020B0400000000000000" pitchFamily="50" charset="-128"/>
              </a:rPr>
              <a:t>20</a:t>
            </a:r>
            <a:r>
              <a:rPr kumimoji="0" lang="ja-JP" altLang="en-US" sz="1044" b="1" u="sng" dirty="0">
                <a:solidFill>
                  <a:prstClr val="black"/>
                </a:solidFill>
                <a:latin typeface="游ゴシック" panose="020B0400000000000000" pitchFamily="50" charset="-128"/>
                <a:ea typeface="游ゴシック" panose="020B0400000000000000" pitchFamily="50" charset="-128"/>
              </a:rPr>
              <a:t>日ごとに</a:t>
            </a:r>
            <a:r>
              <a:rPr kumimoji="0" lang="en-US" altLang="ja-JP" sz="1044" b="1" u="sng" dirty="0">
                <a:solidFill>
                  <a:prstClr val="black"/>
                </a:solidFill>
                <a:latin typeface="游ゴシック" panose="020B0400000000000000" pitchFamily="50" charset="-128"/>
                <a:ea typeface="游ゴシック" panose="020B0400000000000000" pitchFamily="50" charset="-128"/>
              </a:rPr>
              <a:t>15</a:t>
            </a:r>
            <a:r>
              <a:rPr kumimoji="0" lang="ja-JP" altLang="en-US" sz="1044" b="1" u="sng" dirty="0">
                <a:solidFill>
                  <a:prstClr val="black"/>
                </a:solidFill>
                <a:latin typeface="游ゴシック" panose="020B0400000000000000" pitchFamily="50" charset="-128"/>
                <a:ea typeface="游ゴシック" panose="020B0400000000000000" pitchFamily="50" charset="-128"/>
              </a:rPr>
              <a:t>万円加算（上限額：</a:t>
            </a:r>
            <a:r>
              <a:rPr kumimoji="0" lang="en-US" altLang="ja-JP" sz="1044" b="1" u="sng" dirty="0">
                <a:solidFill>
                  <a:prstClr val="black"/>
                </a:solidFill>
                <a:latin typeface="游ゴシック" panose="020B0400000000000000" pitchFamily="50" charset="-128"/>
                <a:ea typeface="游ゴシック" panose="020B0400000000000000" pitchFamily="50" charset="-128"/>
              </a:rPr>
              <a:t>100</a:t>
            </a:r>
            <a:r>
              <a:rPr kumimoji="0" lang="ja-JP" altLang="en-US" sz="1044" b="1" u="sng" dirty="0">
                <a:solidFill>
                  <a:prstClr val="black"/>
                </a:solidFill>
                <a:latin typeface="游ゴシック" panose="020B0400000000000000" pitchFamily="50" charset="-128"/>
                <a:ea typeface="游ゴシック" panose="020B0400000000000000" pitchFamily="50" charset="-128"/>
              </a:rPr>
              <a:t>万円）</a:t>
            </a:r>
            <a:endParaRPr kumimoji="0" lang="en-US" altLang="ja-JP" sz="1044" b="1" u="sng" dirty="0">
              <a:solidFill>
                <a:prstClr val="black"/>
              </a:solidFill>
              <a:latin typeface="游ゴシック" panose="020B0400000000000000" pitchFamily="50" charset="-128"/>
              <a:ea typeface="游ゴシック" panose="020B0400000000000000" pitchFamily="50" charset="-128"/>
            </a:endParaRPr>
          </a:p>
        </p:txBody>
      </p:sp>
      <p:sp>
        <p:nvSpPr>
          <p:cNvPr id="11" name="正方形/長方形 10"/>
          <p:cNvSpPr/>
          <p:nvPr/>
        </p:nvSpPr>
        <p:spPr>
          <a:xfrm>
            <a:off x="469033" y="4516625"/>
            <a:ext cx="5739438" cy="531299"/>
          </a:xfrm>
          <a:prstGeom prst="rect">
            <a:avLst/>
          </a:prstGeom>
        </p:spPr>
        <p:txBody>
          <a:bodyPr wrap="square">
            <a:spAutoFit/>
          </a:bodyPr>
          <a:lstStyle/>
          <a:p>
            <a:pPr marL="76529" indent="-76529" defTabSz="433837">
              <a:defRPr/>
            </a:pPr>
            <a:r>
              <a:rPr kumimoji="0" lang="ja-JP" altLang="en-US" sz="1044" b="1" u="sng" dirty="0">
                <a:solidFill>
                  <a:prstClr val="black">
                    <a:lumMod val="95000"/>
                    <a:lumOff val="5000"/>
                  </a:prstClr>
                </a:solidFill>
                <a:latin typeface="游ゴシック" panose="020B0400000000000000" pitchFamily="50" charset="-128"/>
                <a:ea typeface="游ゴシック" panose="020B0400000000000000" pitchFamily="50" charset="-128"/>
              </a:rPr>
              <a:t>令和</a:t>
            </a:r>
            <a:r>
              <a:rPr kumimoji="0" lang="ja-JP" altLang="en-US" sz="1044" b="1" u="sng" dirty="0">
                <a:solidFill>
                  <a:prstClr val="black"/>
                </a:solidFill>
                <a:latin typeface="游ゴシック" panose="020B0400000000000000" pitchFamily="50" charset="-128"/>
                <a:ea typeface="游ゴシック" panose="020B0400000000000000" pitchFamily="50" charset="-128"/>
              </a:rPr>
              <a:t>２年６月</a:t>
            </a:r>
            <a:r>
              <a:rPr kumimoji="0" lang="en-US" altLang="ja-JP" sz="1044" b="1" u="sng" dirty="0">
                <a:solidFill>
                  <a:prstClr val="black"/>
                </a:solidFill>
                <a:latin typeface="游ゴシック" panose="020B0400000000000000" pitchFamily="50" charset="-128"/>
                <a:ea typeface="游ゴシック" panose="020B0400000000000000" pitchFamily="50" charset="-128"/>
              </a:rPr>
              <a:t>15</a:t>
            </a:r>
            <a:r>
              <a:rPr kumimoji="0" lang="ja-JP" altLang="en-US" sz="1044" b="1" u="sng" dirty="0">
                <a:solidFill>
                  <a:prstClr val="black"/>
                </a:solidFill>
                <a:latin typeface="游ゴシック" panose="020B0400000000000000" pitchFamily="50" charset="-128"/>
                <a:ea typeface="游ゴシック" panose="020B0400000000000000" pitchFamily="50" charset="-128"/>
              </a:rPr>
              <a:t>日</a:t>
            </a:r>
            <a:r>
              <a:rPr kumimoji="0" lang="ja-JP" altLang="en-US" sz="1044" u="sng" dirty="0">
                <a:solidFill>
                  <a:prstClr val="black"/>
                </a:solidFill>
                <a:latin typeface="游ゴシック" panose="020B0400000000000000" pitchFamily="50" charset="-128"/>
                <a:ea typeface="游ゴシック" panose="020B0400000000000000" pitchFamily="50" charset="-128"/>
              </a:rPr>
              <a:t>　から　</a:t>
            </a:r>
            <a:r>
              <a:rPr kumimoji="0" lang="ja-JP" altLang="en-US" sz="1044" b="1" u="sng" dirty="0">
                <a:solidFill>
                  <a:prstClr val="black"/>
                </a:solidFill>
                <a:latin typeface="游ゴシック" panose="020B0400000000000000" pitchFamily="50" charset="-128"/>
                <a:ea typeface="游ゴシック" panose="020B0400000000000000" pitchFamily="50" charset="-128"/>
              </a:rPr>
              <a:t>令和</a:t>
            </a:r>
            <a:r>
              <a:rPr kumimoji="0" lang="ja-JP" altLang="en-US" sz="1044" b="1" u="sng" dirty="0">
                <a:solidFill>
                  <a:prstClr val="black">
                    <a:lumMod val="95000"/>
                    <a:lumOff val="5000"/>
                  </a:prstClr>
                </a:solidFill>
                <a:latin typeface="游ゴシック" panose="020B0400000000000000" pitchFamily="50" charset="-128"/>
                <a:ea typeface="游ゴシック" panose="020B0400000000000000" pitchFamily="50" charset="-128"/>
              </a:rPr>
              <a:t>３年２月</a:t>
            </a:r>
            <a:r>
              <a:rPr kumimoji="0" lang="en-US" altLang="ja-JP" sz="1044" b="1" u="sng" dirty="0">
                <a:solidFill>
                  <a:prstClr val="black">
                    <a:lumMod val="95000"/>
                    <a:lumOff val="5000"/>
                  </a:prstClr>
                </a:solidFill>
                <a:latin typeface="游ゴシック" panose="020B0400000000000000" pitchFamily="50" charset="-128"/>
                <a:ea typeface="游ゴシック" panose="020B0400000000000000" pitchFamily="50" charset="-128"/>
              </a:rPr>
              <a:t>28</a:t>
            </a:r>
            <a:r>
              <a:rPr kumimoji="0" lang="ja-JP" altLang="en-US" sz="1044" b="1" u="sng" dirty="0">
                <a:solidFill>
                  <a:prstClr val="black">
                    <a:lumMod val="95000"/>
                    <a:lumOff val="5000"/>
                  </a:prstClr>
                </a:solidFill>
                <a:latin typeface="游ゴシック" panose="020B0400000000000000" pitchFamily="50" charset="-128"/>
                <a:ea typeface="游ゴシック" panose="020B0400000000000000" pitchFamily="50" charset="-128"/>
              </a:rPr>
              <a:t>日</a:t>
            </a:r>
            <a:r>
              <a:rPr kumimoji="0" lang="ja-JP" altLang="en-US" sz="1044" u="sng" dirty="0">
                <a:solidFill>
                  <a:prstClr val="black">
                    <a:lumMod val="95000"/>
                    <a:lumOff val="5000"/>
                  </a:prstClr>
                </a:solidFill>
                <a:latin typeface="游ゴシック" panose="020B0400000000000000" pitchFamily="50" charset="-128"/>
                <a:ea typeface="游ゴシック" panose="020B0400000000000000" pitchFamily="50" charset="-128"/>
              </a:rPr>
              <a:t>まで</a:t>
            </a:r>
            <a:endParaRPr kumimoji="0" lang="en-US" altLang="ja-JP" sz="1044" u="sng" dirty="0">
              <a:solidFill>
                <a:prstClr val="black"/>
              </a:solidFill>
              <a:latin typeface="游ゴシック" panose="020B0400000000000000" pitchFamily="50" charset="-128"/>
              <a:ea typeface="游ゴシック" panose="020B0400000000000000" pitchFamily="50" charset="-128"/>
            </a:endParaRPr>
          </a:p>
          <a:p>
            <a:pPr marL="73796" indent="83362" defTabSz="433837">
              <a:defRPr/>
            </a:pPr>
            <a:r>
              <a:rPr kumimoji="0" lang="ja-JP" altLang="en-US" sz="904" dirty="0">
                <a:solidFill>
                  <a:prstClr val="black"/>
                </a:solidFill>
                <a:latin typeface="游ゴシック" panose="020B0400000000000000" pitchFamily="50" charset="-128"/>
                <a:ea typeface="游ゴシック" panose="020B0400000000000000" pitchFamily="50" charset="-128"/>
              </a:rPr>
              <a:t>＊雇用保険被保険者の方用と、雇用保険被保険者以外の方用の</a:t>
            </a:r>
            <a:r>
              <a:rPr kumimoji="0" lang="ja-JP" altLang="en-US" sz="904" u="sng" dirty="0">
                <a:solidFill>
                  <a:prstClr val="black"/>
                </a:solidFill>
                <a:latin typeface="游ゴシック" panose="020B0400000000000000" pitchFamily="50" charset="-128"/>
                <a:ea typeface="游ゴシック" panose="020B0400000000000000" pitchFamily="50" charset="-128"/>
              </a:rPr>
              <a:t>２種類の様式</a:t>
            </a:r>
            <a:r>
              <a:rPr kumimoji="0" lang="ja-JP" altLang="en-US" sz="904" dirty="0">
                <a:solidFill>
                  <a:prstClr val="black"/>
                </a:solidFill>
                <a:latin typeface="游ゴシック" panose="020B0400000000000000" pitchFamily="50" charset="-128"/>
                <a:ea typeface="游ゴシック" panose="020B0400000000000000" pitchFamily="50" charset="-128"/>
              </a:rPr>
              <a:t>があります。</a:t>
            </a:r>
            <a:endParaRPr kumimoji="0" lang="en-US" altLang="ja-JP" sz="904" dirty="0">
              <a:solidFill>
                <a:prstClr val="black"/>
              </a:solidFill>
              <a:latin typeface="游ゴシック" panose="020B0400000000000000" pitchFamily="50" charset="-128"/>
              <a:ea typeface="游ゴシック" panose="020B0400000000000000" pitchFamily="50" charset="-128"/>
            </a:endParaRPr>
          </a:p>
          <a:p>
            <a:pPr marL="73796" indent="83362" defTabSz="433837">
              <a:defRPr/>
            </a:pPr>
            <a:r>
              <a:rPr kumimoji="0" lang="ja-JP" altLang="en-US" sz="904" dirty="0">
                <a:solidFill>
                  <a:prstClr val="black"/>
                </a:solidFill>
                <a:latin typeface="游ゴシック" panose="020B0400000000000000" pitchFamily="50" charset="-128"/>
                <a:ea typeface="游ゴシック" panose="020B0400000000000000" pitchFamily="50" charset="-128"/>
              </a:rPr>
              <a:t>＊</a:t>
            </a:r>
            <a:r>
              <a:rPr kumimoji="0" lang="ja-JP" altLang="en-US" sz="904" u="sng" dirty="0">
                <a:solidFill>
                  <a:prstClr val="black"/>
                </a:solidFill>
                <a:latin typeface="游ゴシック" panose="020B0400000000000000" pitchFamily="50" charset="-128"/>
                <a:ea typeface="游ゴシック" panose="020B0400000000000000" pitchFamily="50" charset="-128"/>
              </a:rPr>
              <a:t>事業所単位ごとの申請</a:t>
            </a:r>
            <a:r>
              <a:rPr kumimoji="0" lang="ja-JP" altLang="en-US" sz="904" dirty="0">
                <a:solidFill>
                  <a:prstClr val="black"/>
                </a:solidFill>
                <a:latin typeface="游ゴシック" panose="020B0400000000000000" pitchFamily="50" charset="-128"/>
                <a:ea typeface="游ゴシック" panose="020B0400000000000000" pitchFamily="50" charset="-128"/>
              </a:rPr>
              <a:t>です。</a:t>
            </a:r>
            <a:endParaRPr kumimoji="0" lang="ja-JP" altLang="en-US" sz="1423" dirty="0">
              <a:solidFill>
                <a:prstClr val="black"/>
              </a:solidFill>
              <a:latin typeface="Calibri" panose="020F0502020204030204"/>
              <a:ea typeface="游ゴシック" panose="020B0400000000000000" pitchFamily="50" charset="-128"/>
            </a:endParaRPr>
          </a:p>
        </p:txBody>
      </p:sp>
      <p:grpSp>
        <p:nvGrpSpPr>
          <p:cNvPr id="4" name="グループ化 3"/>
          <p:cNvGrpSpPr/>
          <p:nvPr/>
        </p:nvGrpSpPr>
        <p:grpSpPr>
          <a:xfrm>
            <a:off x="256092" y="1853205"/>
            <a:ext cx="6972439" cy="1807803"/>
            <a:chOff x="-7566" y="1826056"/>
            <a:chExt cx="7347877" cy="1905146"/>
          </a:xfrm>
        </p:grpSpPr>
        <p:sp>
          <p:nvSpPr>
            <p:cNvPr id="8" name="正方形/長方形 7"/>
            <p:cNvSpPr/>
            <p:nvPr/>
          </p:nvSpPr>
          <p:spPr>
            <a:xfrm>
              <a:off x="-7566" y="1826056"/>
              <a:ext cx="6687544" cy="1905146"/>
            </a:xfrm>
            <a:prstGeom prst="rect">
              <a:avLst/>
            </a:prstGeom>
          </p:spPr>
          <p:txBody>
            <a:bodyPr wrap="square">
              <a:spAutoFit/>
            </a:bodyPr>
            <a:lstStyle/>
            <a:p>
              <a:pPr marL="147591" indent="-147591" algn="just" defTabSz="783842">
                <a:spcAft>
                  <a:spcPts val="516"/>
                </a:spcAft>
                <a:buFont typeface="Wingdings" panose="05000000000000000000" pitchFamily="2" charset="2"/>
                <a:buChar char="ü"/>
                <a:defRPr/>
              </a:pPr>
              <a:r>
                <a:rPr kumimoji="0" lang="ja-JP" altLang="en-US" sz="1044" dirty="0">
                  <a:solidFill>
                    <a:prstClr val="black"/>
                  </a:solidFill>
                  <a:latin typeface="游ゴシック" panose="020B0400000000000000" pitchFamily="50" charset="-128"/>
                  <a:ea typeface="游ゴシック" panose="020B0400000000000000" pitchFamily="50" charset="-128"/>
                </a:rPr>
                <a:t> </a:t>
              </a:r>
              <a:r>
                <a:rPr kumimoji="0" lang="ja-JP" altLang="en-US" sz="1044" b="1" dirty="0">
                  <a:solidFill>
                    <a:prstClr val="black"/>
                  </a:solidFill>
                  <a:latin typeface="游ゴシック" panose="020B0400000000000000" pitchFamily="50" charset="-128"/>
                  <a:ea typeface="游ゴシック" panose="020B0400000000000000" pitchFamily="50" charset="-128"/>
                </a:rPr>
                <a:t>令和２年５月７日から同年９月</a:t>
              </a:r>
              <a:r>
                <a:rPr kumimoji="0" lang="en-US" altLang="ja-JP" sz="1044" b="1" dirty="0">
                  <a:solidFill>
                    <a:prstClr val="black"/>
                  </a:solidFill>
                  <a:latin typeface="游ゴシック" panose="020B0400000000000000" pitchFamily="50" charset="-128"/>
                  <a:ea typeface="游ゴシック" panose="020B0400000000000000" pitchFamily="50" charset="-128"/>
                </a:rPr>
                <a:t>30</a:t>
              </a:r>
              <a:r>
                <a:rPr kumimoji="0" lang="ja-JP" altLang="en-US" sz="1044" b="1" dirty="0">
                  <a:solidFill>
                    <a:prstClr val="black"/>
                  </a:solidFill>
                  <a:latin typeface="游ゴシック" panose="020B0400000000000000" pitchFamily="50" charset="-128"/>
                  <a:ea typeface="游ゴシック" panose="020B0400000000000000" pitchFamily="50" charset="-128"/>
                </a:rPr>
                <a:t>日までの間に</a:t>
              </a:r>
              <a:endParaRPr kumimoji="0" lang="en-US" altLang="ja-JP" sz="1044" b="1" dirty="0">
                <a:solidFill>
                  <a:prstClr val="black"/>
                </a:solidFill>
                <a:latin typeface="游ゴシック" panose="020B0400000000000000" pitchFamily="50" charset="-128"/>
                <a:ea typeface="游ゴシック" panose="020B0400000000000000" pitchFamily="50" charset="-128"/>
              </a:endParaRPr>
            </a:p>
            <a:p>
              <a:pPr marL="236420" indent="-157158" algn="just" defTabSz="783842">
                <a:defRPr/>
              </a:pPr>
              <a:r>
                <a:rPr kumimoji="0" lang="ja-JP" altLang="en-US" sz="1044" dirty="0">
                  <a:solidFill>
                    <a:prstClr val="black"/>
                  </a:solidFill>
                  <a:latin typeface="游ゴシック" panose="020B0400000000000000" pitchFamily="50" charset="-128"/>
                  <a:ea typeface="游ゴシック" panose="020B0400000000000000" pitchFamily="50" charset="-128"/>
                </a:rPr>
                <a:t>❶ </a:t>
              </a:r>
              <a:r>
                <a:rPr kumimoji="0" lang="ja-JP" altLang="en-US" sz="1044" b="1" u="sng" dirty="0">
                  <a:solidFill>
                    <a:prstClr val="black"/>
                  </a:solidFill>
                  <a:latin typeface="游ゴシック" panose="020B0400000000000000" pitchFamily="50" charset="-128"/>
                  <a:ea typeface="游ゴシック" panose="020B0400000000000000" pitchFamily="50" charset="-128"/>
                </a:rPr>
                <a:t>新型コロナウイルス感染症に関する母性健康管理措置（下記注）として</a:t>
              </a:r>
              <a:r>
                <a:rPr kumimoji="0" lang="ja-JP" altLang="en-US" sz="1044" dirty="0">
                  <a:solidFill>
                    <a:prstClr val="black"/>
                  </a:solidFill>
                  <a:latin typeface="游ゴシック" panose="020B0400000000000000" pitchFamily="50" charset="-128"/>
                  <a:ea typeface="游ゴシック" panose="020B0400000000000000" pitchFamily="50" charset="-128"/>
                </a:rPr>
                <a:t>、医師または助産師の指導により、</a:t>
              </a:r>
              <a:endParaRPr kumimoji="0" lang="en-US" altLang="ja-JP" sz="1044" dirty="0">
                <a:solidFill>
                  <a:prstClr val="black"/>
                </a:solidFill>
                <a:latin typeface="游ゴシック" panose="020B0400000000000000" pitchFamily="50" charset="-128"/>
                <a:ea typeface="游ゴシック" panose="020B0400000000000000" pitchFamily="50" charset="-128"/>
              </a:endParaRPr>
            </a:p>
            <a:p>
              <a:pPr marL="236420" indent="-157158" algn="just" defTabSz="783842">
                <a:defRPr/>
              </a:pPr>
              <a:r>
                <a:rPr kumimoji="0" lang="ja-JP" altLang="en-US" sz="1044" dirty="0">
                  <a:solidFill>
                    <a:prstClr val="black"/>
                  </a:solidFill>
                  <a:latin typeface="游ゴシック" panose="020B0400000000000000" pitchFamily="50" charset="-128"/>
                  <a:ea typeface="游ゴシック" panose="020B0400000000000000" pitchFamily="50" charset="-128"/>
                </a:rPr>
                <a:t>　</a:t>
              </a:r>
              <a:r>
                <a:rPr kumimoji="0" lang="en-US" altLang="ja-JP" sz="1044" dirty="0">
                  <a:solidFill>
                    <a:prstClr val="black"/>
                  </a:solidFill>
                  <a:latin typeface="游ゴシック" panose="020B0400000000000000" pitchFamily="50" charset="-128"/>
                  <a:ea typeface="游ゴシック" panose="020B0400000000000000" pitchFamily="50" charset="-128"/>
                </a:rPr>
                <a:t>	</a:t>
              </a:r>
              <a:r>
                <a:rPr kumimoji="0" lang="ja-JP" altLang="en-US" sz="1044" dirty="0">
                  <a:solidFill>
                    <a:prstClr val="black"/>
                  </a:solidFill>
                  <a:latin typeface="游ゴシック" panose="020B0400000000000000" pitchFamily="50" charset="-128"/>
                  <a:ea typeface="游ゴシック" panose="020B0400000000000000" pitchFamily="50" charset="-128"/>
                </a:rPr>
                <a:t>休業が必要とされた</a:t>
              </a:r>
              <a:r>
                <a:rPr kumimoji="0" lang="ja-JP" altLang="en-US" sz="1044" b="1" u="sng" dirty="0">
                  <a:solidFill>
                    <a:prstClr val="black"/>
                  </a:solidFill>
                  <a:latin typeface="游ゴシック" panose="020B0400000000000000" pitchFamily="50" charset="-128"/>
                  <a:ea typeface="游ゴシック" panose="020B0400000000000000" pitchFamily="50" charset="-128"/>
                </a:rPr>
                <a:t>妊娠中の女性労働者が取得できる有給の休暇制度</a:t>
              </a:r>
              <a:r>
                <a:rPr kumimoji="0" lang="en-US" altLang="ja-JP" sz="1044" dirty="0">
                  <a:solidFill>
                    <a:prstClr val="black"/>
                  </a:solidFill>
                  <a:latin typeface="游ゴシック" panose="020B0400000000000000" pitchFamily="50" charset="-128"/>
                  <a:ea typeface="游ゴシック" panose="020B0400000000000000" pitchFamily="50" charset="-128"/>
                </a:rPr>
                <a:t>(</a:t>
              </a:r>
              <a:r>
                <a:rPr kumimoji="0" lang="ja-JP" altLang="en-US" sz="1044" dirty="0">
                  <a:solidFill>
                    <a:prstClr val="black"/>
                  </a:solidFill>
                  <a:latin typeface="游ゴシック" panose="020B0400000000000000" pitchFamily="50" charset="-128"/>
                  <a:ea typeface="游ゴシック" panose="020B0400000000000000" pitchFamily="50" charset="-128"/>
                </a:rPr>
                <a:t>年次有給休暇を除き、</a:t>
              </a:r>
              <a:endParaRPr kumimoji="0" lang="en-US" altLang="ja-JP" sz="1044" dirty="0">
                <a:solidFill>
                  <a:prstClr val="black"/>
                </a:solidFill>
                <a:latin typeface="游ゴシック" panose="020B0400000000000000" pitchFamily="50" charset="-128"/>
                <a:ea typeface="游ゴシック" panose="020B0400000000000000" pitchFamily="50" charset="-128"/>
              </a:endParaRPr>
            </a:p>
            <a:p>
              <a:pPr marL="236420" indent="-157158" algn="just" defTabSz="783842">
                <a:spcAft>
                  <a:spcPts val="285"/>
                </a:spcAft>
                <a:defRPr/>
              </a:pPr>
              <a:r>
                <a:rPr kumimoji="0" lang="ja-JP" altLang="en-US" sz="1044" dirty="0">
                  <a:solidFill>
                    <a:prstClr val="black"/>
                  </a:solidFill>
                  <a:latin typeface="游ゴシック" panose="020B0400000000000000" pitchFamily="50" charset="-128"/>
                  <a:ea typeface="游ゴシック" panose="020B0400000000000000" pitchFamily="50" charset="-128"/>
                </a:rPr>
                <a:t>　 年次有給休暇の賃金相当額の</a:t>
              </a:r>
              <a:r>
                <a:rPr kumimoji="0" lang="ja-JP" altLang="en-US" sz="1044" b="1" u="sng" dirty="0">
                  <a:solidFill>
                    <a:prstClr val="black"/>
                  </a:solidFill>
                  <a:latin typeface="游ゴシック" panose="020B0400000000000000" pitchFamily="50" charset="-128"/>
                  <a:ea typeface="游ゴシック" panose="020B0400000000000000" pitchFamily="50" charset="-128"/>
                </a:rPr>
                <a:t>６割以上</a:t>
              </a:r>
              <a:r>
                <a:rPr kumimoji="0" lang="ja-JP" altLang="en-US" sz="1044" dirty="0">
                  <a:solidFill>
                    <a:prstClr val="black"/>
                  </a:solidFill>
                  <a:latin typeface="游ゴシック" panose="020B0400000000000000" pitchFamily="50" charset="-128"/>
                  <a:ea typeface="游ゴシック" panose="020B0400000000000000" pitchFamily="50" charset="-128"/>
                </a:rPr>
                <a:t>が支払われるものに限る</a:t>
              </a:r>
              <a:r>
                <a:rPr kumimoji="0" lang="en-US" altLang="ja-JP" sz="1044" dirty="0">
                  <a:solidFill>
                    <a:prstClr val="black"/>
                  </a:solidFill>
                  <a:latin typeface="游ゴシック" panose="020B0400000000000000" pitchFamily="50" charset="-128"/>
                  <a:ea typeface="游ゴシック" panose="020B0400000000000000" pitchFamily="50" charset="-128"/>
                </a:rPr>
                <a:t>)</a:t>
              </a:r>
              <a:r>
                <a:rPr kumimoji="0" lang="ja-JP" altLang="en-US" sz="1044" dirty="0">
                  <a:solidFill>
                    <a:prstClr val="black"/>
                  </a:solidFill>
                  <a:latin typeface="游ゴシック" panose="020B0400000000000000" pitchFamily="50" charset="-128"/>
                  <a:ea typeface="游ゴシック" panose="020B0400000000000000" pitchFamily="50" charset="-128"/>
                </a:rPr>
                <a:t>を整備し、 </a:t>
              </a:r>
              <a:endParaRPr kumimoji="0" lang="en-US" altLang="ja-JP" sz="1044" dirty="0">
                <a:solidFill>
                  <a:prstClr val="black"/>
                </a:solidFill>
                <a:latin typeface="游ゴシック" panose="020B0400000000000000" pitchFamily="50" charset="-128"/>
                <a:ea typeface="游ゴシック" panose="020B0400000000000000" pitchFamily="50" charset="-128"/>
              </a:endParaRPr>
            </a:p>
            <a:p>
              <a:pPr marL="236420" indent="-157158" algn="just" defTabSz="783842">
                <a:defRPr/>
              </a:pPr>
              <a:r>
                <a:rPr kumimoji="0" lang="ja-JP" altLang="en-US" sz="1044" dirty="0">
                  <a:solidFill>
                    <a:prstClr val="black"/>
                  </a:solidFill>
                  <a:latin typeface="游ゴシック" panose="020B0400000000000000" pitchFamily="50" charset="-128"/>
                  <a:ea typeface="游ゴシック" panose="020B0400000000000000" pitchFamily="50" charset="-128"/>
                </a:rPr>
                <a:t>❷ 当該有給休暇制度の内容を新型コロナウイルス感染症に関する母性健康管理措置の内容とあわせて</a:t>
              </a:r>
              <a:endParaRPr kumimoji="0" lang="en-US" altLang="ja-JP" sz="1044" dirty="0">
                <a:solidFill>
                  <a:prstClr val="black"/>
                </a:solidFill>
                <a:latin typeface="游ゴシック" panose="020B0400000000000000" pitchFamily="50" charset="-128"/>
                <a:ea typeface="游ゴシック" panose="020B0400000000000000" pitchFamily="50" charset="-128"/>
              </a:endParaRPr>
            </a:p>
            <a:p>
              <a:pPr algn="just" defTabSz="783842">
                <a:spcAft>
                  <a:spcPts val="759"/>
                </a:spcAft>
                <a:defRPr/>
              </a:pPr>
              <a:r>
                <a:rPr kumimoji="0" lang="ja-JP" altLang="en-US" sz="1044" dirty="0">
                  <a:solidFill>
                    <a:prstClr val="black"/>
                  </a:solidFill>
                  <a:latin typeface="游ゴシック" panose="020B0400000000000000" pitchFamily="50" charset="-128"/>
                  <a:ea typeface="游ゴシック" panose="020B0400000000000000" pitchFamily="50" charset="-128"/>
                </a:rPr>
                <a:t>　　</a:t>
              </a:r>
              <a:r>
                <a:rPr kumimoji="0" lang="ja-JP" altLang="en-US" sz="1044" b="1" u="sng" dirty="0">
                  <a:solidFill>
                    <a:prstClr val="black"/>
                  </a:solidFill>
                  <a:latin typeface="游ゴシック" panose="020B0400000000000000" pitchFamily="50" charset="-128"/>
                  <a:ea typeface="游ゴシック" panose="020B0400000000000000" pitchFamily="50" charset="-128"/>
                </a:rPr>
                <a:t>労働者に周知</a:t>
              </a:r>
              <a:r>
                <a:rPr kumimoji="0" lang="ja-JP" altLang="en-US" sz="1044" dirty="0">
                  <a:solidFill>
                    <a:prstClr val="black"/>
                  </a:solidFill>
                  <a:latin typeface="游ゴシック" panose="020B0400000000000000" pitchFamily="50" charset="-128"/>
                  <a:ea typeface="游ゴシック" panose="020B0400000000000000" pitchFamily="50" charset="-128"/>
                </a:rPr>
                <a:t>した事業主であって、</a:t>
              </a:r>
              <a:endParaRPr kumimoji="0" lang="en-US" altLang="ja-JP" sz="1044" dirty="0">
                <a:solidFill>
                  <a:prstClr val="black"/>
                </a:solidFill>
                <a:latin typeface="游ゴシック" panose="020B0400000000000000" pitchFamily="50" charset="-128"/>
                <a:ea typeface="游ゴシック" panose="020B0400000000000000" pitchFamily="50" charset="-128"/>
              </a:endParaRPr>
            </a:p>
            <a:p>
              <a:pPr marL="147591" indent="-147591" algn="just" defTabSz="783842">
                <a:spcAft>
                  <a:spcPts val="516"/>
                </a:spcAft>
                <a:buFont typeface="Wingdings" panose="05000000000000000000" pitchFamily="2" charset="2"/>
                <a:buChar char="ü"/>
                <a:defRPr/>
              </a:pPr>
              <a:r>
                <a:rPr kumimoji="0" lang="ja-JP" altLang="en-US" sz="1044" dirty="0">
                  <a:solidFill>
                    <a:prstClr val="black"/>
                  </a:solidFill>
                  <a:latin typeface="游ゴシック" panose="020B0400000000000000" pitchFamily="50" charset="-128"/>
                  <a:ea typeface="游ゴシック" panose="020B0400000000000000" pitchFamily="50" charset="-128"/>
                </a:rPr>
                <a:t> </a:t>
              </a:r>
              <a:r>
                <a:rPr kumimoji="0" lang="ja-JP" altLang="en-US" sz="1044" b="1" dirty="0">
                  <a:solidFill>
                    <a:prstClr val="black"/>
                  </a:solidFill>
                  <a:latin typeface="游ゴシック" panose="020B0400000000000000" pitchFamily="50" charset="-128"/>
                  <a:ea typeface="游ゴシック" panose="020B0400000000000000" pitchFamily="50" charset="-128"/>
                </a:rPr>
                <a:t>令和２年５月７日から令和３年１月</a:t>
              </a:r>
              <a:r>
                <a:rPr kumimoji="0" lang="en-US" altLang="ja-JP" sz="1044" b="1" dirty="0">
                  <a:solidFill>
                    <a:prstClr val="black"/>
                  </a:solidFill>
                  <a:latin typeface="游ゴシック" panose="020B0400000000000000" pitchFamily="50" charset="-128"/>
                  <a:ea typeface="游ゴシック" panose="020B0400000000000000" pitchFamily="50" charset="-128"/>
                </a:rPr>
                <a:t>31</a:t>
              </a:r>
              <a:r>
                <a:rPr kumimoji="0" lang="ja-JP" altLang="en-US" sz="1044" b="1" dirty="0">
                  <a:solidFill>
                    <a:prstClr val="black"/>
                  </a:solidFill>
                  <a:latin typeface="游ゴシック" panose="020B0400000000000000" pitchFamily="50" charset="-128"/>
                  <a:ea typeface="游ゴシック" panose="020B0400000000000000" pitchFamily="50" charset="-128"/>
                </a:rPr>
                <a:t>日までの間</a:t>
              </a:r>
              <a:r>
                <a:rPr kumimoji="0" lang="ja-JP" altLang="en-US" sz="1044" b="1" dirty="0" smtClean="0">
                  <a:solidFill>
                    <a:prstClr val="black"/>
                  </a:solidFill>
                  <a:latin typeface="游ゴシック" panose="020B0400000000000000" pitchFamily="50" charset="-128"/>
                  <a:ea typeface="游ゴシック" panose="020B0400000000000000" pitchFamily="50" charset="-128"/>
                </a:rPr>
                <a:t>に</a:t>
              </a:r>
              <a:endParaRPr kumimoji="0" lang="en-US" altLang="ja-JP" sz="1044" dirty="0">
                <a:solidFill>
                  <a:prstClr val="black"/>
                </a:solidFill>
                <a:latin typeface="游ゴシック" panose="020B0400000000000000" pitchFamily="50" charset="-128"/>
                <a:ea typeface="游ゴシック" panose="020B0400000000000000" pitchFamily="50" charset="-128"/>
              </a:endParaRPr>
            </a:p>
            <a:p>
              <a:pPr algn="just" defTabSz="783842">
                <a:defRPr/>
              </a:pPr>
              <a:r>
                <a:rPr kumimoji="0" lang="ja-JP" altLang="en-US" sz="1044" dirty="0">
                  <a:solidFill>
                    <a:prstClr val="black"/>
                  </a:solidFill>
                  <a:latin typeface="游ゴシック" panose="020B0400000000000000" pitchFamily="50" charset="-128"/>
                  <a:ea typeface="游ゴシック" panose="020B0400000000000000" pitchFamily="50" charset="-128"/>
                </a:rPr>
                <a:t>  ❸ 当該</a:t>
              </a:r>
              <a:r>
                <a:rPr kumimoji="0" lang="ja-JP" altLang="en-US" sz="1044" b="1" u="sng" dirty="0">
                  <a:solidFill>
                    <a:prstClr val="black"/>
                  </a:solidFill>
                  <a:latin typeface="游ゴシック" panose="020B0400000000000000" pitchFamily="50" charset="-128"/>
                  <a:ea typeface="游ゴシック" panose="020B0400000000000000" pitchFamily="50" charset="-128"/>
                </a:rPr>
                <a:t>休暇を合計して５日以上取得</a:t>
              </a:r>
              <a:r>
                <a:rPr kumimoji="0" lang="ja-JP" altLang="en-US" sz="1044" dirty="0">
                  <a:solidFill>
                    <a:prstClr val="black"/>
                  </a:solidFill>
                  <a:latin typeface="游ゴシック" panose="020B0400000000000000" pitchFamily="50" charset="-128"/>
                  <a:ea typeface="游ゴシック" panose="020B0400000000000000" pitchFamily="50" charset="-128"/>
                </a:rPr>
                <a:t>させた事業主</a:t>
              </a:r>
              <a:endParaRPr kumimoji="0" lang="en-US" altLang="ja-JP" sz="1044" dirty="0">
                <a:solidFill>
                  <a:prstClr val="black"/>
                </a:solidFill>
                <a:latin typeface="游ゴシック" panose="020B0400000000000000" pitchFamily="50" charset="-128"/>
                <a:ea typeface="游ゴシック" panose="020B0400000000000000" pitchFamily="50" charset="-128"/>
              </a:endParaRPr>
            </a:p>
          </p:txBody>
        </p:sp>
        <p:cxnSp>
          <p:nvCxnSpPr>
            <p:cNvPr id="43" name="直線コネクタ 42"/>
            <p:cNvCxnSpPr/>
            <p:nvPr/>
          </p:nvCxnSpPr>
          <p:spPr>
            <a:xfrm flipV="1">
              <a:off x="299917" y="2041232"/>
              <a:ext cx="2928200" cy="5768"/>
            </a:xfrm>
            <a:prstGeom prst="line">
              <a:avLst/>
            </a:prstGeom>
            <a:ln w="38100" cap="rnd">
              <a:solidFill>
                <a:srgbClr val="FFFF00"/>
              </a:solidFill>
              <a:round/>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341540" y="3457747"/>
              <a:ext cx="3230591" cy="0"/>
            </a:xfrm>
            <a:prstGeom prst="line">
              <a:avLst/>
            </a:prstGeom>
            <a:ln w="38100" cap="rnd">
              <a:solidFill>
                <a:srgbClr val="FFFF00"/>
              </a:solidFill>
              <a:round/>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3395709" y="3261279"/>
              <a:ext cx="3944602" cy="205015"/>
            </a:xfrm>
            <a:prstGeom prst="rect">
              <a:avLst/>
            </a:prstGeom>
            <a:noFill/>
          </p:spPr>
          <p:txBody>
            <a:bodyPr wrap="square" rtlCol="0">
              <a:spAutoFit/>
            </a:bodyPr>
            <a:lstStyle/>
            <a:p>
              <a:pPr defTabSz="433837">
                <a:defRPr/>
              </a:pPr>
              <a:r>
                <a:rPr lang="ja-JP" altLang="en-US" sz="664" b="1" dirty="0">
                  <a:solidFill>
                    <a:prstClr val="black"/>
                  </a:solidFill>
                  <a:latin typeface="Calibri" panose="020F0502020204030204"/>
                  <a:ea typeface="游ゴシック" panose="020B0400000000000000" pitchFamily="50" charset="-128"/>
                </a:rPr>
                <a:t>（</a:t>
              </a:r>
              <a:r>
                <a:rPr lang="en-US" altLang="ja-JP" sz="664" b="1" dirty="0">
                  <a:solidFill>
                    <a:prstClr val="black"/>
                  </a:solidFill>
                  <a:latin typeface="Calibri" panose="020F0502020204030204"/>
                  <a:ea typeface="游ゴシック" panose="020B0400000000000000" pitchFamily="50" charset="-128"/>
                </a:rPr>
                <a:t>※</a:t>
              </a:r>
              <a:r>
                <a:rPr lang="ja-JP" altLang="en-US" sz="664" b="1" dirty="0">
                  <a:solidFill>
                    <a:prstClr val="black"/>
                  </a:solidFill>
                  <a:latin typeface="Calibri" panose="020F0502020204030204"/>
                  <a:ea typeface="游ゴシック" panose="020B0400000000000000" pitchFamily="50" charset="-128"/>
                </a:rPr>
                <a:t>新型コロナウイルス感染症に関する母性健康管理措置の告示の適用期間）</a:t>
              </a:r>
            </a:p>
          </p:txBody>
        </p:sp>
      </p:grpSp>
      <p:sp>
        <p:nvSpPr>
          <p:cNvPr id="6" name="正方形/長方形 5"/>
          <p:cNvSpPr/>
          <p:nvPr/>
        </p:nvSpPr>
        <p:spPr>
          <a:xfrm>
            <a:off x="374722" y="1653259"/>
            <a:ext cx="5710005" cy="253018"/>
          </a:xfrm>
          <a:prstGeom prst="rect">
            <a:avLst/>
          </a:prstGeom>
        </p:spPr>
        <p:txBody>
          <a:bodyPr wrap="square">
            <a:spAutoFit/>
          </a:bodyPr>
          <a:lstStyle/>
          <a:p>
            <a:pPr defTabSz="433837">
              <a:defRPr/>
            </a:pPr>
            <a:r>
              <a:rPr kumimoji="0" lang="ja-JP" altLang="en-US" sz="1044" dirty="0">
                <a:solidFill>
                  <a:prstClr val="black"/>
                </a:solidFill>
                <a:latin typeface="Calibri" panose="020F0502020204030204"/>
                <a:ea typeface="游ゴシック" panose="020B0400000000000000" pitchFamily="50" charset="-128"/>
              </a:rPr>
              <a:t>❶～❸の全ての条件を満たす事業主が対象です。</a:t>
            </a:r>
            <a:endParaRPr kumimoji="0" lang="en-US" altLang="ja-JP" sz="1044" dirty="0">
              <a:solidFill>
                <a:prstClr val="black"/>
              </a:solidFill>
              <a:latin typeface="Calibri" panose="020F0502020204030204"/>
              <a:ea typeface="游ゴシック" panose="020B0400000000000000" pitchFamily="50" charset="-128"/>
            </a:endParaRPr>
          </a:p>
        </p:txBody>
      </p:sp>
      <p:sp>
        <p:nvSpPr>
          <p:cNvPr id="59" name="正方形/長方形 58"/>
          <p:cNvSpPr/>
          <p:nvPr/>
        </p:nvSpPr>
        <p:spPr>
          <a:xfrm>
            <a:off x="838064" y="7396428"/>
            <a:ext cx="5244702" cy="553059"/>
          </a:xfrm>
          <a:prstGeom prst="rect">
            <a:avLst/>
          </a:prstGeom>
          <a:solidFill>
            <a:schemeClr val="bg1"/>
          </a:solidFill>
          <a:ln w="2857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54952" indent="-154952" defTabSz="783842">
              <a:lnSpc>
                <a:spcPts val="0"/>
              </a:lnSpc>
              <a:spcBef>
                <a:spcPts val="258"/>
              </a:spcBef>
              <a:defRPr/>
            </a:pPr>
            <a:r>
              <a:rPr kumimoji="0" lang="ja-JP" altLang="en-US"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rPr>
              <a:t>　　支給要件の詳細や具体的な手続、支給申請書のダウンロードはこちらから</a:t>
            </a:r>
          </a:p>
          <a:p>
            <a:pPr marL="154952" indent="-154952" algn="just" defTabSz="783842">
              <a:lnSpc>
                <a:spcPts val="1378"/>
              </a:lnSpc>
              <a:spcAft>
                <a:spcPts val="1291"/>
              </a:spcAft>
              <a:defRPr/>
            </a:pPr>
            <a:endParaRPr kumimoji="0" lang="en-US" altLang="ja-JP" sz="1033" b="1"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p:txBody>
      </p:sp>
      <p:sp>
        <p:nvSpPr>
          <p:cNvPr id="62" name="正方形/長方形 61"/>
          <p:cNvSpPr/>
          <p:nvPr/>
        </p:nvSpPr>
        <p:spPr>
          <a:xfrm>
            <a:off x="888626" y="7629822"/>
            <a:ext cx="4926472" cy="501035"/>
          </a:xfrm>
          <a:prstGeom prst="rect">
            <a:avLst/>
          </a:prstGeom>
        </p:spPr>
        <p:txBody>
          <a:bodyPr wrap="square">
            <a:spAutoFit/>
          </a:bodyPr>
          <a:lstStyle/>
          <a:p>
            <a:pPr algn="ctr" defTabSz="433837">
              <a:defRPr/>
            </a:pPr>
            <a:r>
              <a:rPr kumimoji="0" lang="en-US" altLang="ja-JP" sz="1328" dirty="0">
                <a:solidFill>
                  <a:prstClr val="black"/>
                </a:solidFill>
                <a:latin typeface="游ゴシック" panose="020B0400000000000000" pitchFamily="50" charset="-128"/>
                <a:ea typeface="游ゴシック" panose="020B0400000000000000" pitchFamily="50" charset="-128"/>
                <a:hlinkClick r:id="rId4"/>
              </a:rPr>
              <a:t>https://www.mhlw.go.jp/stf/newpage_11686.html</a:t>
            </a:r>
            <a:endParaRPr kumimoji="0" lang="en-US" altLang="ja-JP" sz="1328" dirty="0">
              <a:solidFill>
                <a:prstClr val="black"/>
              </a:solidFill>
              <a:latin typeface="游ゴシック" panose="020B0400000000000000" pitchFamily="50" charset="-128"/>
              <a:ea typeface="游ゴシック" panose="020B0400000000000000" pitchFamily="50" charset="-128"/>
            </a:endParaRPr>
          </a:p>
          <a:p>
            <a:pPr algn="ctr" defTabSz="433837">
              <a:defRPr/>
            </a:pPr>
            <a:endParaRPr kumimoji="0" lang="ja-JP" altLang="en-US" sz="1328" dirty="0">
              <a:solidFill>
                <a:prstClr val="black"/>
              </a:solidFill>
              <a:latin typeface="游ゴシック" panose="020B0400000000000000" pitchFamily="50" charset="-128"/>
              <a:ea typeface="游ゴシック" panose="020B0400000000000000" pitchFamily="50" charset="-128"/>
            </a:endParaRPr>
          </a:p>
        </p:txBody>
      </p:sp>
      <p:sp>
        <p:nvSpPr>
          <p:cNvPr id="63" name="テキスト ボックス 6"/>
          <p:cNvSpPr txBox="1"/>
          <p:nvPr/>
        </p:nvSpPr>
        <p:spPr>
          <a:xfrm>
            <a:off x="393147" y="9227449"/>
            <a:ext cx="5948846" cy="601575"/>
          </a:xfrm>
          <a:prstGeom prst="rect">
            <a:avLst/>
          </a:prstGeom>
          <a:noFill/>
        </p:spPr>
        <p:txBody>
          <a:bodyPr wrap="square" rtlCol="0">
            <a:spAutoFit/>
          </a:bodyPr>
          <a:lstStyle/>
          <a:p>
            <a:pPr defTabSz="393577" fontAlgn="base">
              <a:lnSpc>
                <a:spcPts val="1300"/>
              </a:lnSpc>
              <a:defRPr/>
            </a:pPr>
            <a:r>
              <a:rPr kumimoji="0" lang="ja-JP" altLang="en-US" sz="1030" b="1" dirty="0" smtClean="0">
                <a:latin typeface="游ゴシック" panose="020B0400000000000000" pitchFamily="50" charset="-128"/>
                <a:ea typeface="游ゴシック" panose="020B0400000000000000" pitchFamily="50" charset="-128"/>
                <a:cs typeface="メイリオ" panose="020B0604030504040204" pitchFamily="50" charset="-128"/>
              </a:rPr>
              <a:t>▶▶</a:t>
            </a:r>
            <a:r>
              <a:rPr kumimoji="0" lang="ja-JP" altLang="en-US" sz="1050" b="1" dirty="0" smtClean="0">
                <a:latin typeface="游ゴシック" panose="020B0400000000000000" pitchFamily="50" charset="-128"/>
                <a:ea typeface="游ゴシック" panose="020B0400000000000000" pitchFamily="50" charset="-128"/>
                <a:cs typeface="メイリオ" panose="020B0604030504040204" pitchFamily="50" charset="-128"/>
              </a:rPr>
              <a:t>お問い合わせ先</a:t>
            </a:r>
            <a:r>
              <a:rPr kumimoji="0" lang="en-US" altLang="ja-JP" sz="1050" b="1" dirty="0" smtClean="0">
                <a:latin typeface="游ゴシック" panose="020B0400000000000000" pitchFamily="50" charset="-128"/>
                <a:ea typeface="游ゴシック" panose="020B0400000000000000" pitchFamily="50" charset="-128"/>
                <a:cs typeface="メイリオ" panose="020B0604030504040204" pitchFamily="50" charset="-128"/>
              </a:rPr>
              <a:t>/</a:t>
            </a:r>
            <a:r>
              <a:rPr kumimoji="0" lang="ja-JP" altLang="en-US" sz="1050" b="1" dirty="0" smtClean="0">
                <a:latin typeface="游ゴシック" panose="020B0400000000000000" pitchFamily="50" charset="-128"/>
                <a:ea typeface="游ゴシック" panose="020B0400000000000000" pitchFamily="50" charset="-128"/>
                <a:cs typeface="メイリオ" panose="020B0604030504040204" pitchFamily="50" charset="-128"/>
              </a:rPr>
              <a:t>申請先：愛媛労働局雇用環境・均等室　℡　</a:t>
            </a:r>
            <a:r>
              <a:rPr kumimoji="0" lang="en-US" altLang="ja-JP" sz="1050" b="1" dirty="0" smtClean="0">
                <a:latin typeface="游ゴシック" panose="020B0400000000000000" pitchFamily="50" charset="-128"/>
                <a:ea typeface="游ゴシック" panose="020B0400000000000000" pitchFamily="50" charset="-128"/>
                <a:cs typeface="メイリオ" panose="020B0604030504040204" pitchFamily="50" charset="-128"/>
              </a:rPr>
              <a:t>089-935-5222</a:t>
            </a:r>
          </a:p>
          <a:p>
            <a:pPr algn="ctr" defTabSz="393577" fontAlgn="base">
              <a:lnSpc>
                <a:spcPts val="1300"/>
              </a:lnSpc>
              <a:defRPr/>
            </a:pPr>
            <a:r>
              <a:rPr kumimoji="0" lang="ja-JP" altLang="en-US" sz="996" b="1" dirty="0" smtClean="0">
                <a:solidFill>
                  <a:srgbClr val="FF0066"/>
                </a:solidFill>
                <a:latin typeface="游ゴシック" panose="020B0400000000000000" pitchFamily="50" charset="-128"/>
                <a:ea typeface="游ゴシック" panose="020B0400000000000000" pitchFamily="50" charset="-128"/>
                <a:cs typeface="メイリオ" panose="020B0604030504040204" pitchFamily="50" charset="-128"/>
              </a:rPr>
              <a:t>本助成金</a:t>
            </a:r>
            <a:r>
              <a:rPr kumimoji="0" lang="ja-JP" altLang="en-US" sz="949" b="1" dirty="0" smtClean="0">
                <a:solidFill>
                  <a:srgbClr val="FF0066"/>
                </a:solidFill>
                <a:latin typeface="游ゴシック" panose="020B0400000000000000" pitchFamily="50" charset="-128"/>
                <a:ea typeface="游ゴシック" panose="020B0400000000000000" pitchFamily="50" charset="-128"/>
                <a:cs typeface="メイリオ" panose="020B0604030504040204" pitchFamily="50" charset="-128"/>
              </a:rPr>
              <a:t>及び</a:t>
            </a:r>
            <a:r>
              <a:rPr kumimoji="0" lang="ja-JP" altLang="en-US" sz="996" b="1" dirty="0" smtClean="0">
                <a:solidFill>
                  <a:srgbClr val="FF0066"/>
                </a:solidFill>
                <a:latin typeface="游ゴシック" panose="020B0400000000000000" pitchFamily="50" charset="-128"/>
                <a:ea typeface="游ゴシック" panose="020B0400000000000000" pitchFamily="50" charset="-128"/>
                <a:cs typeface="メイリオ" panose="020B0604030504040204" pitchFamily="50" charset="-128"/>
              </a:rPr>
              <a:t>新型コロナウイルス感染症に関する母性健康管理措置</a:t>
            </a:r>
            <a:r>
              <a:rPr kumimoji="0" lang="ja-JP" altLang="en-US" sz="949" b="1" dirty="0" smtClean="0">
                <a:solidFill>
                  <a:srgbClr val="FF0066"/>
                </a:solidFill>
                <a:latin typeface="游ゴシック" panose="020B0400000000000000" pitchFamily="50" charset="-128"/>
                <a:ea typeface="游ゴシック" panose="020B0400000000000000" pitchFamily="50" charset="-128"/>
                <a:cs typeface="メイリオ" panose="020B0604030504040204" pitchFamily="50" charset="-128"/>
              </a:rPr>
              <a:t>の</a:t>
            </a:r>
            <a:r>
              <a:rPr kumimoji="0" lang="ja-JP" altLang="en-US" sz="996" b="1" dirty="0" smtClean="0">
                <a:solidFill>
                  <a:srgbClr val="FF0066"/>
                </a:solidFill>
                <a:latin typeface="游ゴシック" panose="020B0400000000000000" pitchFamily="50" charset="-128"/>
                <a:ea typeface="游ゴシック" panose="020B0400000000000000" pitchFamily="50" charset="-128"/>
                <a:cs typeface="メイリオ" panose="020B0604030504040204" pitchFamily="50" charset="-128"/>
              </a:rPr>
              <a:t>相談・申請窓口</a:t>
            </a:r>
            <a:r>
              <a:rPr kumimoji="0" lang="ja-JP" altLang="en-US" sz="854" dirty="0" smtClean="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rPr>
              <a:t>を設置しています</a:t>
            </a:r>
          </a:p>
          <a:p>
            <a:pPr algn="r" defTabSz="433837" fontAlgn="base">
              <a:lnSpc>
                <a:spcPts val="1300"/>
              </a:lnSpc>
              <a:spcBef>
                <a:spcPts val="95"/>
              </a:spcBef>
              <a:defRPr/>
            </a:pPr>
            <a:r>
              <a:rPr kumimoji="0" lang="ja-JP" altLang="en-US"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受付時間</a:t>
            </a:r>
            <a:r>
              <a:rPr kumimoji="0" lang="en-US" altLang="ja-JP"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8</a:t>
            </a:r>
            <a:r>
              <a:rPr kumimoji="0" lang="ja-JP" altLang="en-US"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時</a:t>
            </a:r>
            <a:r>
              <a:rPr kumimoji="0" lang="en-US" altLang="ja-JP"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30</a:t>
            </a:r>
            <a:r>
              <a:rPr kumimoji="0" lang="ja-JP" altLang="en-US"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分～</a:t>
            </a:r>
            <a:r>
              <a:rPr kumimoji="0" lang="en-US" altLang="ja-JP"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17</a:t>
            </a:r>
            <a:r>
              <a:rPr kumimoji="0" lang="ja-JP" altLang="en-US"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時</a:t>
            </a:r>
            <a:r>
              <a:rPr kumimoji="0" lang="en-US" altLang="ja-JP"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15</a:t>
            </a:r>
            <a:r>
              <a:rPr kumimoji="0" lang="ja-JP" altLang="en-US" sz="1050" spc="-6" dirty="0" smtClean="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分（土・日・祝日・年末年始を除く）</a:t>
            </a:r>
            <a:endParaRPr kumimoji="0" lang="ja-JP" altLang="en-US" sz="1050" spc="-6" dirty="0">
              <a:solidFill>
                <a:prstClr val="black"/>
              </a:solidFill>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65" name="右矢印 64"/>
          <p:cNvSpPr/>
          <p:nvPr/>
        </p:nvSpPr>
        <p:spPr>
          <a:xfrm>
            <a:off x="421304" y="7426882"/>
            <a:ext cx="374747" cy="538198"/>
          </a:xfrm>
          <a:prstGeom prst="rightArrow">
            <a:avLst>
              <a:gd name="adj1" fmla="val 50000"/>
              <a:gd name="adj2" fmla="val 42764"/>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33837">
              <a:defRPr/>
            </a:pPr>
            <a:endParaRPr kumimoji="0" lang="ja-JP" altLang="en-US" sz="1423">
              <a:solidFill>
                <a:prstClr val="white"/>
              </a:solidFill>
              <a:latin typeface="Calibri" panose="020F0502020204030204"/>
              <a:ea typeface="游ゴシック" panose="020B0400000000000000" pitchFamily="50" charset="-128"/>
            </a:endParaRPr>
          </a:p>
        </p:txBody>
      </p:sp>
      <p:grpSp>
        <p:nvGrpSpPr>
          <p:cNvPr id="67" name="グループ化 66"/>
          <p:cNvGrpSpPr/>
          <p:nvPr/>
        </p:nvGrpSpPr>
        <p:grpSpPr>
          <a:xfrm>
            <a:off x="256092" y="5621259"/>
            <a:ext cx="6274168" cy="1748021"/>
            <a:chOff x="298375" y="7871582"/>
            <a:chExt cx="6993907" cy="2402542"/>
          </a:xfrm>
        </p:grpSpPr>
        <p:cxnSp>
          <p:nvCxnSpPr>
            <p:cNvPr id="68" name="直線コネクタ 67"/>
            <p:cNvCxnSpPr/>
            <p:nvPr/>
          </p:nvCxnSpPr>
          <p:spPr>
            <a:xfrm flipH="1">
              <a:off x="587803" y="8766158"/>
              <a:ext cx="0" cy="150796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flipH="1">
              <a:off x="3399209" y="8766158"/>
              <a:ext cx="0" cy="150796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H="1">
              <a:off x="5163578" y="8766158"/>
              <a:ext cx="0" cy="150796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flipH="1">
              <a:off x="6567499" y="8766158"/>
              <a:ext cx="0" cy="150796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flipH="1">
              <a:off x="2063594" y="8766158"/>
              <a:ext cx="0" cy="150796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3" name="テキスト ボックス 72"/>
            <p:cNvSpPr txBox="1"/>
            <p:nvPr/>
          </p:nvSpPr>
          <p:spPr>
            <a:xfrm>
              <a:off x="298375" y="8343778"/>
              <a:ext cx="1204542" cy="509385"/>
            </a:xfrm>
            <a:prstGeom prst="rect">
              <a:avLst/>
            </a:prstGeom>
            <a:noFill/>
          </p:spPr>
          <p:txBody>
            <a:bodyPr wrap="square" rtlCol="0">
              <a:spAutoFit/>
            </a:bodyPr>
            <a:lstStyle/>
            <a:p>
              <a:pPr defTabSz="433837">
                <a:defRPr/>
              </a:pPr>
              <a:r>
                <a:rPr kumimoji="0" lang="ja-JP" altLang="en-US" sz="904" dirty="0">
                  <a:solidFill>
                    <a:prstClr val="black"/>
                  </a:solidFill>
                  <a:latin typeface="Calibri" panose="020F0502020204030204"/>
                  <a:ea typeface="游ゴシック" panose="020B0400000000000000" pitchFamily="50" charset="-128"/>
                </a:rPr>
                <a:t>令和２年</a:t>
              </a:r>
              <a:endParaRPr kumimoji="0" lang="en-US" altLang="ja-JP" sz="904" dirty="0">
                <a:solidFill>
                  <a:prstClr val="black"/>
                </a:solidFill>
                <a:latin typeface="Calibri" panose="020F0502020204030204"/>
                <a:ea typeface="游ゴシック" panose="020B0400000000000000" pitchFamily="50" charset="-128"/>
              </a:endParaRPr>
            </a:p>
            <a:p>
              <a:pPr defTabSz="433837">
                <a:defRPr/>
              </a:pPr>
              <a:r>
                <a:rPr kumimoji="0" lang="ja-JP" altLang="en-US" sz="904" dirty="0">
                  <a:solidFill>
                    <a:prstClr val="black"/>
                  </a:solidFill>
                  <a:latin typeface="Calibri" panose="020F0502020204030204"/>
                  <a:ea typeface="游ゴシック" panose="020B0400000000000000" pitchFamily="50" charset="-128"/>
                </a:rPr>
                <a:t>５月７日</a:t>
              </a:r>
            </a:p>
          </p:txBody>
        </p:sp>
        <p:sp>
          <p:nvSpPr>
            <p:cNvPr id="74" name="テキスト ボックス 73"/>
            <p:cNvSpPr txBox="1"/>
            <p:nvPr/>
          </p:nvSpPr>
          <p:spPr>
            <a:xfrm>
              <a:off x="3044064" y="8505360"/>
              <a:ext cx="766496" cy="318146"/>
            </a:xfrm>
            <a:prstGeom prst="rect">
              <a:avLst/>
            </a:prstGeom>
            <a:noFill/>
          </p:spPr>
          <p:txBody>
            <a:bodyPr wrap="square" rtlCol="0">
              <a:spAutoFit/>
            </a:bodyPr>
            <a:lstStyle/>
            <a:p>
              <a:pPr algn="ctr" defTabSz="433837">
                <a:defRPr/>
              </a:pPr>
              <a:r>
                <a:rPr kumimoji="0" lang="ja-JP" altLang="en-US" sz="904" dirty="0">
                  <a:solidFill>
                    <a:prstClr val="black"/>
                  </a:solidFill>
                  <a:latin typeface="Calibri" panose="020F0502020204030204"/>
                  <a:ea typeface="游ゴシック" panose="020B0400000000000000" pitchFamily="50" charset="-128"/>
                </a:rPr>
                <a:t>９月</a:t>
              </a:r>
              <a:r>
                <a:rPr kumimoji="0" lang="en-US" altLang="ja-JP" sz="904" dirty="0">
                  <a:solidFill>
                    <a:prstClr val="black"/>
                  </a:solidFill>
                  <a:latin typeface="游ゴシック" panose="020B0400000000000000" pitchFamily="50" charset="-128"/>
                  <a:ea typeface="游ゴシック" panose="020B0400000000000000" pitchFamily="50" charset="-128"/>
                </a:rPr>
                <a:t>30</a:t>
              </a:r>
              <a:r>
                <a:rPr kumimoji="0" lang="ja-JP" altLang="en-US" sz="904" dirty="0">
                  <a:solidFill>
                    <a:prstClr val="black"/>
                  </a:solidFill>
                  <a:latin typeface="Calibri" panose="020F0502020204030204"/>
                  <a:ea typeface="游ゴシック" panose="020B0400000000000000" pitchFamily="50" charset="-128"/>
                </a:rPr>
                <a:t>日</a:t>
              </a:r>
            </a:p>
          </p:txBody>
        </p:sp>
        <p:sp>
          <p:nvSpPr>
            <p:cNvPr id="75" name="テキスト ボックス 74"/>
            <p:cNvSpPr txBox="1"/>
            <p:nvPr/>
          </p:nvSpPr>
          <p:spPr>
            <a:xfrm>
              <a:off x="1718158" y="8487574"/>
              <a:ext cx="734770" cy="318146"/>
            </a:xfrm>
            <a:prstGeom prst="rect">
              <a:avLst/>
            </a:prstGeom>
            <a:noFill/>
          </p:spPr>
          <p:txBody>
            <a:bodyPr wrap="none" rtlCol="0">
              <a:spAutoFit/>
            </a:bodyPr>
            <a:lstStyle/>
            <a:p>
              <a:pPr algn="ctr" defTabSz="433837">
                <a:defRPr/>
              </a:pPr>
              <a:r>
                <a:rPr kumimoji="0" lang="ja-JP" altLang="en-US" sz="904" dirty="0">
                  <a:solidFill>
                    <a:prstClr val="black"/>
                  </a:solidFill>
                  <a:latin typeface="Calibri" panose="020F0502020204030204"/>
                  <a:ea typeface="游ゴシック" panose="020B0400000000000000" pitchFamily="50" charset="-128"/>
                </a:rPr>
                <a:t>６月</a:t>
              </a:r>
              <a:r>
                <a:rPr kumimoji="0" lang="en-US" altLang="ja-JP" sz="904" dirty="0">
                  <a:solidFill>
                    <a:prstClr val="black"/>
                  </a:solidFill>
                  <a:latin typeface="游ゴシック" panose="020B0400000000000000" pitchFamily="50" charset="-128"/>
                  <a:ea typeface="游ゴシック" panose="020B0400000000000000" pitchFamily="50" charset="-128"/>
                </a:rPr>
                <a:t>15</a:t>
              </a:r>
              <a:r>
                <a:rPr kumimoji="0" lang="ja-JP" altLang="en-US" sz="904" dirty="0" smtClean="0">
                  <a:solidFill>
                    <a:prstClr val="black"/>
                  </a:solidFill>
                  <a:latin typeface="Calibri" panose="020F0502020204030204"/>
                  <a:ea typeface="游ゴシック" panose="020B0400000000000000" pitchFamily="50" charset="-128"/>
                </a:rPr>
                <a:t>日</a:t>
              </a:r>
              <a:endParaRPr kumimoji="0" lang="ja-JP" altLang="en-US" sz="904" dirty="0">
                <a:solidFill>
                  <a:prstClr val="black"/>
                </a:solidFill>
                <a:latin typeface="Calibri" panose="020F0502020204030204"/>
                <a:ea typeface="游ゴシック" panose="020B0400000000000000" pitchFamily="50" charset="-128"/>
              </a:endParaRPr>
            </a:p>
          </p:txBody>
        </p:sp>
        <p:sp>
          <p:nvSpPr>
            <p:cNvPr id="76" name="円形吹き出し 75"/>
            <p:cNvSpPr/>
            <p:nvPr/>
          </p:nvSpPr>
          <p:spPr>
            <a:xfrm>
              <a:off x="3541063" y="7887083"/>
              <a:ext cx="986988" cy="615993"/>
            </a:xfrm>
            <a:prstGeom prst="wedgeEllipseCallout">
              <a:avLst>
                <a:gd name="adj1" fmla="val -46441"/>
                <a:gd name="adj2" fmla="val 42894"/>
              </a:avLst>
            </a:prstGeom>
            <a:ln w="19050">
              <a:solidFill>
                <a:schemeClr val="accent4"/>
              </a:solidFill>
              <a:prstDash val="sysDash"/>
            </a:ln>
          </p:spPr>
          <p:style>
            <a:lnRef idx="2">
              <a:schemeClr val="dk1"/>
            </a:lnRef>
            <a:fillRef idx="1">
              <a:schemeClr val="lt1"/>
            </a:fillRef>
            <a:effectRef idx="0">
              <a:schemeClr val="dk1"/>
            </a:effectRef>
            <a:fontRef idx="minor">
              <a:schemeClr val="dk1"/>
            </a:fontRef>
          </p:style>
          <p:txBody>
            <a:bodyPr wrap="none" rtlCol="0" anchor="b"/>
            <a:lstStyle/>
            <a:p>
              <a:pPr algn="ctr" defTabSz="433837">
                <a:defRPr/>
              </a:pPr>
              <a:r>
                <a:rPr kumimoji="0" lang="ja-JP" altLang="en-US" sz="861" b="1" spc="-61" dirty="0">
                  <a:solidFill>
                    <a:prstClr val="black"/>
                  </a:solidFill>
                  <a:latin typeface="Calibri" panose="020F0502020204030204"/>
                  <a:ea typeface="游ゴシック" panose="020B0400000000000000" pitchFamily="50" charset="-128"/>
                </a:rPr>
                <a:t>制度整備・周知</a:t>
              </a:r>
              <a:endParaRPr kumimoji="0" lang="en-US" altLang="ja-JP" sz="861" b="1" spc="-61" dirty="0">
                <a:solidFill>
                  <a:prstClr val="black"/>
                </a:solidFill>
                <a:latin typeface="Calibri" panose="020F0502020204030204"/>
                <a:ea typeface="游ゴシック" panose="020B0400000000000000" pitchFamily="50" charset="-128"/>
              </a:endParaRPr>
            </a:p>
            <a:p>
              <a:pPr algn="ctr" defTabSz="433837">
                <a:defRPr/>
              </a:pPr>
              <a:r>
                <a:rPr kumimoji="0" lang="ja-JP" altLang="en-US" sz="861" b="1" dirty="0">
                  <a:solidFill>
                    <a:prstClr val="black"/>
                  </a:solidFill>
                  <a:latin typeface="Calibri" panose="020F0502020204030204"/>
                  <a:ea typeface="游ゴシック" panose="020B0400000000000000" pitchFamily="50" charset="-128"/>
                </a:rPr>
                <a:t>期限</a:t>
              </a:r>
            </a:p>
          </p:txBody>
        </p:sp>
        <p:sp>
          <p:nvSpPr>
            <p:cNvPr id="77" name="テキスト ボックス 76"/>
            <p:cNvSpPr txBox="1"/>
            <p:nvPr/>
          </p:nvSpPr>
          <p:spPr>
            <a:xfrm>
              <a:off x="4466179" y="8343778"/>
              <a:ext cx="1311637" cy="509385"/>
            </a:xfrm>
            <a:prstGeom prst="rect">
              <a:avLst/>
            </a:prstGeom>
            <a:noFill/>
          </p:spPr>
          <p:txBody>
            <a:bodyPr wrap="square" rtlCol="0">
              <a:spAutoFit/>
            </a:bodyPr>
            <a:lstStyle/>
            <a:p>
              <a:pPr algn="ctr" defTabSz="433837">
                <a:defRPr/>
              </a:pPr>
              <a:r>
                <a:rPr kumimoji="0" lang="ja-JP" altLang="en-US" sz="904" dirty="0">
                  <a:solidFill>
                    <a:prstClr val="black"/>
                  </a:solidFill>
                  <a:latin typeface="游ゴシック" panose="020B0400000000000000" pitchFamily="50" charset="-128"/>
                  <a:ea typeface="游ゴシック" panose="020B0400000000000000" pitchFamily="50" charset="-128"/>
                </a:rPr>
                <a:t>令和３年</a:t>
              </a:r>
              <a:endParaRPr kumimoji="0" lang="en-US" altLang="ja-JP" sz="904" dirty="0">
                <a:solidFill>
                  <a:prstClr val="black"/>
                </a:solidFill>
                <a:latin typeface="游ゴシック" panose="020B0400000000000000" pitchFamily="50" charset="-128"/>
                <a:ea typeface="游ゴシック" panose="020B0400000000000000" pitchFamily="50" charset="-128"/>
              </a:endParaRPr>
            </a:p>
            <a:p>
              <a:pPr algn="ctr" defTabSz="433837">
                <a:defRPr/>
              </a:pPr>
              <a:r>
                <a:rPr kumimoji="0" lang="ja-JP" altLang="en-US" sz="904" dirty="0">
                  <a:solidFill>
                    <a:prstClr val="black"/>
                  </a:solidFill>
                  <a:latin typeface="游ゴシック" panose="020B0400000000000000" pitchFamily="50" charset="-128"/>
                  <a:ea typeface="游ゴシック" panose="020B0400000000000000" pitchFamily="50" charset="-128"/>
                </a:rPr>
                <a:t>１月</a:t>
              </a:r>
              <a:r>
                <a:rPr kumimoji="0" lang="en-US" altLang="ja-JP" sz="904" dirty="0">
                  <a:solidFill>
                    <a:prstClr val="black"/>
                  </a:solidFill>
                  <a:latin typeface="游ゴシック" panose="020B0400000000000000" pitchFamily="50" charset="-128"/>
                  <a:ea typeface="游ゴシック" panose="020B0400000000000000" pitchFamily="50" charset="-128"/>
                </a:rPr>
                <a:t>31</a:t>
              </a:r>
              <a:r>
                <a:rPr kumimoji="0" lang="ja-JP" altLang="en-US" sz="904" dirty="0">
                  <a:solidFill>
                    <a:prstClr val="black"/>
                  </a:solidFill>
                  <a:latin typeface="游ゴシック" panose="020B0400000000000000" pitchFamily="50" charset="-128"/>
                  <a:ea typeface="游ゴシック" panose="020B0400000000000000" pitchFamily="50" charset="-128"/>
                </a:rPr>
                <a:t>日</a:t>
              </a:r>
            </a:p>
          </p:txBody>
        </p:sp>
        <p:sp>
          <p:nvSpPr>
            <p:cNvPr id="78" name="テキスト ボックス 77"/>
            <p:cNvSpPr txBox="1"/>
            <p:nvPr/>
          </p:nvSpPr>
          <p:spPr>
            <a:xfrm>
              <a:off x="6193434" y="8505360"/>
              <a:ext cx="766496" cy="318146"/>
            </a:xfrm>
            <a:prstGeom prst="rect">
              <a:avLst/>
            </a:prstGeom>
            <a:noFill/>
          </p:spPr>
          <p:txBody>
            <a:bodyPr wrap="square" rtlCol="0">
              <a:spAutoFit/>
            </a:bodyPr>
            <a:lstStyle/>
            <a:p>
              <a:pPr algn="ctr" defTabSz="433837">
                <a:defRPr/>
              </a:pPr>
              <a:r>
                <a:rPr kumimoji="0" lang="ja-JP" altLang="en-US" sz="904" dirty="0">
                  <a:solidFill>
                    <a:prstClr val="black"/>
                  </a:solidFill>
                  <a:latin typeface="Calibri" panose="020F0502020204030204"/>
                  <a:ea typeface="游ゴシック" panose="020B0400000000000000" pitchFamily="50" charset="-128"/>
                </a:rPr>
                <a:t>２月</a:t>
              </a:r>
              <a:r>
                <a:rPr kumimoji="0" lang="en-US" altLang="ja-JP" sz="904" dirty="0">
                  <a:solidFill>
                    <a:prstClr val="black"/>
                  </a:solidFill>
                  <a:latin typeface="游ゴシック" panose="020B0400000000000000" pitchFamily="50" charset="-128"/>
                  <a:ea typeface="游ゴシック" panose="020B0400000000000000" pitchFamily="50" charset="-128"/>
                </a:rPr>
                <a:t>28</a:t>
              </a:r>
              <a:r>
                <a:rPr kumimoji="0" lang="ja-JP" altLang="en-US" sz="904" dirty="0">
                  <a:solidFill>
                    <a:prstClr val="black"/>
                  </a:solidFill>
                  <a:latin typeface="Calibri" panose="020F0502020204030204"/>
                  <a:ea typeface="游ゴシック" panose="020B0400000000000000" pitchFamily="50" charset="-128"/>
                </a:rPr>
                <a:t>日</a:t>
              </a:r>
            </a:p>
          </p:txBody>
        </p:sp>
        <p:sp>
          <p:nvSpPr>
            <p:cNvPr id="79" name="テキスト ボックス 78"/>
            <p:cNvSpPr txBox="1"/>
            <p:nvPr/>
          </p:nvSpPr>
          <p:spPr>
            <a:xfrm>
              <a:off x="594672" y="8819552"/>
              <a:ext cx="2804537" cy="319268"/>
            </a:xfrm>
            <a:prstGeom prst="leftRightArrow">
              <a:avLst>
                <a:gd name="adj1" fmla="val 71373"/>
                <a:gd name="adj2" fmla="val 36184"/>
              </a:avLst>
            </a:prstGeom>
            <a:solidFill>
              <a:srgbClr val="FFFFFF"/>
            </a:solidFill>
            <a:ln w="19050">
              <a:solidFill>
                <a:srgbClr val="FFC000"/>
              </a:solidFill>
              <a:prstDash val="sysDash"/>
            </a:ln>
          </p:spPr>
          <p:txBody>
            <a:bodyPr vert="horz" wrap="none" tIns="51241" bIns="34161" rtlCol="0" anchor="ctr">
              <a:noAutofit/>
            </a:bodyPr>
            <a:lstStyle>
              <a:defPPr>
                <a:defRPr lang="ja-JP"/>
              </a:defPPr>
              <a:lvl1pPr>
                <a:defRPr sz="1100"/>
              </a:lvl1pPr>
            </a:lstStyle>
            <a:p>
              <a:pPr defTabSz="433837">
                <a:defRPr/>
              </a:pPr>
              <a:r>
                <a:rPr kumimoji="0" lang="ja-JP" altLang="en-US" sz="947" dirty="0">
                  <a:solidFill>
                    <a:prstClr val="black"/>
                  </a:solidFill>
                  <a:latin typeface="Calibri" panose="020F0502020204030204"/>
                  <a:ea typeface="游ゴシック" panose="020B0400000000000000" pitchFamily="50" charset="-128"/>
                </a:rPr>
                <a:t>❶制度整備</a:t>
              </a:r>
              <a:endParaRPr kumimoji="0" lang="en-US" altLang="ja-JP" sz="947" dirty="0">
                <a:solidFill>
                  <a:prstClr val="black"/>
                </a:solidFill>
                <a:latin typeface="Calibri" panose="020F0502020204030204"/>
                <a:ea typeface="游ゴシック" panose="020B0400000000000000" pitchFamily="50" charset="-128"/>
              </a:endParaRPr>
            </a:p>
          </p:txBody>
        </p:sp>
        <p:sp>
          <p:nvSpPr>
            <p:cNvPr id="80" name="テキスト ボックス 79"/>
            <p:cNvSpPr txBox="1"/>
            <p:nvPr/>
          </p:nvSpPr>
          <p:spPr>
            <a:xfrm>
              <a:off x="2061483" y="9795198"/>
              <a:ext cx="4506015" cy="445585"/>
            </a:xfrm>
            <a:prstGeom prst="leftRightArrow">
              <a:avLst>
                <a:gd name="adj1" fmla="val 77076"/>
                <a:gd name="adj2" fmla="val 43451"/>
              </a:avLst>
            </a:prstGeom>
            <a:solidFill>
              <a:srgbClr val="FFF7D0"/>
            </a:solidFill>
            <a:ln w="19050">
              <a:solidFill>
                <a:srgbClr val="FFC000"/>
              </a:solidFill>
            </a:ln>
          </p:spPr>
          <p:txBody>
            <a:bodyPr vert="horz" wrap="square" rtlCol="0" anchor="ctr">
              <a:spAutoFit/>
            </a:bodyPr>
            <a:lstStyle/>
            <a:p>
              <a:pPr algn="ctr" defTabSz="433837">
                <a:defRPr/>
              </a:pPr>
              <a:r>
                <a:rPr kumimoji="0" lang="ja-JP" altLang="en-US" sz="1033" dirty="0">
                  <a:solidFill>
                    <a:prstClr val="black"/>
                  </a:solidFill>
                  <a:latin typeface="Calibri" panose="020F0502020204030204"/>
                  <a:ea typeface="游ゴシック" panose="020B0400000000000000" pitchFamily="50" charset="-128"/>
                </a:rPr>
                <a:t> 支給申請期間</a:t>
              </a:r>
            </a:p>
          </p:txBody>
        </p:sp>
        <p:sp>
          <p:nvSpPr>
            <p:cNvPr id="81" name="テキスト ボックス 80"/>
            <p:cNvSpPr txBox="1"/>
            <p:nvPr/>
          </p:nvSpPr>
          <p:spPr>
            <a:xfrm>
              <a:off x="594673" y="9490015"/>
              <a:ext cx="4543770" cy="339980"/>
            </a:xfrm>
            <a:prstGeom prst="leftRightArrow">
              <a:avLst>
                <a:gd name="adj1" fmla="val 73787"/>
                <a:gd name="adj2" fmla="val 34058"/>
              </a:avLst>
            </a:prstGeom>
            <a:solidFill>
              <a:srgbClr val="FFFFFF"/>
            </a:solidFill>
            <a:ln w="19050">
              <a:solidFill>
                <a:srgbClr val="FFC000"/>
              </a:solidFill>
              <a:prstDash val="sysDash"/>
            </a:ln>
          </p:spPr>
          <p:txBody>
            <a:bodyPr vert="horz" wrap="none" tIns="51241" bIns="34161" rtlCol="0" anchor="ctr">
              <a:noAutofit/>
            </a:bodyPr>
            <a:lstStyle>
              <a:defPPr>
                <a:defRPr lang="ja-JP"/>
              </a:defPPr>
              <a:lvl1pPr>
                <a:defRPr sz="1100"/>
              </a:lvl1pPr>
            </a:lstStyle>
            <a:p>
              <a:pPr defTabSz="433837">
                <a:defRPr/>
              </a:pPr>
              <a:r>
                <a:rPr kumimoji="0" lang="ja-JP" altLang="en-US" sz="947" dirty="0">
                  <a:solidFill>
                    <a:prstClr val="black"/>
                  </a:solidFill>
                  <a:latin typeface="Calibri" panose="020F0502020204030204"/>
                  <a:ea typeface="游ゴシック" panose="020B0400000000000000" pitchFamily="50" charset="-128"/>
                </a:rPr>
                <a:t>❸休暇付与</a:t>
              </a:r>
            </a:p>
          </p:txBody>
        </p:sp>
        <p:sp>
          <p:nvSpPr>
            <p:cNvPr id="82" name="テキスト ボックス 81"/>
            <p:cNvSpPr txBox="1"/>
            <p:nvPr/>
          </p:nvSpPr>
          <p:spPr>
            <a:xfrm>
              <a:off x="598795" y="9144518"/>
              <a:ext cx="2793546" cy="333735"/>
            </a:xfrm>
            <a:prstGeom prst="leftRightArrow">
              <a:avLst>
                <a:gd name="adj1" fmla="val 74093"/>
                <a:gd name="adj2" fmla="val 34180"/>
              </a:avLst>
            </a:prstGeom>
            <a:solidFill>
              <a:srgbClr val="FFFFFF"/>
            </a:solidFill>
            <a:ln w="19050">
              <a:solidFill>
                <a:srgbClr val="FFC000"/>
              </a:solidFill>
              <a:prstDash val="sysDash"/>
            </a:ln>
          </p:spPr>
          <p:txBody>
            <a:bodyPr vert="horz" wrap="none" tIns="51241" bIns="34161" rtlCol="0" anchor="ctr">
              <a:noAutofit/>
            </a:bodyPr>
            <a:lstStyle>
              <a:defPPr>
                <a:defRPr lang="ja-JP"/>
              </a:defPPr>
              <a:lvl1pPr>
                <a:defRPr sz="1100"/>
              </a:lvl1pPr>
            </a:lstStyle>
            <a:p>
              <a:pPr defTabSz="433837">
                <a:defRPr/>
              </a:pPr>
              <a:r>
                <a:rPr kumimoji="0" lang="ja-JP" altLang="en-US" sz="947" dirty="0">
                  <a:solidFill>
                    <a:prstClr val="black"/>
                  </a:solidFill>
                  <a:latin typeface="Calibri" panose="020F0502020204030204"/>
                  <a:ea typeface="游ゴシック" panose="020B0400000000000000" pitchFamily="50" charset="-128"/>
                </a:rPr>
                <a:t>❷社内周知</a:t>
              </a:r>
            </a:p>
          </p:txBody>
        </p:sp>
        <p:sp>
          <p:nvSpPr>
            <p:cNvPr id="83" name="円形吹き出し 82"/>
            <p:cNvSpPr/>
            <p:nvPr/>
          </p:nvSpPr>
          <p:spPr>
            <a:xfrm>
              <a:off x="2094710" y="7871582"/>
              <a:ext cx="682335" cy="603594"/>
            </a:xfrm>
            <a:prstGeom prst="wedgeEllipseCallout">
              <a:avLst>
                <a:gd name="adj1" fmla="val -39184"/>
                <a:gd name="adj2" fmla="val 49080"/>
              </a:avLst>
            </a:prstGeom>
            <a:solidFill>
              <a:schemeClr val="bg1"/>
            </a:solidFill>
            <a:ln w="19050">
              <a:solidFill>
                <a:schemeClr val="accent4"/>
              </a:solidFill>
            </a:ln>
          </p:spPr>
          <p:style>
            <a:lnRef idx="2">
              <a:schemeClr val="dk1"/>
            </a:lnRef>
            <a:fillRef idx="1">
              <a:schemeClr val="lt1"/>
            </a:fillRef>
            <a:effectRef idx="0">
              <a:schemeClr val="dk1"/>
            </a:effectRef>
            <a:fontRef idx="minor">
              <a:schemeClr val="dk1"/>
            </a:fontRef>
          </p:style>
          <p:txBody>
            <a:bodyPr wrap="none" rtlCol="0" anchor="ctr"/>
            <a:lstStyle/>
            <a:p>
              <a:pPr algn="ctr" defTabSz="433837">
                <a:defRPr/>
              </a:pPr>
              <a:r>
                <a:rPr kumimoji="0" lang="ja-JP" altLang="en-US" sz="861" b="1" dirty="0">
                  <a:solidFill>
                    <a:prstClr val="black"/>
                  </a:solidFill>
                  <a:latin typeface="Calibri" panose="020F0502020204030204"/>
                  <a:ea typeface="游ゴシック" panose="020B0400000000000000" pitchFamily="50" charset="-128"/>
                </a:rPr>
                <a:t>申請受付</a:t>
              </a:r>
              <a:endParaRPr kumimoji="0" lang="en-US" altLang="ja-JP" sz="861" b="1" dirty="0">
                <a:solidFill>
                  <a:prstClr val="black"/>
                </a:solidFill>
                <a:latin typeface="Calibri" panose="020F0502020204030204"/>
                <a:ea typeface="游ゴシック" panose="020B0400000000000000" pitchFamily="50" charset="-128"/>
              </a:endParaRPr>
            </a:p>
            <a:p>
              <a:pPr algn="ctr" defTabSz="433837">
                <a:defRPr/>
              </a:pPr>
              <a:r>
                <a:rPr kumimoji="0" lang="ja-JP" altLang="en-US" sz="861" b="1" dirty="0">
                  <a:solidFill>
                    <a:prstClr val="black"/>
                  </a:solidFill>
                  <a:latin typeface="Calibri" panose="020F0502020204030204"/>
                  <a:ea typeface="游ゴシック" panose="020B0400000000000000" pitchFamily="50" charset="-128"/>
                </a:rPr>
                <a:t>開始</a:t>
              </a:r>
            </a:p>
          </p:txBody>
        </p:sp>
        <p:sp>
          <p:nvSpPr>
            <p:cNvPr id="84" name="円形吹き出し 83"/>
            <p:cNvSpPr/>
            <p:nvPr/>
          </p:nvSpPr>
          <p:spPr>
            <a:xfrm>
              <a:off x="5381498" y="7895383"/>
              <a:ext cx="682335" cy="603594"/>
            </a:xfrm>
            <a:prstGeom prst="wedgeEllipseCallout">
              <a:avLst>
                <a:gd name="adj1" fmla="val -39184"/>
                <a:gd name="adj2" fmla="val 49080"/>
              </a:avLst>
            </a:prstGeom>
            <a:ln w="19050">
              <a:solidFill>
                <a:schemeClr val="accent4"/>
              </a:solidFill>
              <a:prstDash val="sysDash"/>
            </a:ln>
          </p:spPr>
          <p:style>
            <a:lnRef idx="2">
              <a:schemeClr val="dk1"/>
            </a:lnRef>
            <a:fillRef idx="1">
              <a:schemeClr val="lt1"/>
            </a:fillRef>
            <a:effectRef idx="0">
              <a:schemeClr val="dk1"/>
            </a:effectRef>
            <a:fontRef idx="minor">
              <a:schemeClr val="dk1"/>
            </a:fontRef>
          </p:style>
          <p:txBody>
            <a:bodyPr wrap="none" rtlCol="0" anchor="b"/>
            <a:lstStyle/>
            <a:p>
              <a:pPr algn="ctr" defTabSz="433837">
                <a:defRPr/>
              </a:pPr>
              <a:r>
                <a:rPr kumimoji="0" lang="ja-JP" altLang="en-US" sz="861" b="1" dirty="0">
                  <a:solidFill>
                    <a:prstClr val="black"/>
                  </a:solidFill>
                  <a:latin typeface="Calibri" panose="020F0502020204030204"/>
                  <a:ea typeface="游ゴシック" panose="020B0400000000000000" pitchFamily="50" charset="-128"/>
                </a:rPr>
                <a:t>休暇取得</a:t>
              </a:r>
              <a:endParaRPr kumimoji="0" lang="en-US" altLang="ja-JP" sz="861" b="1" dirty="0">
                <a:solidFill>
                  <a:prstClr val="black"/>
                </a:solidFill>
                <a:latin typeface="Calibri" panose="020F0502020204030204"/>
                <a:ea typeface="游ゴシック" panose="020B0400000000000000" pitchFamily="50" charset="-128"/>
              </a:endParaRPr>
            </a:p>
            <a:p>
              <a:pPr algn="ctr" defTabSz="433837">
                <a:defRPr/>
              </a:pPr>
              <a:r>
                <a:rPr kumimoji="0" lang="ja-JP" altLang="en-US" sz="861" b="1" dirty="0">
                  <a:solidFill>
                    <a:prstClr val="black"/>
                  </a:solidFill>
                  <a:latin typeface="Calibri" panose="020F0502020204030204"/>
                  <a:ea typeface="游ゴシック" panose="020B0400000000000000" pitchFamily="50" charset="-128"/>
                </a:rPr>
                <a:t>期限</a:t>
              </a:r>
            </a:p>
          </p:txBody>
        </p:sp>
        <p:sp>
          <p:nvSpPr>
            <p:cNvPr id="85" name="円形吹き出し 84"/>
            <p:cNvSpPr/>
            <p:nvPr/>
          </p:nvSpPr>
          <p:spPr>
            <a:xfrm>
              <a:off x="6609947" y="7883980"/>
              <a:ext cx="682335" cy="603594"/>
            </a:xfrm>
            <a:prstGeom prst="wedgeEllipseCallout">
              <a:avLst>
                <a:gd name="adj1" fmla="val -39184"/>
                <a:gd name="adj2" fmla="val 49080"/>
              </a:avLst>
            </a:prstGeom>
            <a:ln w="19050">
              <a:solidFill>
                <a:schemeClr val="accent4"/>
              </a:solidFill>
            </a:ln>
          </p:spPr>
          <p:style>
            <a:lnRef idx="2">
              <a:schemeClr val="dk1"/>
            </a:lnRef>
            <a:fillRef idx="1">
              <a:schemeClr val="lt1"/>
            </a:fillRef>
            <a:effectRef idx="0">
              <a:schemeClr val="dk1"/>
            </a:effectRef>
            <a:fontRef idx="minor">
              <a:schemeClr val="dk1"/>
            </a:fontRef>
          </p:style>
          <p:txBody>
            <a:bodyPr wrap="none" rtlCol="0" anchor="ctr"/>
            <a:lstStyle/>
            <a:p>
              <a:pPr algn="ctr" defTabSz="433837">
                <a:defRPr/>
              </a:pPr>
              <a:r>
                <a:rPr kumimoji="0" lang="ja-JP" altLang="en-US" sz="861" b="1" dirty="0">
                  <a:solidFill>
                    <a:prstClr val="black"/>
                  </a:solidFill>
                  <a:latin typeface="Calibri" panose="020F0502020204030204"/>
                  <a:ea typeface="游ゴシック" panose="020B0400000000000000" pitchFamily="50" charset="-128"/>
                </a:rPr>
                <a:t>申請期限</a:t>
              </a:r>
            </a:p>
          </p:txBody>
        </p:sp>
      </p:grpSp>
      <p:sp>
        <p:nvSpPr>
          <p:cNvPr id="86" name="角丸四角形 85"/>
          <p:cNvSpPr/>
          <p:nvPr/>
        </p:nvSpPr>
        <p:spPr>
          <a:xfrm>
            <a:off x="216606" y="5538113"/>
            <a:ext cx="6509045" cy="307445"/>
          </a:xfrm>
          <a:prstGeom prst="roundRect">
            <a:avLst>
              <a:gd name="adj" fmla="val 5959"/>
            </a:avLst>
          </a:prstGeom>
          <a:noFill/>
          <a:ln w="41275" cap="flat" cmpd="dbl" algn="ctr">
            <a:noFill/>
            <a:prstDash val="solid"/>
          </a:ln>
          <a:effectLst/>
        </p:spPr>
        <p:txBody>
          <a:bodyPr wrap="square" tIns="30990" bIns="30990" numCol="1" rtlCol="0" anchor="ctr">
            <a:noAutofit/>
          </a:bodyPr>
          <a:lstStyle/>
          <a:p>
            <a:pPr marL="168936" indent="-168936" defTabSz="783842">
              <a:defRPr/>
            </a:pPr>
            <a:r>
              <a:rPr kumimoji="0" lang="ja-JP" altLang="en-US" sz="1205" b="1" kern="0"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rPr>
              <a:t>  ▶支給申請の流れ</a:t>
            </a:r>
          </a:p>
        </p:txBody>
      </p:sp>
      <p:grpSp>
        <p:nvGrpSpPr>
          <p:cNvPr id="87" name="グループ化 86"/>
          <p:cNvGrpSpPr/>
          <p:nvPr/>
        </p:nvGrpSpPr>
        <p:grpSpPr>
          <a:xfrm>
            <a:off x="421304" y="6283432"/>
            <a:ext cx="5949897" cy="3033497"/>
            <a:chOff x="329972" y="424033"/>
            <a:chExt cx="6270275" cy="3810972"/>
          </a:xfrm>
        </p:grpSpPr>
        <p:sp>
          <p:nvSpPr>
            <p:cNvPr id="88" name="テキスト ボックス 87">
              <a:extLst>
                <a:ext uri="{FF2B5EF4-FFF2-40B4-BE49-F238E27FC236}">
                  <a16:creationId xmlns:a16="http://schemas.microsoft.com/office/drawing/2014/main" id="{15F59869-09B0-44D1-AEA1-9401990D6A11}"/>
                </a:ext>
              </a:extLst>
            </p:cNvPr>
            <p:cNvSpPr txBox="1"/>
            <p:nvPr/>
          </p:nvSpPr>
          <p:spPr>
            <a:xfrm>
              <a:off x="366233" y="2666217"/>
              <a:ext cx="6234014" cy="1568788"/>
            </a:xfrm>
            <a:prstGeom prst="rect">
              <a:avLst/>
            </a:prstGeom>
            <a:noFill/>
            <a:ln>
              <a:noFill/>
              <a:prstDash val="sysDash"/>
            </a:ln>
          </p:spPr>
          <p:txBody>
            <a:bodyPr wrap="square" rtlCol="0">
              <a:spAutoFit/>
            </a:bodyPr>
            <a:lstStyle/>
            <a:p>
              <a:pPr marL="76529" indent="-76529" defTabSz="433837">
                <a:lnSpc>
                  <a:spcPts val="1291"/>
                </a:lnSpc>
                <a:defRPr/>
              </a:pPr>
              <a:r>
                <a:rPr lang="ja-JP" altLang="en-US" sz="900" b="1" dirty="0">
                  <a:solidFill>
                    <a:prstClr val="black"/>
                  </a:solidFill>
                  <a:latin typeface="游ゴシック" panose="020B0400000000000000" pitchFamily="50" charset="-128"/>
                  <a:ea typeface="游ゴシック" panose="020B0400000000000000" pitchFamily="50" charset="-128"/>
                </a:rPr>
                <a:t>（注）</a:t>
              </a:r>
              <a:r>
                <a:rPr kumimoji="0" lang="ja-JP" altLang="en-US" sz="900" b="1" dirty="0">
                  <a:solidFill>
                    <a:prstClr val="black"/>
                  </a:solidFill>
                  <a:latin typeface="游ゴシック" panose="020B0400000000000000" pitchFamily="50" charset="-128"/>
                  <a:ea typeface="游ゴシック" panose="020B0400000000000000" pitchFamily="50" charset="-128"/>
                </a:rPr>
                <a:t>＜新型コロナウイルス感染症に関する母性健康管理措置とは＞</a:t>
              </a:r>
              <a:endParaRPr kumimoji="0" lang="en-US" altLang="ja-JP" sz="900" b="1" dirty="0">
                <a:solidFill>
                  <a:prstClr val="black"/>
                </a:solidFill>
                <a:latin typeface="游ゴシック" panose="020B0400000000000000" pitchFamily="50" charset="-128"/>
                <a:ea typeface="游ゴシック" panose="020B0400000000000000" pitchFamily="50" charset="-128"/>
              </a:endParaRPr>
            </a:p>
            <a:p>
              <a:pPr marL="76529" indent="-76529" defTabSz="433837">
                <a:lnSpc>
                  <a:spcPts val="1291"/>
                </a:lnSpc>
                <a:defRPr/>
              </a:pPr>
              <a:r>
                <a:rPr kumimoji="0" lang="ja-JP" altLang="en-US" sz="900" dirty="0">
                  <a:solidFill>
                    <a:prstClr val="black"/>
                  </a:solidFill>
                  <a:latin typeface="游ゴシック" panose="020B0400000000000000" pitchFamily="50" charset="-128"/>
                  <a:ea typeface="游ゴシック" panose="020B0400000000000000" pitchFamily="50" charset="-128"/>
                </a:rPr>
                <a:t>　妊娠中の女性労働者が、保健指導・健康診査を受けた結果、その作業などにおける新型コロナウイルス</a:t>
              </a:r>
              <a:endParaRPr kumimoji="0" lang="en-US" altLang="ja-JP" sz="900" dirty="0">
                <a:solidFill>
                  <a:prstClr val="black"/>
                </a:solidFill>
                <a:latin typeface="游ゴシック" panose="020B0400000000000000" pitchFamily="50" charset="-128"/>
                <a:ea typeface="游ゴシック" panose="020B0400000000000000" pitchFamily="50" charset="-128"/>
              </a:endParaRPr>
            </a:p>
            <a:p>
              <a:pPr marL="76529" indent="-76529" defTabSz="433837">
                <a:lnSpc>
                  <a:spcPts val="1291"/>
                </a:lnSpc>
                <a:defRPr/>
              </a:pPr>
              <a:r>
                <a:rPr kumimoji="0" lang="ja-JP" altLang="en-US" sz="900" dirty="0">
                  <a:solidFill>
                    <a:prstClr val="black"/>
                  </a:solidFill>
                  <a:latin typeface="游ゴシック" panose="020B0400000000000000" pitchFamily="50" charset="-128"/>
                  <a:ea typeface="游ゴシック" panose="020B0400000000000000" pitchFamily="50" charset="-128"/>
                </a:rPr>
                <a:t>　感染症への感染のおそれに関する心理的なストレスが母体または胎児の健康保持に影響があるとして、</a:t>
              </a:r>
              <a:endParaRPr kumimoji="0" lang="en-US" altLang="ja-JP" sz="900" dirty="0">
                <a:solidFill>
                  <a:prstClr val="black"/>
                </a:solidFill>
                <a:latin typeface="游ゴシック" panose="020B0400000000000000" pitchFamily="50" charset="-128"/>
                <a:ea typeface="游ゴシック" panose="020B0400000000000000" pitchFamily="50" charset="-128"/>
              </a:endParaRPr>
            </a:p>
            <a:p>
              <a:pPr marL="76529" indent="-76529" defTabSz="433837">
                <a:lnSpc>
                  <a:spcPts val="1291"/>
                </a:lnSpc>
                <a:defRPr/>
              </a:pPr>
              <a:r>
                <a:rPr kumimoji="0" lang="ja-JP" altLang="en-US" sz="900" dirty="0">
                  <a:solidFill>
                    <a:prstClr val="black"/>
                  </a:solidFill>
                  <a:latin typeface="游ゴシック" panose="020B0400000000000000" pitchFamily="50" charset="-128"/>
                  <a:ea typeface="游ゴシック" panose="020B0400000000000000" pitchFamily="50" charset="-128"/>
                </a:rPr>
                <a:t>　医師や助産師から指導を受け、それを事業主に申し出た場合、事業主に、休業など必要な措置を</a:t>
              </a:r>
              <a:endParaRPr kumimoji="0" lang="en-US" altLang="ja-JP" sz="900" dirty="0">
                <a:solidFill>
                  <a:prstClr val="black"/>
                </a:solidFill>
                <a:latin typeface="游ゴシック" panose="020B0400000000000000" pitchFamily="50" charset="-128"/>
                <a:ea typeface="游ゴシック" panose="020B0400000000000000" pitchFamily="50" charset="-128"/>
              </a:endParaRPr>
            </a:p>
            <a:p>
              <a:pPr marL="76529" indent="-76529" defTabSz="433837">
                <a:lnSpc>
                  <a:spcPts val="1291"/>
                </a:lnSpc>
                <a:defRPr/>
              </a:pPr>
              <a:r>
                <a:rPr kumimoji="0" lang="ja-JP" altLang="en-US" sz="900" dirty="0">
                  <a:solidFill>
                    <a:prstClr val="black"/>
                  </a:solidFill>
                  <a:latin typeface="游ゴシック" panose="020B0400000000000000" pitchFamily="50" charset="-128"/>
                  <a:ea typeface="游ゴシック" panose="020B0400000000000000" pitchFamily="50" charset="-128"/>
                </a:rPr>
                <a:t>　講じることを義務付ける措置。適用期間は、</a:t>
              </a:r>
              <a:r>
                <a:rPr kumimoji="0" lang="ja-JP" altLang="en-US" sz="900" b="1" dirty="0">
                  <a:solidFill>
                    <a:prstClr val="black"/>
                  </a:solidFill>
                  <a:latin typeface="游ゴシック" panose="020B0400000000000000" pitchFamily="50" charset="-128"/>
                  <a:ea typeface="游ゴシック" panose="020B0400000000000000" pitchFamily="50" charset="-128"/>
                </a:rPr>
                <a:t>令和２年５月７日から令和３年１月</a:t>
              </a:r>
              <a:r>
                <a:rPr kumimoji="0" lang="en-US" altLang="ja-JP" sz="900" b="1" dirty="0">
                  <a:solidFill>
                    <a:prstClr val="black"/>
                  </a:solidFill>
                  <a:latin typeface="游ゴシック" panose="020B0400000000000000" pitchFamily="50" charset="-128"/>
                  <a:ea typeface="游ゴシック" panose="020B0400000000000000" pitchFamily="50" charset="-128"/>
                </a:rPr>
                <a:t>31</a:t>
              </a:r>
              <a:r>
                <a:rPr kumimoji="0" lang="ja-JP" altLang="en-US" sz="900" b="1" dirty="0">
                  <a:solidFill>
                    <a:prstClr val="black"/>
                  </a:solidFill>
                  <a:latin typeface="游ゴシック" panose="020B0400000000000000" pitchFamily="50" charset="-128"/>
                  <a:ea typeface="游ゴシック" panose="020B0400000000000000" pitchFamily="50" charset="-128"/>
                </a:rPr>
                <a:t>日まで</a:t>
              </a:r>
              <a:r>
                <a:rPr kumimoji="0" lang="ja-JP" altLang="en-US" sz="900" dirty="0">
                  <a:solidFill>
                    <a:prstClr val="black"/>
                  </a:solidFill>
                  <a:latin typeface="游ゴシック" panose="020B0400000000000000" pitchFamily="50" charset="-128"/>
                  <a:ea typeface="游ゴシック" panose="020B0400000000000000" pitchFamily="50" charset="-128"/>
                </a:rPr>
                <a:t>。　　　</a:t>
              </a:r>
              <a:r>
                <a:rPr kumimoji="0" lang="en-US" altLang="ja-JP" sz="900" dirty="0">
                  <a:solidFill>
                    <a:prstClr val="black"/>
                  </a:solidFill>
                  <a:latin typeface="游ゴシック" panose="020B0400000000000000" pitchFamily="50" charset="-128"/>
                  <a:ea typeface="游ゴシック" panose="020B0400000000000000" pitchFamily="50" charset="-128"/>
                </a:rPr>
                <a:t> </a:t>
              </a:r>
              <a:r>
                <a:rPr kumimoji="0" lang="en-US" altLang="ja-JP" sz="900" dirty="0">
                  <a:solidFill>
                    <a:srgbClr val="5B9BD5">
                      <a:lumMod val="75000"/>
                    </a:srgbClr>
                  </a:solidFill>
                  <a:latin typeface="游ゴシック" panose="020B0400000000000000" pitchFamily="50" charset="-128"/>
                  <a:ea typeface="游ゴシック" panose="020B0400000000000000" pitchFamily="50" charset="-128"/>
                  <a:hlinkClick r:id="rId5"/>
                </a:rPr>
                <a:t>https://www.mhlw.go.jp/content/11909000/000628247.pdf</a:t>
              </a:r>
              <a:endParaRPr kumimoji="0" lang="en-US" altLang="ja-JP" sz="900" dirty="0">
                <a:solidFill>
                  <a:srgbClr val="5B9BD5">
                    <a:lumMod val="75000"/>
                  </a:srgbClr>
                </a:solidFill>
                <a:latin typeface="游ゴシック" panose="020B0400000000000000" pitchFamily="50" charset="-128"/>
                <a:ea typeface="游ゴシック" panose="020B0400000000000000" pitchFamily="50" charset="-128"/>
              </a:endParaRPr>
            </a:p>
            <a:p>
              <a:pPr marL="76529" indent="-76529" defTabSz="433837">
                <a:lnSpc>
                  <a:spcPts val="1291"/>
                </a:lnSpc>
                <a:defRPr/>
              </a:pPr>
              <a:endParaRPr kumimoji="0" lang="en-US" altLang="ja-JP" sz="861" dirty="0">
                <a:solidFill>
                  <a:prstClr val="black"/>
                </a:solidFill>
                <a:latin typeface="游ゴシック" panose="020B0400000000000000" pitchFamily="50" charset="-128"/>
                <a:ea typeface="游ゴシック" panose="020B0400000000000000" pitchFamily="50" charset="-128"/>
              </a:endParaRPr>
            </a:p>
          </p:txBody>
        </p:sp>
        <p:sp>
          <p:nvSpPr>
            <p:cNvPr id="89" name="正方形/長方形 88"/>
            <p:cNvSpPr/>
            <p:nvPr/>
          </p:nvSpPr>
          <p:spPr>
            <a:xfrm>
              <a:off x="329972" y="424033"/>
              <a:ext cx="6195961" cy="1341884"/>
            </a:xfrm>
            <a:prstGeom prst="rect">
              <a:avLst/>
            </a:prstGeom>
            <a:noFill/>
            <a:ln>
              <a:solidFill>
                <a:schemeClr val="tx1"/>
              </a:solidFill>
              <a:prstDash val="sysDash"/>
            </a:ln>
          </p:spPr>
          <p:txBody>
            <a:bodyPr wrap="square" rtlCol="0" anchor="ctr">
              <a:noAutofit/>
            </a:bodyPr>
            <a:lstStyle/>
            <a:p>
              <a:pPr marL="76529" indent="-76529" defTabSz="433837">
                <a:lnSpc>
                  <a:spcPts val="1291"/>
                </a:lnSpc>
                <a:defRPr/>
              </a:pPr>
              <a:endParaRPr kumimoji="0" lang="ja-JP" altLang="en-US" sz="861">
                <a:solidFill>
                  <a:prstClr val="black"/>
                </a:solidFill>
                <a:latin typeface="游ゴシック" panose="020B0400000000000000" pitchFamily="50" charset="-128"/>
                <a:ea typeface="游ゴシック" panose="020B0400000000000000" pitchFamily="50" charset="-128"/>
              </a:endParaRPr>
            </a:p>
          </p:txBody>
        </p:sp>
      </p:grpSp>
      <p:sp>
        <p:nvSpPr>
          <p:cNvPr id="58" name="テキスト ボックス 57"/>
          <p:cNvSpPr txBox="1"/>
          <p:nvPr/>
        </p:nvSpPr>
        <p:spPr>
          <a:xfrm>
            <a:off x="-152400" y="6975"/>
            <a:ext cx="7147330" cy="553998"/>
          </a:xfrm>
          <a:prstGeom prst="rect">
            <a:avLst/>
          </a:prstGeom>
          <a:solidFill>
            <a:srgbClr val="66FF99">
              <a:alpha val="90000"/>
            </a:srgbClr>
          </a:solidFill>
          <a:ln w="28575">
            <a:solidFill>
              <a:srgbClr val="00B050"/>
            </a:solidFill>
          </a:ln>
        </p:spPr>
        <p:txBody>
          <a:bodyPr wrap="square" rtlCol="0" anchor="ctr">
            <a:spAutoFit/>
          </a:bodyPr>
          <a:lstStyle/>
          <a:p>
            <a:pPr algn="ctr" defTabSz="433837">
              <a:defRPr/>
            </a:pPr>
            <a:r>
              <a:rPr kumimoji="0" lang="ja-JP" altLang="en-US" sz="1400" b="1" dirty="0">
                <a:solidFill>
                  <a:prstClr val="black"/>
                </a:solidFill>
                <a:latin typeface="HG丸ｺﾞｼｯｸM-PRO" panose="020F0600000000000000" pitchFamily="50" charset="-128"/>
                <a:ea typeface="HG丸ｺﾞｼｯｸM-PRO" panose="020F0600000000000000" pitchFamily="50" charset="-128"/>
              </a:rPr>
              <a:t>愛媛労働局からのお知らせ</a:t>
            </a:r>
          </a:p>
          <a:p>
            <a:pPr algn="ctr" defTabSz="433837">
              <a:defRPr/>
            </a:pPr>
            <a:r>
              <a:rPr lang="ja-JP" altLang="en-US" sz="1600" b="1" dirty="0" smtClean="0">
                <a:solidFill>
                  <a:prstClr val="black"/>
                </a:solidFill>
                <a:latin typeface="HG丸ｺﾞｼｯｸM-PRO" panose="020F0600000000000000" pitchFamily="50" charset="-128"/>
                <a:ea typeface="HG丸ｺﾞｼｯｸM-PRO" panose="020F0600000000000000" pitchFamily="50" charset="-128"/>
              </a:rPr>
              <a:t>～</a:t>
            </a:r>
            <a:r>
              <a:rPr kumimoji="0" lang="ja-JP" altLang="en-US" sz="1600" b="1" dirty="0">
                <a:solidFill>
                  <a:prstClr val="black"/>
                </a:solidFill>
                <a:latin typeface="HG丸ｺﾞｼｯｸM-PRO" panose="020F0600000000000000" pitchFamily="50" charset="-128"/>
                <a:ea typeface="HG丸ｺﾞｼｯｸM-PRO" panose="020F0600000000000000" pitchFamily="50" charset="-128"/>
              </a:rPr>
              <a:t>新型コロナウイルス感染症に関する事業主支援のご案内</a:t>
            </a:r>
            <a:r>
              <a:rPr kumimoji="0" lang="ja-JP" altLang="en-US" sz="1600" b="1" dirty="0" smtClean="0">
                <a:solidFill>
                  <a:prstClr val="black"/>
                </a:solidFill>
                <a:latin typeface="HG丸ｺﾞｼｯｸM-PRO" panose="020F0600000000000000" pitchFamily="50" charset="-128"/>
                <a:ea typeface="HG丸ｺﾞｼｯｸM-PRO" panose="020F0600000000000000" pitchFamily="50" charset="-128"/>
              </a:rPr>
              <a:t>～</a:t>
            </a:r>
            <a:endParaRPr kumimoji="0" lang="en-US" altLang="ja-JP" sz="1600" b="1" dirty="0" smtClean="0">
              <a:solidFill>
                <a:prstClr val="black"/>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921097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34"/>
          <p:cNvSpPr/>
          <p:nvPr/>
        </p:nvSpPr>
        <p:spPr>
          <a:xfrm>
            <a:off x="83249" y="6387975"/>
            <a:ext cx="6705600" cy="3441825"/>
          </a:xfrm>
          <a:prstGeom prst="roundRect">
            <a:avLst>
              <a:gd name="adj" fmla="val 3478"/>
            </a:avLst>
          </a:prstGeom>
          <a:solidFill>
            <a:srgbClr val="FFFFFF"/>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algn="just" defTabSz="783842">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76529" indent="-76529" defTabSz="433837">
              <a:defRPr/>
            </a:pPr>
            <a:endParaRPr kumimoji="0" lang="en-US" altLang="ja-JP" sz="947" b="1" dirty="0">
              <a:solidFill>
                <a:prstClr val="black"/>
              </a:solidFill>
              <a:latin typeface="游ゴシック" panose="020B0400000000000000" pitchFamily="50" charset="-128"/>
              <a:ea typeface="游ゴシック" panose="020B0400000000000000" pitchFamily="50" charset="-128"/>
            </a:endParaRPr>
          </a:p>
          <a:p>
            <a:pPr marL="76529" indent="-76529" defTabSz="433837">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b="1" dirty="0">
                <a:solidFill>
                  <a:prstClr val="black"/>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b="1" dirty="0">
                <a:solidFill>
                  <a:srgbClr val="FF0000"/>
                </a:solidFill>
                <a:latin typeface="游ゴシック" panose="020B0400000000000000" pitchFamily="50" charset="-128"/>
                <a:ea typeface="游ゴシック" panose="020B0400000000000000" pitchFamily="50" charset="-128"/>
                <a:cs typeface="メイリオ" pitchFamily="50" charset="-128"/>
              </a:rPr>
              <a:t> </a:t>
            </a:r>
            <a:endParaRPr kumimoji="0" lang="en-US" altLang="ja-JP" sz="947" b="1" dirty="0">
              <a:solidFill>
                <a:srgbClr val="FF0000"/>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dirty="0">
                <a:solidFill>
                  <a:srgbClr val="FF0000"/>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p:txBody>
      </p:sp>
      <p:sp>
        <p:nvSpPr>
          <p:cNvPr id="22" name="角丸四角形 21"/>
          <p:cNvSpPr/>
          <p:nvPr/>
        </p:nvSpPr>
        <p:spPr>
          <a:xfrm>
            <a:off x="96916" y="1720937"/>
            <a:ext cx="6691933" cy="3801446"/>
          </a:xfrm>
          <a:prstGeom prst="roundRect">
            <a:avLst>
              <a:gd name="adj" fmla="val 3478"/>
            </a:avLst>
          </a:prstGeom>
          <a:solidFill>
            <a:srgbClr val="FFFFFF"/>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algn="just" defTabSz="783842">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76529" indent="-76529" defTabSz="433837">
              <a:defRPr/>
            </a:pPr>
            <a:endParaRPr kumimoji="0" lang="en-US" altLang="ja-JP" sz="947" b="1" dirty="0">
              <a:solidFill>
                <a:prstClr val="black"/>
              </a:solidFill>
              <a:latin typeface="游ゴシック" panose="020B0400000000000000" pitchFamily="50" charset="-128"/>
              <a:ea typeface="游ゴシック" panose="020B0400000000000000" pitchFamily="50" charset="-128"/>
            </a:endParaRPr>
          </a:p>
          <a:p>
            <a:pPr marL="76529" indent="-76529" defTabSz="433837">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b="1" dirty="0">
                <a:solidFill>
                  <a:prstClr val="black"/>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b="1" dirty="0">
                <a:solidFill>
                  <a:srgbClr val="FF0000"/>
                </a:solidFill>
                <a:latin typeface="游ゴシック" panose="020B0400000000000000" pitchFamily="50" charset="-128"/>
                <a:ea typeface="游ゴシック" panose="020B0400000000000000" pitchFamily="50" charset="-128"/>
                <a:cs typeface="メイリオ" pitchFamily="50" charset="-128"/>
              </a:rPr>
              <a:t> </a:t>
            </a:r>
            <a:endParaRPr kumimoji="0" lang="en-US" altLang="ja-JP" sz="947" b="1" dirty="0">
              <a:solidFill>
                <a:srgbClr val="FF0000"/>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dirty="0">
                <a:solidFill>
                  <a:srgbClr val="FF0000"/>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p:txBody>
      </p:sp>
      <p:graphicFrame>
        <p:nvGraphicFramePr>
          <p:cNvPr id="10" name="表 9">
            <a:extLst>
              <a:ext uri="{FF2B5EF4-FFF2-40B4-BE49-F238E27FC236}">
                <a16:creationId xmlns:a16="http://schemas.microsoft.com/office/drawing/2014/main" id="{DBB8A7D1-CA3E-4431-ABED-724E2873E596}"/>
              </a:ext>
            </a:extLst>
          </p:cNvPr>
          <p:cNvGraphicFramePr>
            <a:graphicFrameLocks noGrp="1"/>
          </p:cNvGraphicFramePr>
          <p:nvPr>
            <p:extLst>
              <p:ext uri="{D42A27DB-BD31-4B8C-83A1-F6EECF244321}">
                <p14:modId xmlns:p14="http://schemas.microsoft.com/office/powerpoint/2010/main" val="3344328377"/>
              </p:ext>
            </p:extLst>
          </p:nvPr>
        </p:nvGraphicFramePr>
        <p:xfrm>
          <a:off x="328964" y="884698"/>
          <a:ext cx="5995836" cy="722375"/>
        </p:xfrm>
        <a:graphic>
          <a:graphicData uri="http://schemas.openxmlformats.org/drawingml/2006/table">
            <a:tbl>
              <a:tblPr/>
              <a:tblGrid>
                <a:gridCol w="3187001">
                  <a:extLst>
                    <a:ext uri="{9D8B030D-6E8A-4147-A177-3AD203B41FA5}">
                      <a16:colId xmlns:a16="http://schemas.microsoft.com/office/drawing/2014/main" val="1332711495"/>
                    </a:ext>
                  </a:extLst>
                </a:gridCol>
                <a:gridCol w="2808835">
                  <a:extLst>
                    <a:ext uri="{9D8B030D-6E8A-4147-A177-3AD203B41FA5}">
                      <a16:colId xmlns:a16="http://schemas.microsoft.com/office/drawing/2014/main" val="2601334681"/>
                    </a:ext>
                  </a:extLst>
                </a:gridCol>
              </a:tblGrid>
              <a:tr h="198801">
                <a:tc>
                  <a:txBody>
                    <a:bodyPr/>
                    <a:lstStyle/>
                    <a:p>
                      <a:pPr algn="ctr" fontAlgn="ctr"/>
                      <a:r>
                        <a:rPr lang="ja-JP" altLang="en-US" sz="1100" b="1" i="0" u="none" strike="noStrike" dirty="0">
                          <a:solidFill>
                            <a:srgbClr val="000000"/>
                          </a:solidFill>
                          <a:effectLst/>
                          <a:latin typeface="メイリオ" panose="020B0604030504040204" pitchFamily="50" charset="-128"/>
                          <a:ea typeface="メイリオ" panose="020B0604030504040204" pitchFamily="50" charset="-128"/>
                        </a:rPr>
                        <a:t>　</a:t>
                      </a:r>
                      <a:r>
                        <a:rPr lang="ja-JP" altLang="en-US" sz="1100" b="1" i="0" u="none" strike="noStrike" dirty="0" smtClean="0">
                          <a:solidFill>
                            <a:srgbClr val="000000"/>
                          </a:solidFill>
                          <a:effectLst/>
                          <a:latin typeface="メイリオ" panose="020B0604030504040204" pitchFamily="50" charset="-128"/>
                          <a:ea typeface="メイリオ" panose="020B0604030504040204" pitchFamily="50" charset="-128"/>
                        </a:rPr>
                        <a:t>休暇の</a:t>
                      </a:r>
                      <a:r>
                        <a:rPr lang="ja-JP" altLang="en-US" sz="1100" b="1" i="0" u="none" strike="noStrike" dirty="0" smtClean="0">
                          <a:solidFill>
                            <a:schemeClr val="tx1"/>
                          </a:solidFill>
                          <a:effectLst/>
                          <a:latin typeface="メイリオ" panose="020B0604030504040204" pitchFamily="50" charset="-128"/>
                          <a:ea typeface="メイリオ" panose="020B0604030504040204" pitchFamily="50" charset="-128"/>
                        </a:rPr>
                        <a:t>取得日数</a:t>
                      </a:r>
                      <a:endParaRPr lang="ja-JP" altLang="en-US" sz="1100" b="1" i="0" u="none" strike="noStrike" dirty="0">
                        <a:solidFill>
                          <a:schemeClr val="tx1"/>
                        </a:solidFill>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algn="ctr" fontAlgn="ctr"/>
                      <a:r>
                        <a:rPr lang="ja-JP" altLang="en-US" sz="1200" b="1" i="0" u="none" strike="noStrike" dirty="0" smtClean="0">
                          <a:solidFill>
                            <a:schemeClr val="tx1"/>
                          </a:solidFill>
                          <a:effectLst/>
                          <a:latin typeface="メイリオ" panose="020B0604030504040204" pitchFamily="50" charset="-128"/>
                          <a:ea typeface="メイリオ" panose="020B0604030504040204" pitchFamily="50" charset="-128"/>
                        </a:rPr>
                        <a:t>助成額</a:t>
                      </a:r>
                      <a:endParaRPr lang="ja-JP" altLang="en-US" sz="1200" b="1" i="0" u="none" strike="noStrike" dirty="0">
                        <a:solidFill>
                          <a:schemeClr val="tx1"/>
                        </a:solidFill>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chemeClr val="accent6"/>
                    </a:solidFill>
                  </a:tcPr>
                </a:tc>
                <a:extLst>
                  <a:ext uri="{0D108BD9-81ED-4DB2-BD59-A6C34878D82A}">
                    <a16:rowId xmlns:a16="http://schemas.microsoft.com/office/drawing/2014/main" val="2997121949"/>
                  </a:ext>
                </a:extLst>
              </a:tr>
              <a:tr h="261787">
                <a:tc>
                  <a:txBody>
                    <a:bodyPr/>
                    <a:lstStyle/>
                    <a:p>
                      <a:pPr algn="ctr" fontAlgn="ct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合計５日以上１０日未満</a:t>
                      </a:r>
                      <a:endParaRPr lang="ja-JP" altLang="en-US" sz="12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rgbClr val="ED7D31"/>
                      </a:solidFill>
                      <a:prstDash val="solid"/>
                      <a:round/>
                      <a:headEnd type="none" w="med" len="med"/>
                      <a:tailEnd type="none" w="med" len="med"/>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２０</a:t>
                      </a:r>
                      <a:r>
                        <a:rPr kumimoji="1" lang="zh-TW"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zh-TW"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9525" marR="9525" marT="9525" marB="0" anchor="ctr">
                    <a:lnL w="12700" cap="flat" cmpd="sng" algn="ctr">
                      <a:solidFill>
                        <a:srgbClr val="ED7D31"/>
                      </a:solidFill>
                      <a:prstDash val="solid"/>
                      <a:round/>
                      <a:headEnd type="none" w="med" len="med"/>
                      <a:tailEnd type="none" w="med" len="med"/>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noFill/>
                  </a:tcPr>
                </a:tc>
                <a:extLst>
                  <a:ext uri="{0D108BD9-81ED-4DB2-BD59-A6C34878D82A}">
                    <a16:rowId xmlns:a16="http://schemas.microsoft.com/office/drawing/2014/main" val="2858020226"/>
                  </a:ext>
                </a:extLst>
              </a:tr>
              <a:tr h="261787">
                <a:tc>
                  <a:txBody>
                    <a:bodyPr/>
                    <a:lstStyle/>
                    <a:p>
                      <a:pPr algn="ctr" fontAlgn="ct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合計１０日以上</a:t>
                      </a:r>
                      <a:endParaRPr lang="ja-JP" altLang="en-US" sz="12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rgbClr val="ED7D31"/>
                      </a:solidFill>
                      <a:prstDash val="solid"/>
                      <a:round/>
                      <a:headEnd type="none" w="med" len="med"/>
                      <a:tailEnd type="none" w="med" len="med"/>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algn="ctr" fontAlgn="ctr"/>
                      <a:r>
                        <a:rPr lang="ja-JP" altLang="en-US" sz="1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３５</a:t>
                      </a:r>
                      <a:r>
                        <a:rPr lang="zh-TW" altLang="en-US" sz="1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lnL w="12700" cap="flat" cmpd="sng" algn="ctr">
                      <a:solidFill>
                        <a:srgbClr val="ED7D31"/>
                      </a:solidFill>
                      <a:prstDash val="solid"/>
                      <a:round/>
                      <a:headEnd type="none" w="med" len="med"/>
                      <a:tailEnd type="none" w="med" len="med"/>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noFill/>
                  </a:tcPr>
                </a:tc>
                <a:extLst>
                  <a:ext uri="{0D108BD9-81ED-4DB2-BD59-A6C34878D82A}">
                    <a16:rowId xmlns:a16="http://schemas.microsoft.com/office/drawing/2014/main" val="788611127"/>
                  </a:ext>
                </a:extLst>
              </a:tr>
            </a:tbl>
          </a:graphicData>
        </a:graphic>
      </p:graphicFrame>
      <p:sp>
        <p:nvSpPr>
          <p:cNvPr id="12" name="正方形/長方形 11"/>
          <p:cNvSpPr/>
          <p:nvPr/>
        </p:nvSpPr>
        <p:spPr>
          <a:xfrm>
            <a:off x="96916" y="1996459"/>
            <a:ext cx="6408917" cy="1069524"/>
          </a:xfrm>
          <a:prstGeom prst="rect">
            <a:avLst/>
          </a:prstGeom>
        </p:spPr>
        <p:txBody>
          <a:bodyPr wrap="square">
            <a:spAutoFit/>
          </a:bodyPr>
          <a:lstStyle/>
          <a:p>
            <a:pPr marL="179388" lvl="0" indent="-179388">
              <a:spcBef>
                <a:spcPts val="600"/>
              </a:spcBef>
              <a:defRPr/>
            </a:pPr>
            <a:r>
              <a:rPr lang="ja-JP" altLang="en-US" sz="11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①　</a:t>
            </a:r>
            <a:r>
              <a:rPr lang="ja-JP" altLang="ja-JP" sz="1050" dirty="0">
                <a:latin typeface="游ゴシック" panose="020B0400000000000000" pitchFamily="50" charset="-128"/>
                <a:ea typeface="游ゴシック" panose="020B0400000000000000" pitchFamily="50" charset="-128"/>
                <a:cs typeface="Times New Roman" panose="02020603050405020304" pitchFamily="18" charset="0"/>
              </a:rPr>
              <a:t>新型コロナウイルス感染症への</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対応として</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利用できる</a:t>
            </a:r>
            <a:r>
              <a:rPr lang="ja-JP" altLang="ja-JP" sz="1050" b="1" dirty="0" smtClean="0">
                <a:latin typeface="游ゴシック" panose="020B0400000000000000" pitchFamily="50" charset="-128"/>
                <a:ea typeface="游ゴシック" panose="020B0400000000000000" pitchFamily="50" charset="-128"/>
                <a:cs typeface="Times New Roman" panose="02020603050405020304" pitchFamily="18" charset="0"/>
              </a:rPr>
              <a:t>介護</a:t>
            </a:r>
            <a:r>
              <a:rPr lang="ja-JP" altLang="ja-JP" sz="1050" b="1" dirty="0">
                <a:latin typeface="游ゴシック" panose="020B0400000000000000" pitchFamily="50" charset="-128"/>
                <a:ea typeface="游ゴシック" panose="020B0400000000000000" pitchFamily="50" charset="-128"/>
                <a:cs typeface="Times New Roman" panose="02020603050405020304" pitchFamily="18" charset="0"/>
              </a:rPr>
              <a:t>の</a:t>
            </a:r>
            <a:r>
              <a:rPr lang="ja-JP" altLang="ja-JP" sz="1050" b="1" dirty="0" smtClean="0">
                <a:latin typeface="游ゴシック" panose="020B0400000000000000" pitchFamily="50" charset="-128"/>
                <a:ea typeface="游ゴシック" panose="020B0400000000000000" pitchFamily="50" charset="-128"/>
                <a:cs typeface="Times New Roman" panose="02020603050405020304" pitchFamily="18" charset="0"/>
              </a:rPr>
              <a:t>ための有給</a:t>
            </a:r>
            <a:r>
              <a:rPr lang="ja-JP" altLang="ja-JP" sz="1050" b="1" dirty="0">
                <a:latin typeface="游ゴシック" panose="020B0400000000000000" pitchFamily="50" charset="-128"/>
                <a:ea typeface="游ゴシック" panose="020B0400000000000000" pitchFamily="50" charset="-128"/>
                <a:cs typeface="Times New Roman" panose="02020603050405020304" pitchFamily="18" charset="0"/>
              </a:rPr>
              <a:t>の</a:t>
            </a:r>
            <a:r>
              <a:rPr lang="ja-JP" altLang="ja-JP" sz="1050" b="1" dirty="0" smtClean="0">
                <a:latin typeface="游ゴシック" panose="020B0400000000000000" pitchFamily="50" charset="-128"/>
                <a:ea typeface="游ゴシック" panose="020B0400000000000000" pitchFamily="50" charset="-128"/>
                <a:cs typeface="Times New Roman" panose="02020603050405020304" pitchFamily="18" charset="0"/>
              </a:rPr>
              <a:t>休暇</a:t>
            </a:r>
            <a:r>
              <a:rPr lang="ja-JP" altLang="en-US" sz="1050" b="1" dirty="0" smtClean="0">
                <a:latin typeface="游ゴシック" panose="020B0400000000000000" pitchFamily="50" charset="-128"/>
                <a:ea typeface="游ゴシック" panose="020B0400000000000000" pitchFamily="50" charset="-128"/>
                <a:cs typeface="Times New Roman" panose="02020603050405020304" pitchFamily="18" charset="0"/>
              </a:rPr>
              <a:t>制度</a:t>
            </a:r>
            <a:r>
              <a:rPr lang="ja-JP" altLang="en-US" sz="1050" b="1" dirty="0">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1"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を</a:t>
            </a:r>
            <a:r>
              <a:rPr lang="ja-JP" altLang="ja-JP" sz="1050" dirty="0">
                <a:latin typeface="游ゴシック" panose="020B0400000000000000" pitchFamily="50" charset="-128"/>
                <a:ea typeface="游ゴシック" panose="020B0400000000000000" pitchFamily="50" charset="-128"/>
                <a:cs typeface="Times New Roman" panose="02020603050405020304" pitchFamily="18" charset="0"/>
              </a:rPr>
              <a:t>設け、</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当該制度を含めて</a:t>
            </a:r>
            <a:r>
              <a:rPr lang="ja-JP" altLang="ja-JP" sz="1050" dirty="0">
                <a:latin typeface="游ゴシック" panose="020B0400000000000000" pitchFamily="50" charset="-128"/>
                <a:ea typeface="游ゴシック" panose="020B0400000000000000" pitchFamily="50" charset="-128"/>
                <a:cs typeface="Times New Roman" panose="02020603050405020304" pitchFamily="18" charset="0"/>
              </a:rPr>
              <a:t>仕事と介護の両立支援制度の内容を</a:t>
            </a:r>
            <a:r>
              <a:rPr lang="ja-JP" altLang="ja-JP" sz="1050" b="1" dirty="0">
                <a:latin typeface="游ゴシック" panose="020B0400000000000000" pitchFamily="50" charset="-128"/>
                <a:ea typeface="游ゴシック" panose="020B0400000000000000" pitchFamily="50" charset="-128"/>
                <a:cs typeface="Times New Roman" panose="02020603050405020304" pitchFamily="18" charset="0"/>
              </a:rPr>
              <a:t>社内に周知</a:t>
            </a:r>
            <a:r>
              <a:rPr lang="ja-JP" altLang="ja-JP" sz="1050" dirty="0">
                <a:latin typeface="游ゴシック" panose="020B0400000000000000" pitchFamily="50" charset="-128"/>
                <a:ea typeface="游ゴシック" panose="020B0400000000000000" pitchFamily="50" charset="-128"/>
                <a:cs typeface="Times New Roman" panose="02020603050405020304" pitchFamily="18" charset="0"/>
              </a:rPr>
              <a:t>すること</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a:t>
            </a:r>
            <a:endParaRPr lang="en-US" altLang="ja-JP" sz="1050" dirty="0" smtClean="0">
              <a:latin typeface="游ゴシック" panose="020B0400000000000000" pitchFamily="50" charset="-128"/>
              <a:ea typeface="游ゴシック" panose="020B0400000000000000" pitchFamily="50" charset="-128"/>
              <a:cs typeface="Times New Roman" panose="02020603050405020304" pitchFamily="18" charset="0"/>
            </a:endParaRPr>
          </a:p>
          <a:p>
            <a:pPr marL="179388" lvl="0" indent="-179388">
              <a:defRPr/>
            </a:pPr>
            <a:r>
              <a:rPr lang="ja-JP" altLang="en-US" sz="1050" b="1" dirty="0" smtClean="0">
                <a:latin typeface="游ゴシック" panose="020B0400000000000000" pitchFamily="50" charset="-128"/>
                <a:ea typeface="游ゴシック" panose="020B0400000000000000" pitchFamily="50" charset="-128"/>
                <a:cs typeface="Times New Roman" panose="02020603050405020304" pitchFamily="18" charset="0"/>
              </a:rPr>
              <a:t>　</a:t>
            </a:r>
            <a:r>
              <a:rPr lang="en-US" altLang="ja-JP" sz="1050" b="1" dirty="0" smtClean="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所定労働日の</a:t>
            </a:r>
            <a:r>
              <a:rPr lang="en-US"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20</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日以上取得できる制度</a:t>
            </a:r>
            <a:endParaRPr lang="en-US" altLang="ja-JP" sz="1050" dirty="0" smtClean="0">
              <a:latin typeface="游ゴシック" panose="020B0400000000000000" pitchFamily="50" charset="-128"/>
              <a:ea typeface="游ゴシック" panose="020B0400000000000000" pitchFamily="50" charset="-128"/>
              <a:cs typeface="Times New Roman" panose="02020603050405020304" pitchFamily="18" charset="0"/>
            </a:endParaRPr>
          </a:p>
          <a:p>
            <a:pPr marL="179388" indent="-179388">
              <a:defRPr/>
            </a:pPr>
            <a:r>
              <a:rPr lang="ja-JP" altLang="en-US" sz="1050" b="1" dirty="0" smtClean="0">
                <a:latin typeface="游ゴシック" panose="020B0400000000000000" pitchFamily="50" charset="-128"/>
                <a:ea typeface="游ゴシック" panose="020B0400000000000000" pitchFamily="50" charset="-128"/>
                <a:cs typeface="Times New Roman" panose="02020603050405020304" pitchFamily="18" charset="0"/>
              </a:rPr>
              <a:t>　</a:t>
            </a:r>
            <a:r>
              <a:rPr lang="en-US" altLang="ja-JP" sz="1050" b="1" dirty="0" smtClean="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u="sng" dirty="0" smtClean="0">
                <a:latin typeface="游ゴシック" panose="020B0400000000000000" pitchFamily="50" charset="-128"/>
                <a:ea typeface="游ゴシック" panose="020B0400000000000000" pitchFamily="50" charset="-128"/>
                <a:cs typeface="Times New Roman" panose="02020603050405020304" pitchFamily="18" charset="0"/>
              </a:rPr>
              <a:t>法定</a:t>
            </a:r>
            <a:r>
              <a:rPr lang="ja-JP" altLang="en-US" sz="1050" u="sng" dirty="0">
                <a:latin typeface="游ゴシック" panose="020B0400000000000000" pitchFamily="50" charset="-128"/>
                <a:ea typeface="游ゴシック" panose="020B0400000000000000" pitchFamily="50" charset="-128"/>
                <a:cs typeface="Times New Roman" panose="02020603050405020304" pitchFamily="18" charset="0"/>
              </a:rPr>
              <a:t>の介護休業、介護休暇、年次有給休暇とは別の休暇制度</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であることが必要です</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a:t>
            </a:r>
            <a:endParaRPr lang="en-US" altLang="ja-JP" sz="1050" dirty="0" smtClean="0">
              <a:latin typeface="游ゴシック" panose="020B0400000000000000" pitchFamily="50" charset="-128"/>
              <a:ea typeface="游ゴシック" panose="020B0400000000000000" pitchFamily="50" charset="-128"/>
              <a:cs typeface="Times New Roman" panose="02020603050405020304" pitchFamily="18" charset="0"/>
            </a:endParaRPr>
          </a:p>
          <a:p>
            <a:pPr marL="179388" indent="-179388">
              <a:defRPr/>
            </a:pPr>
            <a:r>
              <a:rPr lang="ja-JP" altLang="en-US" sz="1050" b="1" dirty="0" smtClean="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rPr>
              <a:t>②　</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新型</a:t>
            </a:r>
            <a:r>
              <a:rPr lang="ja-JP" altLang="ja-JP" sz="1050" dirty="0">
                <a:latin typeface="游ゴシック" panose="020B0400000000000000" pitchFamily="50" charset="-128"/>
                <a:ea typeface="游ゴシック" panose="020B0400000000000000" pitchFamily="50" charset="-128"/>
                <a:cs typeface="Times New Roman" panose="02020603050405020304" pitchFamily="18" charset="0"/>
              </a:rPr>
              <a:t>コロナウイルス感染症の影響に</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より</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対象</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家族</a:t>
            </a:r>
            <a:r>
              <a:rPr lang="ja-JP" altLang="ja-JP" sz="1050" dirty="0">
                <a:latin typeface="游ゴシック" panose="020B0400000000000000" pitchFamily="50" charset="-128"/>
                <a:ea typeface="游ゴシック" panose="020B0400000000000000" pitchFamily="50" charset="-128"/>
                <a:cs typeface="Times New Roman" panose="02020603050405020304" pitchFamily="18" charset="0"/>
              </a:rPr>
              <a:t>の介護のために仕事を休まざるを得ない労働者</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が</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①</a:t>
            </a:r>
            <a:r>
              <a:rPr lang="ja-JP" altLang="ja-JP" sz="1050" dirty="0">
                <a:latin typeface="游ゴシック" panose="020B0400000000000000" pitchFamily="50" charset="-128"/>
                <a:ea typeface="游ゴシック" panose="020B0400000000000000" pitchFamily="50" charset="-128"/>
                <a:cs typeface="Times New Roman" panose="02020603050405020304" pitchFamily="18" charset="0"/>
              </a:rPr>
              <a:t>の休暇</a:t>
            </a:r>
            <a:r>
              <a:rPr lang="ja-JP" altLang="ja-JP" sz="1050" dirty="0" smtClean="0">
                <a:latin typeface="游ゴシック" panose="020B0400000000000000" pitchFamily="50" charset="-128"/>
                <a:ea typeface="游ゴシック" panose="020B0400000000000000" pitchFamily="50" charset="-128"/>
                <a:cs typeface="Times New Roman" panose="02020603050405020304" pitchFamily="18" charset="0"/>
              </a:rPr>
              <a:t>を</a:t>
            </a:r>
            <a:r>
              <a:rPr lang="ja-JP" altLang="en-US" sz="1050" b="1" dirty="0" smtClean="0">
                <a:latin typeface="游ゴシック" panose="020B0400000000000000" pitchFamily="50" charset="-128"/>
                <a:ea typeface="游ゴシック" panose="020B0400000000000000" pitchFamily="50" charset="-128"/>
                <a:cs typeface="Times New Roman" panose="02020603050405020304" pitchFamily="18" charset="0"/>
              </a:rPr>
              <a:t>合計５</a:t>
            </a:r>
            <a:r>
              <a:rPr lang="ja-JP" altLang="ja-JP" sz="1050" b="1" dirty="0" smtClean="0">
                <a:latin typeface="游ゴシック" panose="020B0400000000000000" pitchFamily="50" charset="-128"/>
                <a:ea typeface="游ゴシック" panose="020B0400000000000000" pitchFamily="50" charset="-128"/>
                <a:cs typeface="Times New Roman" panose="02020603050405020304" pitchFamily="18" charset="0"/>
              </a:rPr>
              <a:t>日以上</a:t>
            </a:r>
            <a:r>
              <a:rPr lang="ja-JP" altLang="en-US" sz="1050" b="1" dirty="0" smtClean="0">
                <a:latin typeface="游ゴシック" panose="020B0400000000000000" pitchFamily="50" charset="-128"/>
                <a:ea typeface="游ゴシック" panose="020B0400000000000000" pitchFamily="50" charset="-128"/>
                <a:cs typeface="Times New Roman" panose="02020603050405020304" pitchFamily="18" charset="0"/>
              </a:rPr>
              <a:t>取得</a:t>
            </a:r>
            <a:r>
              <a:rPr lang="ja-JP" altLang="en-US" sz="1050" b="1" dirty="0">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1"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すること</a:t>
            </a:r>
            <a:r>
              <a:rPr lang="ja-JP" altLang="en-US" sz="1050"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rPr>
              <a:t>　</a:t>
            </a:r>
            <a:endParaRPr lang="en-US" altLang="ja-JP" sz="1050" dirty="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endParaRPr>
          </a:p>
        </p:txBody>
      </p:sp>
      <p:sp>
        <p:nvSpPr>
          <p:cNvPr id="13" name="テキスト ボックス 12"/>
          <p:cNvSpPr txBox="1"/>
          <p:nvPr/>
        </p:nvSpPr>
        <p:spPr>
          <a:xfrm>
            <a:off x="222291" y="2995191"/>
            <a:ext cx="6485438" cy="477054"/>
          </a:xfrm>
          <a:prstGeom prst="rect">
            <a:avLst/>
          </a:prstGeom>
          <a:noFill/>
          <a:ln>
            <a:noFill/>
            <a:prstDash val="dash"/>
          </a:ln>
        </p:spPr>
        <p:txBody>
          <a:bodyPr wrap="square" rtlCol="0">
            <a:spAutoFit/>
          </a:bodyPr>
          <a:lstStyle/>
          <a:p>
            <a:pPr lvl="0">
              <a:lnSpc>
                <a:spcPts val="1500"/>
              </a:lnSpc>
              <a:defRPr/>
            </a:pPr>
            <a:r>
              <a:rPr lang="en-US" altLang="ja-JP" sz="1050" b="1"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50" dirty="0" smtClean="0">
                <a:latin typeface="メイリオ" panose="020B0604030504040204" pitchFamily="50" charset="-128"/>
                <a:ea typeface="メイリオ" panose="020B0604030504040204" pitchFamily="50" charset="-128"/>
                <a:cs typeface="Times New Roman" panose="02020603050405020304" pitchFamily="18" charset="0"/>
              </a:rPr>
              <a:t>対象となる休暇の取得期間は、</a:t>
            </a:r>
            <a:r>
              <a:rPr lang="ja-JP" altLang="en-US" sz="1050" u="sng" dirty="0" smtClean="0">
                <a:latin typeface="メイリオ" panose="020B0604030504040204" pitchFamily="50" charset="-128"/>
                <a:ea typeface="メイリオ" panose="020B0604030504040204" pitchFamily="50" charset="-128"/>
                <a:cs typeface="Times New Roman" panose="02020603050405020304" pitchFamily="18" charset="0"/>
              </a:rPr>
              <a:t>令和</a:t>
            </a:r>
            <a:r>
              <a:rPr lang="ja-JP" altLang="en-US" sz="1050" u="sng" dirty="0">
                <a:latin typeface="メイリオ" panose="020B0604030504040204" pitchFamily="50" charset="-128"/>
                <a:ea typeface="メイリオ" panose="020B0604030504040204" pitchFamily="50" charset="-128"/>
                <a:cs typeface="Times New Roman" panose="02020603050405020304" pitchFamily="18" charset="0"/>
              </a:rPr>
              <a:t>２年４月１日から令和３年３月</a:t>
            </a:r>
            <a:r>
              <a:rPr lang="ja-JP" altLang="en-US" sz="1050" u="sng" dirty="0" smtClean="0">
                <a:latin typeface="メイリオ" panose="020B0604030504040204" pitchFamily="50" charset="-128"/>
                <a:ea typeface="メイリオ" panose="020B0604030504040204" pitchFamily="50" charset="-128"/>
                <a:cs typeface="Times New Roman" panose="02020603050405020304" pitchFamily="18" charset="0"/>
              </a:rPr>
              <a:t>３１日まで</a:t>
            </a:r>
            <a:r>
              <a:rPr lang="ja-JP" altLang="en-US" sz="1050" dirty="0" smtClean="0">
                <a:latin typeface="メイリオ" panose="020B0604030504040204" pitchFamily="50" charset="-128"/>
                <a:ea typeface="メイリオ" panose="020B0604030504040204" pitchFamily="50" charset="-128"/>
                <a:cs typeface="Times New Roman" panose="02020603050405020304" pitchFamily="18" charset="0"/>
              </a:rPr>
              <a:t>です。</a:t>
            </a:r>
            <a:endParaRPr lang="en-US" altLang="ja-JP" sz="1050" dirty="0" smtClean="0">
              <a:latin typeface="メイリオ" panose="020B0604030504040204" pitchFamily="50" charset="-128"/>
              <a:ea typeface="メイリオ" panose="020B0604030504040204" pitchFamily="50" charset="-128"/>
              <a:cs typeface="Times New Roman" panose="02020603050405020304" pitchFamily="18" charset="0"/>
            </a:endParaRPr>
          </a:p>
          <a:p>
            <a:pPr marL="185738" lvl="0" indent="-185738">
              <a:lnSpc>
                <a:spcPts val="1500"/>
              </a:lnSpc>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1200" b="1" i="0" u="sng"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
        <p:nvSpPr>
          <p:cNvPr id="14" name="テキスト ボックス 13"/>
          <p:cNvSpPr txBox="1"/>
          <p:nvPr/>
        </p:nvSpPr>
        <p:spPr>
          <a:xfrm>
            <a:off x="83249" y="5506556"/>
            <a:ext cx="6890278" cy="294311"/>
          </a:xfrm>
          <a:prstGeom prst="rect">
            <a:avLst/>
          </a:prstGeom>
          <a:noFill/>
          <a:ln>
            <a:noFill/>
            <a:prstDash val="dash"/>
          </a:ln>
        </p:spPr>
        <p:txBody>
          <a:bodyPr vert="horz" wrap="square" rtlCol="0" anchor="ctr" anchorCtr="0">
            <a:spAutoFit/>
          </a:bodyPr>
          <a:lstStyle/>
          <a:p>
            <a:pPr lvl="0">
              <a:lnSpc>
                <a:spcPts val="1700"/>
              </a:lnSpc>
              <a:defRPr/>
            </a:pPr>
            <a:r>
              <a:rPr kumimoji="1" lang="ja-JP" altLang="en-US" sz="1000" b="1" i="0" u="none" strike="noStrike" kern="1200" cap="none" spc="0" normalizeH="0" baseline="0" noProof="0" dirty="0" smtClean="0">
                <a:ln>
                  <a:noFill/>
                </a:ln>
                <a:solidFill>
                  <a:schemeClr val="accent1">
                    <a:lumMod val="75000"/>
                  </a:scheme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対象労働者について「介護支援プラン」を策定し支援した場合は、通常の介護離職防止支援コースも併給できます。</a:t>
            </a:r>
            <a:endParaRPr lang="en-US" altLang="ja-JP" sz="10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3978" y="-12390"/>
            <a:ext cx="6854022" cy="523220"/>
          </a:xfrm>
          <a:prstGeom prst="rect">
            <a:avLst/>
          </a:prstGeom>
          <a:solidFill>
            <a:schemeClr val="accent6"/>
          </a:solidFill>
          <a:ln>
            <a:noFill/>
          </a:ln>
        </p:spPr>
        <p:txBody>
          <a:bodyPr wrap="square" rtlCol="0">
            <a:spAutoFit/>
          </a:bodyPr>
          <a:lstStyle/>
          <a:p>
            <a:pPr algn="ctr">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rPr>
              <a:t>両立支援等助成金　</a:t>
            </a:r>
            <a:r>
              <a:rPr lang="ja-JP" altLang="en-US" sz="1400" b="1" dirty="0" smtClean="0">
                <a:solidFill>
                  <a:prstClr val="white"/>
                </a:solidFill>
                <a:latin typeface="メイリオ" panose="020B0604030504040204" pitchFamily="50" charset="-128"/>
                <a:ea typeface="メイリオ" panose="020B0604030504040204" pitchFamily="50" charset="-128"/>
              </a:rPr>
              <a:t>介護</a:t>
            </a:r>
            <a:r>
              <a:rPr lang="ja-JP" altLang="en-US" sz="1400" b="1" dirty="0">
                <a:solidFill>
                  <a:prstClr val="white"/>
                </a:solidFill>
                <a:latin typeface="メイリオ" panose="020B0604030504040204" pitchFamily="50" charset="-128"/>
                <a:ea typeface="メイリオ" panose="020B0604030504040204" pitchFamily="50" charset="-128"/>
              </a:rPr>
              <a:t>離職防止支援</a:t>
            </a:r>
            <a:r>
              <a:rPr lang="ja-JP" altLang="en-US" sz="1400" b="1" dirty="0" smtClean="0">
                <a:solidFill>
                  <a:prstClr val="white"/>
                </a:solidFill>
                <a:latin typeface="メイリオ" panose="020B0604030504040204" pitchFamily="50" charset="-128"/>
                <a:ea typeface="メイリオ" panose="020B0604030504040204" pitchFamily="50" charset="-128"/>
              </a:rPr>
              <a:t>コース </a:t>
            </a:r>
            <a:endParaRPr lang="en-US" altLang="ja-JP" sz="1400" b="1" dirty="0" smtClean="0">
              <a:solidFill>
                <a:prstClr val="white"/>
              </a:solidFill>
              <a:latin typeface="メイリオ" panose="020B0604030504040204" pitchFamily="50" charset="-128"/>
              <a:ea typeface="メイリオ" panose="020B0604030504040204" pitchFamily="50" charset="-128"/>
            </a:endParaRPr>
          </a:p>
          <a:p>
            <a:pPr algn="ctr">
              <a:defRPr/>
            </a:pPr>
            <a:r>
              <a:rPr lang="ja-JP" altLang="en-US" sz="1400" b="1" dirty="0" smtClean="0">
                <a:solidFill>
                  <a:prstClr val="white"/>
                </a:solidFill>
                <a:latin typeface="メイリオ" panose="020B0604030504040204" pitchFamily="50" charset="-128"/>
                <a:ea typeface="メイリオ" panose="020B0604030504040204" pitchFamily="50" charset="-128"/>
              </a:rPr>
              <a:t>「新型コロナウイルス感染症対応特例」</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23" name="角丸四角形 22"/>
          <p:cNvSpPr/>
          <p:nvPr/>
        </p:nvSpPr>
        <p:spPr>
          <a:xfrm>
            <a:off x="207452" y="1748988"/>
            <a:ext cx="1316988" cy="244600"/>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游ゴシック Medium" panose="020B0500000000000000" pitchFamily="50" charset="-128"/>
                <a:ea typeface="游ゴシック Medium" panose="020B0500000000000000" pitchFamily="50" charset="-128"/>
                <a:cs typeface="Meiryo UI" panose="020B0604030504040204" pitchFamily="50" charset="-128"/>
              </a:rPr>
              <a:t>▶▶</a:t>
            </a:r>
            <a:r>
              <a:rPr kumimoji="1" lang="ja-JP" altLang="en-US" sz="1200" b="1" i="0" u="none" strike="noStrike" kern="1200" cap="none" spc="0" normalizeH="0" baseline="0" noProof="0" dirty="0" smtClean="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rPr>
              <a:t>支給要件</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
        <p:nvSpPr>
          <p:cNvPr id="28" name="テキスト ボックス 27"/>
          <p:cNvSpPr txBox="1"/>
          <p:nvPr/>
        </p:nvSpPr>
        <p:spPr>
          <a:xfrm>
            <a:off x="-38884" y="4828170"/>
            <a:ext cx="7330959" cy="482824"/>
          </a:xfrm>
          <a:prstGeom prst="rect">
            <a:avLst/>
          </a:prstGeom>
          <a:noFill/>
          <a:ln>
            <a:noFill/>
            <a:prstDash val="dash"/>
          </a:ln>
        </p:spPr>
        <p:txBody>
          <a:bodyPr wrap="square" rtlCol="0">
            <a:spAutoFit/>
          </a:bodyPr>
          <a:lstStyle/>
          <a:p>
            <a:pPr lvl="0">
              <a:lnSpc>
                <a:spcPts val="1500"/>
              </a:lnSpc>
              <a:defRPr/>
            </a:pPr>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1" dirty="0" smtClean="0">
                <a:latin typeface="游ゴシック" panose="020B0400000000000000" pitchFamily="50" charset="-128"/>
                <a:ea typeface="游ゴシック" panose="020B0400000000000000" pitchFamily="50" charset="-128"/>
                <a:cs typeface="Times New Roman" panose="02020603050405020304" pitchFamily="18" charset="0"/>
              </a:rPr>
              <a:t>支給要件を満たした翌日から起算して２か月以内</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＊令和２年６月１５日より受付開始</a:t>
            </a:r>
            <a:endParaRPr lang="en-US" altLang="ja-JP" sz="1050" dirty="0" smtClean="0">
              <a:latin typeface="游ゴシック" panose="020B0400000000000000" pitchFamily="50" charset="-128"/>
              <a:ea typeface="游ゴシック" panose="020B0400000000000000" pitchFamily="50" charset="-128"/>
              <a:cs typeface="Times New Roman" panose="02020603050405020304" pitchFamily="18" charset="0"/>
            </a:endParaRPr>
          </a:p>
          <a:p>
            <a:pPr lvl="0">
              <a:lnSpc>
                <a:spcPts val="1500"/>
              </a:lnSpc>
              <a:defRPr/>
            </a:pPr>
            <a:r>
              <a:rPr lang="ja-JP" altLang="en-US" sz="1050" dirty="0" smtClean="0">
                <a:latin typeface="游ゴシック" panose="020B0400000000000000" pitchFamily="50" charset="-128"/>
                <a:ea typeface="游ゴシック" panose="020B0400000000000000" pitchFamily="50" charset="-128"/>
              </a:rPr>
              <a:t>　　なお</a:t>
            </a:r>
            <a:r>
              <a:rPr lang="ja-JP" altLang="en-US" sz="1050" dirty="0">
                <a:latin typeface="游ゴシック" panose="020B0400000000000000" pitchFamily="50" charset="-128"/>
                <a:ea typeface="游ゴシック" panose="020B0400000000000000" pitchFamily="50" charset="-128"/>
              </a:rPr>
              <a:t>、</a:t>
            </a:r>
            <a:r>
              <a:rPr kumimoji="1" lang="ja-JP" altLang="en-US" sz="1050" b="0" i="0" u="none" strike="noStrike" kern="1200" cap="none" spc="0" normalizeH="0" baseline="0" noProof="0" dirty="0" smtClean="0">
                <a:ln>
                  <a:noFill/>
                </a:ln>
                <a:effectLst/>
                <a:uLnTx/>
                <a:uFillTx/>
                <a:latin typeface="游ゴシック" panose="020B0400000000000000" pitchFamily="50" charset="-128"/>
                <a:ea typeface="游ゴシック" panose="020B0400000000000000" pitchFamily="50" charset="-128"/>
              </a:rPr>
              <a:t>令和</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２年６月</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１５日より前に支給要件を満たしていた場合は、</a:t>
            </a:r>
            <a:r>
              <a:rPr kumimoji="1" lang="ja-JP" altLang="en-US" sz="1050" b="0" i="0" u="none" strike="noStrike" kern="1200" cap="none" spc="0" normalizeH="0" baseline="0" noProof="0" dirty="0" smtClean="0">
                <a:ln>
                  <a:noFill/>
                </a:ln>
                <a:effectLst/>
                <a:uLnTx/>
                <a:uFillTx/>
                <a:latin typeface="游ゴシック" panose="020B0400000000000000" pitchFamily="50" charset="-128"/>
                <a:ea typeface="游ゴシック" panose="020B0400000000000000" pitchFamily="50" charset="-128"/>
              </a:rPr>
              <a:t>８月</a:t>
            </a:r>
            <a:r>
              <a:rPr kumimoji="1" lang="en-US" altLang="ja-JP" sz="1050" b="0" i="0" u="none" strike="noStrike" kern="1200" cap="none" spc="0" normalizeH="0" baseline="0" noProof="0" dirty="0" smtClean="0">
                <a:ln>
                  <a:noFill/>
                </a:ln>
                <a:effectLst/>
                <a:uLnTx/>
                <a:uFillTx/>
                <a:latin typeface="游ゴシック" panose="020B0400000000000000" pitchFamily="50" charset="-128"/>
                <a:ea typeface="游ゴシック" panose="020B0400000000000000" pitchFamily="50" charset="-128"/>
              </a:rPr>
              <a:t>1</a:t>
            </a:r>
            <a:r>
              <a:rPr kumimoji="1" lang="ja-JP" altLang="en-US" sz="1050" b="0" i="0" u="none" strike="noStrike" kern="1200" cap="none" spc="0" normalizeH="0" baseline="0" noProof="0" dirty="0" smtClean="0">
                <a:ln>
                  <a:noFill/>
                </a:ln>
                <a:effectLst/>
                <a:uLnTx/>
                <a:uFillTx/>
                <a:latin typeface="游ゴシック" panose="020B0400000000000000" pitchFamily="50" charset="-128"/>
                <a:ea typeface="游ゴシック" panose="020B0400000000000000" pitchFamily="50" charset="-128"/>
              </a:rPr>
              <a:t>５日が申請期限となります。</a:t>
            </a:r>
            <a:r>
              <a:rPr kumimoji="1" lang="ja-JP" altLang="en-US" sz="11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　</a:t>
            </a:r>
            <a:r>
              <a:rPr kumimoji="1" lang="ja-JP" altLang="en-US" sz="9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　　　　　　</a:t>
            </a:r>
            <a:r>
              <a:rPr kumimoji="1" lang="ja-JP" altLang="en-US" sz="14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　　　　　　　　　　　　　　　</a:t>
            </a:r>
            <a:endParaRPr kumimoji="1" lang="ja-JP" altLang="en-US" sz="1200" b="1" i="0" u="sng"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
        <p:nvSpPr>
          <p:cNvPr id="31" name="角丸四角形 30"/>
          <p:cNvSpPr/>
          <p:nvPr/>
        </p:nvSpPr>
        <p:spPr>
          <a:xfrm>
            <a:off x="-2477079" y="5536738"/>
            <a:ext cx="1650802" cy="301750"/>
          </a:xfrm>
          <a:prstGeom prst="roundRect">
            <a:avLst/>
          </a:prstGeom>
          <a:no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2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申請先</a:t>
            </a:r>
            <a:r>
              <a:rPr kumimoji="1" lang="ja-JP" altLang="en-US" sz="14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endPar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2" name="テキスト ボックス 31"/>
          <p:cNvSpPr txBox="1"/>
          <p:nvPr/>
        </p:nvSpPr>
        <p:spPr>
          <a:xfrm>
            <a:off x="2542468" y="5247957"/>
            <a:ext cx="6042401" cy="284693"/>
          </a:xfrm>
          <a:prstGeom prst="rect">
            <a:avLst/>
          </a:prstGeom>
          <a:noFill/>
          <a:ln>
            <a:noFill/>
            <a:prstDash val="dash"/>
          </a:ln>
        </p:spPr>
        <p:txBody>
          <a:bodyPr wrap="square" rtlCol="0">
            <a:spAutoFit/>
          </a:bodyPr>
          <a:lstStyle/>
          <a:p>
            <a:pPr lvl="0">
              <a:lnSpc>
                <a:spcPts val="1500"/>
              </a:lnSpc>
              <a:defRPr/>
            </a:pPr>
            <a:r>
              <a:rPr lang="ja-JP" altLang="en-US" sz="1100" dirty="0" smtClean="0">
                <a:latin typeface="メイリオ" panose="020B0604030504040204" pitchFamily="50" charset="-128"/>
                <a:ea typeface="メイリオ" panose="020B0604030504040204" pitchFamily="50" charset="-128"/>
                <a:cs typeface="Times New Roman" panose="02020603050405020304" pitchFamily="18" charset="0"/>
              </a:rPr>
              <a:t>愛媛労働局　雇用環境・均等室　℡ </a:t>
            </a:r>
            <a:r>
              <a:rPr lang="en-US" altLang="ja-JP" sz="1100" dirty="0" smtClean="0">
                <a:latin typeface="メイリオ" panose="020B0604030504040204" pitchFamily="50" charset="-128"/>
                <a:ea typeface="メイリオ" panose="020B0604030504040204" pitchFamily="50" charset="-128"/>
                <a:cs typeface="Times New Roman" panose="02020603050405020304" pitchFamily="18" charset="0"/>
              </a:rPr>
              <a:t>089-935-5222</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1200" b="1" i="0" u="sng"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
        <p:nvSpPr>
          <p:cNvPr id="2" name="正方形/長方形 1"/>
          <p:cNvSpPr/>
          <p:nvPr/>
        </p:nvSpPr>
        <p:spPr>
          <a:xfrm>
            <a:off x="-3627784" y="4050844"/>
            <a:ext cx="1944216" cy="6009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プレースホルダー 3"/>
          <p:cNvSpPr txBox="1">
            <a:spLocks/>
          </p:cNvSpPr>
          <p:nvPr/>
        </p:nvSpPr>
        <p:spPr>
          <a:xfrm>
            <a:off x="-11078" y="451727"/>
            <a:ext cx="6952177" cy="469359"/>
          </a:xfrm>
          <a:prstGeom prst="rect">
            <a:avLst/>
          </a:prstGeom>
        </p:spPr>
        <p:txBody>
          <a:bodyPr wrap="square">
            <a:spAutoFit/>
          </a:bodyPr>
          <a:lstStyle>
            <a:lvl1pPr marL="449281" indent="-449281"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1pPr>
            <a:lvl2pPr marL="973443" indent="-374401"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497603" indent="-299520"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2096644" indent="-299520"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4pPr>
            <a:lvl5pPr marL="2695687" indent="-299520" algn="l" defTabSz="1198083"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5pPr>
            <a:lvl6pPr marL="3294726"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6pPr>
            <a:lvl7pPr marL="3893768"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7pPr>
            <a:lvl8pPr marL="4492809"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8pPr>
            <a:lvl9pPr marL="5091851" indent="-299520" algn="l" defTabSz="1198083" rtl="0" eaLnBrk="1" latinLnBrk="0" hangingPunct="1">
              <a:spcBef>
                <a:spcPct val="20000"/>
              </a:spcBef>
              <a:buFont typeface="Arial" pitchFamily="34" charset="0"/>
              <a:buChar char="•"/>
              <a:defRPr kumimoji="1" sz="2621" kern="1200">
                <a:solidFill>
                  <a:schemeClr val="tx1"/>
                </a:solidFill>
                <a:latin typeface="+mn-lt"/>
                <a:ea typeface="+mn-ea"/>
                <a:cs typeface="+mn-cs"/>
              </a:defRPr>
            </a:lvl9pPr>
          </a:lstStyle>
          <a:p>
            <a:pPr marL="0" indent="0">
              <a:buNone/>
            </a:pPr>
            <a:r>
              <a:rPr lang="ja-JP" altLang="en-US" sz="1400" dirty="0" smtClean="0"/>
              <a:t>　</a:t>
            </a:r>
            <a:r>
              <a:rPr lang="ja-JP" altLang="en-US" sz="1050" dirty="0"/>
              <a:t>新型コロナウイルス感染症への対応として</a:t>
            </a:r>
            <a:r>
              <a:rPr lang="ja-JP" altLang="en-US" sz="1050" dirty="0" smtClean="0"/>
              <a:t>、介護</a:t>
            </a:r>
            <a:r>
              <a:rPr lang="ja-JP" altLang="en-US" sz="1050" dirty="0"/>
              <a:t>のための有給の休暇制度を設け、ご家族の介護を行う労働者が休みやすい環境を整備した中小企業事業主を</a:t>
            </a:r>
            <a:r>
              <a:rPr lang="ja-JP" altLang="en-US" sz="1050" dirty="0" smtClean="0"/>
              <a:t>支援します。</a:t>
            </a:r>
            <a:endParaRPr lang="ja-JP" altLang="ja-JP" sz="1050" dirty="0"/>
          </a:p>
        </p:txBody>
      </p:sp>
      <p:sp>
        <p:nvSpPr>
          <p:cNvPr id="38" name="角丸四角形 37"/>
          <p:cNvSpPr/>
          <p:nvPr/>
        </p:nvSpPr>
        <p:spPr>
          <a:xfrm>
            <a:off x="181176" y="3313880"/>
            <a:ext cx="1670060" cy="234006"/>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rPr>
              <a:t>▶▶対象となる労働者</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
        <p:nvSpPr>
          <p:cNvPr id="39" name="テキスト ボックス 38"/>
          <p:cNvSpPr txBox="1"/>
          <p:nvPr/>
        </p:nvSpPr>
        <p:spPr>
          <a:xfrm>
            <a:off x="85878" y="3550898"/>
            <a:ext cx="6467322" cy="1107996"/>
          </a:xfrm>
          <a:prstGeom prst="rect">
            <a:avLst/>
          </a:prstGeom>
          <a:noFill/>
          <a:ln>
            <a:noFill/>
            <a:prstDash val="dash"/>
          </a:ln>
        </p:spPr>
        <p:txBody>
          <a:bodyPr wrap="square" rtlCol="0">
            <a:spAutoFit/>
          </a:bodyPr>
          <a:lstStyle/>
          <a:p>
            <a:pPr marL="182563" lvl="0" indent="-182563">
              <a:defRPr/>
            </a:pP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050" b="1" dirty="0" smtClean="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rPr>
              <a:t>　</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介護</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が必要な</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家族が</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通常利用して</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いる</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又</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は利用</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しようとしている介護サービス</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が、新型</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コロナウイルス感染症による休業等により利用できなくなった</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場合</a:t>
            </a:r>
            <a:endParaRPr lang="en-US" altLang="ja-JP" sz="1050" dirty="0" smtClean="0">
              <a:latin typeface="游ゴシック" panose="020B0400000000000000" pitchFamily="50" charset="-128"/>
              <a:ea typeface="游ゴシック" panose="020B0400000000000000" pitchFamily="50" charset="-128"/>
              <a:cs typeface="Times New Roman" panose="02020603050405020304" pitchFamily="18" charset="0"/>
            </a:endParaRPr>
          </a:p>
          <a:p>
            <a:pPr marL="182563" lvl="0" indent="-182563">
              <a:defRPr/>
            </a:pPr>
            <a:r>
              <a:rPr lang="ja-JP" altLang="en-US" sz="1050" b="1" dirty="0" smtClean="0">
                <a:solidFill>
                  <a:prstClr val="black"/>
                </a:solidFill>
                <a:latin typeface="游ゴシック" panose="020B0400000000000000" pitchFamily="50" charset="-128"/>
                <a:ea typeface="游ゴシック" panose="020B0400000000000000" pitchFamily="50" charset="-128"/>
                <a:cs typeface="メイリオ" panose="020B0604030504040204" pitchFamily="50" charset="-128"/>
              </a:rPr>
              <a:t>②　</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家族</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が通常利用して</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いる又は利用</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しようとしている介護サービスに</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ついて、新型</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コロナウイルス感染症への対応のため利用を控える</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場合　</a:t>
            </a:r>
            <a:endParaRPr kumimoji="1" lang="en-US" altLang="ja-JP" sz="105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endParaRPr>
          </a:p>
          <a:p>
            <a:pPr marL="182563" indent="-182563">
              <a:defRPr/>
            </a:pPr>
            <a:r>
              <a:rPr lang="ja-JP" altLang="en-US" sz="1050" b="1" dirty="0" smtClean="0">
                <a:latin typeface="游ゴシック" panose="020B0400000000000000" pitchFamily="50" charset="-128"/>
                <a:ea typeface="游ゴシック" panose="020B0400000000000000" pitchFamily="50" charset="-128"/>
                <a:cs typeface="Times New Roman" panose="02020603050405020304" pitchFamily="18" charset="0"/>
              </a:rPr>
              <a:t>③</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　家族</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を通常介護して</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いる者が、新型</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コロナウイルス感染症の影響に</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より家族</a:t>
            </a:r>
            <a:r>
              <a:rPr lang="ja-JP" altLang="en-US" sz="1050" dirty="0">
                <a:latin typeface="游ゴシック" panose="020B0400000000000000" pitchFamily="50" charset="-128"/>
                <a:ea typeface="游ゴシック" panose="020B0400000000000000" pitchFamily="50" charset="-128"/>
                <a:cs typeface="Times New Roman" panose="02020603050405020304" pitchFamily="18" charset="0"/>
              </a:rPr>
              <a:t>を介護することができなくなった</a:t>
            </a:r>
            <a:r>
              <a:rPr lang="ja-JP" altLang="en-US" sz="1050" dirty="0" smtClean="0">
                <a:latin typeface="游ゴシック" panose="020B0400000000000000" pitchFamily="50" charset="-128"/>
                <a:ea typeface="游ゴシック" panose="020B0400000000000000" pitchFamily="50" charset="-128"/>
                <a:cs typeface="Times New Roman" panose="02020603050405020304" pitchFamily="18" charset="0"/>
              </a:rPr>
              <a:t>場合</a:t>
            </a:r>
            <a:r>
              <a:rPr kumimoji="1" lang="ja-JP" altLang="en-US" sz="1050" b="0" i="0" u="none" strike="noStrike" kern="1200" cap="none" spc="0" normalizeH="0" baseline="0" noProof="0" dirty="0" smtClean="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ja-JP" altLang="en-US" sz="7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1050" b="1" i="0" u="sng"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
        <p:nvSpPr>
          <p:cNvPr id="41" name="テキスト ボックス 40"/>
          <p:cNvSpPr txBox="1"/>
          <p:nvPr/>
        </p:nvSpPr>
        <p:spPr>
          <a:xfrm>
            <a:off x="1735010" y="1761315"/>
            <a:ext cx="3183744" cy="284693"/>
          </a:xfrm>
          <a:prstGeom prst="rect">
            <a:avLst/>
          </a:prstGeom>
          <a:noFill/>
          <a:ln>
            <a:noFill/>
            <a:prstDash val="dash"/>
          </a:ln>
        </p:spPr>
        <p:txBody>
          <a:bodyPr wrap="square" rtlCol="0">
            <a:spAutoFit/>
          </a:bodyPr>
          <a:lstStyle/>
          <a:p>
            <a:pPr lvl="0">
              <a:lnSpc>
                <a:spcPts val="1500"/>
              </a:lnSpc>
              <a:defRPr/>
            </a:pPr>
            <a:r>
              <a:rPr lang="ja-JP" altLang="en-US" sz="1050" dirty="0" smtClean="0">
                <a:latin typeface="メイリオ" panose="020B0604030504040204" pitchFamily="50" charset="-128"/>
                <a:ea typeface="メイリオ" panose="020B0604030504040204" pitchFamily="50" charset="-128"/>
                <a:cs typeface="Times New Roman" panose="02020603050405020304" pitchFamily="18" charset="0"/>
              </a:rPr>
              <a:t>＊１中小事業主あたり</a:t>
            </a:r>
            <a:r>
              <a:rPr lang="ja-JP" altLang="en-US" sz="1050" b="1" u="sng" dirty="0" smtClean="0">
                <a:latin typeface="メイリオ" panose="020B0604030504040204" pitchFamily="50" charset="-128"/>
                <a:ea typeface="メイリオ" panose="020B0604030504040204" pitchFamily="50" charset="-128"/>
                <a:cs typeface="Times New Roman" panose="02020603050405020304" pitchFamily="18" charset="0"/>
              </a:rPr>
              <a:t>５人まで</a:t>
            </a:r>
            <a:r>
              <a:rPr lang="ja-JP" altLang="en-US" sz="1050" dirty="0" smtClean="0">
                <a:latin typeface="メイリオ" panose="020B0604030504040204" pitchFamily="50" charset="-128"/>
                <a:ea typeface="メイリオ" panose="020B0604030504040204" pitchFamily="50" charset="-128"/>
                <a:cs typeface="Times New Roman" panose="02020603050405020304" pitchFamily="18" charset="0"/>
              </a:rPr>
              <a:t>申請可能です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　　　　　　</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ja-JP" altLang="en-US" sz="1200" b="1" i="0" u="sng"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
        <p:nvSpPr>
          <p:cNvPr id="27" name="正方形/長方形 26"/>
          <p:cNvSpPr/>
          <p:nvPr/>
        </p:nvSpPr>
        <p:spPr>
          <a:xfrm>
            <a:off x="-152400" y="5805536"/>
            <a:ext cx="7143066" cy="530166"/>
          </a:xfrm>
          <a:prstGeom prst="re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0552">
              <a:defRPr/>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新型コロナウイルス感染症による小学校休業等対応助成金</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defTabSz="910552">
              <a:defRPr/>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（労働者を雇用する事業主の方向け）</a:t>
            </a:r>
            <a:endParaRPr kumimoji="1" lang="en-US" altLang="ja-JP" sz="1400" b="1" i="0" u="none" strike="noStrike" kern="1200" cap="none" spc="0" normalizeH="0" baseline="0" noProof="0" dirty="0">
              <a:ln>
                <a:noFill/>
              </a:ln>
              <a:solidFill>
                <a:prstClr val="white"/>
              </a:solidFill>
              <a:effectLst/>
              <a:uLnTx/>
              <a:uFillTx/>
              <a:latin typeface="ＤＨＰ特太ゴシック体" panose="020B0500000000000000" pitchFamily="50" charset="-128"/>
              <a:ea typeface="ＤＨＰ特太ゴシック体" panose="020B0500000000000000" pitchFamily="50" charset="-128"/>
              <a:cs typeface="メイリオ" panose="020B0604030504040204" pitchFamily="50" charset="-128"/>
            </a:endParaRPr>
          </a:p>
        </p:txBody>
      </p:sp>
      <p:sp>
        <p:nvSpPr>
          <p:cNvPr id="29" name="テキスト ボックス 28">
            <a:extLst>
              <a:ext uri="{FF2B5EF4-FFF2-40B4-BE49-F238E27FC236}">
                <a16:creationId xmlns:a16="http://schemas.microsoft.com/office/drawing/2014/main" id="{15F59869-09B0-44D1-AEA1-9401990D6A11}"/>
              </a:ext>
            </a:extLst>
          </p:cNvPr>
          <p:cNvSpPr txBox="1"/>
          <p:nvPr/>
        </p:nvSpPr>
        <p:spPr>
          <a:xfrm>
            <a:off x="185941" y="6667700"/>
            <a:ext cx="6521788" cy="1677382"/>
          </a:xfrm>
          <a:prstGeom prst="rect">
            <a:avLst/>
          </a:prstGeom>
          <a:noFill/>
        </p:spPr>
        <p:txBody>
          <a:bodyPr wrap="square" rtlCol="0">
            <a:spAutoFit/>
          </a:bodyPr>
          <a:lstStyle/>
          <a:p>
            <a:pPr algn="just" defTabSz="910552">
              <a:lnSpc>
                <a:spcPts val="1800"/>
              </a:lnSpc>
              <a:defRPr/>
            </a:pPr>
            <a:r>
              <a:rPr lang="ja-JP" altLang="ja-JP" sz="1050" b="1" dirty="0">
                <a:latin typeface="游ゴシック" panose="020B0400000000000000" pitchFamily="50" charset="-128"/>
                <a:ea typeface="游ゴシック" panose="020B0400000000000000" pitchFamily="50" charset="-128"/>
              </a:rPr>
              <a:t>令和２年２月</a:t>
            </a:r>
            <a:r>
              <a:rPr lang="en-US" altLang="ja-JP" sz="1050" b="1" dirty="0">
                <a:latin typeface="游ゴシック" panose="020B0400000000000000" pitchFamily="50" charset="-128"/>
                <a:ea typeface="游ゴシック" panose="020B0400000000000000" pitchFamily="50" charset="-128"/>
              </a:rPr>
              <a:t>27</a:t>
            </a:r>
            <a:r>
              <a:rPr lang="ja-JP" altLang="ja-JP" sz="1050" b="1" dirty="0">
                <a:latin typeface="游ゴシック" panose="020B0400000000000000" pitchFamily="50" charset="-128"/>
                <a:ea typeface="游ゴシック" panose="020B0400000000000000" pitchFamily="50" charset="-128"/>
              </a:rPr>
              <a:t>日</a:t>
            </a:r>
            <a:r>
              <a:rPr lang="ja-JP" altLang="ja-JP" sz="1050" b="1" dirty="0" smtClean="0">
                <a:latin typeface="游ゴシック" panose="020B0400000000000000" pitchFamily="50" charset="-128"/>
                <a:ea typeface="游ゴシック" panose="020B0400000000000000" pitchFamily="50" charset="-128"/>
              </a:rPr>
              <a:t>から</a:t>
            </a:r>
            <a:r>
              <a:rPr lang="ja-JP" altLang="en-US" sz="1050" b="1" dirty="0" smtClean="0">
                <a:latin typeface="游ゴシック" panose="020B0400000000000000" pitchFamily="50" charset="-128"/>
                <a:ea typeface="游ゴシック" panose="020B0400000000000000" pitchFamily="50" charset="-128"/>
              </a:rPr>
              <a:t>９</a:t>
            </a:r>
            <a:r>
              <a:rPr lang="ja-JP" altLang="ja-JP" sz="1050" b="1" dirty="0" smtClean="0">
                <a:latin typeface="游ゴシック" panose="020B0400000000000000" pitchFamily="50" charset="-128"/>
                <a:ea typeface="游ゴシック" panose="020B0400000000000000" pitchFamily="50" charset="-128"/>
              </a:rPr>
              <a:t>月</a:t>
            </a:r>
            <a:r>
              <a:rPr lang="en-US" altLang="ja-JP" sz="1050" b="1" dirty="0" smtClean="0">
                <a:latin typeface="游ゴシック" panose="020B0400000000000000" pitchFamily="50" charset="-128"/>
                <a:ea typeface="游ゴシック" panose="020B0400000000000000" pitchFamily="50" charset="-128"/>
              </a:rPr>
              <a:t>3</a:t>
            </a:r>
            <a:r>
              <a:rPr lang="ja-JP" altLang="en-US" sz="1050" b="1" dirty="0" smtClean="0">
                <a:latin typeface="游ゴシック" panose="020B0400000000000000" pitchFamily="50" charset="-128"/>
                <a:ea typeface="游ゴシック" panose="020B0400000000000000" pitchFamily="50" charset="-128"/>
              </a:rPr>
              <a:t>０</a:t>
            </a:r>
            <a:r>
              <a:rPr lang="ja-JP" altLang="ja-JP" sz="1050" b="1" dirty="0" smtClean="0">
                <a:latin typeface="游ゴシック" panose="020B0400000000000000" pitchFamily="50" charset="-128"/>
                <a:ea typeface="游ゴシック" panose="020B0400000000000000" pitchFamily="50" charset="-128"/>
              </a:rPr>
              <a:t>日</a:t>
            </a:r>
            <a:r>
              <a:rPr lang="ja-JP" altLang="en-US" sz="1050" b="1" dirty="0" smtClean="0">
                <a:latin typeface="游ゴシック" panose="020B0400000000000000" pitchFamily="50" charset="-128"/>
                <a:ea typeface="游ゴシック" panose="020B0400000000000000" pitchFamily="50" charset="-128"/>
              </a:rPr>
              <a:t>までの間に</a:t>
            </a:r>
            <a:endParaRPr lang="en-US" altLang="ja-JP" sz="1050" b="1" dirty="0" smtClean="0">
              <a:latin typeface="游ゴシック" panose="020B0400000000000000" pitchFamily="50" charset="-128"/>
              <a:ea typeface="游ゴシック" panose="020B0400000000000000" pitchFamily="50" charset="-128"/>
              <a:cs typeface="メイリオ" pitchFamily="50" charset="-128"/>
            </a:endParaRPr>
          </a:p>
          <a:p>
            <a:pPr lvl="0" algn="just" defTabSz="910552">
              <a:lnSpc>
                <a:spcPts val="1600"/>
              </a:lnSpc>
              <a:defRPr/>
            </a:pPr>
            <a:r>
              <a:rPr lang="ja-JP" altLang="en-US" sz="1050" dirty="0">
                <a:latin typeface="游ゴシック" panose="020B0400000000000000" pitchFamily="50" charset="-128"/>
                <a:ea typeface="游ゴシック" panose="020B0400000000000000" pitchFamily="50" charset="-128"/>
                <a:cs typeface="メイリオ" pitchFamily="50" charset="-128"/>
              </a:rPr>
              <a:t> </a:t>
            </a:r>
            <a:r>
              <a:rPr lang="ja-JP" altLang="en-US" sz="1050" dirty="0" smtClean="0">
                <a:latin typeface="游ゴシック" panose="020B0400000000000000" pitchFamily="50" charset="-128"/>
                <a:ea typeface="游ゴシック" panose="020B0400000000000000" pitchFamily="50" charset="-128"/>
                <a:cs typeface="メイリオ" pitchFamily="50" charset="-128"/>
              </a:rPr>
              <a:t>   新型コロナウイルス感染症に関する対応として臨時休業等をした小学校等に通う子どもや、新型コロナウイルスに感染した又は風邪症状など新型コロナウイルスに感染したおそれのある、小学校等に通う子どもの世話を保護者として行うことが必要となった労働者に対し、</a:t>
            </a:r>
            <a:r>
              <a:rPr lang="ja-JP" altLang="en-US" sz="1050" u="sng" dirty="0" smtClean="0">
                <a:solidFill>
                  <a:srgbClr val="FF0000"/>
                </a:solidFill>
                <a:latin typeface="游ゴシック" panose="020B0400000000000000" pitchFamily="50" charset="-128"/>
                <a:ea typeface="游ゴシック" panose="020B0400000000000000" pitchFamily="50" charset="-128"/>
                <a:cs typeface="メイリオ" pitchFamily="50" charset="-128"/>
              </a:rPr>
              <a:t>有給（賃金全額支給）の</a:t>
            </a:r>
            <a:r>
              <a:rPr lang="ja-JP" altLang="en-US" sz="1050" u="sng" dirty="0">
                <a:solidFill>
                  <a:srgbClr val="FF0000"/>
                </a:solidFill>
                <a:latin typeface="游ゴシック" panose="020B0400000000000000" pitchFamily="50" charset="-128"/>
                <a:ea typeface="游ゴシック" panose="020B0400000000000000" pitchFamily="50" charset="-128"/>
                <a:cs typeface="メイリオ" pitchFamily="50" charset="-128"/>
              </a:rPr>
              <a:t>休暇（労働基準法上の年次有給</a:t>
            </a:r>
            <a:r>
              <a:rPr lang="ja-JP" altLang="en-US" sz="1050" u="sng" dirty="0" smtClean="0">
                <a:solidFill>
                  <a:srgbClr val="FF0000"/>
                </a:solidFill>
                <a:latin typeface="游ゴシック" panose="020B0400000000000000" pitchFamily="50" charset="-128"/>
                <a:ea typeface="游ゴシック" panose="020B0400000000000000" pitchFamily="50" charset="-128"/>
                <a:cs typeface="メイリオ" pitchFamily="50" charset="-128"/>
              </a:rPr>
              <a:t>休暇を除く）</a:t>
            </a:r>
            <a:r>
              <a:rPr lang="ja-JP" altLang="en-US" sz="1050" dirty="0">
                <a:solidFill>
                  <a:srgbClr val="FF0000"/>
                </a:solidFill>
                <a:latin typeface="游ゴシック" panose="020B0400000000000000" pitchFamily="50" charset="-128"/>
                <a:ea typeface="游ゴシック" panose="020B0400000000000000" pitchFamily="50" charset="-128"/>
                <a:cs typeface="メイリオ" pitchFamily="50" charset="-128"/>
              </a:rPr>
              <a:t>を</a:t>
            </a:r>
            <a:r>
              <a:rPr lang="ja-JP" altLang="en-US" sz="1050" dirty="0" smtClean="0">
                <a:solidFill>
                  <a:srgbClr val="FF0000"/>
                </a:solidFill>
                <a:latin typeface="游ゴシック" panose="020B0400000000000000" pitchFamily="50" charset="-128"/>
                <a:ea typeface="游ゴシック" panose="020B0400000000000000" pitchFamily="50" charset="-128"/>
                <a:cs typeface="メイリオ" pitchFamily="50" charset="-128"/>
              </a:rPr>
              <a:t>取得させた</a:t>
            </a:r>
            <a:r>
              <a:rPr lang="ja-JP" altLang="en-US" sz="1050" u="sng" dirty="0" smtClean="0">
                <a:solidFill>
                  <a:srgbClr val="FF0000"/>
                </a:solidFill>
                <a:latin typeface="游ゴシック" panose="020B0400000000000000" pitchFamily="50" charset="-128"/>
                <a:ea typeface="游ゴシック" panose="020B0400000000000000" pitchFamily="50" charset="-128"/>
                <a:cs typeface="メイリオ" pitchFamily="50" charset="-128"/>
              </a:rPr>
              <a:t>事業主</a:t>
            </a:r>
            <a:endParaRPr lang="en-US" altLang="ja-JP" sz="1050" dirty="0">
              <a:latin typeface="游ゴシック" panose="020B0400000000000000" pitchFamily="50" charset="-128"/>
              <a:ea typeface="游ゴシック" panose="020B0400000000000000" pitchFamily="50" charset="-128"/>
            </a:endParaRPr>
          </a:p>
          <a:p>
            <a:pPr marL="271463" indent="-271463">
              <a:lnSpc>
                <a:spcPts val="1400"/>
              </a:lnSpc>
            </a:pPr>
            <a:r>
              <a:rPr lang="ja-JP" altLang="en-US" sz="1050" b="1" dirty="0" smtClean="0">
                <a:latin typeface="游ゴシック" panose="020B0400000000000000" pitchFamily="50" charset="-128"/>
                <a:ea typeface="游ゴシック" panose="020B0400000000000000" pitchFamily="50" charset="-128"/>
                <a:cs typeface="メイリオ" pitchFamily="50" charset="-128"/>
              </a:rPr>
              <a:t>　　</a:t>
            </a:r>
            <a:r>
              <a:rPr lang="ja-JP" altLang="en-US" sz="1050" dirty="0" smtClean="0">
                <a:solidFill>
                  <a:srgbClr val="1F497D"/>
                </a:solidFill>
                <a:latin typeface="游ゴシック" panose="020B0400000000000000" pitchFamily="50" charset="-128"/>
                <a:ea typeface="游ゴシック" panose="020B0400000000000000" pitchFamily="50" charset="-128"/>
                <a:cs typeface="メイリオ" pitchFamily="50" charset="-128"/>
              </a:rPr>
              <a:t>★事業主の皆様におかれては、本助成金を活用して</a:t>
            </a:r>
            <a:r>
              <a:rPr lang="ja-JP" altLang="en-US" sz="1050" dirty="0" smtClean="0">
                <a:solidFill>
                  <a:srgbClr val="1F497D"/>
                </a:solidFill>
                <a:latin typeface="游ゴシック" panose="020B0400000000000000" pitchFamily="50" charset="-128"/>
                <a:ea typeface="游ゴシック" panose="020B0400000000000000" pitchFamily="50" charset="-128"/>
              </a:rPr>
              <a:t>有給の</a:t>
            </a:r>
            <a:r>
              <a:rPr lang="ja-JP" altLang="en-US" sz="1050" dirty="0">
                <a:solidFill>
                  <a:srgbClr val="1F497D"/>
                </a:solidFill>
                <a:latin typeface="游ゴシック" panose="020B0400000000000000" pitchFamily="50" charset="-128"/>
                <a:ea typeface="游ゴシック" panose="020B0400000000000000" pitchFamily="50" charset="-128"/>
              </a:rPr>
              <a:t>休暇制度を設けていただき</a:t>
            </a:r>
            <a:r>
              <a:rPr lang="ja-JP" altLang="en-US" sz="1050" dirty="0" smtClean="0">
                <a:solidFill>
                  <a:srgbClr val="1F497D"/>
                </a:solidFill>
                <a:latin typeface="游ゴシック" panose="020B0400000000000000" pitchFamily="50" charset="-128"/>
                <a:ea typeface="游ゴシック" panose="020B0400000000000000" pitchFamily="50" charset="-128"/>
              </a:rPr>
              <a:t>、年休の有無にかかわらず利用できるようにすることで、保護者</a:t>
            </a:r>
            <a:r>
              <a:rPr lang="ja-JP" altLang="en-US" sz="1050" dirty="0">
                <a:solidFill>
                  <a:srgbClr val="1F497D"/>
                </a:solidFill>
                <a:latin typeface="游ゴシック" panose="020B0400000000000000" pitchFamily="50" charset="-128"/>
                <a:ea typeface="游ゴシック" panose="020B0400000000000000" pitchFamily="50" charset="-128"/>
              </a:rPr>
              <a:t>が希望に</a:t>
            </a:r>
            <a:r>
              <a:rPr lang="ja-JP" altLang="en-US" sz="1050" dirty="0" smtClean="0">
                <a:solidFill>
                  <a:srgbClr val="1F497D"/>
                </a:solidFill>
                <a:latin typeface="游ゴシック" panose="020B0400000000000000" pitchFamily="50" charset="-128"/>
                <a:ea typeface="游ゴシック" panose="020B0400000000000000" pitchFamily="50" charset="-128"/>
              </a:rPr>
              <a:t>応じて休暇</a:t>
            </a:r>
            <a:r>
              <a:rPr lang="ja-JP" altLang="en-US" sz="1050" dirty="0">
                <a:solidFill>
                  <a:srgbClr val="1F497D"/>
                </a:solidFill>
                <a:latin typeface="游ゴシック" panose="020B0400000000000000" pitchFamily="50" charset="-128"/>
                <a:ea typeface="游ゴシック" panose="020B0400000000000000" pitchFamily="50" charset="-128"/>
              </a:rPr>
              <a:t>を取得できる環境を整えていただける</a:t>
            </a:r>
            <a:r>
              <a:rPr lang="ja-JP" altLang="en-US" sz="1050" dirty="0" smtClean="0">
                <a:solidFill>
                  <a:srgbClr val="1F497D"/>
                </a:solidFill>
                <a:latin typeface="游ゴシック" panose="020B0400000000000000" pitchFamily="50" charset="-128"/>
                <a:ea typeface="游ゴシック" panose="020B0400000000000000" pitchFamily="50" charset="-128"/>
              </a:rPr>
              <a:t>ようお願いします。</a:t>
            </a:r>
            <a:endParaRPr lang="en-US" altLang="ja-JP" sz="1050" dirty="0" smtClean="0">
              <a:solidFill>
                <a:srgbClr val="1F497D"/>
              </a:solidFill>
              <a:latin typeface="游ゴシック" panose="020B0400000000000000" pitchFamily="50" charset="-128"/>
              <a:ea typeface="游ゴシック" panose="020B0400000000000000" pitchFamily="50" charset="-128"/>
            </a:endParaRPr>
          </a:p>
        </p:txBody>
      </p:sp>
      <p:sp>
        <p:nvSpPr>
          <p:cNvPr id="30" name="テキスト ボックス 29">
            <a:extLst>
              <a:ext uri="{FF2B5EF4-FFF2-40B4-BE49-F238E27FC236}">
                <a16:creationId xmlns:a16="http://schemas.microsoft.com/office/drawing/2014/main" id="{15F59869-09B0-44D1-AEA1-9401990D6A11}"/>
              </a:ext>
            </a:extLst>
          </p:cNvPr>
          <p:cNvSpPr txBox="1"/>
          <p:nvPr/>
        </p:nvSpPr>
        <p:spPr>
          <a:xfrm>
            <a:off x="51928" y="8288698"/>
            <a:ext cx="6938737" cy="2387833"/>
          </a:xfrm>
          <a:prstGeom prst="rect">
            <a:avLst/>
          </a:prstGeom>
          <a:noFill/>
        </p:spPr>
        <p:txBody>
          <a:bodyPr wrap="square" rtlCol="0">
            <a:spAutoFit/>
          </a:bodyPr>
          <a:lstStyle/>
          <a:p>
            <a:pPr marL="88900" marR="0" lvl="0" indent="-88900" algn="l" defTabSz="914400" rtl="0" eaLnBrk="1" fontAlgn="auto" latinLnBrk="0" hangingPunct="1">
              <a:lnSpc>
                <a:spcPts val="1600"/>
              </a:lnSpc>
              <a:spcBef>
                <a:spcPts val="0"/>
              </a:spcBef>
              <a:spcAft>
                <a:spcPts val="0"/>
              </a:spcAft>
              <a:buClrTx/>
              <a:buSzTx/>
              <a:buFontTx/>
              <a:buNone/>
              <a:tabLst/>
              <a:defRPr/>
            </a:pPr>
            <a:r>
              <a:rPr lang="ja-JP" altLang="en-US" sz="1200" b="1" dirty="0" smtClean="0">
                <a:solidFill>
                  <a:prstClr val="black"/>
                </a:solidFill>
                <a:latin typeface="Meiryo UI" panose="020B0604030504040204" pitchFamily="50" charset="-128"/>
                <a:ea typeface="Meiryo UI" panose="020B0604030504040204" pitchFamily="50" charset="-128"/>
              </a:rPr>
              <a:t>　　　　　　　　　　　　　　　</a:t>
            </a:r>
            <a:r>
              <a:rPr lang="ja-JP" altLang="ja-JP" sz="1200" b="1" u="sng" dirty="0" smtClean="0">
                <a:latin typeface="Meiryo UI" panose="020B0604030504040204" pitchFamily="50" charset="-128"/>
                <a:ea typeface="Meiryo UI" panose="020B0604030504040204" pitchFamily="50" charset="-128"/>
              </a:rPr>
              <a:t>有給休暇を取得した対象労働者に支払った賃金</a:t>
            </a:r>
            <a:r>
              <a:rPr lang="ja-JP" altLang="en-US" sz="1200" b="1" u="sng" dirty="0" smtClean="0">
                <a:latin typeface="Meiryo UI" panose="020B0604030504040204" pitchFamily="50" charset="-128"/>
                <a:ea typeface="Meiryo UI" panose="020B0604030504040204" pitchFamily="50" charset="-128"/>
              </a:rPr>
              <a:t>相当</a:t>
            </a:r>
            <a:r>
              <a:rPr lang="ja-JP" altLang="ja-JP" sz="1200" b="1" u="sng" dirty="0" smtClean="0">
                <a:latin typeface="Meiryo UI" panose="020B0604030504040204" pitchFamily="50" charset="-128"/>
                <a:ea typeface="Meiryo UI" panose="020B0604030504040204" pitchFamily="50" charset="-128"/>
              </a:rPr>
              <a:t>額</a:t>
            </a:r>
            <a:r>
              <a:rPr lang="en-US" altLang="ja-JP" sz="1200" b="1" u="sng" dirty="0" smtClean="0">
                <a:latin typeface="Meiryo UI" panose="020B0604030504040204" pitchFamily="50" charset="-128"/>
                <a:ea typeface="Meiryo UI" panose="020B0604030504040204" pitchFamily="50" charset="-128"/>
              </a:rPr>
              <a:t>×</a:t>
            </a:r>
            <a:r>
              <a:rPr lang="ja-JP" altLang="en-US" sz="1200" b="1" u="sng" dirty="0" smtClean="0">
                <a:latin typeface="Meiryo UI" panose="020B0604030504040204" pitchFamily="50" charset="-128"/>
                <a:ea typeface="Meiryo UI" panose="020B0604030504040204" pitchFamily="50" charset="-128"/>
              </a:rPr>
              <a:t>１０／１０</a:t>
            </a:r>
            <a:endParaRPr lang="en-US" altLang="ja-JP" sz="1200" b="1" u="sng" dirty="0" smtClean="0">
              <a:latin typeface="Meiryo UI" panose="020B0604030504040204" pitchFamily="50" charset="-128"/>
              <a:ea typeface="Meiryo UI" panose="020B0604030504040204" pitchFamily="50" charset="-128"/>
            </a:endParaRPr>
          </a:p>
          <a:p>
            <a:pPr marL="88900" indent="-88900">
              <a:lnSpc>
                <a:spcPts val="1600"/>
              </a:lnSpc>
              <a:defRPr/>
            </a:pPr>
            <a:r>
              <a:rPr lang="ja-JP" altLang="en-US" sz="900" kern="1000" dirty="0" smtClean="0">
                <a:solidFill>
                  <a:prstClr val="black"/>
                </a:solidFill>
                <a:latin typeface="Meiryo UI" panose="020B0604030504040204" pitchFamily="50" charset="-128"/>
                <a:ea typeface="Meiryo UI" panose="020B0604030504040204" pitchFamily="50" charset="-128"/>
              </a:rPr>
              <a:t>　　　　　</a:t>
            </a:r>
            <a:r>
              <a:rPr lang="ja-JP" altLang="en-US" sz="800" kern="1000" dirty="0" smtClean="0">
                <a:solidFill>
                  <a:prstClr val="black"/>
                </a:solidFill>
                <a:latin typeface="Meiryo UI" panose="020B0604030504040204" pitchFamily="50" charset="-128"/>
                <a:ea typeface="Meiryo UI" panose="020B0604030504040204" pitchFamily="50" charset="-128"/>
              </a:rPr>
              <a:t>具体的には、対象労働者１人につき、</a:t>
            </a:r>
            <a:r>
              <a:rPr kumimoji="1" lang="ja-JP" altLang="en-US" sz="800" b="0" i="0" u="sng"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対象労働者の日額換算賃金額（</a:t>
            </a:r>
            <a:r>
              <a:rPr kumimoji="1" lang="en-US" altLang="ja-JP" sz="800" b="0" i="0" u="sng"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800" b="0" i="0" u="sng"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800" b="0" i="0" u="sng"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800" b="0" i="0" u="sng"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有給休暇の日数</a:t>
            </a:r>
            <a:r>
              <a:rPr kumimoji="1" lang="ja-JP" altLang="en-US"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により算出した合計額を支給します。</a:t>
            </a:r>
            <a:endParaRPr kumimoji="1" lang="en-US" altLang="ja-JP"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88900" indent="-88900">
              <a:lnSpc>
                <a:spcPts val="1600"/>
              </a:lnSpc>
              <a:defRPr/>
            </a:pPr>
            <a:r>
              <a:rPr kumimoji="1" lang="ja-JP" altLang="en-US"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各対象労働者の通常の賃金を日額換算したもの（</a:t>
            </a:r>
            <a:r>
              <a:rPr kumimoji="1" lang="en-US" altLang="ja-JP"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8,330</a:t>
            </a:r>
            <a:r>
              <a:rPr kumimoji="1" lang="ja-JP" altLang="en-US"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円（</a:t>
            </a:r>
            <a:r>
              <a:rPr kumimoji="1" lang="en-US" altLang="ja-JP"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4</a:t>
            </a:r>
            <a:r>
              <a:rPr kumimoji="1" lang="ja-JP" altLang="en-US"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月</a:t>
            </a:r>
            <a:r>
              <a:rPr kumimoji="1" lang="en-US" altLang="ja-JP"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1</a:t>
            </a:r>
            <a:r>
              <a:rPr kumimoji="1" lang="ja-JP" altLang="en-US"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日以降に取得した休暇は</a:t>
            </a:r>
            <a:r>
              <a:rPr kumimoji="1" lang="en-US" altLang="ja-JP"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15</a:t>
            </a:r>
            <a:r>
              <a:rPr lang="en-US" altLang="ja-JP" sz="800" kern="1000" dirty="0" smtClean="0">
                <a:solidFill>
                  <a:prstClr val="black"/>
                </a:solidFill>
                <a:latin typeface="Meiryo UI" panose="020B0604030504040204" pitchFamily="50" charset="-128"/>
                <a:ea typeface="Meiryo UI" panose="020B0604030504040204" pitchFamily="50" charset="-128"/>
              </a:rPr>
              <a:t>,000</a:t>
            </a:r>
            <a:r>
              <a:rPr lang="ja-JP" altLang="en-US" sz="800" kern="1000" dirty="0" smtClean="0">
                <a:solidFill>
                  <a:prstClr val="black"/>
                </a:solidFill>
                <a:latin typeface="Meiryo UI" panose="020B0604030504040204" pitchFamily="50" charset="-128"/>
                <a:ea typeface="Meiryo UI" panose="020B0604030504040204" pitchFamily="50" charset="-128"/>
              </a:rPr>
              <a:t>円</a:t>
            </a:r>
            <a:r>
              <a:rPr kumimoji="1" lang="ja-JP" altLang="en-US" sz="800" b="0" i="0" u="none" strike="noStrike" kern="10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）を上限とする）</a:t>
            </a:r>
            <a:r>
              <a:rPr lang="ja-JP" altLang="en-US" sz="1200" dirty="0" smtClean="0">
                <a:solidFill>
                  <a:prstClr val="black"/>
                </a:solidFill>
                <a:latin typeface="Meiryo UI" panose="020B0604030504040204" pitchFamily="50" charset="-128"/>
                <a:ea typeface="Meiryo UI" panose="020B0604030504040204" pitchFamily="50" charset="-128"/>
              </a:rPr>
              <a:t>　　　　　　　　　　　　　　　</a:t>
            </a:r>
            <a:endParaRPr lang="en-US" altLang="ja-JP" sz="1200" dirty="0" smtClean="0">
              <a:solidFill>
                <a:prstClr val="black"/>
              </a:solidFill>
              <a:latin typeface="Meiryo UI" panose="020B0604030504040204" pitchFamily="50" charset="-128"/>
              <a:ea typeface="Meiryo UI" panose="020B0604030504040204" pitchFamily="50" charset="-128"/>
            </a:endParaRPr>
          </a:p>
          <a:p>
            <a:pPr marL="180000" indent="-180000" defTabSz="910552">
              <a:lnSpc>
                <a:spcPts val="1600"/>
              </a:lnSpc>
              <a:defRPr/>
            </a:pPr>
            <a:r>
              <a:rPr lang="ja-JP" altLang="en-US" sz="1200" b="1" dirty="0">
                <a:solidFill>
                  <a:prstClr val="black"/>
                </a:solidFill>
                <a:latin typeface="Meiryo UI" panose="020B0604030504040204" pitchFamily="50" charset="-128"/>
                <a:ea typeface="Meiryo UI" panose="020B0604030504040204" pitchFamily="50" charset="-128"/>
              </a:rPr>
              <a:t>　</a:t>
            </a:r>
            <a:r>
              <a:rPr lang="ja-JP" altLang="en-US" sz="1200" b="1" dirty="0" smtClean="0">
                <a:solidFill>
                  <a:prstClr val="black"/>
                </a:solidFill>
                <a:latin typeface="Meiryo UI" panose="020B0604030504040204" pitchFamily="50" charset="-128"/>
                <a:ea typeface="Meiryo UI" panose="020B0604030504040204" pitchFamily="50" charset="-128"/>
              </a:rPr>
              <a:t>　　　　　　　　　　　　　　</a:t>
            </a:r>
            <a:r>
              <a:rPr lang="ja-JP" altLang="en-US" sz="1200" b="1" u="sng" dirty="0" smtClean="0">
                <a:solidFill>
                  <a:schemeClr val="tx1">
                    <a:lumMod val="95000"/>
                    <a:lumOff val="5000"/>
                  </a:schemeClr>
                </a:solidFill>
                <a:latin typeface="メイリオ" panose="020B0604030504040204" pitchFamily="50" charset="-128"/>
                <a:ea typeface="メイリオ" panose="020B0604030504040204" pitchFamily="50" charset="-128"/>
              </a:rPr>
              <a:t>令和２年１２月２８日まで</a:t>
            </a:r>
            <a:br>
              <a:rPr lang="ja-JP" altLang="en-US" sz="1200" b="1" u="sng" dirty="0" smtClean="0">
                <a:solidFill>
                  <a:schemeClr val="tx1">
                    <a:lumMod val="95000"/>
                    <a:lumOff val="5000"/>
                  </a:schemeClr>
                </a:solidFill>
                <a:latin typeface="メイリオ" panose="020B0604030504040204" pitchFamily="50" charset="-128"/>
                <a:ea typeface="メイリオ" panose="020B0604030504040204" pitchFamily="50" charset="-128"/>
              </a:rPr>
            </a:br>
            <a:r>
              <a:rPr lang="ja-JP" altLang="en-US" sz="1100" b="1" dirty="0">
                <a:solidFill>
                  <a:schemeClr val="accent1">
                    <a:lumMod val="50000"/>
                  </a:schemeClr>
                </a:solidFill>
                <a:latin typeface="メイリオ" panose="020B0604030504040204" pitchFamily="50" charset="-128"/>
                <a:ea typeface="メイリオ" panose="020B0604030504040204" pitchFamily="50" charset="-128"/>
              </a:rPr>
              <a:t> </a:t>
            </a:r>
            <a:r>
              <a:rPr lang="en-US" altLang="ja-JP" sz="1100" b="1" dirty="0" smtClean="0">
                <a:solidFill>
                  <a:schemeClr val="accent1">
                    <a:lumMod val="50000"/>
                  </a:schemeClr>
                </a:solidFill>
                <a:latin typeface="メイリオ" panose="020B0604030504040204" pitchFamily="50" charset="-128"/>
                <a:ea typeface="メイリオ" panose="020B0604030504040204" pitchFamily="50" charset="-128"/>
              </a:rPr>
              <a:t>※</a:t>
            </a:r>
            <a:r>
              <a:rPr lang="ja-JP" altLang="en-US" sz="11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支給</a:t>
            </a:r>
            <a:r>
              <a:rPr lang="ja-JP" altLang="en-US" sz="110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要件の詳細や具体的な手続きは厚生労働省ホームページにて確認ください</a:t>
            </a:r>
            <a:r>
              <a:rPr lang="ja-JP" altLang="en-US" sz="11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180000" defTabSz="910552">
              <a:lnSpc>
                <a:spcPts val="1600"/>
              </a:lnSpc>
              <a:defRPr/>
            </a:pPr>
            <a:r>
              <a:rPr lang="ja-JP" altLang="en-US" sz="110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学校</a:t>
            </a:r>
            <a:r>
              <a:rPr lang="ja-JP" altLang="en-US" sz="1100" b="1" dirty="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等休業助成金・支援金等相談コールセンター　　</a:t>
            </a:r>
            <a:r>
              <a:rPr lang="en-US" altLang="ja-JP" sz="1100" b="1" dirty="0" smtClean="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a:r>
            <a:br>
              <a:rPr lang="en-US" altLang="ja-JP" sz="1100" b="1" dirty="0" smtClean="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br>
            <a:r>
              <a:rPr lang="en-US" altLang="ja-JP" sz="1100" b="1" dirty="0" smtClean="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en-US" altLang="ja-JP" sz="105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050" b="1" dirty="0">
                <a:latin typeface="HG丸ｺﾞｼｯｸM-PRO" panose="020F0600000000000000" pitchFamily="50" charset="-128"/>
                <a:ea typeface="HG丸ｺﾞｼｯｸM-PRO" panose="020F0600000000000000" pitchFamily="50" charset="-128"/>
                <a:cs typeface="メイリオ" panose="020B0604030504040204" pitchFamily="50" charset="-128"/>
              </a:rPr>
              <a:t>土日・祝日</a:t>
            </a:r>
            <a:r>
              <a:rPr lang="ja-JP" altLang="en-US" sz="1050"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含む</a:t>
            </a:r>
            <a:r>
              <a:rPr lang="ja-JP" altLang="en-US" sz="1050" b="1" dirty="0">
                <a:solidFill>
                  <a:schemeClr val="accent1">
                    <a:lumMod val="50000"/>
                  </a:schemeClr>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050" b="1" dirty="0" smtClean="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０</a:t>
            </a:r>
            <a:r>
              <a:rPr lang="en-US" altLang="ja-JP" sz="1050" b="1" dirty="0" smtClean="0">
                <a:solidFill>
                  <a:srgbClr val="FF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0120-60-3999</a:t>
            </a:r>
            <a:r>
              <a:rPr lang="ja-JP" altLang="en-US" sz="105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受付時間：９：</a:t>
            </a:r>
            <a:r>
              <a:rPr lang="en-US" altLang="ja-JP"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00</a:t>
            </a:r>
            <a:r>
              <a:rPr lang="ja-JP" altLang="en-US"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21</a:t>
            </a:r>
            <a:r>
              <a:rPr lang="ja-JP" altLang="en-US"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00</a:t>
            </a:r>
            <a:r>
              <a:rPr lang="ja-JP" altLang="en-US"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just" defTabSz="910552">
              <a:lnSpc>
                <a:spcPts val="1600"/>
              </a:lnSpc>
              <a:defRPr/>
            </a:pPr>
            <a:endParaRPr lang="en-US" altLang="ja-JP" sz="1100" b="1" dirty="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defTabSz="910552">
              <a:lnSpc>
                <a:spcPts val="1500"/>
              </a:lnSpc>
              <a:defRPr/>
            </a:pPr>
            <a:r>
              <a:rPr lang="ja-JP" altLang="en-US" sz="1100" b="1" dirty="0" smtClean="0">
                <a:solidFill>
                  <a:schemeClr val="accent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smtClean="0">
              <a:latin typeface="メイリオ" panose="020B0604030504040204" pitchFamily="50" charset="-128"/>
              <a:ea typeface="メイリオ" panose="020B0604030504040204" pitchFamily="50" charset="-128"/>
            </a:endParaRPr>
          </a:p>
          <a:p>
            <a:pPr marL="88900" indent="-88900">
              <a:lnSpc>
                <a:spcPts val="1800"/>
              </a:lnSpc>
              <a:defRPr/>
            </a:pPr>
            <a:endParaRPr lang="en-US" altLang="ja-JP" sz="1100" dirty="0" smtClean="0">
              <a:solidFill>
                <a:prstClr val="black"/>
              </a:solidFill>
              <a:latin typeface="Meiryo UI" panose="020B0604030504040204" pitchFamily="50" charset="-128"/>
              <a:ea typeface="Meiryo UI" panose="020B0604030504040204" pitchFamily="50" charset="-128"/>
            </a:endParaRPr>
          </a:p>
          <a:p>
            <a:pPr marL="88900" indent="-88900">
              <a:lnSpc>
                <a:spcPts val="1800"/>
              </a:lnSpc>
              <a:defRPr/>
            </a:pPr>
            <a:r>
              <a:rPr lang="ja-JP" altLang="en-US" sz="1100" dirty="0" smtClean="0">
                <a:solidFill>
                  <a:prstClr val="black"/>
                </a:solidFill>
                <a:latin typeface="Meiryo UI" panose="020B0604030504040204" pitchFamily="50" charset="-128"/>
                <a:ea typeface="Meiryo UI" panose="020B0604030504040204" pitchFamily="50" charset="-128"/>
              </a:rPr>
              <a:t>　</a:t>
            </a:r>
            <a:endParaRPr lang="en-US" altLang="ja-JP" sz="1100" dirty="0" smtClean="0">
              <a:solidFill>
                <a:prstClr val="black"/>
              </a:solidFill>
              <a:latin typeface="Meiryo UI" panose="020B0604030504040204" pitchFamily="50" charset="-128"/>
              <a:ea typeface="Meiryo UI" panose="020B0604030504040204" pitchFamily="50" charset="-128"/>
            </a:endParaRPr>
          </a:p>
        </p:txBody>
      </p:sp>
      <p:sp>
        <p:nvSpPr>
          <p:cNvPr id="20" name="角丸四角形 19"/>
          <p:cNvSpPr/>
          <p:nvPr/>
        </p:nvSpPr>
        <p:spPr>
          <a:xfrm>
            <a:off x="181176" y="4650696"/>
            <a:ext cx="1167010" cy="185672"/>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rPr>
              <a:t>▶▶申請期限</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
        <p:nvSpPr>
          <p:cNvPr id="21" name="角丸四角形 20"/>
          <p:cNvSpPr/>
          <p:nvPr/>
        </p:nvSpPr>
        <p:spPr>
          <a:xfrm>
            <a:off x="181176" y="5252042"/>
            <a:ext cx="2279660" cy="218353"/>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游ゴシック Medium" panose="020B0500000000000000" pitchFamily="50" charset="-128"/>
                <a:ea typeface="游ゴシック Medium" panose="020B0500000000000000" pitchFamily="50" charset="-128"/>
                <a:cs typeface="Meiryo UI" panose="020B0604030504040204" pitchFamily="50" charset="-128"/>
              </a:rPr>
              <a:t>▶▶お問い合わせ先</a:t>
            </a:r>
            <a:r>
              <a:rPr lang="en-US" altLang="ja-JP" sz="1200" b="1" dirty="0" smtClean="0">
                <a:solidFill>
                  <a:schemeClr val="tx1"/>
                </a:solidFill>
                <a:latin typeface="游ゴシック Medium" panose="020B0500000000000000" pitchFamily="50" charset="-128"/>
                <a:ea typeface="游ゴシック Medium" panose="020B0500000000000000" pitchFamily="50" charset="-128"/>
                <a:cs typeface="Meiryo UI" panose="020B0604030504040204" pitchFamily="50" charset="-128"/>
              </a:rPr>
              <a:t>/</a:t>
            </a:r>
            <a:r>
              <a:rPr kumimoji="1" lang="ja-JP" altLang="en-US" sz="1200" b="1" i="0" u="none" strike="noStrike" kern="1200" cap="none" spc="0" normalizeH="0" baseline="0" noProof="0" dirty="0" smtClean="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rPr>
              <a:t>申請先</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
        <p:nvSpPr>
          <p:cNvPr id="24" name="角丸四角形 23"/>
          <p:cNvSpPr/>
          <p:nvPr/>
        </p:nvSpPr>
        <p:spPr>
          <a:xfrm>
            <a:off x="151368" y="8966441"/>
            <a:ext cx="1167010" cy="185672"/>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rPr>
              <a:t>▶▶申請期限</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
        <p:nvSpPr>
          <p:cNvPr id="26" name="角丸四角形 25"/>
          <p:cNvSpPr/>
          <p:nvPr/>
        </p:nvSpPr>
        <p:spPr>
          <a:xfrm>
            <a:off x="163017" y="6427765"/>
            <a:ext cx="1316988" cy="244600"/>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游ゴシック Medium" panose="020B0500000000000000" pitchFamily="50" charset="-128"/>
                <a:ea typeface="游ゴシック Medium" panose="020B0500000000000000" pitchFamily="50" charset="-128"/>
                <a:cs typeface="Meiryo UI" panose="020B0604030504040204" pitchFamily="50" charset="-128"/>
              </a:rPr>
              <a:t>▶▶</a:t>
            </a:r>
            <a:r>
              <a:rPr kumimoji="1" lang="ja-JP" altLang="en-US" sz="1200" b="1" i="0" u="none" strike="noStrike" kern="1200" cap="none" spc="0" normalizeH="0" baseline="0" noProof="0" dirty="0" smtClean="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rPr>
              <a:t>支給対象</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
        <p:nvSpPr>
          <p:cNvPr id="33" name="角丸四角形 32"/>
          <p:cNvSpPr/>
          <p:nvPr/>
        </p:nvSpPr>
        <p:spPr>
          <a:xfrm>
            <a:off x="141996" y="8288698"/>
            <a:ext cx="1316988" cy="244600"/>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游ゴシック Medium" panose="020B0500000000000000" pitchFamily="50" charset="-128"/>
                <a:ea typeface="游ゴシック Medium" panose="020B0500000000000000" pitchFamily="50" charset="-128"/>
                <a:cs typeface="Meiryo UI" panose="020B0604030504040204" pitchFamily="50" charset="-128"/>
              </a:rPr>
              <a:t>▶▶助成</a:t>
            </a:r>
            <a:r>
              <a:rPr lang="ja-JP" altLang="en-US" sz="1200" b="1" dirty="0">
                <a:solidFill>
                  <a:schemeClr val="tx1"/>
                </a:solidFill>
                <a:latin typeface="游ゴシック Medium" panose="020B0500000000000000" pitchFamily="50" charset="-128"/>
                <a:ea typeface="游ゴシック Medium" panose="020B0500000000000000" pitchFamily="50" charset="-128"/>
                <a:cs typeface="Meiryo UI" panose="020B0604030504040204" pitchFamily="50" charset="-128"/>
              </a:rPr>
              <a:t>内容</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
        <p:nvSpPr>
          <p:cNvPr id="34" name="角丸四角形 33"/>
          <p:cNvSpPr/>
          <p:nvPr/>
        </p:nvSpPr>
        <p:spPr>
          <a:xfrm>
            <a:off x="151368" y="9372600"/>
            <a:ext cx="1583642" cy="212656"/>
          </a:xfrm>
          <a:prstGeom prst="roundRect">
            <a:avLst/>
          </a:prstGeom>
          <a:solidFill>
            <a:srgbClr val="CCFFFF"/>
          </a:solidFill>
          <a:ln w="19050">
            <a:noFill/>
          </a:ln>
        </p:spPr>
        <p:style>
          <a:lnRef idx="2">
            <a:schemeClr val="accent6"/>
          </a:lnRef>
          <a:fillRef idx="1">
            <a:schemeClr val="lt1"/>
          </a:fillRef>
          <a:effectRef idx="0">
            <a:schemeClr val="accent6"/>
          </a:effectRef>
          <a:fontRef idx="minor">
            <a:schemeClr val="dk1"/>
          </a:fontRef>
        </p:style>
        <p:txBody>
          <a:bodyPr lIns="0" tIns="36000" rIns="0" bIns="0"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200" b="1" dirty="0" smtClean="0">
                <a:solidFill>
                  <a:schemeClr val="tx1"/>
                </a:solidFill>
                <a:latin typeface="游ゴシック Medium" panose="020B0500000000000000" pitchFamily="50" charset="-128"/>
                <a:ea typeface="游ゴシック Medium" panose="020B0500000000000000" pitchFamily="50" charset="-128"/>
                <a:cs typeface="Meiryo UI" panose="020B0604030504040204" pitchFamily="50" charset="-128"/>
              </a:rPr>
              <a:t>▶▶お問い合わせ先</a:t>
            </a:r>
            <a:endParaRPr kumimoji="1" lang="ja-JP" altLang="en-US" sz="12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eiryo UI" panose="020B0604030504040204" pitchFamily="50" charset="-128"/>
            </a:endParaRPr>
          </a:p>
        </p:txBody>
      </p:sp>
    </p:spTree>
    <p:extLst>
      <p:ext uri="{BB962C8B-B14F-4D97-AF65-F5344CB8AC3E}">
        <p14:creationId xmlns:p14="http://schemas.microsoft.com/office/powerpoint/2010/main" val="3990265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58134" y="2742458"/>
            <a:ext cx="6708766" cy="553998"/>
          </a:xfrm>
          <a:prstGeom prst="rect">
            <a:avLst/>
          </a:prstGeom>
          <a:noFill/>
        </p:spPr>
        <p:txBody>
          <a:bodyPr wrap="square" rtlCol="0">
            <a:spAutoFit/>
          </a:bodyPr>
          <a:lstStyle/>
          <a:p>
            <a:pPr marL="0" marR="0" lvl="0" indent="0" algn="l" defTabSz="839694"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特別休暇を就業規則に規定することに向けて、</a:t>
            </a:r>
            <a:r>
              <a:rPr kumimoji="1" lang="ja-JP" altLang="en-US"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a:t>
            </a:r>
            <a:r>
              <a:rPr kumimoji="1" lang="ja-JP" altLang="en-US"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となる取り組み費用の　</a:t>
            </a:r>
            <a:endParaRPr kumimoji="1" lang="en-US" altLang="ja-JP"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8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一部を助成</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（助成率</a:t>
            </a:r>
            <a:r>
              <a:rPr kumimoji="1" lang="en-US" altLang="ja-JP"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3/4</a:t>
            </a:r>
            <a:r>
              <a:rPr kumimoji="1" lang="ja-JP" altLang="en-US" sz="12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など）</a:t>
            </a:r>
            <a:r>
              <a:rPr kumimoji="1" lang="ja-JP" altLang="en-US" sz="1400" b="0"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します</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助成上限額：</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50</a:t>
            </a: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8" name="正方形/長方形 27"/>
          <p:cNvSpPr/>
          <p:nvPr/>
        </p:nvSpPr>
        <p:spPr>
          <a:xfrm>
            <a:off x="30411" y="1502397"/>
            <a:ext cx="6784047" cy="861926"/>
          </a:xfrm>
          <a:prstGeom prst="rect">
            <a:avLst/>
          </a:prstGeom>
        </p:spPr>
        <p:txBody>
          <a:bodyPr wrap="square" lIns="83969" tIns="41985" rIns="83969" bIns="41985">
            <a:sp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新型コロナウイルス感染症対策の１つ</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として、病気休暇制度や、お子さまの休校・休園に関する特別休暇制度を整備し、従業員が安心して休める環境を整備することが重要です。</a:t>
            </a:r>
            <a:endParaRPr kumimoji="1" lang="en-US" altLang="ja-JP" sz="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ct val="100000"/>
              </a:lnSpc>
              <a:spcBef>
                <a:spcPts val="30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このコースでは、特別休暇制度を新たに整備の上、特別休暇の</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取得</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促進に向けた環境整備に取り組む</a:t>
            </a:r>
            <a:r>
              <a:rPr kumimoji="1" lang="ja-JP"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中小企業事業主の</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皆</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さまを支援します。</a:t>
            </a:r>
            <a:r>
              <a:rPr kumimoji="1" lang="ja-JP" altLang="ja-JP" sz="12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Rectangle 10"/>
          <p:cNvSpPr>
            <a:spLocks noChangeArrowheads="1"/>
          </p:cNvSpPr>
          <p:nvPr/>
        </p:nvSpPr>
        <p:spPr bwMode="auto">
          <a:xfrm>
            <a:off x="-13130" y="-20203"/>
            <a:ext cx="6871130" cy="654075"/>
          </a:xfrm>
          <a:prstGeom prst="rect">
            <a:avLst/>
          </a:prstGeom>
          <a:solidFill>
            <a:schemeClr val="accent6"/>
          </a:solidFill>
          <a:ln w="9525">
            <a:solidFill>
              <a:schemeClr val="accent4"/>
            </a:solidFill>
            <a:miter lim="800000"/>
            <a:headEnd/>
            <a:tailEnd/>
          </a:ln>
          <a:effectLst/>
        </p:spPr>
        <p:txBody>
          <a:bodyPr vert="horz" wrap="none" lIns="91440" tIns="126000" rIns="91440" bIns="0" numCol="1" anchor="ctr" anchorCtr="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9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角丸四角形 47"/>
          <p:cNvSpPr/>
          <p:nvPr/>
        </p:nvSpPr>
        <p:spPr>
          <a:xfrm>
            <a:off x="100321" y="2382856"/>
            <a:ext cx="1422674" cy="312739"/>
          </a:xfrm>
          <a:prstGeom prst="roundRect">
            <a:avLst>
              <a:gd name="adj" fmla="val 23542"/>
            </a:avLst>
          </a:prstGeom>
          <a:solidFill>
            <a:srgbClr val="E8627F"/>
          </a:solidFill>
          <a:ln>
            <a:noFill/>
          </a:ln>
        </p:spPr>
        <p:style>
          <a:lnRef idx="2">
            <a:schemeClr val="accent6"/>
          </a:lnRef>
          <a:fillRef idx="1">
            <a:schemeClr val="lt1"/>
          </a:fillRef>
          <a:effectRef idx="0">
            <a:schemeClr val="accent6"/>
          </a:effectRef>
          <a:fontRef idx="minor">
            <a:schemeClr val="dk1"/>
          </a:fontRef>
        </p:style>
        <p:txBody>
          <a:bodyPr lIns="144000" rIns="0" bIns="0" rtlCol="0" anchor="ct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itchFamily="50" charset="-128"/>
                <a:ea typeface="メイリオ" pitchFamily="50" charset="-128"/>
                <a:cs typeface="+mn-cs"/>
              </a:rPr>
              <a:t>助成金</a:t>
            </a:r>
            <a:r>
              <a:rPr kumimoji="1" lang="ja-JP" altLang="en-US" sz="1400" b="1" i="0" u="none" strike="noStrike" kern="1200" cap="none" spc="0" normalizeH="0" baseline="0" noProof="0" dirty="0">
                <a:ln>
                  <a:noFill/>
                </a:ln>
                <a:solidFill>
                  <a:prstClr val="white"/>
                </a:solidFill>
                <a:effectLst/>
                <a:uLnTx/>
                <a:uFillTx/>
                <a:latin typeface="メイリオ" pitchFamily="50" charset="-128"/>
                <a:ea typeface="メイリオ" pitchFamily="50" charset="-128"/>
                <a:cs typeface="+mn-cs"/>
              </a:rPr>
              <a:t>の</a:t>
            </a:r>
            <a:r>
              <a:rPr kumimoji="1" lang="ja-JP" altLang="en-US" sz="1400" b="1" i="0" u="none" strike="noStrike" kern="1200" cap="none" spc="0" normalizeH="0" baseline="0" noProof="0" dirty="0" smtClean="0">
                <a:ln>
                  <a:noFill/>
                </a:ln>
                <a:solidFill>
                  <a:prstClr val="white"/>
                </a:solidFill>
                <a:effectLst/>
                <a:uLnTx/>
                <a:uFillTx/>
                <a:latin typeface="メイリオ" pitchFamily="50" charset="-128"/>
                <a:ea typeface="メイリオ" pitchFamily="50" charset="-128"/>
                <a:cs typeface="+mn-cs"/>
              </a:rPr>
              <a:t>概要</a:t>
            </a:r>
            <a:endParaRPr kumimoji="1" lang="ja-JP" altLang="en-US" sz="1400" b="1" i="0" u="none" strike="noStrike" kern="1200" cap="none" spc="0" normalizeH="0" baseline="0" noProof="0" dirty="0">
              <a:ln>
                <a:noFill/>
              </a:ln>
              <a:solidFill>
                <a:prstClr val="white"/>
              </a:solidFill>
              <a:effectLst/>
              <a:uLnTx/>
              <a:uFillTx/>
              <a:latin typeface="メイリオ" pitchFamily="50" charset="-128"/>
              <a:ea typeface="メイリオ" pitchFamily="50" charset="-128"/>
              <a:cs typeface="+mn-cs"/>
            </a:endParaRPr>
          </a:p>
        </p:txBody>
      </p:sp>
      <p:sp>
        <p:nvSpPr>
          <p:cNvPr id="52" name="角丸四角形 51"/>
          <p:cNvSpPr/>
          <p:nvPr/>
        </p:nvSpPr>
        <p:spPr>
          <a:xfrm>
            <a:off x="123959" y="3397110"/>
            <a:ext cx="871411" cy="322393"/>
          </a:xfrm>
          <a:prstGeom prst="roundRect">
            <a:avLst>
              <a:gd name="adj" fmla="val 27321"/>
            </a:avLst>
          </a:prstGeom>
          <a:solidFill>
            <a:srgbClr val="E8627F"/>
          </a:solidFill>
          <a:ln>
            <a:noFill/>
          </a:ln>
        </p:spPr>
        <p:style>
          <a:lnRef idx="2">
            <a:schemeClr val="accent6"/>
          </a:lnRef>
          <a:fillRef idx="1">
            <a:schemeClr val="lt1"/>
          </a:fillRef>
          <a:effectRef idx="0">
            <a:schemeClr val="accent6"/>
          </a:effectRef>
          <a:fontRef idx="minor">
            <a:schemeClr val="dk1"/>
          </a:fontRef>
        </p:style>
        <p:txBody>
          <a:bodyPr lIns="144000" rIns="0" bIns="0" rtlCol="0" anchor="ct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itchFamily="50" charset="-128"/>
                <a:ea typeface="メイリオ" pitchFamily="50" charset="-128"/>
                <a:cs typeface="+mn-cs"/>
              </a:rPr>
              <a:t> </a:t>
            </a:r>
            <a:r>
              <a:rPr kumimoji="1" lang="ja-JP" altLang="en-US" sz="1400" b="1" i="0" u="none" strike="noStrike" kern="1200" cap="none" spc="0" normalizeH="0" baseline="0" noProof="0" dirty="0" smtClean="0">
                <a:ln>
                  <a:noFill/>
                </a:ln>
                <a:solidFill>
                  <a:prstClr val="white"/>
                </a:solidFill>
                <a:effectLst/>
                <a:uLnTx/>
                <a:uFillTx/>
                <a:latin typeface="メイリオ" pitchFamily="50" charset="-128"/>
                <a:ea typeface="メイリオ" pitchFamily="50" charset="-128"/>
                <a:cs typeface="+mn-cs"/>
              </a:rPr>
              <a:t>対象　</a:t>
            </a:r>
            <a:endParaRPr kumimoji="1" lang="ja-JP" altLang="en-US" sz="1400" b="1" i="0" u="none" strike="noStrike" kern="1200" cap="none" spc="0" normalizeH="0" baseline="0" noProof="0" dirty="0">
              <a:ln>
                <a:noFill/>
              </a:ln>
              <a:solidFill>
                <a:prstClr val="white"/>
              </a:solidFill>
              <a:effectLst/>
              <a:uLnTx/>
              <a:uFillTx/>
              <a:latin typeface="メイリオ" pitchFamily="50" charset="-128"/>
              <a:ea typeface="メイリオ" pitchFamily="50" charset="-128"/>
              <a:cs typeface="+mn-cs"/>
            </a:endParaRPr>
          </a:p>
        </p:txBody>
      </p:sp>
      <p:sp>
        <p:nvSpPr>
          <p:cNvPr id="58" name="Rectangle 13"/>
          <p:cNvSpPr>
            <a:spLocks noChangeArrowheads="1"/>
          </p:cNvSpPr>
          <p:nvPr/>
        </p:nvSpPr>
        <p:spPr bwMode="auto">
          <a:xfrm>
            <a:off x="167501" y="3789351"/>
            <a:ext cx="3044438" cy="758943"/>
          </a:xfrm>
          <a:prstGeom prst="rect">
            <a:avLst/>
          </a:prstGeom>
          <a:ln>
            <a:solidFill>
              <a:schemeClr val="bg1">
                <a:alpha val="0"/>
              </a:schemeClr>
            </a:solidFill>
            <a:headEnd/>
            <a:tailEnd/>
          </a:ln>
        </p:spPr>
        <p:style>
          <a:lnRef idx="2">
            <a:schemeClr val="accent1"/>
          </a:lnRef>
          <a:fillRef idx="1">
            <a:schemeClr val="lt1"/>
          </a:fillRef>
          <a:effectRef idx="0">
            <a:schemeClr val="accent1"/>
          </a:effectRef>
          <a:fontRef idx="minor">
            <a:schemeClr val="dk1"/>
          </a:fontRef>
        </p:style>
        <p:txBody>
          <a:bodyPr vert="horz" wrap="square" lIns="0" tIns="41985" rIns="0" bIns="41985" numCol="1" anchor="t" anchorCtr="0" compatLnSpc="1">
            <a:prstTxWarp prst="textNoShape">
              <a:avLst/>
            </a:prstTxWarp>
            <a:noAutofit/>
          </a:bodyPr>
          <a:lstStyle/>
          <a:p>
            <a:pPr marL="0" marR="0" lvl="0" indent="0" algn="l" defTabSz="839694" rtl="0" eaLnBrk="1" fontAlgn="base" latinLnBrk="0" hangingPunct="1">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労働者災害補償保険の適用事業主で、</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特別休暇の規定の整備を行う</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ts val="18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中小企業の事業主</a:t>
            </a: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base" latinLnBrk="0" hangingPunct="1">
              <a:lnSpc>
                <a:spcPct val="100000"/>
              </a:lnSpc>
              <a:spcBef>
                <a:spcPct val="0"/>
              </a:spcBef>
              <a:spcAft>
                <a:spcPct val="0"/>
              </a:spcAft>
              <a:buClrTx/>
              <a:buSzTx/>
              <a:buFontTx/>
              <a:buNone/>
              <a:tabLst/>
              <a:defRPr/>
            </a:pPr>
            <a:endParaRPr kumimoji="1" lang="en-US" altLang="ja-JP" sz="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テキスト ボックス 58"/>
          <p:cNvSpPr txBox="1"/>
          <p:nvPr/>
        </p:nvSpPr>
        <p:spPr>
          <a:xfrm>
            <a:off x="3268779" y="3404658"/>
            <a:ext cx="1947036" cy="246373"/>
          </a:xfrm>
          <a:prstGeom prst="rect">
            <a:avLst/>
          </a:prstGeom>
          <a:noFill/>
        </p:spPr>
        <p:txBody>
          <a:bodyPr wrap="square" lIns="83969" tIns="41985" rIns="83969" bIns="41985" rtlCol="0">
            <a:sp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中小</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企業事業主の範囲　</a:t>
            </a:r>
          </a:p>
        </p:txBody>
      </p:sp>
      <p:sp>
        <p:nvSpPr>
          <p:cNvPr id="60" name="正方形/長方形 59"/>
          <p:cNvSpPr/>
          <p:nvPr/>
        </p:nvSpPr>
        <p:spPr>
          <a:xfrm>
            <a:off x="3512660" y="3610833"/>
            <a:ext cx="3345340" cy="239970"/>
          </a:xfrm>
          <a:prstGeom prst="rect">
            <a:avLst/>
          </a:prstGeom>
        </p:spPr>
        <p:txBody>
          <a:bodyPr wrap="square" lIns="83969" tIns="41985" rIns="83969" bIns="41985">
            <a:spAutoFit/>
          </a:bodyPr>
          <a:lstStyle/>
          <a:p>
            <a:pPr marL="0" marR="0" lvl="0" indent="0" algn="l" defTabSz="839694" rtl="0" eaLnBrk="1" fontAlgn="base" latinLnBrk="0" hangingPunct="1">
              <a:lnSpc>
                <a:spcPts val="1194"/>
              </a:lnSpc>
              <a:spcBef>
                <a:spcPct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ＡまたはＢの要件を満たす企業が中小企業になります。</a:t>
            </a:r>
          </a:p>
        </p:txBody>
      </p:sp>
      <p:graphicFrame>
        <p:nvGraphicFramePr>
          <p:cNvPr id="61" name="表 60"/>
          <p:cNvGraphicFramePr>
            <a:graphicFrameLocks noGrp="1"/>
          </p:cNvGraphicFramePr>
          <p:nvPr>
            <p:extLst>
              <p:ext uri="{D42A27DB-BD31-4B8C-83A1-F6EECF244321}">
                <p14:modId xmlns:p14="http://schemas.microsoft.com/office/powerpoint/2010/main" val="4035376483"/>
              </p:ext>
            </p:extLst>
          </p:nvPr>
        </p:nvGraphicFramePr>
        <p:xfrm>
          <a:off x="3451979" y="3847647"/>
          <a:ext cx="3027209" cy="1102854"/>
        </p:xfrm>
        <a:graphic>
          <a:graphicData uri="http://schemas.openxmlformats.org/drawingml/2006/table">
            <a:tbl>
              <a:tblPr firstRow="1" bandRow="1">
                <a:tableStyleId>{5940675A-B579-460E-94D1-54222C63F5DA}</a:tableStyleId>
              </a:tblPr>
              <a:tblGrid>
                <a:gridCol w="832482">
                  <a:extLst>
                    <a:ext uri="{9D8B030D-6E8A-4147-A177-3AD203B41FA5}">
                      <a16:colId xmlns:a16="http://schemas.microsoft.com/office/drawing/2014/main" val="20000"/>
                    </a:ext>
                  </a:extLst>
                </a:gridCol>
                <a:gridCol w="1135204">
                  <a:extLst>
                    <a:ext uri="{9D8B030D-6E8A-4147-A177-3AD203B41FA5}">
                      <a16:colId xmlns:a16="http://schemas.microsoft.com/office/drawing/2014/main" val="20001"/>
                    </a:ext>
                  </a:extLst>
                </a:gridCol>
                <a:gridCol w="1059523">
                  <a:extLst>
                    <a:ext uri="{9D8B030D-6E8A-4147-A177-3AD203B41FA5}">
                      <a16:colId xmlns:a16="http://schemas.microsoft.com/office/drawing/2014/main" val="20002"/>
                    </a:ext>
                  </a:extLst>
                </a:gridCol>
              </a:tblGrid>
              <a:tr h="254586">
                <a:tc>
                  <a:txBody>
                    <a:bodyPr/>
                    <a:lstStyle/>
                    <a:p>
                      <a:pPr algn="ctr"/>
                      <a:r>
                        <a:rPr kumimoji="1"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業種</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algn="ct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Ａ</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資本または出資額</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Ｂ</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常時使用する労働者</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276977">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小売業</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飲食店を含む</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60788">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サービス業 </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万円以下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84134">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卸売業</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億円以下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60788">
                <a:tc>
                  <a:txBody>
                    <a:bodyPr/>
                    <a:lstStyle/>
                    <a:p>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その他の業種 </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億円以下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300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人以下</a:t>
                      </a:r>
                      <a:endParaRPr kumimoji="1"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48978" marR="48978" marT="36000" marB="1080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63" name="角丸四角形 62"/>
          <p:cNvSpPr/>
          <p:nvPr/>
        </p:nvSpPr>
        <p:spPr>
          <a:xfrm>
            <a:off x="152247" y="4719645"/>
            <a:ext cx="2088232" cy="322393"/>
          </a:xfrm>
          <a:prstGeom prst="roundRect">
            <a:avLst>
              <a:gd name="adj" fmla="val 27321"/>
            </a:avLst>
          </a:prstGeom>
          <a:solidFill>
            <a:srgbClr val="E8627F"/>
          </a:solidFill>
          <a:ln>
            <a:noFill/>
          </a:ln>
        </p:spPr>
        <p:style>
          <a:lnRef idx="2">
            <a:schemeClr val="accent6"/>
          </a:lnRef>
          <a:fillRef idx="1">
            <a:schemeClr val="lt1"/>
          </a:fillRef>
          <a:effectRef idx="0">
            <a:schemeClr val="accent6"/>
          </a:effectRef>
          <a:fontRef idx="minor">
            <a:schemeClr val="dk1"/>
          </a:fontRef>
        </p:style>
        <p:txBody>
          <a:bodyPr lIns="144000" rIns="0" bIns="0" rtlCol="0" anchor="ct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itchFamily="50" charset="-128"/>
                <a:ea typeface="メイリオ" pitchFamily="50" charset="-128"/>
                <a:cs typeface="+mn-cs"/>
              </a:rPr>
              <a:t>助成金支出までの流れ　</a:t>
            </a:r>
            <a:endParaRPr kumimoji="1" lang="ja-JP" altLang="en-US" sz="1400" b="1" i="0" u="none" strike="noStrike" kern="1200" cap="none" spc="0" normalizeH="0" baseline="0" noProof="0" dirty="0">
              <a:ln>
                <a:noFill/>
              </a:ln>
              <a:solidFill>
                <a:prstClr val="white"/>
              </a:solidFill>
              <a:effectLst/>
              <a:uLnTx/>
              <a:uFillTx/>
              <a:latin typeface="メイリオ" pitchFamily="50" charset="-128"/>
              <a:ea typeface="メイリオ" pitchFamily="50" charset="-128"/>
              <a:cs typeface="+mn-cs"/>
            </a:endParaRPr>
          </a:p>
        </p:txBody>
      </p:sp>
      <p:sp>
        <p:nvSpPr>
          <p:cNvPr id="104" name="右矢印 103"/>
          <p:cNvSpPr/>
          <p:nvPr/>
        </p:nvSpPr>
        <p:spPr>
          <a:xfrm rot="5400000">
            <a:off x="-775362" y="6343988"/>
            <a:ext cx="2771533" cy="599156"/>
          </a:xfrm>
          <a:prstGeom prst="rightArrow">
            <a:avLst>
              <a:gd name="adj1" fmla="val 50000"/>
              <a:gd name="adj2" fmla="val 29919"/>
            </a:avLst>
          </a:prstGeom>
          <a:solidFill>
            <a:srgbClr val="FF6D6D"/>
          </a:solidFill>
          <a:ln>
            <a:solidFill>
              <a:srgbClr val="FF6D6D"/>
            </a:solidFill>
          </a:ln>
        </p:spPr>
        <p:style>
          <a:lnRef idx="2">
            <a:schemeClr val="accent2"/>
          </a:lnRef>
          <a:fillRef idx="1">
            <a:schemeClr val="lt1"/>
          </a:fillRef>
          <a:effectRef idx="0">
            <a:schemeClr val="accent2"/>
          </a:effectRef>
          <a:fontRef idx="minor">
            <a:schemeClr val="dk1"/>
          </a:fontRef>
        </p:style>
        <p:txBody>
          <a:bodyPr lIns="83969" tIns="41985" rIns="83969" bIns="41985"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endParaRPr kumimoji="1" lang="ja-JP" altLang="en-US" sz="1700" b="1" i="0" u="none" strike="noStrike" kern="1200" cap="none" spc="0" normalizeH="0" baseline="0" noProof="0">
              <a:ln w="19050">
                <a:solidFill>
                  <a:srgbClr val="1F497D">
                    <a:tint val="1000"/>
                  </a:srgbClr>
                </a:solidFill>
                <a:prstDash val="solid"/>
              </a:ln>
              <a:solidFill>
                <a:srgbClr val="9BBB59"/>
              </a:solidFill>
              <a:effectLst>
                <a:outerShdw blurRad="50000" dist="50800" dir="7500000" algn="tl">
                  <a:srgbClr val="000000">
                    <a:shade val="5000"/>
                    <a:alpha val="35000"/>
                  </a:srgbClr>
                </a:outerShdw>
              </a:effectLst>
              <a:uLnTx/>
              <a:uFillTx/>
              <a:latin typeface="Calibri"/>
              <a:ea typeface="ＭＳ Ｐゴシック" panose="020B0600070205080204" pitchFamily="50" charset="-128"/>
              <a:cs typeface="+mn-cs"/>
            </a:endParaRPr>
          </a:p>
        </p:txBody>
      </p:sp>
      <p:sp>
        <p:nvSpPr>
          <p:cNvPr id="93" name="角丸四角形 92"/>
          <p:cNvSpPr/>
          <p:nvPr/>
        </p:nvSpPr>
        <p:spPr>
          <a:xfrm>
            <a:off x="811658" y="5873079"/>
            <a:ext cx="5991594" cy="1823121"/>
          </a:xfrm>
          <a:prstGeom prst="roundRect">
            <a:avLst>
              <a:gd name="adj" fmla="val 0"/>
            </a:avLst>
          </a:prstGeom>
          <a:noFill/>
          <a:ln>
            <a:noFill/>
          </a:ln>
        </p:spPr>
        <p:style>
          <a:lnRef idx="2">
            <a:schemeClr val="accent3"/>
          </a:lnRef>
          <a:fillRef idx="1">
            <a:schemeClr val="lt1"/>
          </a:fillRef>
          <a:effectRef idx="0">
            <a:schemeClr val="accent3"/>
          </a:effectRef>
          <a:fontRef idx="minor">
            <a:schemeClr val="dk1"/>
          </a:fontRef>
        </p:style>
        <p:txBody>
          <a:bodyPr lIns="90000" tIns="66118" rIns="72000" bIns="66118" rtlCol="0" anchor="t" anchorCtr="0"/>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2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特別休暇の整備</a:t>
            </a:r>
            <a:endParaRPr kumimoji="1" lang="en-US" altLang="ja-JP" sz="12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事業実施期間中に必要な手続きを経て、就業規則が施行されていることが必要です。</a:t>
            </a:r>
            <a:endParaRPr kumimoji="1" lang="en-US" altLang="ja-JP"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ct val="100000"/>
              </a:lnSpc>
              <a:spcBef>
                <a:spcPts val="300"/>
              </a:spcBef>
              <a:spcAft>
                <a:spcPts val="0"/>
              </a:spcAft>
              <a:buClrTx/>
              <a:buSzTx/>
              <a:buFontTx/>
              <a:buNone/>
              <a:tabLst/>
              <a:defRPr/>
            </a:pPr>
            <a:r>
              <a:rPr kumimoji="1" lang="en-US" altLang="ja-JP" sz="12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B.</a:t>
            </a:r>
            <a:r>
              <a:rPr kumimoji="1" lang="ja-JP" altLang="en-US" sz="12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支給対象の取り組みを実施</a:t>
            </a:r>
            <a:endParaRPr kumimoji="1" lang="en-US" altLang="ja-JP" sz="1100" b="1"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45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■支給対象の取り組みは、事業実施期間中であれば、交付決定前でも対象となります。</a:t>
            </a:r>
            <a:endParaRPr kumimoji="1" lang="en-US" altLang="ja-JP"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45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■支給対象となる取り組み</a:t>
            </a:r>
            <a:endParaRPr kumimoji="1" lang="en-US" altLang="ja-JP"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35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①就業規則などの作成・変更　　　　　　　②外部専門家によるコンサルティング</a:t>
            </a:r>
            <a:endParaRPr kumimoji="1" lang="en-US" altLang="ja-JP"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35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③労務管理担当者・労働者に対する研修　　④人材確保に向けた取り組み</a:t>
            </a:r>
            <a:endParaRPr kumimoji="1" lang="en-US" altLang="ja-JP"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ts val="135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⑤労務管理用機器の導入・更新　　　　　　⑥労働能率の増進に資する設備の導入・更新</a:t>
            </a:r>
            <a:r>
              <a:rPr kumimoji="1" lang="ja-JP" altLang="en-US"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b="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（パソコンなどの購入費用は対象となりません）</a:t>
            </a:r>
            <a:endParaRPr kumimoji="1" lang="ja-JP" altLang="en-US" sz="9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4" name="正方形/長方形 63"/>
          <p:cNvSpPr/>
          <p:nvPr/>
        </p:nvSpPr>
        <p:spPr>
          <a:xfrm>
            <a:off x="218634" y="5155402"/>
            <a:ext cx="3856062" cy="254798"/>
          </a:xfrm>
          <a:prstGeom prst="rect">
            <a:avLst/>
          </a:prstGeom>
          <a:solidFill>
            <a:srgbClr val="FF6D6D"/>
          </a:solidFill>
          <a:ln>
            <a:no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事業実施期間</a:t>
            </a:r>
            <a:r>
              <a:rPr kumimoji="1" lang="ja-JP" altLang="en-US" sz="11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（令和２年２月</a:t>
            </a:r>
            <a:r>
              <a:rPr kumimoji="1" lang="en-US" altLang="ja-JP" sz="11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17</a:t>
            </a:r>
            <a:r>
              <a:rPr kumimoji="1" lang="ja-JP" altLang="en-US" sz="11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日～同年７月</a:t>
            </a:r>
            <a:r>
              <a:rPr kumimoji="1" lang="en-US" altLang="ja-JP" sz="11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31</a:t>
            </a:r>
            <a:r>
              <a:rPr kumimoji="1" lang="ja-JP" altLang="en-US" sz="11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a:t>
            </a:r>
            <a:endParaRPr kumimoji="1" lang="ja-JP" altLang="en-US" sz="11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7" name="正方形/長方形 86"/>
          <p:cNvSpPr/>
          <p:nvPr/>
        </p:nvSpPr>
        <p:spPr>
          <a:xfrm>
            <a:off x="344458" y="5497513"/>
            <a:ext cx="3905230" cy="360000"/>
          </a:xfrm>
          <a:prstGeom prst="rect">
            <a:avLst/>
          </a:prstGeom>
          <a:solidFill>
            <a:schemeClr val="accent1">
              <a:lumMod val="20000"/>
              <a:lumOff val="80000"/>
            </a:schemeClr>
          </a:solidFill>
          <a:ln w="6350">
            <a:solidFill>
              <a:schemeClr val="accent5">
                <a:lumMod val="50000"/>
              </a:schemeClr>
            </a:solidFill>
          </a:ln>
        </p:spPr>
        <p:style>
          <a:lnRef idx="2">
            <a:schemeClr val="accent1"/>
          </a:lnRef>
          <a:fillRef idx="1">
            <a:schemeClr val="lt1"/>
          </a:fillRef>
          <a:effectRef idx="0">
            <a:schemeClr val="accent1"/>
          </a:effectRef>
          <a:fontRef idx="minor">
            <a:schemeClr val="dk1"/>
          </a:fontRef>
        </p:style>
        <p:txBody>
          <a:bodyPr wrap="square" lIns="216000" tIns="90000" rIns="91054" bIns="36000" rtlCol="0" anchor="ctr">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rPr>
              <a:t> </a:t>
            </a: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 </a:t>
            </a:r>
            <a:r>
              <a:rPr kumimoji="1" lang="en-US" altLang="ja-JP"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A.</a:t>
            </a: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特別休暇の整備、</a:t>
            </a:r>
            <a:r>
              <a:rPr kumimoji="1" lang="en-US" altLang="ja-JP"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B.</a:t>
            </a: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支給対象の取り組みを実施</a:t>
            </a:r>
            <a:endParaRPr kumimoji="1" lang="ja-JP" altLang="en-US" sz="1000"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74" name="円/楕円 9"/>
          <p:cNvSpPr>
            <a:spLocks noChangeAspect="1"/>
          </p:cNvSpPr>
          <p:nvPr/>
        </p:nvSpPr>
        <p:spPr>
          <a:xfrm>
            <a:off x="194552" y="5489400"/>
            <a:ext cx="378000" cy="378000"/>
          </a:xfrm>
          <a:prstGeom prst="ellipse">
            <a:avLst/>
          </a:prstGeom>
          <a:solidFill>
            <a:schemeClr val="accent2">
              <a:lumMod val="50000"/>
            </a:schemeClr>
          </a:solidFill>
          <a:ln>
            <a:noFill/>
          </a:ln>
        </p:spPr>
        <p:style>
          <a:lnRef idx="2">
            <a:schemeClr val="accent6"/>
          </a:lnRef>
          <a:fillRef idx="1">
            <a:schemeClr val="lt1"/>
          </a:fillRef>
          <a:effectRef idx="0">
            <a:schemeClr val="accent6"/>
          </a:effectRef>
          <a:fontRef idx="minor">
            <a:schemeClr val="dk1"/>
          </a:fontRef>
        </p:style>
        <p:txBody>
          <a:bodyPr wrap="none" lIns="0" tIns="0" rIns="0"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700" b="0" i="0" u="none" strike="noStrike" kern="1200" cap="none" spc="0" normalizeH="0" baseline="0" noProof="0" dirty="0" smtClean="0">
                <a:ln>
                  <a:noFill/>
                </a:ln>
                <a:solidFill>
                  <a:prstClr val="white"/>
                </a:solidFill>
                <a:effectLst/>
                <a:uLnTx/>
                <a:uFillTx/>
                <a:latin typeface="ＤＦ特太ゴシック体" panose="020B0509000000000000" pitchFamily="49" charset="-128"/>
                <a:ea typeface="ＤＦ特太ゴシック体" panose="020B0509000000000000" pitchFamily="49" charset="-128"/>
                <a:cs typeface="メイリオ" panose="020B0604030504040204" pitchFamily="50" charset="-128"/>
              </a:rPr>
              <a:t>１</a:t>
            </a:r>
          </a:p>
        </p:txBody>
      </p:sp>
      <p:sp>
        <p:nvSpPr>
          <p:cNvPr id="88" name="正方形/長方形 87"/>
          <p:cNvSpPr/>
          <p:nvPr/>
        </p:nvSpPr>
        <p:spPr>
          <a:xfrm>
            <a:off x="1153987" y="7619847"/>
            <a:ext cx="3324842" cy="360000"/>
          </a:xfrm>
          <a:prstGeom prst="rect">
            <a:avLst/>
          </a:prstGeom>
          <a:solidFill>
            <a:schemeClr val="accent1">
              <a:lumMod val="20000"/>
              <a:lumOff val="80000"/>
            </a:schemeClr>
          </a:solidFill>
          <a:ln w="6350">
            <a:solidFill>
              <a:schemeClr val="accent5">
                <a:lumMod val="50000"/>
              </a:schemeClr>
            </a:solidFill>
          </a:ln>
        </p:spPr>
        <p:style>
          <a:lnRef idx="2">
            <a:schemeClr val="accent1"/>
          </a:lnRef>
          <a:fillRef idx="1">
            <a:schemeClr val="lt1"/>
          </a:fillRef>
          <a:effectRef idx="0">
            <a:schemeClr val="accent1"/>
          </a:effectRef>
          <a:fontRef idx="minor">
            <a:schemeClr val="dk1"/>
          </a:fontRef>
        </p:style>
        <p:txBody>
          <a:bodyPr wrap="square" lIns="216000" tIns="90000" rIns="91054" bIns="36000" rtlCol="0" anchor="ctr">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 交付申請書の提出</a:t>
            </a:r>
            <a:r>
              <a:rPr kumimoji="1" lang="en-US" altLang="ja-JP"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a:t>
            </a:r>
            <a:r>
              <a:rPr kumimoji="1" lang="ja-JP" altLang="en-US" sz="1200" b="1" i="0" u="none" strike="noStrike" kern="1200" cap="none" spc="0" normalizeH="0" baseline="0" noProof="0" dirty="0" smtClean="0">
                <a:ln>
                  <a:noFill/>
                </a:ln>
                <a:solidFill>
                  <a:srgbClr val="FF0000"/>
                </a:solidFill>
                <a:effectLst/>
                <a:uLnTx/>
                <a:uFillTx/>
                <a:latin typeface="メイリオ" pitchFamily="50" charset="-128"/>
                <a:ea typeface="メイリオ" pitchFamily="50" charset="-128"/>
                <a:cs typeface="メイリオ" panose="020B0604030504040204" pitchFamily="50" charset="-128"/>
              </a:rPr>
              <a:t>申請期限：７月</a:t>
            </a:r>
            <a:r>
              <a:rPr kumimoji="1" lang="en-US" altLang="ja-JP" sz="1200" b="1" i="0" u="none" strike="noStrike" kern="1200" cap="none" spc="0" normalizeH="0" baseline="0" noProof="0" dirty="0">
                <a:ln>
                  <a:noFill/>
                </a:ln>
                <a:solidFill>
                  <a:srgbClr val="FF0000"/>
                </a:solidFill>
                <a:effectLst/>
                <a:uLnTx/>
                <a:uFillTx/>
                <a:latin typeface="メイリオ" pitchFamily="50" charset="-128"/>
                <a:ea typeface="メイリオ" pitchFamily="50" charset="-128"/>
                <a:cs typeface="メイリオ" panose="020B0604030504040204" pitchFamily="50" charset="-128"/>
              </a:rPr>
              <a:t>29</a:t>
            </a:r>
            <a:r>
              <a:rPr kumimoji="1" lang="ja-JP" altLang="en-US" sz="1200" b="1" i="0" u="none" strike="noStrike" kern="1200" cap="none" spc="0" normalizeH="0" baseline="0" noProof="0" dirty="0" smtClean="0">
                <a:ln>
                  <a:noFill/>
                </a:ln>
                <a:solidFill>
                  <a:srgbClr val="FF0000"/>
                </a:solidFill>
                <a:effectLst/>
                <a:uLnTx/>
                <a:uFillTx/>
                <a:latin typeface="メイリオ" pitchFamily="50" charset="-128"/>
                <a:ea typeface="メイリオ" pitchFamily="50" charset="-128"/>
                <a:cs typeface="メイリオ" panose="020B0604030504040204" pitchFamily="50" charset="-128"/>
              </a:rPr>
              <a:t>日</a:t>
            </a:r>
            <a:r>
              <a:rPr kumimoji="1" lang="en-US" altLang="ja-JP"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a:t>
            </a:r>
            <a:endParaRPr kumimoji="1" lang="ja-JP" altLang="en-US" sz="1200"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90" name="正方形/長方形 89"/>
          <p:cNvSpPr/>
          <p:nvPr/>
        </p:nvSpPr>
        <p:spPr>
          <a:xfrm>
            <a:off x="5096787" y="8053304"/>
            <a:ext cx="1712751" cy="511681"/>
          </a:xfrm>
          <a:prstGeom prst="rect">
            <a:avLst/>
          </a:prstGeom>
          <a:solidFill>
            <a:schemeClr val="accent1">
              <a:lumMod val="20000"/>
              <a:lumOff val="80000"/>
            </a:schemeClr>
          </a:solidFill>
          <a:ln w="25400">
            <a:solidFill>
              <a:schemeClr val="accent5">
                <a:lumMod val="50000"/>
              </a:schemeClr>
            </a:solidFill>
          </a:ln>
        </p:spPr>
        <p:style>
          <a:lnRef idx="2">
            <a:schemeClr val="accent1"/>
          </a:lnRef>
          <a:fillRef idx="1">
            <a:schemeClr val="lt1"/>
          </a:fillRef>
          <a:effectRef idx="0">
            <a:schemeClr val="accent1"/>
          </a:effectRef>
          <a:fontRef idx="minor">
            <a:schemeClr val="dk1"/>
          </a:fontRef>
        </p:style>
        <p:txBody>
          <a:bodyPr wrap="square" lIns="216000" tIns="90000" rIns="91054" bIns="36000" rtlCol="0" anchor="ctr">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労働局の支給決定後</a:t>
            </a:r>
            <a:endParaRPr kumimoji="1" lang="en-US" altLang="ja-JP"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助成金の支給</a:t>
            </a:r>
            <a:endParaRPr kumimoji="1" lang="ja-JP" altLang="en-US" sz="1200"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91" name="正方形/長方形 90"/>
          <p:cNvSpPr/>
          <p:nvPr/>
        </p:nvSpPr>
        <p:spPr>
          <a:xfrm>
            <a:off x="5094760" y="7620178"/>
            <a:ext cx="1061334" cy="360000"/>
          </a:xfrm>
          <a:prstGeom prst="rect">
            <a:avLst/>
          </a:prstGeom>
          <a:solidFill>
            <a:schemeClr val="accent1">
              <a:lumMod val="20000"/>
              <a:lumOff val="80000"/>
            </a:schemeClr>
          </a:solidFill>
          <a:ln w="25400">
            <a:solidFill>
              <a:schemeClr val="accent5">
                <a:lumMod val="50000"/>
              </a:schemeClr>
            </a:solidFill>
          </a:ln>
        </p:spPr>
        <p:style>
          <a:lnRef idx="2">
            <a:schemeClr val="accent1"/>
          </a:lnRef>
          <a:fillRef idx="1">
            <a:schemeClr val="lt1"/>
          </a:fillRef>
          <a:effectRef idx="0">
            <a:schemeClr val="accent1"/>
          </a:effectRef>
          <a:fontRef idx="minor">
            <a:schemeClr val="dk1"/>
          </a:fontRef>
        </p:style>
        <p:txBody>
          <a:bodyPr wrap="square" lIns="216000" tIns="90000" rIns="91054" bIns="36000" rtlCol="0" anchor="ctr">
            <a:noAutofit/>
          </a:bodyPr>
          <a:lstStyle/>
          <a:p>
            <a:pPr marL="0" marR="0" lvl="0" indent="0" algn="just" defTabSz="83969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交付決定</a:t>
            </a:r>
            <a:endParaRPr kumimoji="1" lang="ja-JP" altLang="en-US" sz="1200"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grpSp>
        <p:nvGrpSpPr>
          <p:cNvPr id="6" name="グループ化 5"/>
          <p:cNvGrpSpPr/>
          <p:nvPr/>
        </p:nvGrpSpPr>
        <p:grpSpPr>
          <a:xfrm>
            <a:off x="194552" y="8133173"/>
            <a:ext cx="4828217" cy="378000"/>
            <a:chOff x="402436" y="8502596"/>
            <a:chExt cx="4828217" cy="378000"/>
          </a:xfrm>
        </p:grpSpPr>
        <p:sp>
          <p:nvSpPr>
            <p:cNvPr id="89" name="正方形/長方形 88"/>
            <p:cNvSpPr/>
            <p:nvPr/>
          </p:nvSpPr>
          <p:spPr>
            <a:xfrm>
              <a:off x="620273" y="8508844"/>
              <a:ext cx="4264478" cy="360000"/>
            </a:xfrm>
            <a:prstGeom prst="rect">
              <a:avLst/>
            </a:prstGeom>
            <a:solidFill>
              <a:schemeClr val="accent1">
                <a:lumMod val="20000"/>
                <a:lumOff val="80000"/>
              </a:schemeClr>
            </a:solidFill>
            <a:ln w="6350">
              <a:solidFill>
                <a:schemeClr val="accent5">
                  <a:lumMod val="50000"/>
                </a:schemeClr>
              </a:solidFill>
            </a:ln>
          </p:spPr>
          <p:style>
            <a:lnRef idx="2">
              <a:schemeClr val="accent1"/>
            </a:lnRef>
            <a:fillRef idx="1">
              <a:schemeClr val="lt1"/>
            </a:fillRef>
            <a:effectRef idx="0">
              <a:schemeClr val="accent1"/>
            </a:effectRef>
            <a:fontRef idx="minor">
              <a:schemeClr val="dk1"/>
            </a:fontRef>
          </p:style>
          <p:txBody>
            <a:bodyPr wrap="square" lIns="216000" tIns="90000" rIns="91054" bIns="36000" rtlCol="0" anchor="ctr">
              <a:noAutofit/>
            </a:bodyP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事業終了後、支給申請書の提出</a:t>
              </a:r>
              <a:r>
                <a:rPr kumimoji="1" lang="en-US" altLang="ja-JP"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a:t>
              </a:r>
              <a:r>
                <a:rPr kumimoji="1" lang="ja-JP" altLang="en-US" sz="1200" b="1" i="0" u="none" strike="noStrike" kern="1200" cap="none" spc="0" normalizeH="0" baseline="0" noProof="0" dirty="0" smtClean="0">
                  <a:ln>
                    <a:noFill/>
                  </a:ln>
                  <a:solidFill>
                    <a:srgbClr val="FF0000"/>
                  </a:solidFill>
                  <a:effectLst/>
                  <a:uLnTx/>
                  <a:uFillTx/>
                  <a:latin typeface="メイリオ" pitchFamily="50" charset="-128"/>
                  <a:ea typeface="メイリオ" pitchFamily="50" charset="-128"/>
                  <a:cs typeface="メイリオ" panose="020B0604030504040204" pitchFamily="50" charset="-128"/>
                </a:rPr>
                <a:t>申請期限：９月</a:t>
              </a:r>
              <a:r>
                <a:rPr kumimoji="1" lang="en-US" altLang="ja-JP" sz="1200" b="1" i="0" u="none" strike="noStrike" kern="1200" cap="none" spc="0" normalizeH="0" baseline="0" noProof="0" dirty="0">
                  <a:ln>
                    <a:noFill/>
                  </a:ln>
                  <a:solidFill>
                    <a:srgbClr val="FF0000"/>
                  </a:solidFill>
                  <a:effectLst/>
                  <a:uLnTx/>
                  <a:uFillTx/>
                  <a:latin typeface="メイリオ" pitchFamily="50" charset="-128"/>
                  <a:ea typeface="メイリオ" pitchFamily="50" charset="-128"/>
                  <a:cs typeface="メイリオ" panose="020B0604030504040204" pitchFamily="50" charset="-128"/>
                </a:rPr>
                <a:t>15</a:t>
              </a:r>
              <a:r>
                <a:rPr kumimoji="1" lang="ja-JP" altLang="en-US" sz="1200" b="1" i="0" u="none" strike="noStrike" kern="1200" cap="none" spc="0" normalizeH="0" baseline="0" noProof="0" dirty="0" smtClean="0">
                  <a:ln>
                    <a:noFill/>
                  </a:ln>
                  <a:solidFill>
                    <a:srgbClr val="FF0000"/>
                  </a:solidFill>
                  <a:effectLst/>
                  <a:uLnTx/>
                  <a:uFillTx/>
                  <a:latin typeface="メイリオ" pitchFamily="50" charset="-128"/>
                  <a:ea typeface="メイリオ" pitchFamily="50" charset="-128"/>
                  <a:cs typeface="メイリオ" panose="020B0604030504040204" pitchFamily="50" charset="-128"/>
                </a:rPr>
                <a:t>日</a:t>
              </a:r>
              <a:r>
                <a:rPr kumimoji="1" lang="en-US" altLang="ja-JP" sz="1200" b="1" i="0" u="none" strike="noStrike" kern="1200" cap="none" spc="0" normalizeH="0" baseline="0" noProof="0" dirty="0" smtClean="0">
                  <a:ln>
                    <a:noFill/>
                  </a:ln>
                  <a:solidFill>
                    <a:prstClr val="black"/>
                  </a:solidFill>
                  <a:effectLst/>
                  <a:uLnTx/>
                  <a:uFillTx/>
                  <a:latin typeface="メイリオ" pitchFamily="50" charset="-128"/>
                  <a:ea typeface="メイリオ" pitchFamily="50" charset="-128"/>
                  <a:cs typeface="メイリオ" panose="020B0604030504040204" pitchFamily="50" charset="-128"/>
                </a:rPr>
                <a:t>】</a:t>
              </a:r>
              <a:endParaRPr kumimoji="1" lang="ja-JP" altLang="en-US" sz="1200"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sp>
          <p:nvSpPr>
            <p:cNvPr id="98" name="二等辺三角形 97"/>
            <p:cNvSpPr/>
            <p:nvPr/>
          </p:nvSpPr>
          <p:spPr>
            <a:xfrm rot="5400000">
              <a:off x="4936998" y="8548362"/>
              <a:ext cx="326898" cy="260413"/>
            </a:xfrm>
            <a:prstGeom prst="triangle">
              <a:avLst/>
            </a:prstGeom>
            <a:solidFill>
              <a:schemeClr val="accent1">
                <a:lumMod val="20000"/>
                <a:lumOff val="80000"/>
              </a:schemeClr>
            </a:solidFill>
            <a:ln w="3175">
              <a:solidFill>
                <a:schemeClr val="accent5">
                  <a:lumMod val="50000"/>
                </a:schemeClr>
              </a:solidFill>
            </a:ln>
          </p:spPr>
          <p:style>
            <a:lnRef idx="2">
              <a:schemeClr val="accent2"/>
            </a:lnRef>
            <a:fillRef idx="1">
              <a:schemeClr val="lt1"/>
            </a:fillRef>
            <a:effectRef idx="0">
              <a:schemeClr val="accent2"/>
            </a:effectRef>
            <a:fontRef idx="minor">
              <a:schemeClr val="dk1"/>
            </a:fontRef>
          </p:style>
          <p:txBody>
            <a:bodyPr lIns="132235" tIns="41985" rIns="66118" bIns="0" rtlCol="0" anchor="ctr"/>
            <a:lstStyle/>
            <a:p>
              <a:pPr marL="0" marR="0" lvl="0" indent="0" algn="l" defTabSz="839694"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6" name="円/楕円 67"/>
            <p:cNvSpPr>
              <a:spLocks noChangeAspect="1"/>
            </p:cNvSpPr>
            <p:nvPr/>
          </p:nvSpPr>
          <p:spPr>
            <a:xfrm>
              <a:off x="402436" y="8502596"/>
              <a:ext cx="378000" cy="378000"/>
            </a:xfrm>
            <a:prstGeom prst="ellipse">
              <a:avLst/>
            </a:prstGeom>
            <a:solidFill>
              <a:schemeClr val="accent2">
                <a:lumMod val="50000"/>
              </a:schemeClr>
            </a:solidFill>
            <a:ln>
              <a:noFill/>
            </a:ln>
          </p:spPr>
          <p:style>
            <a:lnRef idx="2">
              <a:schemeClr val="accent6"/>
            </a:lnRef>
            <a:fillRef idx="1">
              <a:schemeClr val="lt1"/>
            </a:fillRef>
            <a:effectRef idx="0">
              <a:schemeClr val="accent6"/>
            </a:effectRef>
            <a:fontRef idx="minor">
              <a:schemeClr val="dk1"/>
            </a:fontRef>
          </p:style>
          <p:txBody>
            <a:bodyPr wrap="none" lIns="0" tIns="0" rIns="0"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700" b="0" i="0" u="none" strike="noStrike" kern="1200" cap="none" spc="0" normalizeH="0" baseline="0" noProof="0" dirty="0" smtClean="0">
                  <a:ln>
                    <a:noFill/>
                  </a:ln>
                  <a:solidFill>
                    <a:prstClr val="white"/>
                  </a:solidFill>
                  <a:effectLst/>
                  <a:uLnTx/>
                  <a:uFillTx/>
                  <a:latin typeface="ＤＦ特太ゴシック体" panose="020B0509000000000000" pitchFamily="49" charset="-128"/>
                  <a:ea typeface="ＤＦ特太ゴシック体" panose="020B0509000000000000" pitchFamily="49" charset="-128"/>
                  <a:cs typeface="メイリオ" panose="020B0604030504040204" pitchFamily="50" charset="-128"/>
                </a:rPr>
                <a:t>３</a:t>
              </a:r>
            </a:p>
          </p:txBody>
        </p:sp>
      </p:grpSp>
      <p:sp>
        <p:nvSpPr>
          <p:cNvPr id="117" name="円/楕円 9"/>
          <p:cNvSpPr>
            <a:spLocks noChangeAspect="1"/>
          </p:cNvSpPr>
          <p:nvPr/>
        </p:nvSpPr>
        <p:spPr>
          <a:xfrm>
            <a:off x="995370" y="7612444"/>
            <a:ext cx="378000" cy="378000"/>
          </a:xfrm>
          <a:prstGeom prst="ellipse">
            <a:avLst/>
          </a:prstGeom>
          <a:solidFill>
            <a:schemeClr val="accent2">
              <a:lumMod val="50000"/>
            </a:schemeClr>
          </a:solidFill>
          <a:ln>
            <a:noFill/>
          </a:ln>
        </p:spPr>
        <p:style>
          <a:lnRef idx="2">
            <a:schemeClr val="accent6"/>
          </a:lnRef>
          <a:fillRef idx="1">
            <a:schemeClr val="lt1"/>
          </a:fillRef>
          <a:effectRef idx="0">
            <a:schemeClr val="accent6"/>
          </a:effectRef>
          <a:fontRef idx="minor">
            <a:schemeClr val="dk1"/>
          </a:fontRef>
        </p:style>
        <p:txBody>
          <a:bodyPr wrap="none" lIns="0" tIns="0" rIns="0" bIns="0" rtlCol="0" anchor="ctr"/>
          <a:lstStyle/>
          <a:p>
            <a:pPr marL="0" marR="0" lvl="0" indent="0" algn="ctr" defTabSz="839694" rtl="0" eaLnBrk="1" fontAlgn="auto" latinLnBrk="0" hangingPunct="1">
              <a:lnSpc>
                <a:spcPct val="100000"/>
              </a:lnSpc>
              <a:spcBef>
                <a:spcPts val="0"/>
              </a:spcBef>
              <a:spcAft>
                <a:spcPts val="0"/>
              </a:spcAft>
              <a:buClrTx/>
              <a:buSzTx/>
              <a:buFontTx/>
              <a:buNone/>
              <a:tabLst/>
              <a:defRPr/>
            </a:pPr>
            <a:r>
              <a:rPr kumimoji="1" lang="ja-JP" altLang="en-US" sz="1700" b="0" i="0" u="none" strike="noStrike" kern="1200" cap="none" spc="0" normalizeH="0" baseline="0" noProof="0" dirty="0" smtClean="0">
                <a:ln>
                  <a:noFill/>
                </a:ln>
                <a:solidFill>
                  <a:prstClr val="white"/>
                </a:solidFill>
                <a:effectLst/>
                <a:uLnTx/>
                <a:uFillTx/>
                <a:latin typeface="ＤＦ特太ゴシック体" panose="020B0509000000000000" pitchFamily="49" charset="-128"/>
                <a:ea typeface="ＤＦ特太ゴシック体" panose="020B0509000000000000" pitchFamily="49" charset="-128"/>
                <a:cs typeface="メイリオ" panose="020B0604030504040204" pitchFamily="50" charset="-128"/>
              </a:rPr>
              <a:t>２</a:t>
            </a:r>
          </a:p>
        </p:txBody>
      </p:sp>
      <p:sp>
        <p:nvSpPr>
          <p:cNvPr id="120" name="角丸四角形 119"/>
          <p:cNvSpPr/>
          <p:nvPr/>
        </p:nvSpPr>
        <p:spPr>
          <a:xfrm>
            <a:off x="158456" y="8595360"/>
            <a:ext cx="1169030" cy="261433"/>
          </a:xfrm>
          <a:prstGeom prst="roundRect">
            <a:avLst>
              <a:gd name="adj" fmla="val 27321"/>
            </a:avLst>
          </a:prstGeom>
          <a:solidFill>
            <a:srgbClr val="E8627F"/>
          </a:solidFill>
          <a:ln>
            <a:noFill/>
          </a:ln>
        </p:spPr>
        <p:style>
          <a:lnRef idx="2">
            <a:schemeClr val="accent6"/>
          </a:lnRef>
          <a:fillRef idx="1">
            <a:schemeClr val="lt1"/>
          </a:fillRef>
          <a:effectRef idx="0">
            <a:schemeClr val="accent6"/>
          </a:effectRef>
          <a:fontRef idx="minor">
            <a:schemeClr val="dk1"/>
          </a:fontRef>
        </p:style>
        <p:txBody>
          <a:bodyPr lIns="144000" rIns="0" bIns="0" rtlCol="0" anchor="ctr"/>
          <a:lstStyle/>
          <a:p>
            <a:pPr marL="0" marR="0" lvl="0" indent="0" algn="l" defTabSz="839694"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メイリオ" pitchFamily="50" charset="-128"/>
                <a:ea typeface="メイリオ" pitchFamily="50" charset="-128"/>
                <a:cs typeface="+mn-cs"/>
              </a:rPr>
              <a:t>留意事項</a:t>
            </a:r>
            <a:endParaRPr kumimoji="1" lang="ja-JP" altLang="en-US" sz="1400" b="1" i="0" u="none" strike="noStrike" kern="1200" cap="none" spc="0" normalizeH="0" baseline="0" noProof="0" dirty="0">
              <a:ln>
                <a:noFill/>
              </a:ln>
              <a:solidFill>
                <a:prstClr val="white"/>
              </a:solidFill>
              <a:effectLst/>
              <a:uLnTx/>
              <a:uFillTx/>
              <a:latin typeface="メイリオ" pitchFamily="50" charset="-128"/>
              <a:ea typeface="メイリオ" pitchFamily="50" charset="-128"/>
              <a:cs typeface="+mn-cs"/>
            </a:endParaRPr>
          </a:p>
        </p:txBody>
      </p:sp>
      <p:sp>
        <p:nvSpPr>
          <p:cNvPr id="34" name="二等辺三角形 33"/>
          <p:cNvSpPr/>
          <p:nvPr/>
        </p:nvSpPr>
        <p:spPr>
          <a:xfrm rot="5400000">
            <a:off x="4721341" y="7672699"/>
            <a:ext cx="326898" cy="260413"/>
          </a:xfrm>
          <a:prstGeom prst="triangle">
            <a:avLst/>
          </a:prstGeom>
          <a:solidFill>
            <a:schemeClr val="accent1">
              <a:lumMod val="20000"/>
              <a:lumOff val="80000"/>
            </a:schemeClr>
          </a:solidFill>
          <a:ln w="3175">
            <a:solidFill>
              <a:schemeClr val="accent5">
                <a:lumMod val="50000"/>
              </a:schemeClr>
            </a:solidFill>
          </a:ln>
        </p:spPr>
        <p:style>
          <a:lnRef idx="2">
            <a:schemeClr val="accent2"/>
          </a:lnRef>
          <a:fillRef idx="1">
            <a:schemeClr val="lt1"/>
          </a:fillRef>
          <a:effectRef idx="0">
            <a:schemeClr val="accent2"/>
          </a:effectRef>
          <a:fontRef idx="minor">
            <a:schemeClr val="dk1"/>
          </a:fontRef>
        </p:style>
        <p:txBody>
          <a:bodyPr lIns="132235" tIns="41985" rIns="66118" bIns="0" rtlCol="0" anchor="ctr"/>
          <a:lstStyle/>
          <a:p>
            <a:pPr marL="0" marR="0" lvl="0" indent="0" algn="l" defTabSz="839694"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6" name="Text Box 1"/>
          <p:cNvSpPr txBox="1">
            <a:spLocks noChangeArrowheads="1"/>
          </p:cNvSpPr>
          <p:nvPr/>
        </p:nvSpPr>
        <p:spPr bwMode="auto">
          <a:xfrm>
            <a:off x="167501" y="8891127"/>
            <a:ext cx="6520772" cy="993435"/>
          </a:xfrm>
          <a:prstGeom prst="roundRect">
            <a:avLst>
              <a:gd name="adj" fmla="val 0"/>
            </a:avLst>
          </a:prstGeom>
          <a:solidFill>
            <a:schemeClr val="accent5">
              <a:lumMod val="20000"/>
              <a:lumOff val="80000"/>
            </a:schemeClr>
          </a:solid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216000" tIns="36000" rIns="0" bIns="0" numCol="1" anchor="t" anchorCtr="0" compatLnSpc="1">
            <a:prstTxWarp prst="textNoShape">
              <a:avLst/>
            </a:prstTxWarp>
          </a:bodyPr>
          <a:lstStyle/>
          <a:p>
            <a:pPr marL="0" marR="0" lvl="0" indent="0" algn="l" defTabSz="839694" rtl="0" eaLnBrk="0" fontAlgn="base" latinLnBrk="0" hangingPunct="0">
              <a:lnSpc>
                <a:spcPct val="100000"/>
              </a:lnSpc>
              <a:spcBef>
                <a:spcPct val="0"/>
              </a:spcBef>
              <a:spcAft>
                <a:spcPts val="0"/>
              </a:spcAft>
              <a:buClrTx/>
              <a:buSzTx/>
              <a:buFontTx/>
              <a:buNone/>
              <a:tabLst>
                <a:tab pos="419847" algn="l"/>
              </a:tabLst>
              <a:defRPr/>
            </a:pPr>
            <a:endPar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21" name="図 120" descr="QR_Code1552230502 - Windows フォト ビューアー"/>
          <p:cNvPicPr>
            <a:picLocks noChangeAspect="1"/>
          </p:cNvPicPr>
          <p:nvPr/>
        </p:nvPicPr>
        <p:blipFill rotWithShape="1">
          <a:blip r:embed="rId3" cstate="print">
            <a:extLst>
              <a:ext uri="{28A0092B-C50C-407E-A947-70E740481C1C}">
                <a14:useLocalDpi xmlns:a14="http://schemas.microsoft.com/office/drawing/2010/main" val="0"/>
              </a:ext>
            </a:extLst>
          </a:blip>
          <a:srcRect l="43793" t="38989" r="44243" b="39680"/>
          <a:stretch/>
        </p:blipFill>
        <p:spPr>
          <a:xfrm>
            <a:off x="2817210" y="8900537"/>
            <a:ext cx="570110" cy="547190"/>
          </a:xfrm>
          <a:prstGeom prst="rect">
            <a:avLst/>
          </a:prstGeom>
        </p:spPr>
      </p:pic>
      <p:sp>
        <p:nvSpPr>
          <p:cNvPr id="3" name="正方形/長方形 2"/>
          <p:cNvSpPr/>
          <p:nvPr/>
        </p:nvSpPr>
        <p:spPr>
          <a:xfrm>
            <a:off x="-95774" y="75737"/>
            <a:ext cx="6784047" cy="584775"/>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「働き方改革推進支援助成金</a:t>
            </a:r>
            <a:r>
              <a:rPr kumimoji="1" lang="en-US" altLang="ja-JP" sz="16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職場</a:t>
            </a:r>
            <a:r>
              <a:rPr kumimoji="1" lang="ja-JP" altLang="en-US"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意識改善特例</a:t>
            </a:r>
            <a:r>
              <a:rPr kumimoji="1" lang="ja-JP" altLang="en-US" sz="16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コース</a:t>
            </a:r>
            <a:endParaRPr kumimoji="1" lang="en-US" altLang="ja-JP" sz="16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152247" y="762909"/>
            <a:ext cx="6599464" cy="675602"/>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lIns="132235" tIns="41985" rIns="66118" bIns="0" rtlCol="0" anchor="ctr"/>
          <a:lstStyle/>
          <a:p>
            <a:pPr>
              <a:lnSpc>
                <a:spcPts val="1469"/>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〇事業実施期間を５月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日から７</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日まで延長</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しました。</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69"/>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○交付申請期限を５月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日から７月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日まで延長しました。</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69"/>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〇支給申請期限を７月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日から９月</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日まで延長しました。</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308362" y="837779"/>
            <a:ext cx="1779309" cy="544367"/>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83969" tIns="36000" rIns="83969" bIns="0" rtlCol="0" anchor="ctr"/>
          <a:lstStyle/>
          <a:p>
            <a:pPr algn="ct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重要なお知らせ</a:t>
            </a:r>
            <a:endPar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3425231" y="8998306"/>
            <a:ext cx="3179531" cy="392567"/>
          </a:xfrm>
          <a:prstGeom prst="rect">
            <a:avLst/>
          </a:prstGeom>
        </p:spPr>
        <p:txBody>
          <a:bodyPr wrap="square" lIns="83969" tIns="41985" rIns="83969" bIns="41985">
            <a:spAutoFit/>
          </a:bodyPr>
          <a:lstStyle/>
          <a:p>
            <a:pPr fontAlgn="base">
              <a:spcBef>
                <a:spcPct val="0"/>
              </a:spcBef>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電子申請システムによる申請も可能です。</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詳しくはこちら（</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https</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hlinkClick r:id="rId4"/>
              </a:rPr>
              <a:t>://jgrants.go.jp</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0" name="図 39" descr="画面の領域"/>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66889" y="8922106"/>
            <a:ext cx="537873" cy="550006"/>
          </a:xfrm>
          <a:prstGeom prst="rect">
            <a:avLst/>
          </a:prstGeom>
        </p:spPr>
      </p:pic>
      <p:sp>
        <p:nvSpPr>
          <p:cNvPr id="41" name="正方形/長方形 40"/>
          <p:cNvSpPr/>
          <p:nvPr/>
        </p:nvSpPr>
        <p:spPr>
          <a:xfrm>
            <a:off x="381000" y="8902345"/>
            <a:ext cx="4885215" cy="546455"/>
          </a:xfrm>
          <a:prstGeom prst="rect">
            <a:avLst/>
          </a:prstGeom>
        </p:spPr>
        <p:txBody>
          <a:bodyPr wrap="square" lIns="83969" tIns="41985" rIns="83969" bIns="41985">
            <a:spAutoFit/>
          </a:bodyPr>
          <a:lstStyle/>
          <a:p>
            <a:pPr fontAlgn="base">
              <a:spcBef>
                <a:spcPct val="0"/>
              </a:spcBef>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申請書の記載例を掲載している</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「申請マニュアル」や「申請様式」は、</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こちらからダウンロードできます。</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4" name="図 43"/>
          <p:cNvPicPr>
            <a:picLocks noChangeAspect="1" noChangeArrowheads="1"/>
          </p:cNvPicPr>
          <p:nvPr/>
        </p:nvPicPr>
        <p:blipFill>
          <a:blip r:embed="rId6" cstate="print"/>
          <a:srcRect/>
          <a:stretch>
            <a:fillRect/>
          </a:stretch>
        </p:blipFill>
        <p:spPr bwMode="auto">
          <a:xfrm>
            <a:off x="344458" y="9448800"/>
            <a:ext cx="345600" cy="388800"/>
          </a:xfrm>
          <a:prstGeom prst="rect">
            <a:avLst/>
          </a:prstGeom>
          <a:noFill/>
          <a:ln w="9525">
            <a:noFill/>
            <a:miter lim="800000"/>
            <a:headEnd/>
            <a:tailEnd/>
          </a:ln>
        </p:spPr>
      </p:pic>
      <p:sp>
        <p:nvSpPr>
          <p:cNvPr id="45" name="Text Box 1"/>
          <p:cNvSpPr txBox="1">
            <a:spLocks noChangeArrowheads="1"/>
          </p:cNvSpPr>
          <p:nvPr/>
        </p:nvSpPr>
        <p:spPr bwMode="auto">
          <a:xfrm>
            <a:off x="412389" y="9439172"/>
            <a:ext cx="6854801" cy="510352"/>
          </a:xfrm>
          <a:prstGeom prst="roundRect">
            <a:avLst>
              <a:gd name="adj" fmla="val 0"/>
            </a:avLst>
          </a:prstGeom>
          <a:noFill/>
          <a:ln w="19050">
            <a:noFill/>
            <a:headEnd/>
            <a:tailEnd/>
          </a:ln>
        </p:spPr>
        <p:style>
          <a:lnRef idx="2">
            <a:schemeClr val="accent6"/>
          </a:lnRef>
          <a:fillRef idx="1">
            <a:schemeClr val="lt1"/>
          </a:fillRef>
          <a:effectRef idx="0">
            <a:schemeClr val="accent6"/>
          </a:effectRef>
          <a:fontRef idx="minor">
            <a:schemeClr val="dk1"/>
          </a:fontRef>
        </p:style>
        <p:txBody>
          <a:bodyPr vert="horz" wrap="square" lIns="216000" tIns="144000" rIns="0" bIns="0" numCol="1" anchor="t" anchorCtr="0" compatLnSpc="1">
            <a:prstTxWarp prst="textNoShape">
              <a:avLst/>
            </a:prstTxWarp>
          </a:bodyPr>
          <a:lstStyle/>
          <a:p>
            <a:pPr eaLnBrk="0" fontAlgn="base" hangingPunct="0">
              <a:spcBef>
                <a:spcPct val="0"/>
              </a:spcBef>
              <a:tabLst>
                <a:tab pos="419847" algn="l"/>
              </a:tabLst>
            </a:pP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お問い合わせ先</a:t>
            </a:r>
            <a:r>
              <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申請先   愛媛労働局   雇用</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環境・</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均等室</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089-935-5222</a:t>
            </a: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061830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44"/>
          <p:cNvSpPr/>
          <p:nvPr/>
        </p:nvSpPr>
        <p:spPr>
          <a:xfrm>
            <a:off x="112788" y="1721561"/>
            <a:ext cx="6691933" cy="6363414"/>
          </a:xfrm>
          <a:prstGeom prst="roundRect">
            <a:avLst>
              <a:gd name="adj" fmla="val 3478"/>
            </a:avLst>
          </a:prstGeom>
          <a:solidFill>
            <a:srgbClr val="FFFFFF"/>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algn="just" defTabSz="783842">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dirty="0">
              <a:solidFill>
                <a:prstClr val="black"/>
              </a:solidFill>
              <a:latin typeface="游ゴシック" panose="020B0400000000000000" pitchFamily="50" charset="-128"/>
              <a:ea typeface="游ゴシック" panose="020B0400000000000000" pitchFamily="50" charset="-128"/>
            </a:endParaRPr>
          </a:p>
          <a:p>
            <a:pPr defTabSz="783842">
              <a:defRPr/>
            </a:pP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76529" indent="-76529" defTabSz="433837">
              <a:defRPr/>
            </a:pPr>
            <a:endParaRPr kumimoji="0" lang="en-US" altLang="ja-JP" sz="947" b="1" dirty="0">
              <a:solidFill>
                <a:prstClr val="black"/>
              </a:solidFill>
              <a:latin typeface="游ゴシック" panose="020B0400000000000000" pitchFamily="50" charset="-128"/>
              <a:ea typeface="游ゴシック" panose="020B0400000000000000" pitchFamily="50" charset="-128"/>
            </a:endParaRPr>
          </a:p>
          <a:p>
            <a:pPr marL="76529" indent="-76529" defTabSz="433837">
              <a:defRPr/>
            </a:pP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b="1" dirty="0">
              <a:solidFill>
                <a:prstClr val="black"/>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b="1" dirty="0">
                <a:solidFill>
                  <a:prstClr val="black"/>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b="1" dirty="0">
                <a:solidFill>
                  <a:srgbClr val="FF0000"/>
                </a:solidFill>
                <a:latin typeface="游ゴシック" panose="020B0400000000000000" pitchFamily="50" charset="-128"/>
                <a:ea typeface="游ゴシック" panose="020B0400000000000000" pitchFamily="50" charset="-128"/>
                <a:cs typeface="メイリオ" pitchFamily="50" charset="-128"/>
              </a:rPr>
              <a:t> </a:t>
            </a:r>
            <a:endParaRPr kumimoji="0" lang="en-US" altLang="ja-JP" sz="947" b="1" dirty="0">
              <a:solidFill>
                <a:srgbClr val="FF0000"/>
              </a:solidFill>
              <a:latin typeface="游ゴシック" panose="020B0400000000000000" pitchFamily="50" charset="-128"/>
              <a:ea typeface="游ゴシック" panose="020B0400000000000000" pitchFamily="50" charset="-128"/>
              <a:cs typeface="メイリオ" pitchFamily="50" charset="-128"/>
            </a:endParaRPr>
          </a:p>
          <a:p>
            <a:pPr marL="233687" indent="-233687" defTabSz="433837">
              <a:defRPr/>
            </a:pPr>
            <a:r>
              <a:rPr kumimoji="0" lang="ja-JP" altLang="en-US" sz="947" dirty="0">
                <a:solidFill>
                  <a:srgbClr val="FF0000"/>
                </a:solidFill>
                <a:latin typeface="游ゴシック" panose="020B0400000000000000" pitchFamily="50" charset="-128"/>
                <a:ea typeface="游ゴシック" panose="020B0400000000000000" pitchFamily="50" charset="-128"/>
                <a:cs typeface="メイリオ" pitchFamily="50" charset="-128"/>
              </a:rPr>
              <a:t>　　</a:t>
            </a:r>
            <a:r>
              <a:rPr kumimoji="0" lang="ja-JP" altLang="en-US" sz="947" dirty="0">
                <a:solidFill>
                  <a:prstClr val="black"/>
                </a:solidFill>
                <a:latin typeface="游ゴシック" panose="020B0400000000000000" pitchFamily="50" charset="-128"/>
                <a:ea typeface="游ゴシック" panose="020B0400000000000000" pitchFamily="50" charset="-128"/>
              </a:rPr>
              <a:t>　</a:t>
            </a:r>
            <a:endParaRPr kumimoji="0" lang="en-US" altLang="ja-JP" sz="947" dirty="0">
              <a:solidFill>
                <a:prstClr val="black"/>
              </a:solidFill>
              <a:latin typeface="游ゴシック" panose="020B0400000000000000" pitchFamily="50" charset="-128"/>
              <a:ea typeface="游ゴシック" panose="020B0400000000000000" pitchFamily="50" charset="-128"/>
            </a:endParaRPr>
          </a:p>
        </p:txBody>
      </p:sp>
      <p:sp>
        <p:nvSpPr>
          <p:cNvPr id="2" name="角丸四角形 1"/>
          <p:cNvSpPr/>
          <p:nvPr/>
        </p:nvSpPr>
        <p:spPr>
          <a:xfrm>
            <a:off x="-173622" y="-14089"/>
            <a:ext cx="7304106" cy="645042"/>
          </a:xfrm>
          <a:prstGeom prst="round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42"/>
          </a:p>
        </p:txBody>
      </p:sp>
      <p:sp>
        <p:nvSpPr>
          <p:cNvPr id="22" name="Oval 15"/>
          <p:cNvSpPr>
            <a:spLocks noChangeArrowheads="1"/>
          </p:cNvSpPr>
          <p:nvPr/>
        </p:nvSpPr>
        <p:spPr bwMode="auto">
          <a:xfrm>
            <a:off x="437575" y="-102122"/>
            <a:ext cx="554843" cy="654337"/>
          </a:xfrm>
          <a:prstGeom prst="ellipse">
            <a:avLst/>
          </a:prstGeom>
          <a:noFill/>
          <a:ln w="9525">
            <a:noFill/>
            <a:round/>
            <a:headEnd/>
            <a:tailEnd/>
          </a:ln>
        </p:spPr>
        <p:txBody>
          <a:bodyPr vert="horz" wrap="square" lIns="77320" tIns="9252" rIns="77320" bIns="9252" numCol="1" anchor="t" anchorCtr="0" compatLnSpc="1">
            <a:prstTxWarp prst="textNoShape">
              <a:avLst/>
            </a:prstTxWarp>
          </a:bodyPr>
          <a:lstStyle/>
          <a:p>
            <a:endParaRPr lang="ja-JP" altLang="en-US" sz="1542"/>
          </a:p>
        </p:txBody>
      </p:sp>
      <p:grpSp>
        <p:nvGrpSpPr>
          <p:cNvPr id="41" name="グループ化 40"/>
          <p:cNvGrpSpPr/>
          <p:nvPr/>
        </p:nvGrpSpPr>
        <p:grpSpPr>
          <a:xfrm>
            <a:off x="1312888" y="9431794"/>
            <a:ext cx="5086502" cy="654338"/>
            <a:chOff x="1434954" y="10225490"/>
            <a:chExt cx="5608104" cy="721437"/>
          </a:xfrm>
        </p:grpSpPr>
        <p:sp>
          <p:nvSpPr>
            <p:cNvPr id="27" name="Oval 13"/>
            <p:cNvSpPr>
              <a:spLocks noChangeArrowheads="1"/>
            </p:cNvSpPr>
            <p:nvPr/>
          </p:nvSpPr>
          <p:spPr bwMode="auto">
            <a:xfrm>
              <a:off x="6430160" y="10225490"/>
              <a:ext cx="612898" cy="721437"/>
            </a:xfrm>
            <a:prstGeom prst="ellipse">
              <a:avLst/>
            </a:prstGeom>
            <a:noFill/>
            <a:ln w="9525">
              <a:noFill/>
              <a:round/>
              <a:headEnd/>
              <a:tailEnd/>
            </a:ln>
          </p:spPr>
          <p:txBody>
            <a:bodyPr vert="horz" wrap="square" lIns="67385" tIns="8063" rIns="67385" bIns="8063" numCol="1" anchor="t" anchorCtr="0" compatLnSpc="1">
              <a:prstTxWarp prst="textNoShape">
                <a:avLst/>
              </a:prstTxWarp>
            </a:bodyPr>
            <a:lstStyle/>
            <a:p>
              <a:endParaRPr lang="ja-JP" altLang="en-US" sz="1542"/>
            </a:p>
          </p:txBody>
        </p:sp>
        <p:grpSp>
          <p:nvGrpSpPr>
            <p:cNvPr id="31" name="グループ化 30"/>
            <p:cNvGrpSpPr/>
            <p:nvPr/>
          </p:nvGrpSpPr>
          <p:grpSpPr>
            <a:xfrm>
              <a:off x="1434954" y="10297621"/>
              <a:ext cx="4467032" cy="351483"/>
              <a:chOff x="1225893" y="10319731"/>
              <a:chExt cx="5037861" cy="396400"/>
            </a:xfrm>
          </p:grpSpPr>
          <p:sp>
            <p:nvSpPr>
              <p:cNvPr id="33" name="テキスト ボックス 32"/>
              <p:cNvSpPr txBox="1"/>
              <p:nvPr/>
            </p:nvSpPr>
            <p:spPr>
              <a:xfrm>
                <a:off x="1225893" y="10319731"/>
                <a:ext cx="5037861" cy="396400"/>
              </a:xfrm>
              <a:prstGeom prst="rect">
                <a:avLst/>
              </a:prstGeom>
              <a:noFill/>
            </p:spPr>
            <p:txBody>
              <a:bodyPr wrap="square" lIns="94603" tIns="47301" rIns="94603" bIns="47301" rtlCol="0">
                <a:spAutoFit/>
              </a:bodyPr>
              <a:lstStyle/>
              <a:p>
                <a:pPr algn="ctr"/>
                <a:r>
                  <a:rPr lang="ja-JP" altLang="en-US" sz="1451" b="1" dirty="0">
                    <a:latin typeface="HG丸ｺﾞｼｯｸM-PRO" pitchFamily="50" charset="-128"/>
                    <a:ea typeface="HG丸ｺﾞｼｯｸM-PRO" pitchFamily="50" charset="-128"/>
                  </a:rPr>
                  <a:t>  </a:t>
                </a:r>
                <a:r>
                  <a:rPr lang="ja-JP" altLang="en-US" sz="1451" b="1" dirty="0" smtClean="0">
                    <a:latin typeface="HG丸ｺﾞｼｯｸM-PRO" pitchFamily="50" charset="-128"/>
                    <a:ea typeface="HG丸ｺﾞｼｯｸM-PRO" pitchFamily="50" charset="-128"/>
                  </a:rPr>
                  <a:t>厚生労働省・愛媛労働局・ハローワーク</a:t>
                </a:r>
                <a:endParaRPr lang="ja-JP" altLang="en-US" sz="1451" b="1" dirty="0">
                  <a:latin typeface="HG丸ｺﾞｼｯｸM-PRO" pitchFamily="50" charset="-128"/>
                  <a:ea typeface="HG丸ｺﾞｼｯｸM-PRO" pitchFamily="50" charset="-128"/>
                </a:endParaRPr>
              </a:p>
            </p:txBody>
          </p:sp>
          <p:pic>
            <p:nvPicPr>
              <p:cNvPr id="34" name="図 33" descr="マーク小.jpg"/>
              <p:cNvPicPr>
                <a:picLocks noChangeAspect="1"/>
              </p:cNvPicPr>
              <p:nvPr/>
            </p:nvPicPr>
            <p:blipFill>
              <a:blip r:embed="rId3" cstate="print">
                <a:clrChange>
                  <a:clrFrom>
                    <a:srgbClr val="FFFFFF"/>
                  </a:clrFrom>
                  <a:clrTo>
                    <a:srgbClr val="FFFFFF">
                      <a:alpha val="0"/>
                    </a:srgbClr>
                  </a:clrTo>
                </a:clrChange>
              </a:blip>
              <a:stretch>
                <a:fillRect/>
              </a:stretch>
            </p:blipFill>
            <p:spPr>
              <a:xfrm>
                <a:off x="1240721" y="10347954"/>
                <a:ext cx="342627" cy="339932"/>
              </a:xfrm>
              <a:prstGeom prst="rect">
                <a:avLst/>
              </a:prstGeom>
            </p:spPr>
          </p:pic>
        </p:grpSp>
      </p:grpSp>
      <p:sp>
        <p:nvSpPr>
          <p:cNvPr id="32" name="テキスト ボックス 31"/>
          <p:cNvSpPr txBox="1"/>
          <p:nvPr/>
        </p:nvSpPr>
        <p:spPr>
          <a:xfrm>
            <a:off x="135197" y="1861897"/>
            <a:ext cx="6322078" cy="315599"/>
          </a:xfrm>
          <a:prstGeom prst="rect">
            <a:avLst/>
          </a:prstGeom>
          <a:noFill/>
          <a:ln>
            <a:noFill/>
          </a:ln>
        </p:spPr>
        <p:txBody>
          <a:bodyPr wrap="square" lIns="32652" rIns="32652" rtlCol="0">
            <a:spAutoFit/>
          </a:bodyPr>
          <a:lstStyle/>
          <a:p>
            <a:r>
              <a:rPr lang="en-US" altLang="ja-JP" sz="1451" b="1" dirty="0">
                <a:solidFill>
                  <a:schemeClr val="accent6">
                    <a:lumMod val="75000"/>
                  </a:schemeClr>
                </a:solidFill>
                <a:latin typeface="メイリオ" panose="020B0604030504040204" pitchFamily="50" charset="-128"/>
                <a:ea typeface="メイリオ" panose="020B0604030504040204" pitchFamily="50" charset="-128"/>
              </a:rPr>
              <a:t>【</a:t>
            </a:r>
            <a:r>
              <a:rPr lang="ja-JP" altLang="en-US" sz="1451" b="1" dirty="0">
                <a:solidFill>
                  <a:schemeClr val="accent6">
                    <a:lumMod val="75000"/>
                  </a:schemeClr>
                </a:solidFill>
                <a:latin typeface="メイリオ" panose="020B0604030504040204" pitchFamily="50" charset="-128"/>
                <a:ea typeface="メイリオ" panose="020B0604030504040204" pitchFamily="50" charset="-128"/>
              </a:rPr>
              <a:t>特例の対象となる事業主</a:t>
            </a:r>
            <a:r>
              <a:rPr lang="en-US" altLang="ja-JP" sz="1451" b="1" dirty="0">
                <a:solidFill>
                  <a:schemeClr val="accent6">
                    <a:lumMod val="75000"/>
                  </a:schemeClr>
                </a:solidFill>
                <a:latin typeface="メイリオ" panose="020B0604030504040204" pitchFamily="50" charset="-128"/>
                <a:ea typeface="メイリオ" panose="020B0604030504040204" pitchFamily="50" charset="-128"/>
              </a:rPr>
              <a:t>】</a:t>
            </a:r>
            <a:endParaRPr lang="ja-JP" altLang="en-US" sz="1451" b="1" dirty="0">
              <a:solidFill>
                <a:schemeClr val="accent6">
                  <a:lumMod val="75000"/>
                </a:schemeClr>
              </a:solidFill>
              <a:latin typeface="メイリオ" panose="020B0604030504040204" pitchFamily="50" charset="-128"/>
              <a:ea typeface="メイリオ" panose="020B0604030504040204" pitchFamily="50" charset="-128"/>
            </a:endParaRPr>
          </a:p>
        </p:txBody>
      </p:sp>
      <p:sp>
        <p:nvSpPr>
          <p:cNvPr id="9" name="正方形/長方形 8"/>
          <p:cNvSpPr/>
          <p:nvPr/>
        </p:nvSpPr>
        <p:spPr>
          <a:xfrm>
            <a:off x="30389" y="-168884"/>
            <a:ext cx="6694532" cy="861774"/>
          </a:xfrm>
          <a:prstGeom prst="rect">
            <a:avLst/>
          </a:prstGeom>
        </p:spPr>
        <p:txBody>
          <a:bodyPr wrap="square" lIns="32652" rIns="32652">
            <a:spAutoFit/>
          </a:bodyPr>
          <a:lstStyle/>
          <a:p>
            <a:pPr algn="ctr">
              <a:lnSpc>
                <a:spcPts val="1995"/>
              </a:lnSpc>
            </a:pPr>
            <a:endParaRPr lang="en-US" altLang="ja-JP" sz="2177" b="1" dirty="0">
              <a:solidFill>
                <a:srgbClr val="FF6600"/>
              </a:solidFill>
              <a:latin typeface="+mj-ea"/>
              <a:cs typeface="メイリオ" panose="020B0604030504040204" pitchFamily="50" charset="-128"/>
            </a:endParaRPr>
          </a:p>
          <a:p>
            <a:pPr algn="ctr">
              <a:lnSpc>
                <a:spcPts val="1995"/>
              </a:lnSpc>
            </a:pPr>
            <a:r>
              <a:rPr lang="ja-JP" altLang="en-US" sz="2177" b="1" dirty="0">
                <a:solidFill>
                  <a:schemeClr val="bg1"/>
                </a:solidFill>
                <a:latin typeface="+mj-ea"/>
                <a:cs typeface="メイリオ" panose="020B0604030504040204" pitchFamily="50" charset="-128"/>
              </a:rPr>
              <a:t>雇用調整助成金の特例拡充の</a:t>
            </a:r>
            <a:r>
              <a:rPr lang="ja-JP" altLang="en-US" sz="2177" b="1" dirty="0" smtClean="0">
                <a:solidFill>
                  <a:schemeClr val="bg1"/>
                </a:solidFill>
                <a:latin typeface="+mj-ea"/>
                <a:cs typeface="メイリオ" panose="020B0604030504040204" pitchFamily="50" charset="-128"/>
              </a:rPr>
              <a:t>お知らせ</a:t>
            </a:r>
            <a:endParaRPr lang="en-US" altLang="ja-JP" sz="2177" b="1" dirty="0" smtClean="0">
              <a:solidFill>
                <a:schemeClr val="bg1"/>
              </a:solidFill>
              <a:latin typeface="+mj-ea"/>
              <a:cs typeface="メイリオ" panose="020B0604030504040204" pitchFamily="50" charset="-128"/>
            </a:endParaRPr>
          </a:p>
          <a:p>
            <a:pPr algn="ctr">
              <a:lnSpc>
                <a:spcPts val="1995"/>
              </a:lnSpc>
            </a:pPr>
            <a:r>
              <a:rPr lang="ja-JP" altLang="en-US" sz="1400" b="1" dirty="0" smtClean="0">
                <a:solidFill>
                  <a:schemeClr val="bg1"/>
                </a:solidFill>
                <a:latin typeface="+mj-ea"/>
                <a:cs typeface="メイリオ" panose="020B0604030504040204" pitchFamily="50" charset="-128"/>
              </a:rPr>
              <a:t>令和２年６月１２日発表分</a:t>
            </a:r>
            <a:endParaRPr lang="en-US" altLang="ja-JP" sz="1400" b="1" dirty="0">
              <a:solidFill>
                <a:schemeClr val="bg1"/>
              </a:solidFill>
              <a:latin typeface="+mj-ea"/>
              <a:cs typeface="メイリオ" panose="020B0604030504040204" pitchFamily="50" charset="-128"/>
            </a:endParaRPr>
          </a:p>
        </p:txBody>
      </p:sp>
      <p:sp>
        <p:nvSpPr>
          <p:cNvPr id="10" name="角丸四角形 9"/>
          <p:cNvSpPr/>
          <p:nvPr/>
        </p:nvSpPr>
        <p:spPr>
          <a:xfrm>
            <a:off x="196743" y="1039954"/>
            <a:ext cx="6400052" cy="63713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088"/>
              </a:lnSpc>
            </a:pPr>
            <a:r>
              <a:rPr lang="ja-JP" altLang="en-US" sz="1100" b="1" spc="91" dirty="0">
                <a:solidFill>
                  <a:prstClr val="black"/>
                </a:solidFill>
                <a:latin typeface="HG丸ｺﾞｼｯｸM-PRO" panose="020F0600000000000000" pitchFamily="50" charset="-128"/>
                <a:ea typeface="HG丸ｺﾞｼｯｸM-PRO" panose="020F0600000000000000" pitchFamily="50" charset="-128"/>
              </a:rPr>
              <a:t>雇用調整助成金とは、経済上の理由により事業活動の縮小を余儀なくされた事業主が、労働者に対して一時的に休業等を行い、労働者の雇用の維持を図った場合、事業主が労働者に支払った休業手当等の一部（一定の要件を満たす場合は全部）が国によって助成される制度です。</a:t>
            </a:r>
            <a:endParaRPr lang="en-US" altLang="ja-JP" sz="1100" b="1" spc="91" dirty="0">
              <a:solidFill>
                <a:prstClr val="black"/>
              </a:solidFill>
              <a:latin typeface="HG丸ｺﾞｼｯｸM-PRO" panose="020F0600000000000000" pitchFamily="50" charset="-128"/>
              <a:ea typeface="HG丸ｺﾞｼｯｸM-PRO" panose="020F0600000000000000" pitchFamily="50" charset="-128"/>
            </a:endParaRPr>
          </a:p>
        </p:txBody>
      </p:sp>
      <p:sp>
        <p:nvSpPr>
          <p:cNvPr id="30" name="テキスト ボックス 26"/>
          <p:cNvSpPr txBox="1">
            <a:spLocks noChangeArrowheads="1"/>
          </p:cNvSpPr>
          <p:nvPr/>
        </p:nvSpPr>
        <p:spPr bwMode="auto">
          <a:xfrm>
            <a:off x="5507047" y="9607590"/>
            <a:ext cx="1244029" cy="227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742" tIns="43371" rIns="86742" bIns="43371">
            <a:spAutoFit/>
          </a:bodyPr>
          <a:lstStyle>
            <a:lvl1pPr eaLnBrk="0" hangingPunct="0">
              <a:spcBef>
                <a:spcPct val="20000"/>
              </a:spcBef>
              <a:buFont typeface="Arial" panose="020B0604020202020204" pitchFamily="34" charset="0"/>
              <a:buChar char="•"/>
              <a:defRPr kumimoji="1" sz="33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907" dirty="0">
                <a:solidFill>
                  <a:srgbClr val="FF0000"/>
                </a:solidFill>
                <a:latin typeface="Arial" panose="020B0604020202020204" pitchFamily="34" charset="0"/>
              </a:rPr>
              <a:t>(R2.6.16</a:t>
            </a:r>
            <a:r>
              <a:rPr lang="ja-JP" altLang="en-US" sz="907" dirty="0">
                <a:solidFill>
                  <a:srgbClr val="FF0000"/>
                </a:solidFill>
                <a:latin typeface="Arial" panose="020B0604020202020204" pitchFamily="34" charset="0"/>
              </a:rPr>
              <a:t>愛媛）</a:t>
            </a:r>
            <a:endParaRPr lang="en-US" altLang="ja-JP" sz="907" dirty="0">
              <a:solidFill>
                <a:srgbClr val="FF0000"/>
              </a:solidFill>
              <a:latin typeface="Arial" panose="020B0604020202020204" pitchFamily="34" charset="0"/>
            </a:endParaRPr>
          </a:p>
        </p:txBody>
      </p:sp>
      <p:sp>
        <p:nvSpPr>
          <p:cNvPr id="36" name="テキスト ボックス 35"/>
          <p:cNvSpPr txBox="1"/>
          <p:nvPr/>
        </p:nvSpPr>
        <p:spPr>
          <a:xfrm>
            <a:off x="452573" y="2091177"/>
            <a:ext cx="6374557" cy="31034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lIns="32652" rIns="32652" rtlCol="0">
            <a:spAutoFit/>
          </a:bodyPr>
          <a:lstStyle/>
          <a:p>
            <a:pPr algn="just">
              <a:lnSpc>
                <a:spcPts val="1723"/>
              </a:lnSpc>
            </a:pPr>
            <a:r>
              <a:rPr lang="ja-JP" altLang="en-US" sz="1361" b="1" u="sng" dirty="0">
                <a:latin typeface="メイリオ" panose="020B0604030504040204" pitchFamily="50" charset="-128"/>
                <a:ea typeface="メイリオ" panose="020B0604030504040204" pitchFamily="50" charset="-128"/>
              </a:rPr>
              <a:t>新型コロナウイルス感染症の影響を受ける事業主</a:t>
            </a:r>
            <a:r>
              <a:rPr lang="ja-JP" altLang="en-US" sz="1361" b="1" dirty="0">
                <a:latin typeface="メイリオ" panose="020B0604030504040204" pitchFamily="50" charset="-128"/>
                <a:ea typeface="メイリオ" panose="020B0604030504040204" pitchFamily="50" charset="-128"/>
              </a:rPr>
              <a:t>を対象とします。</a:t>
            </a:r>
            <a:endParaRPr lang="en-US" altLang="ja-JP" sz="1361" b="1" dirty="0">
              <a:latin typeface="メイリオ" panose="020B0604030504040204" pitchFamily="50" charset="-128"/>
              <a:ea typeface="メイリオ" panose="020B0604030504040204" pitchFamily="50" charset="-128"/>
            </a:endParaRPr>
          </a:p>
        </p:txBody>
      </p:sp>
      <p:pic>
        <p:nvPicPr>
          <p:cNvPr id="40" name="図 3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5018" y="8963335"/>
            <a:ext cx="667903" cy="667903"/>
          </a:xfrm>
          <a:prstGeom prst="rect">
            <a:avLst/>
          </a:prstGeom>
        </p:spPr>
      </p:pic>
      <p:sp>
        <p:nvSpPr>
          <p:cNvPr id="42" name="テキスト ボックス 41"/>
          <p:cNvSpPr txBox="1"/>
          <p:nvPr/>
        </p:nvSpPr>
        <p:spPr>
          <a:xfrm>
            <a:off x="76002" y="8113665"/>
            <a:ext cx="6518993" cy="465307"/>
          </a:xfrm>
          <a:prstGeom prst="rect">
            <a:avLst/>
          </a:prstGeom>
          <a:noFill/>
          <a:ln w="22225">
            <a:noFill/>
          </a:ln>
        </p:spPr>
        <p:txBody>
          <a:bodyPr wrap="square" tIns="97955" bIns="32652" rtlCol="0">
            <a:spAutoFit/>
          </a:bodyPr>
          <a:lstStyle/>
          <a:p>
            <a:pPr>
              <a:lnSpc>
                <a:spcPts val="1270"/>
              </a:lnSpc>
            </a:pPr>
            <a:r>
              <a:rPr lang="ja-JP" altLang="en-US" sz="1270" spc="91" dirty="0">
                <a:latin typeface="+mn-ea"/>
              </a:rPr>
              <a:t>　</a:t>
            </a:r>
            <a:r>
              <a:rPr lang="ja-JP" altLang="en-US" sz="1088" spc="91" dirty="0" smtClean="0">
                <a:latin typeface="+mn-ea"/>
              </a:rPr>
              <a:t>詳細</a:t>
            </a:r>
            <a:r>
              <a:rPr lang="ja-JP" altLang="en-US" sz="1088" spc="91" dirty="0">
                <a:latin typeface="+mn-ea"/>
              </a:rPr>
              <a:t>について</a:t>
            </a:r>
            <a:r>
              <a:rPr lang="ja-JP" altLang="en-US" sz="1088" spc="91" dirty="0" smtClean="0">
                <a:latin typeface="+mn-ea"/>
              </a:rPr>
              <a:t>は、愛媛労働局職業安定部職業対策課（助成金センター）及び最寄りのハローワークに</a:t>
            </a:r>
            <a:r>
              <a:rPr lang="ja-JP" altLang="en-US" sz="1088" spc="91" dirty="0">
                <a:latin typeface="+mn-ea"/>
              </a:rPr>
              <a:t>お尋ねください</a:t>
            </a:r>
            <a:r>
              <a:rPr lang="ja-JP" altLang="en-US" sz="1088" spc="91" dirty="0" smtClean="0">
                <a:latin typeface="+mn-ea"/>
              </a:rPr>
              <a:t>。また、お手数ですが、追加支給を希望しない場合はご連絡ください。</a:t>
            </a:r>
            <a:endParaRPr lang="ja-JP" altLang="en-US" sz="1088" b="1" dirty="0">
              <a:latin typeface="+mn-ea"/>
            </a:endParaRPr>
          </a:p>
        </p:txBody>
      </p:sp>
      <p:sp>
        <p:nvSpPr>
          <p:cNvPr id="43" name="テキスト ボックス 42"/>
          <p:cNvSpPr txBox="1"/>
          <p:nvPr/>
        </p:nvSpPr>
        <p:spPr>
          <a:xfrm>
            <a:off x="7151706" y="8301821"/>
            <a:ext cx="3579420" cy="273793"/>
          </a:xfrm>
          <a:prstGeom prst="rect">
            <a:avLst/>
          </a:prstGeom>
          <a:noFill/>
        </p:spPr>
        <p:txBody>
          <a:bodyPr wrap="square" lIns="32652" rIns="32652" rtlCol="0">
            <a:spAutoFit/>
          </a:bodyPr>
          <a:lstStyle/>
          <a:p>
            <a:r>
              <a:rPr lang="en-US" altLang="ja-JP" sz="1179" b="1" dirty="0">
                <a:solidFill>
                  <a:schemeClr val="accent6">
                    <a:lumMod val="75000"/>
                  </a:schemeClr>
                </a:solidFill>
                <a:latin typeface="+mn-ea"/>
              </a:rPr>
              <a:t>【</a:t>
            </a:r>
            <a:r>
              <a:rPr lang="ja-JP" altLang="en-US" sz="1179" b="1" dirty="0">
                <a:solidFill>
                  <a:schemeClr val="accent6">
                    <a:lumMod val="75000"/>
                  </a:schemeClr>
                </a:solidFill>
                <a:latin typeface="+mn-ea"/>
              </a:rPr>
              <a:t>その他の支給要件</a:t>
            </a:r>
            <a:r>
              <a:rPr lang="en-US" altLang="ja-JP" sz="1179" b="1" dirty="0">
                <a:solidFill>
                  <a:schemeClr val="accent6">
                    <a:lumMod val="75000"/>
                  </a:schemeClr>
                </a:solidFill>
                <a:latin typeface="+mn-ea"/>
              </a:rPr>
              <a:t>】</a:t>
            </a:r>
            <a:endParaRPr lang="ja-JP" altLang="en-US" sz="1179" b="1" dirty="0">
              <a:solidFill>
                <a:schemeClr val="accent6">
                  <a:lumMod val="75000"/>
                </a:schemeClr>
              </a:solidFill>
              <a:latin typeface="+mn-ea"/>
            </a:endParaRPr>
          </a:p>
        </p:txBody>
      </p:sp>
      <p:sp>
        <p:nvSpPr>
          <p:cNvPr id="3" name="正方形/長方形 2"/>
          <p:cNvSpPr/>
          <p:nvPr/>
        </p:nvSpPr>
        <p:spPr>
          <a:xfrm>
            <a:off x="5762570" y="8987006"/>
            <a:ext cx="732797" cy="643758"/>
          </a:xfrm>
          <a:prstGeom prst="rect">
            <a:avLst/>
          </a:prstGeom>
          <a:no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ja-JP" altLang="en-US" sz="1542"/>
          </a:p>
        </p:txBody>
      </p:sp>
      <p:sp>
        <p:nvSpPr>
          <p:cNvPr id="46" name="テキスト ボックス 26"/>
          <p:cNvSpPr txBox="1">
            <a:spLocks noChangeArrowheads="1"/>
          </p:cNvSpPr>
          <p:nvPr/>
        </p:nvSpPr>
        <p:spPr bwMode="auto">
          <a:xfrm>
            <a:off x="5507047" y="8736155"/>
            <a:ext cx="1244029" cy="227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742" tIns="43371" rIns="86742" bIns="43371">
            <a:spAutoFit/>
          </a:bodyPr>
          <a:lstStyle>
            <a:lvl1pPr eaLnBrk="0" hangingPunct="0">
              <a:spcBef>
                <a:spcPct val="20000"/>
              </a:spcBef>
              <a:buFont typeface="Arial" panose="020B0604020202020204" pitchFamily="34" charset="0"/>
              <a:buChar char="•"/>
              <a:defRPr kumimoji="1" sz="33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9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5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1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7" dirty="0">
                <a:latin typeface="Arial" panose="020B0604020202020204" pitchFamily="34" charset="0"/>
              </a:rPr>
              <a:t>厚生労働省</a:t>
            </a:r>
            <a:r>
              <a:rPr lang="en-US" altLang="ja-JP" sz="907" dirty="0">
                <a:latin typeface="Arial" panose="020B0604020202020204" pitchFamily="34" charset="0"/>
              </a:rPr>
              <a:t>HP</a:t>
            </a:r>
          </a:p>
        </p:txBody>
      </p:sp>
      <p:sp>
        <p:nvSpPr>
          <p:cNvPr id="4" name="テキスト ボックス 3"/>
          <p:cNvSpPr txBox="1"/>
          <p:nvPr/>
        </p:nvSpPr>
        <p:spPr>
          <a:xfrm>
            <a:off x="248394" y="733475"/>
            <a:ext cx="6863160" cy="329642"/>
          </a:xfrm>
          <a:prstGeom prst="rect">
            <a:avLst/>
          </a:prstGeom>
          <a:noFill/>
        </p:spPr>
        <p:txBody>
          <a:bodyPr wrap="square" rtlCol="0">
            <a:spAutoFit/>
          </a:bodyPr>
          <a:lstStyle/>
          <a:p>
            <a:r>
              <a:rPr lang="ja-JP" altLang="en-US" sz="1542" b="1" u="sng" dirty="0">
                <a:solidFill>
                  <a:srgbClr val="FF6600"/>
                </a:solidFill>
                <a:latin typeface="メイリオ" panose="020B0604030504040204" pitchFamily="50" charset="-128"/>
                <a:ea typeface="メイリオ" panose="020B0604030504040204" pitchFamily="50" charset="-128"/>
              </a:rPr>
              <a:t>～雇用調整助成金を活用して従業員の雇用維持に努めて下さい。～</a:t>
            </a:r>
          </a:p>
        </p:txBody>
      </p:sp>
      <p:sp>
        <p:nvSpPr>
          <p:cNvPr id="17" name="テキスト ボックス 16"/>
          <p:cNvSpPr txBox="1"/>
          <p:nvPr/>
        </p:nvSpPr>
        <p:spPr>
          <a:xfrm>
            <a:off x="248394" y="8619038"/>
            <a:ext cx="633492" cy="329642"/>
          </a:xfrm>
          <a:prstGeom prst="rect">
            <a:avLst/>
          </a:prstGeom>
          <a:noFill/>
        </p:spPr>
        <p:txBody>
          <a:bodyPr wrap="square" rtlCol="0">
            <a:spAutoFit/>
          </a:bodyPr>
          <a:lstStyle/>
          <a:p>
            <a:endParaRPr lang="ja-JP" altLang="en-US" sz="1542"/>
          </a:p>
        </p:txBody>
      </p:sp>
      <p:sp>
        <p:nvSpPr>
          <p:cNvPr id="23" name="テキスト ボックス 22"/>
          <p:cNvSpPr txBox="1"/>
          <p:nvPr/>
        </p:nvSpPr>
        <p:spPr>
          <a:xfrm>
            <a:off x="7935433" y="1802143"/>
            <a:ext cx="184731" cy="329642"/>
          </a:xfrm>
          <a:prstGeom prst="rect">
            <a:avLst/>
          </a:prstGeom>
          <a:noFill/>
        </p:spPr>
        <p:txBody>
          <a:bodyPr wrap="none" rtlCol="0">
            <a:spAutoFit/>
          </a:bodyPr>
          <a:lstStyle/>
          <a:p>
            <a:endParaRPr lang="ja-JP" altLang="en-US" sz="1542" dirty="0"/>
          </a:p>
        </p:txBody>
      </p:sp>
      <p:sp>
        <p:nvSpPr>
          <p:cNvPr id="35" name="テキスト ボックス 34"/>
          <p:cNvSpPr txBox="1"/>
          <p:nvPr/>
        </p:nvSpPr>
        <p:spPr>
          <a:xfrm>
            <a:off x="96916" y="2403083"/>
            <a:ext cx="5049646" cy="538865"/>
          </a:xfrm>
          <a:prstGeom prst="rect">
            <a:avLst/>
          </a:prstGeom>
          <a:noFill/>
        </p:spPr>
        <p:txBody>
          <a:bodyPr wrap="square" rtlCol="0">
            <a:spAutoFit/>
          </a:bodyPr>
          <a:lstStyle/>
          <a:p>
            <a:r>
              <a:rPr lang="en-US" altLang="ja-JP" sz="1451" b="1" dirty="0">
                <a:solidFill>
                  <a:schemeClr val="accent6">
                    <a:lumMod val="75000"/>
                  </a:schemeClr>
                </a:solidFill>
                <a:latin typeface="メイリオ" panose="020B0604030504040204" pitchFamily="50" charset="-128"/>
                <a:ea typeface="メイリオ" panose="020B0604030504040204" pitchFamily="50" charset="-128"/>
              </a:rPr>
              <a:t>【</a:t>
            </a:r>
            <a:r>
              <a:rPr lang="ja-JP" altLang="en-US" sz="1451" b="1" dirty="0">
                <a:solidFill>
                  <a:schemeClr val="accent6">
                    <a:lumMod val="75000"/>
                  </a:schemeClr>
                </a:solidFill>
                <a:latin typeface="メイリオ" panose="020B0604030504040204" pitchFamily="50" charset="-128"/>
                <a:ea typeface="メイリオ" panose="020B0604030504040204" pitchFamily="50" charset="-128"/>
              </a:rPr>
              <a:t>上限額の引き上げ措置の内容</a:t>
            </a:r>
            <a:r>
              <a:rPr lang="en-US" altLang="ja-JP" sz="1451" b="1" dirty="0" smtClean="0">
                <a:solidFill>
                  <a:schemeClr val="accent6">
                    <a:lumMod val="75000"/>
                  </a:schemeClr>
                </a:solidFill>
                <a:latin typeface="メイリオ" panose="020B0604030504040204" pitchFamily="50" charset="-128"/>
                <a:ea typeface="メイリオ" panose="020B0604030504040204" pitchFamily="50" charset="-128"/>
              </a:rPr>
              <a:t>】</a:t>
            </a:r>
            <a:endParaRPr lang="en-US" altLang="ja-JP" sz="1451" b="1" dirty="0">
              <a:solidFill>
                <a:schemeClr val="accent6">
                  <a:lumMod val="75000"/>
                </a:schemeClr>
              </a:solidFill>
              <a:latin typeface="メイリオ" panose="020B0604030504040204" pitchFamily="50" charset="-128"/>
              <a:ea typeface="メイリオ" panose="020B0604030504040204" pitchFamily="50" charset="-128"/>
            </a:endParaRPr>
          </a:p>
          <a:p>
            <a:endParaRPr lang="ja-JP" altLang="en-US" sz="1451" b="1" dirty="0">
              <a:solidFill>
                <a:schemeClr val="accent6">
                  <a:lumMod val="75000"/>
                </a:schemeClr>
              </a:solidFill>
              <a:latin typeface="メイリオ" panose="020B0604030504040204" pitchFamily="50" charset="-128"/>
              <a:ea typeface="メイリオ" panose="020B0604030504040204" pitchFamily="50" charset="-128"/>
            </a:endParaRPr>
          </a:p>
        </p:txBody>
      </p:sp>
      <p:sp>
        <p:nvSpPr>
          <p:cNvPr id="44" name="テキスト ボックス 43"/>
          <p:cNvSpPr txBox="1"/>
          <p:nvPr/>
        </p:nvSpPr>
        <p:spPr>
          <a:xfrm>
            <a:off x="416141" y="2668677"/>
            <a:ext cx="5983249" cy="1754326"/>
          </a:xfrm>
          <a:prstGeom prst="rect">
            <a:avLst/>
          </a:prstGeom>
          <a:noFill/>
        </p:spPr>
        <p:txBody>
          <a:bodyPr wrap="square" rtlCol="0">
            <a:spAutoFit/>
          </a:bodyPr>
          <a:lstStyle/>
          <a:p>
            <a:r>
              <a:rPr lang="ja-JP" altLang="en-US" sz="1200" b="1" dirty="0">
                <a:latin typeface="メイリオ" panose="020B0604030504040204" pitchFamily="50" charset="-128"/>
                <a:ea typeface="メイリオ" panose="020B0604030504040204" pitchFamily="50" charset="-128"/>
              </a:rPr>
              <a:t>１　受給額の上限を引き上げます。</a:t>
            </a:r>
            <a:r>
              <a:rPr lang="en-US" altLang="ja-JP" sz="1200" b="1" dirty="0">
                <a:latin typeface="メイリオ" panose="020B0604030504040204" pitchFamily="50" charset="-128"/>
                <a:ea typeface="メイリオ" panose="020B0604030504040204" pitchFamily="50" charset="-128"/>
              </a:rPr>
              <a:t/>
            </a:r>
            <a:br>
              <a:rPr lang="en-US" altLang="ja-JP" sz="1200" b="1" dirty="0">
                <a:latin typeface="メイリオ" panose="020B0604030504040204" pitchFamily="50" charset="-128"/>
                <a:ea typeface="メイリオ" panose="020B0604030504040204" pitchFamily="50" charset="-128"/>
              </a:rPr>
            </a:br>
            <a:r>
              <a:rPr lang="ja-JP" altLang="en-US" sz="1200" b="1" dirty="0">
                <a:latin typeface="メイリオ" panose="020B0604030504040204" pitchFamily="50" charset="-128"/>
                <a:ea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rPr>
              <a:t>1</a:t>
            </a:r>
            <a:r>
              <a:rPr lang="ja-JP" altLang="en-US" sz="1200" b="1" dirty="0">
                <a:latin typeface="メイリオ" panose="020B0604030504040204" pitchFamily="50" charset="-128"/>
                <a:ea typeface="メイリオ" panose="020B0604030504040204" pitchFamily="50" charset="-128"/>
              </a:rPr>
              <a:t>人あたり日額</a:t>
            </a:r>
            <a:r>
              <a:rPr lang="en-US" altLang="ja-JP" sz="1200" b="1" dirty="0">
                <a:solidFill>
                  <a:srgbClr val="FF0000"/>
                </a:solidFill>
                <a:latin typeface="メイリオ" panose="020B0604030504040204" pitchFamily="50" charset="-128"/>
                <a:ea typeface="メイリオ" panose="020B0604030504040204" pitchFamily="50" charset="-128"/>
              </a:rPr>
              <a:t>8,330</a:t>
            </a:r>
            <a:r>
              <a:rPr lang="ja-JP" altLang="en-US" sz="1200" b="1" dirty="0">
                <a:solidFill>
                  <a:srgbClr val="FF0000"/>
                </a:solidFill>
                <a:latin typeface="メイリオ" panose="020B0604030504040204" pitchFamily="50" charset="-128"/>
                <a:ea typeface="メイリオ" panose="020B0604030504040204" pitchFamily="50" charset="-128"/>
              </a:rPr>
              <a:t>円⇒</a:t>
            </a:r>
            <a:r>
              <a:rPr lang="en-US" altLang="ja-JP" sz="1200" b="1" dirty="0">
                <a:solidFill>
                  <a:srgbClr val="FF0000"/>
                </a:solidFill>
                <a:latin typeface="メイリオ" panose="020B0604030504040204" pitchFamily="50" charset="-128"/>
                <a:ea typeface="メイリオ" panose="020B0604030504040204" pitchFamily="50" charset="-128"/>
              </a:rPr>
              <a:t>15,000</a:t>
            </a:r>
            <a:r>
              <a:rPr lang="ja-JP" altLang="en-US" sz="1200" b="1" dirty="0">
                <a:solidFill>
                  <a:srgbClr val="FF0000"/>
                </a:solidFill>
                <a:latin typeface="メイリオ" panose="020B0604030504040204" pitchFamily="50" charset="-128"/>
                <a:ea typeface="メイリオ" panose="020B0604030504040204" pitchFamily="50" charset="-128"/>
              </a:rPr>
              <a:t>円</a:t>
            </a:r>
            <a:r>
              <a:rPr lang="ja-JP" altLang="en-US" sz="1200" b="1" dirty="0">
                <a:latin typeface="メイリオ" panose="020B0604030504040204" pitchFamily="50" charset="-128"/>
                <a:ea typeface="メイリオ" panose="020B0604030504040204" pitchFamily="50" charset="-128"/>
              </a:rPr>
              <a:t>）</a:t>
            </a:r>
            <a:r>
              <a:rPr lang="en-US" altLang="ja-JP" sz="1200" b="1" dirty="0">
                <a:latin typeface="メイリオ" panose="020B0604030504040204" pitchFamily="50" charset="-128"/>
                <a:ea typeface="メイリオ" panose="020B0604030504040204" pitchFamily="50" charset="-128"/>
              </a:rPr>
              <a:t/>
            </a:r>
            <a:br>
              <a:rPr lang="en-US" altLang="ja-JP" sz="1200" b="1" dirty="0">
                <a:latin typeface="メイリオ" panose="020B0604030504040204" pitchFamily="50" charset="-128"/>
                <a:ea typeface="メイリオ" panose="020B0604030504040204" pitchFamily="50" charset="-128"/>
              </a:rPr>
            </a:br>
            <a:r>
              <a:rPr lang="ja-JP" altLang="en-US" sz="1200" b="1" dirty="0">
                <a:latin typeface="メイリオ" panose="020B0604030504040204" pitchFamily="50" charset="-128"/>
                <a:ea typeface="メイリオ" panose="020B0604030504040204" pitchFamily="50" charset="-128"/>
              </a:rPr>
              <a:t>２　</a:t>
            </a:r>
            <a:r>
              <a:rPr lang="ja-JP" altLang="en-US" sz="1200" b="1" u="sng" dirty="0">
                <a:latin typeface="メイリオ" panose="020B0604030504040204" pitchFamily="50" charset="-128"/>
                <a:ea typeface="メイリオ" panose="020B0604030504040204" pitchFamily="50" charset="-128"/>
              </a:rPr>
              <a:t>解雇等せず雇用の維持に努めた</a:t>
            </a:r>
            <a:r>
              <a:rPr lang="ja-JP" altLang="en-US" sz="1200" b="1" dirty="0">
                <a:latin typeface="メイリオ" panose="020B0604030504040204" pitchFamily="50" charset="-128"/>
                <a:ea typeface="メイリオ" panose="020B0604030504040204" pitchFamily="50" charset="-128"/>
              </a:rPr>
              <a:t>中小企業への助成率</a:t>
            </a:r>
            <a:r>
              <a:rPr lang="en-US" altLang="ja-JP" sz="1200" b="1" dirty="0">
                <a:latin typeface="メイリオ" panose="020B0604030504040204" pitchFamily="50" charset="-128"/>
                <a:ea typeface="メイリオ" panose="020B0604030504040204" pitchFamily="50" charset="-128"/>
              </a:rPr>
              <a:t/>
            </a:r>
            <a:br>
              <a:rPr lang="en-US" altLang="ja-JP" sz="1200" b="1" dirty="0">
                <a:latin typeface="メイリオ" panose="020B0604030504040204" pitchFamily="50" charset="-128"/>
                <a:ea typeface="メイリオ" panose="020B0604030504040204" pitchFamily="50" charset="-128"/>
              </a:rPr>
            </a:br>
            <a:r>
              <a:rPr lang="ja-JP" altLang="en-US" sz="1200" b="1" dirty="0">
                <a:latin typeface="メイリオ" panose="020B0604030504040204" pitchFamily="50" charset="-128"/>
                <a:ea typeface="メイリオ" panose="020B0604030504040204" pitchFamily="50" charset="-128"/>
              </a:rPr>
              <a:t>　　　</a:t>
            </a:r>
            <a:r>
              <a:rPr lang="ja-JP" altLang="en-US" sz="1200" b="1" dirty="0">
                <a:solidFill>
                  <a:srgbClr val="FF0000"/>
                </a:solidFill>
                <a:latin typeface="メイリオ" panose="020B0604030504040204" pitchFamily="50" charset="-128"/>
                <a:ea typeface="メイリオ" panose="020B0604030504040204" pitchFamily="50" charset="-128"/>
              </a:rPr>
              <a:t>を１０／１０（</a:t>
            </a:r>
            <a:r>
              <a:rPr lang="en-US" altLang="ja-JP" sz="1200" b="1" dirty="0">
                <a:solidFill>
                  <a:srgbClr val="FF0000"/>
                </a:solidFill>
                <a:latin typeface="メイリオ" panose="020B0604030504040204" pitchFamily="50" charset="-128"/>
                <a:ea typeface="メイリオ" panose="020B0604030504040204" pitchFamily="50" charset="-128"/>
              </a:rPr>
              <a:t>100</a:t>
            </a:r>
            <a:r>
              <a:rPr lang="ja-JP" altLang="en-US" sz="1200" b="1" dirty="0">
                <a:solidFill>
                  <a:srgbClr val="FF0000"/>
                </a:solidFill>
                <a:latin typeface="メイリオ" panose="020B0604030504040204" pitchFamily="50" charset="-128"/>
                <a:ea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rPr>
              <a:t>に拡充します。</a:t>
            </a:r>
            <a:endParaRPr lang="en-US" altLang="ja-JP" sz="1200" b="1"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●令和</a:t>
            </a:r>
            <a:r>
              <a:rPr lang="en-US" altLang="ja-JP" sz="1200" b="1" dirty="0">
                <a:latin typeface="メイリオ" panose="020B0604030504040204" pitchFamily="50" charset="-128"/>
                <a:ea typeface="メイリオ" panose="020B0604030504040204" pitchFamily="50" charset="-128"/>
              </a:rPr>
              <a:t>2</a:t>
            </a:r>
            <a:r>
              <a:rPr lang="ja-JP" altLang="en-US" sz="1200" b="1" dirty="0">
                <a:latin typeface="メイリオ" panose="020B0604030504040204" pitchFamily="50" charset="-128"/>
                <a:ea typeface="メイリオ" panose="020B0604030504040204" pitchFamily="50" charset="-128"/>
              </a:rPr>
              <a:t>年</a:t>
            </a:r>
            <a:r>
              <a:rPr lang="en-US" altLang="ja-JP" sz="1200" b="1" dirty="0">
                <a:latin typeface="メイリオ" panose="020B0604030504040204" pitchFamily="50" charset="-128"/>
                <a:ea typeface="メイリオ" panose="020B0604030504040204" pitchFamily="50" charset="-128"/>
              </a:rPr>
              <a:t>4</a:t>
            </a:r>
            <a:r>
              <a:rPr lang="ja-JP" altLang="en-US" sz="1200" b="1" dirty="0">
                <a:latin typeface="メイリオ" panose="020B0604030504040204" pitchFamily="50" charset="-128"/>
                <a:ea typeface="メイリオ" panose="020B0604030504040204" pitchFamily="50" charset="-128"/>
              </a:rPr>
              <a:t>月</a:t>
            </a:r>
            <a:r>
              <a:rPr lang="en-US" altLang="ja-JP" sz="1200" b="1" dirty="0">
                <a:latin typeface="メイリオ" panose="020B0604030504040204" pitchFamily="50" charset="-128"/>
                <a:ea typeface="メイリオ" panose="020B0604030504040204" pitchFamily="50" charset="-128"/>
              </a:rPr>
              <a:t>1</a:t>
            </a:r>
            <a:r>
              <a:rPr lang="ja-JP" altLang="en-US" sz="1200" b="1" dirty="0">
                <a:latin typeface="メイリオ" panose="020B0604030504040204" pitchFamily="50" charset="-128"/>
                <a:ea typeface="メイリオ" panose="020B0604030504040204" pitchFamily="50" charset="-128"/>
              </a:rPr>
              <a:t>日から</a:t>
            </a:r>
            <a:r>
              <a:rPr lang="en-US" altLang="ja-JP" sz="1200" b="1" dirty="0">
                <a:latin typeface="メイリオ" panose="020B0604030504040204" pitchFamily="50" charset="-128"/>
                <a:ea typeface="メイリオ" panose="020B0604030504040204" pitchFamily="50" charset="-128"/>
              </a:rPr>
              <a:t>9</a:t>
            </a:r>
            <a:r>
              <a:rPr lang="ja-JP" altLang="en-US" sz="1200" b="1" dirty="0">
                <a:latin typeface="メイリオ" panose="020B0604030504040204" pitchFamily="50" charset="-128"/>
                <a:ea typeface="メイリオ" panose="020B0604030504040204" pitchFamily="50" charset="-128"/>
              </a:rPr>
              <a:t>月</a:t>
            </a:r>
            <a:r>
              <a:rPr lang="en-US" altLang="ja-JP" sz="1200" b="1" dirty="0">
                <a:latin typeface="メイリオ" panose="020B0604030504040204" pitchFamily="50" charset="-128"/>
                <a:ea typeface="メイリオ" panose="020B0604030504040204" pitchFamily="50" charset="-128"/>
              </a:rPr>
              <a:t>30</a:t>
            </a:r>
            <a:r>
              <a:rPr lang="ja-JP" altLang="en-US" sz="1200" b="1" dirty="0">
                <a:latin typeface="メイリオ" panose="020B0604030504040204" pitchFamily="50" charset="-128"/>
                <a:ea typeface="メイリオ" panose="020B0604030504040204" pitchFamily="50" charset="-128"/>
              </a:rPr>
              <a:t>日までの期間を</a:t>
            </a:r>
            <a:r>
              <a:rPr lang="en-US" altLang="ja-JP" sz="1200" b="1" dirty="0">
                <a:latin typeface="メイリオ" panose="020B0604030504040204" pitchFamily="50" charset="-128"/>
                <a:ea typeface="メイリオ" panose="020B0604030504040204" pitchFamily="50" charset="-128"/>
              </a:rPr>
              <a:t>1</a:t>
            </a:r>
            <a:r>
              <a:rPr lang="ja-JP" altLang="en-US" sz="1200" b="1" dirty="0">
                <a:latin typeface="メイリオ" panose="020B0604030504040204" pitchFamily="50" charset="-128"/>
                <a:ea typeface="メイリオ" panose="020B0604030504040204" pitchFamily="50" charset="-128"/>
              </a:rPr>
              <a:t>日でも含む賃金締切</a:t>
            </a:r>
            <a:r>
              <a:rPr lang="en-US" altLang="ja-JP" sz="1200" b="1" dirty="0">
                <a:latin typeface="メイリオ" panose="020B0604030504040204" pitchFamily="50" charset="-128"/>
                <a:ea typeface="メイリオ" panose="020B0604030504040204" pitchFamily="50" charset="-128"/>
              </a:rPr>
              <a:t/>
            </a:r>
            <a:br>
              <a:rPr lang="en-US" altLang="ja-JP" sz="1200" b="1" dirty="0">
                <a:latin typeface="メイリオ" panose="020B0604030504040204" pitchFamily="50" charset="-128"/>
                <a:ea typeface="メイリオ" panose="020B0604030504040204" pitchFamily="50" charset="-128"/>
              </a:rPr>
            </a:br>
            <a:r>
              <a:rPr lang="ja-JP" altLang="en-US" sz="1200" b="1" dirty="0">
                <a:latin typeface="メイリオ" panose="020B0604030504040204" pitchFamily="50" charset="-128"/>
                <a:ea typeface="メイリオ" panose="020B0604030504040204" pitchFamily="50" charset="-128"/>
              </a:rPr>
              <a:t>　期間（算定基礎期間）が対象です。</a:t>
            </a:r>
            <a:r>
              <a:rPr lang="en-US" altLang="ja-JP" sz="1200" b="1" dirty="0">
                <a:latin typeface="メイリオ" panose="020B0604030504040204" pitchFamily="50" charset="-128"/>
                <a:ea typeface="メイリオ" panose="020B0604030504040204" pitchFamily="50" charset="-128"/>
              </a:rPr>
              <a:t/>
            </a:r>
            <a:br>
              <a:rPr lang="en-US" altLang="ja-JP" sz="1200" b="1" dirty="0">
                <a:latin typeface="メイリオ" panose="020B0604030504040204" pitchFamily="50" charset="-128"/>
                <a:ea typeface="メイリオ" panose="020B0604030504040204" pitchFamily="50" charset="-128"/>
              </a:rPr>
            </a:br>
            <a:r>
              <a:rPr lang="ja-JP" altLang="en-US" sz="1200" b="1" dirty="0">
                <a:latin typeface="メイリオ" panose="020B0604030504040204" pitchFamily="50" charset="-128"/>
                <a:ea typeface="メイリオ" panose="020B0604030504040204" pitchFamily="50" charset="-128"/>
              </a:rPr>
              <a:t>●</a:t>
            </a:r>
            <a:r>
              <a:rPr lang="ja-JP" altLang="en-US" sz="1200" b="1" dirty="0">
                <a:solidFill>
                  <a:srgbClr val="FF0000"/>
                </a:solidFill>
                <a:latin typeface="メイリオ" panose="020B0604030504040204" pitchFamily="50" charset="-128"/>
                <a:ea typeface="メイリオ" panose="020B0604030504040204" pitchFamily="50" charset="-128"/>
              </a:rPr>
              <a:t>すでに受給した方・申請済みの方へも適用されます</a:t>
            </a:r>
            <a:r>
              <a:rPr lang="ja-JP" altLang="en-US" sz="1200" b="1" dirty="0" smtClean="0">
                <a:solidFill>
                  <a:srgbClr val="FF0000"/>
                </a:solidFill>
                <a:latin typeface="メイリオ" panose="020B0604030504040204" pitchFamily="50" charset="-128"/>
                <a:ea typeface="メイリオ" panose="020B0604030504040204" pitchFamily="50" charset="-128"/>
              </a:rPr>
              <a:t>。</a:t>
            </a:r>
            <a:endParaRPr lang="en-US" altLang="ja-JP" sz="1200" b="1" dirty="0" smtClean="0">
              <a:solidFill>
                <a:srgbClr val="FF0000"/>
              </a:solidFill>
              <a:latin typeface="メイリオ" panose="020B0604030504040204" pitchFamily="50" charset="-128"/>
              <a:ea typeface="メイリオ" panose="020B0604030504040204" pitchFamily="50" charset="-128"/>
            </a:endParaRPr>
          </a:p>
          <a:p>
            <a:r>
              <a:rPr lang="ja-JP" altLang="en-US" sz="1200" b="1" dirty="0" smtClean="0">
                <a:latin typeface="メイリオ" panose="020B0604030504040204" pitchFamily="50" charset="-128"/>
                <a:ea typeface="メイリオ" panose="020B0604030504040204" pitchFamily="50" charset="-128"/>
              </a:rPr>
              <a:t>●これから支給申請を行うものは、厚労省</a:t>
            </a:r>
            <a:r>
              <a:rPr lang="en-US" altLang="ja-JP" sz="1200" b="1" dirty="0" smtClean="0">
                <a:latin typeface="メイリオ" panose="020B0604030504040204" pitchFamily="50" charset="-128"/>
                <a:ea typeface="メイリオ" panose="020B0604030504040204" pitchFamily="50" charset="-128"/>
              </a:rPr>
              <a:t>HP</a:t>
            </a:r>
            <a:r>
              <a:rPr lang="ja-JP" altLang="en-US" sz="1200" b="1" dirty="0" smtClean="0">
                <a:latin typeface="メイリオ" panose="020B0604030504040204" pitchFamily="50" charset="-128"/>
                <a:ea typeface="メイリオ" panose="020B0604030504040204" pitchFamily="50" charset="-128"/>
              </a:rPr>
              <a:t>の様式をご活用ください。</a:t>
            </a:r>
            <a:endParaRPr lang="en-US" altLang="ja-JP" sz="1200" b="1" dirty="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●雇用調整助成金だけでなく、緊急雇用安定助成金も対象です。</a:t>
            </a:r>
          </a:p>
        </p:txBody>
      </p:sp>
      <p:sp>
        <p:nvSpPr>
          <p:cNvPr id="49" name="テキスト ボックス 48"/>
          <p:cNvSpPr txBox="1"/>
          <p:nvPr/>
        </p:nvSpPr>
        <p:spPr>
          <a:xfrm>
            <a:off x="7010400" y="4460189"/>
            <a:ext cx="5049646" cy="538865"/>
          </a:xfrm>
          <a:prstGeom prst="rect">
            <a:avLst/>
          </a:prstGeom>
          <a:noFill/>
        </p:spPr>
        <p:txBody>
          <a:bodyPr wrap="square" rtlCol="0">
            <a:spAutoFit/>
          </a:bodyPr>
          <a:lstStyle/>
          <a:p>
            <a:r>
              <a:rPr lang="en-US" altLang="ja-JP" sz="1451" b="1" dirty="0">
                <a:solidFill>
                  <a:schemeClr val="accent6">
                    <a:lumMod val="75000"/>
                  </a:schemeClr>
                </a:solidFill>
                <a:latin typeface="メイリオ" panose="020B0604030504040204" pitchFamily="50" charset="-128"/>
                <a:ea typeface="メイリオ" panose="020B0604030504040204" pitchFamily="50" charset="-128"/>
              </a:rPr>
              <a:t>【</a:t>
            </a:r>
            <a:r>
              <a:rPr lang="ja-JP" altLang="en-US" sz="1451" b="1" dirty="0">
                <a:solidFill>
                  <a:schemeClr val="accent6">
                    <a:lumMod val="75000"/>
                  </a:schemeClr>
                </a:solidFill>
                <a:latin typeface="メイリオ" panose="020B0604030504040204" pitchFamily="50" charset="-128"/>
                <a:ea typeface="メイリオ" panose="020B0604030504040204" pitchFamily="50" charset="-128"/>
              </a:rPr>
              <a:t>手続きの更なる簡素化</a:t>
            </a:r>
            <a:r>
              <a:rPr lang="en-US" altLang="ja-JP" sz="1451" b="1" dirty="0">
                <a:solidFill>
                  <a:schemeClr val="accent6">
                    <a:lumMod val="75000"/>
                  </a:schemeClr>
                </a:solidFill>
                <a:latin typeface="メイリオ" panose="020B0604030504040204" pitchFamily="50" charset="-128"/>
                <a:ea typeface="メイリオ" panose="020B0604030504040204" pitchFamily="50" charset="-128"/>
              </a:rPr>
              <a:t>】</a:t>
            </a:r>
            <a:r>
              <a:rPr lang="ja-JP" altLang="en-US" sz="1451" b="1" dirty="0">
                <a:solidFill>
                  <a:schemeClr val="accent6">
                    <a:lumMod val="75000"/>
                  </a:schemeClr>
                </a:solidFill>
                <a:latin typeface="メイリオ" panose="020B0604030504040204" pitchFamily="50" charset="-128"/>
                <a:ea typeface="メイリオ" panose="020B0604030504040204" pitchFamily="50" charset="-128"/>
              </a:rPr>
              <a:t>（Ｒ</a:t>
            </a:r>
            <a:r>
              <a:rPr lang="en-US" altLang="ja-JP" sz="1451" b="1" dirty="0">
                <a:solidFill>
                  <a:schemeClr val="accent6">
                    <a:lumMod val="75000"/>
                  </a:schemeClr>
                </a:solidFill>
                <a:latin typeface="メイリオ" panose="020B0604030504040204" pitchFamily="50" charset="-128"/>
                <a:ea typeface="メイリオ" panose="020B0604030504040204" pitchFamily="50" charset="-128"/>
              </a:rPr>
              <a:t>2.</a:t>
            </a:r>
            <a:r>
              <a:rPr lang="ja-JP" altLang="en-US" sz="1451" b="1" dirty="0">
                <a:solidFill>
                  <a:schemeClr val="accent6">
                    <a:lumMod val="75000"/>
                  </a:schemeClr>
                </a:solidFill>
                <a:latin typeface="メイリオ" panose="020B0604030504040204" pitchFamily="50" charset="-128"/>
                <a:ea typeface="メイリオ" panose="020B0604030504040204" pitchFamily="50" charset="-128"/>
              </a:rPr>
              <a:t>５</a:t>
            </a:r>
            <a:r>
              <a:rPr lang="en-US" altLang="ja-JP" sz="1451" b="1" dirty="0">
                <a:solidFill>
                  <a:schemeClr val="accent6">
                    <a:lumMod val="75000"/>
                  </a:schemeClr>
                </a:solidFill>
                <a:latin typeface="メイリオ" panose="020B0604030504040204" pitchFamily="50" charset="-128"/>
                <a:ea typeface="メイリオ" panose="020B0604030504040204" pitchFamily="50" charset="-128"/>
              </a:rPr>
              <a:t>.19</a:t>
            </a:r>
            <a:r>
              <a:rPr lang="ja-JP" altLang="en-US" sz="1451" b="1" dirty="0">
                <a:solidFill>
                  <a:schemeClr val="accent6">
                    <a:lumMod val="75000"/>
                  </a:schemeClr>
                </a:solidFill>
                <a:latin typeface="メイリオ" panose="020B0604030504040204" pitchFamily="50" charset="-128"/>
                <a:ea typeface="メイリオ" panose="020B0604030504040204" pitchFamily="50" charset="-128"/>
              </a:rPr>
              <a:t>発表）</a:t>
            </a:r>
            <a:endParaRPr lang="en-US" altLang="ja-JP" sz="1451" b="1" dirty="0">
              <a:solidFill>
                <a:schemeClr val="accent6">
                  <a:lumMod val="75000"/>
                </a:schemeClr>
              </a:solidFill>
              <a:latin typeface="メイリオ" panose="020B0604030504040204" pitchFamily="50" charset="-128"/>
              <a:ea typeface="メイリオ" panose="020B0604030504040204" pitchFamily="50" charset="-128"/>
            </a:endParaRPr>
          </a:p>
          <a:p>
            <a:endParaRPr lang="ja-JP" altLang="en-US" sz="1451" b="1" dirty="0">
              <a:solidFill>
                <a:schemeClr val="accent6">
                  <a:lumMod val="75000"/>
                </a:schemeClr>
              </a:solidFill>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7543800" y="5334000"/>
            <a:ext cx="6181535" cy="2862322"/>
          </a:xfrm>
          <a:prstGeom prst="rect">
            <a:avLst/>
          </a:prstGeom>
          <a:noFill/>
        </p:spPr>
        <p:txBody>
          <a:bodyPr wrap="square" rtlCol="0">
            <a:spAutoFit/>
          </a:bodyPr>
          <a:lstStyle/>
          <a:p>
            <a:pPr>
              <a:lnSpc>
                <a:spcPts val="1800"/>
              </a:lnSpc>
            </a:pPr>
            <a:r>
              <a:rPr lang="ja-JP" altLang="en-US" sz="1360" b="1" dirty="0">
                <a:latin typeface="メイリオ" panose="020B0604030504040204" pitchFamily="50" charset="-128"/>
                <a:ea typeface="メイリオ" panose="020B0604030504040204" pitchFamily="50" charset="-128"/>
              </a:rPr>
              <a:t>●申請手続きの簡素化</a:t>
            </a:r>
            <a:endParaRPr lang="en-US" altLang="ja-JP" sz="1360" b="1" dirty="0">
              <a:latin typeface="メイリオ" panose="020B0604030504040204" pitchFamily="50" charset="-128"/>
              <a:ea typeface="メイリオ" panose="020B0604030504040204" pitchFamily="50" charset="-128"/>
            </a:endParaRPr>
          </a:p>
          <a:p>
            <a:pPr>
              <a:lnSpc>
                <a:spcPts val="1800"/>
              </a:lnSpc>
            </a:pPr>
            <a:r>
              <a:rPr lang="ja-JP" altLang="en-US" sz="1360" b="1" dirty="0">
                <a:latin typeface="メイリオ" panose="020B0604030504040204" pitchFamily="50" charset="-128"/>
                <a:ea typeface="メイリオ" panose="020B0604030504040204" pitchFamily="50" charset="-128"/>
              </a:rPr>
              <a:t>　１　小規模事業主（概ね</a:t>
            </a:r>
            <a:r>
              <a:rPr lang="en-US" altLang="ja-JP" sz="1360" b="1" dirty="0">
                <a:latin typeface="メイリオ" panose="020B0604030504040204" pitchFamily="50" charset="-128"/>
                <a:ea typeface="メイリオ" panose="020B0604030504040204" pitchFamily="50" charset="-128"/>
              </a:rPr>
              <a:t>20</a:t>
            </a:r>
            <a:r>
              <a:rPr lang="ja-JP" altLang="en-US" sz="1360" b="1" dirty="0">
                <a:latin typeface="メイリオ" panose="020B0604030504040204" pitchFamily="50" charset="-128"/>
                <a:ea typeface="メイリオ" panose="020B0604030504040204" pitchFamily="50" charset="-128"/>
              </a:rPr>
              <a:t>人以下）については、「実際に支払った</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　　　休業手当額」から簡易に助成額を算定できるようになりました。</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　２　初回を含む休業計画届の提出を不要とし、支給申請のみの手続</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　　　</a:t>
            </a:r>
            <a:r>
              <a:rPr lang="ja-JP" altLang="en-US" sz="1360" b="1" dirty="0" err="1">
                <a:latin typeface="メイリオ" panose="020B0604030504040204" pitchFamily="50" charset="-128"/>
                <a:ea typeface="メイリオ" panose="020B0604030504040204" pitchFamily="50" charset="-128"/>
              </a:rPr>
              <a:t>き</a:t>
            </a:r>
            <a:r>
              <a:rPr lang="ja-JP" altLang="en-US" sz="1360" b="1" dirty="0">
                <a:latin typeface="メイリオ" panose="020B0604030504040204" pitchFamily="50" charset="-128"/>
                <a:ea typeface="メイリオ" panose="020B0604030504040204" pitchFamily="50" charset="-128"/>
              </a:rPr>
              <a:t>とすることとしました。</a:t>
            </a:r>
            <a:endParaRPr lang="en-US" altLang="ja-JP" sz="1360" b="1" dirty="0">
              <a:latin typeface="メイリオ" panose="020B0604030504040204" pitchFamily="50" charset="-128"/>
              <a:ea typeface="メイリオ" panose="020B0604030504040204" pitchFamily="50" charset="-128"/>
            </a:endParaRPr>
          </a:p>
          <a:p>
            <a:pPr>
              <a:lnSpc>
                <a:spcPts val="1800"/>
              </a:lnSpc>
            </a:pPr>
            <a:r>
              <a:rPr lang="ja-JP" altLang="en-US" sz="1360" b="1" dirty="0">
                <a:latin typeface="メイリオ" panose="020B0604030504040204" pitchFamily="50" charset="-128"/>
                <a:ea typeface="メイリオ" panose="020B0604030504040204" pitchFamily="50" charset="-128"/>
              </a:rPr>
              <a:t>●算定方法の簡略化</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　支給申請の際に用いる「平均賃金額」や「所定労働日数」の算定方法</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　を大幅に簡略化しました。</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●申請期限の特例</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　特例として、判定基礎期間の初日が令和</a:t>
            </a:r>
            <a:r>
              <a:rPr lang="en-US" altLang="ja-JP" sz="1360" b="1" dirty="0">
                <a:latin typeface="メイリオ" panose="020B0604030504040204" pitchFamily="50" charset="-128"/>
                <a:ea typeface="メイリオ" panose="020B0604030504040204" pitchFamily="50" charset="-128"/>
              </a:rPr>
              <a:t>2</a:t>
            </a:r>
            <a:r>
              <a:rPr lang="ja-JP" altLang="en-US" sz="1360" b="1" dirty="0">
                <a:latin typeface="メイリオ" panose="020B0604030504040204" pitchFamily="50" charset="-128"/>
                <a:ea typeface="メイリオ" panose="020B0604030504040204" pitchFamily="50" charset="-128"/>
              </a:rPr>
              <a:t>年</a:t>
            </a:r>
            <a:r>
              <a:rPr lang="en-US" altLang="ja-JP" sz="1360" b="1" dirty="0">
                <a:latin typeface="メイリオ" panose="020B0604030504040204" pitchFamily="50" charset="-128"/>
                <a:ea typeface="メイリオ" panose="020B0604030504040204" pitchFamily="50" charset="-128"/>
              </a:rPr>
              <a:t>1</a:t>
            </a:r>
            <a:r>
              <a:rPr lang="ja-JP" altLang="en-US" sz="1360" b="1" dirty="0">
                <a:latin typeface="メイリオ" panose="020B0604030504040204" pitchFamily="50" charset="-128"/>
                <a:ea typeface="メイリオ" panose="020B0604030504040204" pitchFamily="50" charset="-128"/>
              </a:rPr>
              <a:t>月</a:t>
            </a:r>
            <a:r>
              <a:rPr lang="en-US" altLang="ja-JP" sz="1360" b="1" dirty="0">
                <a:latin typeface="メイリオ" panose="020B0604030504040204" pitchFamily="50" charset="-128"/>
                <a:ea typeface="メイリオ" panose="020B0604030504040204" pitchFamily="50" charset="-128"/>
              </a:rPr>
              <a:t>24</a:t>
            </a:r>
            <a:r>
              <a:rPr lang="ja-JP" altLang="en-US" sz="1360" b="1" dirty="0">
                <a:latin typeface="メイリオ" panose="020B0604030504040204" pitchFamily="50" charset="-128"/>
                <a:ea typeface="メイリオ" panose="020B0604030504040204" pitchFamily="50" charset="-128"/>
              </a:rPr>
              <a:t>日から</a:t>
            </a:r>
            <a:r>
              <a:rPr lang="en-US" altLang="ja-JP" sz="1360" b="1" dirty="0">
                <a:latin typeface="メイリオ" panose="020B0604030504040204" pitchFamily="50" charset="-128"/>
                <a:ea typeface="メイリオ" panose="020B0604030504040204" pitchFamily="50" charset="-128"/>
              </a:rPr>
              <a:t>5</a:t>
            </a:r>
            <a:r>
              <a:rPr lang="ja-JP" altLang="en-US" sz="1360" b="1" dirty="0">
                <a:latin typeface="メイリオ" panose="020B0604030504040204" pitchFamily="50" charset="-128"/>
                <a:ea typeface="メイリオ" panose="020B0604030504040204" pitchFamily="50" charset="-128"/>
              </a:rPr>
              <a:t>月</a:t>
            </a:r>
            <a:r>
              <a:rPr lang="en-US" altLang="ja-JP" sz="1360" b="1" dirty="0">
                <a:latin typeface="メイリオ" panose="020B0604030504040204" pitchFamily="50" charset="-128"/>
                <a:ea typeface="メイリオ" panose="020B0604030504040204" pitchFamily="50" charset="-128"/>
              </a:rPr>
              <a:t>31</a:t>
            </a:r>
            <a:r>
              <a:rPr lang="ja-JP" altLang="en-US" sz="1360" b="1" dirty="0">
                <a:latin typeface="メイリオ" panose="020B0604030504040204" pitchFamily="50" charset="-128"/>
                <a:ea typeface="メイリオ" panose="020B0604030504040204" pitchFamily="50" charset="-128"/>
              </a:rPr>
              <a:t>日</a:t>
            </a:r>
            <a:r>
              <a:rPr lang="en-US" altLang="ja-JP" sz="1360" b="1" dirty="0">
                <a:latin typeface="メイリオ" panose="020B0604030504040204" pitchFamily="50" charset="-128"/>
                <a:ea typeface="メイリオ" panose="020B0604030504040204" pitchFamily="50" charset="-128"/>
              </a:rPr>
              <a:t/>
            </a:r>
            <a:br>
              <a:rPr lang="en-US" altLang="ja-JP" sz="1360" b="1" dirty="0">
                <a:latin typeface="メイリオ" panose="020B0604030504040204" pitchFamily="50" charset="-128"/>
                <a:ea typeface="メイリオ" panose="020B0604030504040204" pitchFamily="50" charset="-128"/>
              </a:rPr>
            </a:br>
            <a:r>
              <a:rPr lang="ja-JP" altLang="en-US" sz="1360" b="1" dirty="0">
                <a:latin typeface="メイリオ" panose="020B0604030504040204" pitchFamily="50" charset="-128"/>
                <a:ea typeface="メイリオ" panose="020B0604030504040204" pitchFamily="50" charset="-128"/>
              </a:rPr>
              <a:t>　までの休業の申請期限を、令和</a:t>
            </a:r>
            <a:r>
              <a:rPr lang="en-US" altLang="ja-JP" sz="1360" b="1" dirty="0">
                <a:latin typeface="メイリオ" panose="020B0604030504040204" pitchFamily="50" charset="-128"/>
                <a:ea typeface="メイリオ" panose="020B0604030504040204" pitchFamily="50" charset="-128"/>
              </a:rPr>
              <a:t>2</a:t>
            </a:r>
            <a:r>
              <a:rPr lang="ja-JP" altLang="en-US" sz="1360" b="1" dirty="0">
                <a:latin typeface="メイリオ" panose="020B0604030504040204" pitchFamily="50" charset="-128"/>
                <a:ea typeface="メイリオ" panose="020B0604030504040204" pitchFamily="50" charset="-128"/>
              </a:rPr>
              <a:t>年</a:t>
            </a:r>
            <a:r>
              <a:rPr lang="en-US" altLang="ja-JP" sz="1360" b="1" dirty="0">
                <a:latin typeface="メイリオ" panose="020B0604030504040204" pitchFamily="50" charset="-128"/>
                <a:ea typeface="メイリオ" panose="020B0604030504040204" pitchFamily="50" charset="-128"/>
              </a:rPr>
              <a:t>8</a:t>
            </a:r>
            <a:r>
              <a:rPr lang="ja-JP" altLang="en-US" sz="1360" b="1" dirty="0">
                <a:latin typeface="メイリオ" panose="020B0604030504040204" pitchFamily="50" charset="-128"/>
                <a:ea typeface="メイリオ" panose="020B0604030504040204" pitchFamily="50" charset="-128"/>
              </a:rPr>
              <a:t>月</a:t>
            </a:r>
            <a:r>
              <a:rPr lang="en-US" altLang="ja-JP" sz="1360" b="1" dirty="0">
                <a:latin typeface="メイリオ" panose="020B0604030504040204" pitchFamily="50" charset="-128"/>
                <a:ea typeface="メイリオ" panose="020B0604030504040204" pitchFamily="50" charset="-128"/>
              </a:rPr>
              <a:t>31</a:t>
            </a:r>
            <a:r>
              <a:rPr lang="ja-JP" altLang="en-US" sz="1360" b="1" dirty="0">
                <a:latin typeface="メイリオ" panose="020B0604030504040204" pitchFamily="50" charset="-128"/>
                <a:ea typeface="メイリオ" panose="020B0604030504040204" pitchFamily="50" charset="-128"/>
              </a:rPr>
              <a:t>日までとします。</a:t>
            </a:r>
            <a:endParaRPr lang="en-US" altLang="ja-JP" sz="1360" b="1" dirty="0">
              <a:latin typeface="メイリオ" panose="020B0604030504040204" pitchFamily="50" charset="-128"/>
              <a:ea typeface="メイリオ" panose="020B0604030504040204" pitchFamily="50" charset="-128"/>
            </a:endParaRPr>
          </a:p>
          <a:p>
            <a:pPr>
              <a:lnSpc>
                <a:spcPts val="1800"/>
              </a:lnSpc>
            </a:pPr>
            <a:r>
              <a:rPr lang="ja-JP" altLang="en-US" sz="1360" b="1" dirty="0">
                <a:latin typeface="メイリオ" panose="020B0604030504040204" pitchFamily="50" charset="-128"/>
                <a:ea typeface="メイリオ" panose="020B0604030504040204" pitchFamily="50" charset="-128"/>
              </a:rPr>
              <a:t>●緊急雇用安定助成金も同様の取扱いとなります。</a:t>
            </a:r>
          </a:p>
        </p:txBody>
      </p:sp>
      <p:sp>
        <p:nvSpPr>
          <p:cNvPr id="51" name="テキスト ボックス 50"/>
          <p:cNvSpPr txBox="1"/>
          <p:nvPr/>
        </p:nvSpPr>
        <p:spPr>
          <a:xfrm>
            <a:off x="566995" y="8640140"/>
            <a:ext cx="6146269" cy="873894"/>
          </a:xfrm>
          <a:prstGeom prst="rect">
            <a:avLst/>
          </a:prstGeom>
          <a:noFill/>
        </p:spPr>
        <p:txBody>
          <a:bodyPr wrap="square" rtlCol="0">
            <a:spAutoFit/>
          </a:bodyPr>
          <a:lstStyle/>
          <a:p>
            <a:r>
              <a:rPr lang="en-US" altLang="ja-JP" sz="1451" dirty="0">
                <a:latin typeface="メイリオ" panose="020B0604030504040204" pitchFamily="50" charset="-128"/>
                <a:ea typeface="メイリオ" panose="020B0604030504040204" pitchFamily="50" charset="-128"/>
              </a:rPr>
              <a:t>※</a:t>
            </a:r>
            <a:r>
              <a:rPr lang="ja-JP" altLang="en-US" sz="1451" dirty="0">
                <a:latin typeface="メイリオ" panose="020B0604030504040204" pitchFamily="50" charset="-128"/>
                <a:ea typeface="メイリオ" panose="020B0604030504040204" pitchFamily="50" charset="-128"/>
              </a:rPr>
              <a:t>詳しくは、ガイドブック（簡易版）ご覧ください。</a:t>
            </a:r>
            <a:endParaRPr lang="ja-JP" altLang="en-US" sz="1270" dirty="0">
              <a:latin typeface="メイリオ" panose="020B0604030504040204" pitchFamily="50" charset="-128"/>
              <a:ea typeface="メイリオ" panose="020B0604030504040204" pitchFamily="50" charset="-128"/>
            </a:endParaRPr>
          </a:p>
          <a:p>
            <a:r>
              <a:rPr lang="ja-JP" altLang="en-US" sz="1270" dirty="0">
                <a:latin typeface="メイリオ" panose="020B0604030504040204" pitchFamily="50" charset="-128"/>
                <a:ea typeface="メイリオ" panose="020B0604030504040204" pitchFamily="50" charset="-128"/>
              </a:rPr>
              <a:t>　申請様式やマニュアルもダウンロードできます。</a:t>
            </a:r>
            <a:endParaRPr lang="en-US" altLang="ja-JP" sz="1270" dirty="0">
              <a:latin typeface="メイリオ" panose="020B0604030504040204" pitchFamily="50" charset="-128"/>
              <a:ea typeface="メイリオ" panose="020B0604030504040204" pitchFamily="50" charset="-128"/>
            </a:endParaRPr>
          </a:p>
          <a:p>
            <a:r>
              <a:rPr lang="ja-JP" altLang="en-US" sz="1270" dirty="0">
                <a:latin typeface="メイリオ" panose="020B0604030504040204" pitchFamily="50" charset="-128"/>
                <a:ea typeface="メイリオ" panose="020B0604030504040204" pitchFamily="50" charset="-128"/>
              </a:rPr>
              <a:t>　</a:t>
            </a:r>
            <a:endParaRPr lang="ja-JP" altLang="en-US" sz="1088" dirty="0">
              <a:latin typeface="メイリオ" panose="020B0604030504040204" pitchFamily="50" charset="-128"/>
              <a:ea typeface="メイリオ" panose="020B0604030504040204" pitchFamily="50" charset="-128"/>
            </a:endParaRPr>
          </a:p>
          <a:p>
            <a:endParaRPr lang="ja-JP" altLang="en-US" sz="1088"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495633" y="9117417"/>
            <a:ext cx="2808298" cy="329577"/>
          </a:xfrm>
          <a:prstGeom prst="rect">
            <a:avLst/>
          </a:prstGeom>
          <a:noFill/>
          <a:ln>
            <a:solidFill>
              <a:schemeClr val="tx1"/>
            </a:solidFill>
          </a:ln>
        </p:spPr>
        <p:txBody>
          <a:bodyPr wrap="square" rtlCol="0">
            <a:spAutoFit/>
          </a:bodyPr>
          <a:lstStyle/>
          <a:p>
            <a:pPr algn="ctr"/>
            <a:endParaRPr lang="ja-JP" altLang="en-US" sz="816" dirty="0">
              <a:latin typeface="メイリオ" panose="020B0604030504040204" pitchFamily="50" charset="-128"/>
              <a:ea typeface="メイリオ" panose="020B0604030504040204" pitchFamily="50" charset="-128"/>
            </a:endParaRPr>
          </a:p>
          <a:p>
            <a:endParaRPr lang="ja-JP" altLang="en-US" sz="726" dirty="0">
              <a:latin typeface="メイリオ" panose="020B0604030504040204" pitchFamily="50" charset="-128"/>
              <a:ea typeface="メイリオ" panose="020B0604030504040204" pitchFamily="50" charset="-128"/>
            </a:endParaRPr>
          </a:p>
        </p:txBody>
      </p:sp>
      <p:sp>
        <p:nvSpPr>
          <p:cNvPr id="53" name="テキスト ボックス 52"/>
          <p:cNvSpPr txBox="1"/>
          <p:nvPr/>
        </p:nvSpPr>
        <p:spPr>
          <a:xfrm>
            <a:off x="1447443" y="9147747"/>
            <a:ext cx="2771020" cy="483017"/>
          </a:xfrm>
          <a:prstGeom prst="rect">
            <a:avLst/>
          </a:prstGeom>
          <a:noFill/>
          <a:ln>
            <a:noFill/>
          </a:ln>
        </p:spPr>
        <p:txBody>
          <a:bodyPr wrap="square" rtlCol="0">
            <a:spAutoFit/>
          </a:bodyPr>
          <a:lstStyle/>
          <a:p>
            <a:pPr algn="ctr"/>
            <a:r>
              <a:rPr lang="ja-JP" altLang="en-US" sz="1451" dirty="0">
                <a:latin typeface="メイリオ" panose="020B0604030504040204" pitchFamily="50" charset="-128"/>
                <a:ea typeface="メイリオ" panose="020B0604030504040204" pitchFamily="50" charset="-128"/>
              </a:rPr>
              <a:t>厚生労働省　雇用調整助成金</a:t>
            </a:r>
            <a:endParaRPr lang="ja-JP" altLang="en-US" sz="1088" dirty="0">
              <a:latin typeface="メイリオ" panose="020B0604030504040204" pitchFamily="50" charset="-128"/>
              <a:ea typeface="メイリオ" panose="020B0604030504040204" pitchFamily="50" charset="-128"/>
            </a:endParaRPr>
          </a:p>
          <a:p>
            <a:endParaRPr lang="ja-JP" altLang="en-US" sz="1088" dirty="0">
              <a:latin typeface="メイリオ" panose="020B0604030504040204" pitchFamily="50" charset="-128"/>
              <a:ea typeface="メイリオ" panose="020B0604030504040204" pitchFamily="50" charset="-128"/>
            </a:endParaRPr>
          </a:p>
        </p:txBody>
      </p:sp>
      <p:sp>
        <p:nvSpPr>
          <p:cNvPr id="54" name="正方形/長方形 53"/>
          <p:cNvSpPr/>
          <p:nvPr/>
        </p:nvSpPr>
        <p:spPr>
          <a:xfrm>
            <a:off x="4345342" y="9136293"/>
            <a:ext cx="630015" cy="291823"/>
          </a:xfrm>
          <a:prstGeom prst="rect">
            <a:avLst/>
          </a:prstGeom>
          <a:solidFill>
            <a:srgbClr val="FF6600"/>
          </a:solid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51" b="1" dirty="0">
                <a:solidFill>
                  <a:schemeClr val="tx1"/>
                </a:solidFill>
              </a:rPr>
              <a:t>検索</a:t>
            </a:r>
          </a:p>
        </p:txBody>
      </p:sp>
      <p:sp>
        <p:nvSpPr>
          <p:cNvPr id="37" name="テキスト ボックス 36"/>
          <p:cNvSpPr txBox="1"/>
          <p:nvPr/>
        </p:nvSpPr>
        <p:spPr>
          <a:xfrm>
            <a:off x="112788" y="4492834"/>
            <a:ext cx="5049646" cy="538865"/>
          </a:xfrm>
          <a:prstGeom prst="rect">
            <a:avLst/>
          </a:prstGeom>
          <a:noFill/>
        </p:spPr>
        <p:txBody>
          <a:bodyPr wrap="square" rtlCol="0">
            <a:spAutoFit/>
          </a:bodyPr>
          <a:lstStyle/>
          <a:p>
            <a:r>
              <a:rPr lang="en-US" altLang="ja-JP" sz="1451" b="1" dirty="0" smtClean="0">
                <a:solidFill>
                  <a:schemeClr val="accent6">
                    <a:lumMod val="75000"/>
                  </a:schemeClr>
                </a:solidFill>
                <a:latin typeface="メイリオ" panose="020B0604030504040204" pitchFamily="50" charset="-128"/>
                <a:ea typeface="メイリオ" panose="020B0604030504040204" pitchFamily="50" charset="-128"/>
              </a:rPr>
              <a:t>【</a:t>
            </a:r>
            <a:r>
              <a:rPr lang="ja-JP" altLang="en-US" sz="1451" b="1" dirty="0" smtClean="0">
                <a:solidFill>
                  <a:schemeClr val="accent6">
                    <a:lumMod val="75000"/>
                  </a:schemeClr>
                </a:solidFill>
                <a:latin typeface="メイリオ" panose="020B0604030504040204" pitchFamily="50" charset="-128"/>
                <a:ea typeface="メイリオ" panose="020B0604030504040204" pitchFamily="50" charset="-128"/>
              </a:rPr>
              <a:t>追加支給について</a:t>
            </a:r>
            <a:r>
              <a:rPr lang="en-US" altLang="ja-JP" sz="1451" b="1" dirty="0" smtClean="0">
                <a:solidFill>
                  <a:schemeClr val="accent6">
                    <a:lumMod val="75000"/>
                  </a:schemeClr>
                </a:solidFill>
                <a:latin typeface="メイリオ" panose="020B0604030504040204" pitchFamily="50" charset="-128"/>
                <a:ea typeface="メイリオ" panose="020B0604030504040204" pitchFamily="50" charset="-128"/>
              </a:rPr>
              <a:t>】</a:t>
            </a:r>
            <a:endParaRPr lang="en-US" altLang="ja-JP" sz="1451" b="1" dirty="0">
              <a:solidFill>
                <a:schemeClr val="accent6">
                  <a:lumMod val="75000"/>
                </a:schemeClr>
              </a:solidFill>
              <a:latin typeface="メイリオ" panose="020B0604030504040204" pitchFamily="50" charset="-128"/>
              <a:ea typeface="メイリオ" panose="020B0604030504040204" pitchFamily="50" charset="-128"/>
            </a:endParaRPr>
          </a:p>
          <a:p>
            <a:endParaRPr lang="ja-JP" altLang="en-US" sz="1451" b="1" dirty="0">
              <a:solidFill>
                <a:schemeClr val="accent6">
                  <a:lumMod val="75000"/>
                </a:schemeClr>
              </a:solidFill>
              <a:latin typeface="メイリオ" panose="020B0604030504040204" pitchFamily="50" charset="-128"/>
              <a:ea typeface="メイリオ" panose="020B0604030504040204" pitchFamily="50" charset="-128"/>
            </a:endParaRPr>
          </a:p>
        </p:txBody>
      </p:sp>
      <p:sp>
        <p:nvSpPr>
          <p:cNvPr id="39" name="テキスト ボックス 38"/>
          <p:cNvSpPr txBox="1"/>
          <p:nvPr/>
        </p:nvSpPr>
        <p:spPr>
          <a:xfrm>
            <a:off x="416141" y="4789794"/>
            <a:ext cx="5983249" cy="3231654"/>
          </a:xfrm>
          <a:prstGeom prst="rect">
            <a:avLst/>
          </a:prstGeom>
          <a:noFill/>
        </p:spPr>
        <p:txBody>
          <a:bodyPr wrap="square" rtlCol="0">
            <a:spAutoFit/>
          </a:bodyPr>
          <a:lstStyle/>
          <a:p>
            <a:r>
              <a:rPr lang="ja-JP" altLang="en-US" sz="1200" b="1" dirty="0">
                <a:latin typeface="メイリオ" panose="020B0604030504040204" pitchFamily="50" charset="-128"/>
                <a:ea typeface="メイリオ" panose="020B0604030504040204" pitchFamily="50" charset="-128"/>
              </a:rPr>
              <a:t>１　</a:t>
            </a:r>
            <a:r>
              <a:rPr lang="ja-JP" altLang="en-US" sz="1200" b="1" dirty="0" smtClean="0">
                <a:latin typeface="メイリオ" panose="020B0604030504040204" pitchFamily="50" charset="-128"/>
                <a:ea typeface="メイリオ" panose="020B0604030504040204" pitchFamily="50" charset="-128"/>
              </a:rPr>
              <a:t>支給</a:t>
            </a:r>
            <a:r>
              <a:rPr lang="ja-JP" altLang="en-US" sz="1200" b="1" dirty="0">
                <a:latin typeface="メイリオ" panose="020B0604030504040204" pitchFamily="50" charset="-128"/>
                <a:ea typeface="メイリオ" panose="020B0604030504040204" pitchFamily="50" charset="-128"/>
              </a:rPr>
              <a:t>申請</a:t>
            </a:r>
            <a:r>
              <a:rPr lang="ja-JP" altLang="en-US" sz="1200" b="1" dirty="0" smtClean="0">
                <a:latin typeface="メイリオ" panose="020B0604030504040204" pitchFamily="50" charset="-128"/>
                <a:ea typeface="メイリオ" panose="020B0604030504040204" pitchFamily="50" charset="-128"/>
              </a:rPr>
              <a:t>はお済みでまだ支給決定されていない事業主の方</a:t>
            </a:r>
            <a:r>
              <a:rPr lang="en-US" altLang="ja-JP" sz="1200" b="1" dirty="0">
                <a:latin typeface="メイリオ" panose="020B0604030504040204" pitchFamily="50" charset="-128"/>
                <a:ea typeface="メイリオ" panose="020B0604030504040204" pitchFamily="50" charset="-128"/>
              </a:rPr>
              <a:t/>
            </a:r>
            <a:br>
              <a:rPr lang="en-US" altLang="ja-JP" sz="1200" b="1" dirty="0">
                <a:latin typeface="メイリオ" panose="020B0604030504040204" pitchFamily="50" charset="-128"/>
                <a:ea typeface="メイリオ" panose="020B0604030504040204" pitchFamily="50" charset="-128"/>
              </a:rPr>
            </a:br>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●追加</a:t>
            </a:r>
            <a:r>
              <a:rPr lang="ja-JP" altLang="en-US" sz="1200" b="1" dirty="0">
                <a:latin typeface="メイリオ" panose="020B0604030504040204" pitchFamily="50" charset="-128"/>
                <a:ea typeface="メイリオ" panose="020B0604030504040204" pitchFamily="50" charset="-128"/>
              </a:rPr>
              <a:t>支給</a:t>
            </a:r>
            <a:r>
              <a:rPr lang="ja-JP" altLang="en-US" sz="1200" b="1" dirty="0" smtClean="0">
                <a:latin typeface="メイリオ" panose="020B0604030504040204" pitchFamily="50" charset="-128"/>
                <a:ea typeface="メイリオ" panose="020B0604030504040204" pitchFamily="50" charset="-128"/>
              </a:rPr>
              <a:t>の</a:t>
            </a:r>
            <a:r>
              <a:rPr lang="ja-JP" altLang="en-US" sz="1200" b="1" dirty="0" smtClean="0">
                <a:solidFill>
                  <a:srgbClr val="FF0000"/>
                </a:solidFill>
                <a:latin typeface="メイリオ" panose="020B0604030504040204" pitchFamily="50" charset="-128"/>
                <a:ea typeface="メイリオ" panose="020B0604030504040204" pitchFamily="50" charset="-128"/>
              </a:rPr>
              <a:t>手続きは「不要」</a:t>
            </a:r>
            <a:r>
              <a:rPr lang="ja-JP" altLang="en-US" sz="1200" b="1" dirty="0" smtClean="0">
                <a:latin typeface="メイリオ" panose="020B0604030504040204" pitchFamily="50" charset="-128"/>
                <a:ea typeface="メイリオ" panose="020B0604030504040204" pitchFamily="50" charset="-128"/>
              </a:rPr>
              <a:t>です。</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a:t>
            </a:r>
            <a:r>
              <a:rPr lang="ja-JP" altLang="en-US" sz="1200" b="1" dirty="0" smtClean="0">
                <a:solidFill>
                  <a:srgbClr val="FF0000"/>
                </a:solidFill>
                <a:latin typeface="メイリオ" panose="020B0604030504040204" pitchFamily="50" charset="-128"/>
                <a:ea typeface="メイリオ" panose="020B0604030504040204" pitchFamily="50" charset="-128"/>
              </a:rPr>
              <a:t>差額（追加支給分）も含めて</a:t>
            </a:r>
            <a:r>
              <a:rPr lang="ja-JP" altLang="en-US" sz="1200" b="1" dirty="0" smtClean="0">
                <a:latin typeface="メイリオ" panose="020B0604030504040204" pitchFamily="50" charset="-128"/>
                <a:ea typeface="メイリオ" panose="020B0604030504040204" pitchFamily="50" charset="-128"/>
              </a:rPr>
              <a:t>支給します。</a:t>
            </a:r>
            <a:endParaRPr lang="en-US" altLang="ja-JP" sz="1200" b="1" dirty="0" smtClean="0">
              <a:latin typeface="メイリオ" panose="020B0604030504040204" pitchFamily="50" charset="-128"/>
              <a:ea typeface="メイリオ" panose="020B0604030504040204" pitchFamily="50" charset="-128"/>
            </a:endParaRPr>
          </a:p>
          <a:p>
            <a:r>
              <a:rPr lang="en-US" altLang="ja-JP" sz="1200" b="1" dirty="0">
                <a:latin typeface="メイリオ" panose="020B0604030504040204" pitchFamily="50" charset="-128"/>
                <a:ea typeface="メイリオ" panose="020B0604030504040204" pitchFamily="50" charset="-128"/>
              </a:rPr>
              <a:t/>
            </a:r>
            <a:br>
              <a:rPr lang="en-US" altLang="ja-JP" sz="1200" b="1" dirty="0">
                <a:latin typeface="メイリオ" panose="020B0604030504040204" pitchFamily="50" charset="-128"/>
                <a:ea typeface="メイリオ" panose="020B0604030504040204" pitchFamily="50" charset="-128"/>
              </a:rPr>
            </a:br>
            <a:r>
              <a:rPr lang="ja-JP" altLang="en-US" sz="1200" b="1" dirty="0">
                <a:latin typeface="メイリオ" panose="020B0604030504040204" pitchFamily="50" charset="-128"/>
                <a:ea typeface="メイリオ" panose="020B0604030504040204" pitchFamily="50" charset="-128"/>
              </a:rPr>
              <a:t>２　</a:t>
            </a:r>
            <a:r>
              <a:rPr lang="ja-JP" altLang="en-US" sz="1200" b="1" dirty="0" smtClean="0">
                <a:latin typeface="メイリオ" panose="020B0604030504040204" pitchFamily="50" charset="-128"/>
                <a:ea typeface="メイリオ" panose="020B0604030504040204" pitchFamily="50" charset="-128"/>
              </a:rPr>
              <a:t>すでに支給決定された事業主の方</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smtClean="0">
                <a:latin typeface="メイリオ" panose="020B0604030504040204" pitchFamily="50" charset="-128"/>
                <a:ea typeface="メイリオ" panose="020B0604030504040204" pitchFamily="50" charset="-128"/>
              </a:rPr>
              <a:t>　　●追加支給の</a:t>
            </a:r>
            <a:r>
              <a:rPr lang="ja-JP" altLang="en-US" sz="1200" b="1" dirty="0" smtClean="0">
                <a:solidFill>
                  <a:srgbClr val="FF0000"/>
                </a:solidFill>
                <a:latin typeface="メイリオ" panose="020B0604030504040204" pitchFamily="50" charset="-128"/>
                <a:ea typeface="メイリオ" panose="020B0604030504040204" pitchFamily="50" charset="-128"/>
              </a:rPr>
              <a:t>手続きは「不要」</a:t>
            </a:r>
            <a:r>
              <a:rPr lang="ja-JP" altLang="en-US" sz="1200" b="1" dirty="0" smtClean="0">
                <a:latin typeface="メイリオ" panose="020B0604030504040204" pitchFamily="50" charset="-128"/>
                <a:ea typeface="メイリオ" panose="020B0604030504040204" pitchFamily="50" charset="-128"/>
              </a:rPr>
              <a:t>です。</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a:t>
            </a:r>
            <a:r>
              <a:rPr lang="ja-JP" altLang="en-US" sz="1200" b="1" dirty="0" smtClean="0">
                <a:solidFill>
                  <a:srgbClr val="FF0000"/>
                </a:solidFill>
                <a:latin typeface="メイリオ" panose="020B0604030504040204" pitchFamily="50" charset="-128"/>
                <a:ea typeface="メイリオ" panose="020B0604030504040204" pitchFamily="50" charset="-128"/>
              </a:rPr>
              <a:t>すでに支給した額との差額（追加支給分）は後日支給</a:t>
            </a:r>
            <a:r>
              <a:rPr lang="ja-JP" altLang="en-US" sz="1200" b="1" dirty="0" smtClean="0">
                <a:latin typeface="メイリオ" panose="020B0604030504040204" pitchFamily="50" charset="-128"/>
                <a:ea typeface="メイリオ" panose="020B0604030504040204" pitchFamily="50" charset="-128"/>
              </a:rPr>
              <a:t>します。</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差額（追加支給分）は令和２年７月以降順次お支払いしますので、</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今しばらくお待ちください。</a:t>
            </a:r>
            <a:endParaRPr lang="en-US" altLang="ja-JP" sz="1200" b="1" dirty="0" smtClean="0">
              <a:latin typeface="メイリオ" panose="020B0604030504040204" pitchFamily="50" charset="-128"/>
              <a:ea typeface="メイリオ" panose="020B0604030504040204" pitchFamily="50" charset="-128"/>
            </a:endParaRPr>
          </a:p>
          <a:p>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smtClean="0">
                <a:latin typeface="メイリオ" panose="020B0604030504040204" pitchFamily="50" charset="-128"/>
                <a:ea typeface="メイリオ" panose="020B0604030504040204" pitchFamily="50" charset="-128"/>
              </a:rPr>
              <a:t>３　支給申請がお済みの事業主の方で、過去の休業手当を見直し（増額し）</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従業員に対し、追加で休業手当の増額分を支給した事業主の方</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●追加支給の</a:t>
            </a:r>
            <a:r>
              <a:rPr lang="ja-JP" altLang="en-US" sz="1200" b="1" dirty="0" smtClean="0">
                <a:solidFill>
                  <a:srgbClr val="FF0000"/>
                </a:solidFill>
                <a:latin typeface="メイリオ" panose="020B0604030504040204" pitchFamily="50" charset="-128"/>
                <a:ea typeface="メイリオ" panose="020B0604030504040204" pitchFamily="50" charset="-128"/>
              </a:rPr>
              <a:t>手続きが「必要」</a:t>
            </a:r>
            <a:r>
              <a:rPr lang="ja-JP" altLang="en-US" sz="1200" b="1" dirty="0" smtClean="0">
                <a:latin typeface="メイリオ" panose="020B0604030504040204" pitchFamily="50" charset="-128"/>
                <a:ea typeface="メイリオ" panose="020B0604030504040204" pitchFamily="50" charset="-128"/>
              </a:rPr>
              <a:t>です。</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smtClean="0">
                <a:latin typeface="メイリオ" panose="020B0604030504040204" pitchFamily="50" charset="-128"/>
                <a:ea typeface="メイリオ" panose="020B0604030504040204" pitchFamily="50" charset="-128"/>
              </a:rPr>
              <a:t>　　●令和２年</a:t>
            </a:r>
            <a:r>
              <a:rPr lang="ja-JP" altLang="en-US" sz="1200" b="1" dirty="0" smtClean="0">
                <a:solidFill>
                  <a:srgbClr val="FF0000"/>
                </a:solidFill>
                <a:latin typeface="メイリオ" panose="020B0604030504040204" pitchFamily="50" charset="-128"/>
                <a:ea typeface="メイリオ" panose="020B0604030504040204" pitchFamily="50" charset="-128"/>
              </a:rPr>
              <a:t>９月３０日</a:t>
            </a:r>
            <a:r>
              <a:rPr lang="ja-JP" altLang="en-US" sz="1200" b="1" dirty="0" smtClean="0">
                <a:latin typeface="メイリオ" panose="020B0604030504040204" pitchFamily="50" charset="-128"/>
                <a:ea typeface="メイリオ" panose="020B0604030504040204" pitchFamily="50" charset="-128"/>
              </a:rPr>
              <a:t>までに次の書類をご提出ください。（厚労省</a:t>
            </a:r>
            <a:r>
              <a:rPr lang="en-US" altLang="ja-JP" sz="1200" b="1" dirty="0" smtClean="0">
                <a:latin typeface="メイリオ" panose="020B0604030504040204" pitchFamily="50" charset="-128"/>
                <a:ea typeface="メイリオ" panose="020B0604030504040204" pitchFamily="50" charset="-128"/>
              </a:rPr>
              <a:t>HP</a:t>
            </a:r>
            <a:r>
              <a:rPr lang="ja-JP" altLang="en-US" sz="1200" b="1" dirty="0" smtClean="0">
                <a:latin typeface="メイリオ" panose="020B0604030504040204" pitchFamily="50" charset="-128"/>
                <a:ea typeface="メイリオ" panose="020B0604030504040204" pitchFamily="50" charset="-128"/>
              </a:rPr>
              <a:t>に掲載）</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「再申請書（様式）」、「支給要件確認申立書（様式）」</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「支給決定通知書の写し」、「増額した休業手当・賃金の額がわかる書類」</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　</a:t>
            </a:r>
            <a:r>
              <a:rPr lang="ja-JP" altLang="en-US" sz="1200" b="1" dirty="0" smtClean="0">
                <a:latin typeface="メイリオ" panose="020B0604030504040204" pitchFamily="50" charset="-128"/>
                <a:ea typeface="メイリオ" panose="020B0604030504040204" pitchFamily="50" charset="-128"/>
              </a:rPr>
              <a:t>　　「休業させた日や時間がわかる書類（対象労働者を増やした場合）」　</a:t>
            </a:r>
            <a:endParaRPr lang="ja-JP" altLang="en-US" sz="1200" b="1" dirty="0">
              <a:latin typeface="メイリオ" panose="020B0604030504040204" pitchFamily="50" charset="-128"/>
              <a:ea typeface="メイリオ" panose="020B0604030504040204" pitchFamily="50" charset="-128"/>
            </a:endParaRPr>
          </a:p>
        </p:txBody>
      </p:sp>
      <p:sp>
        <p:nvSpPr>
          <p:cNvPr id="5" name="四角形吹き出し 4"/>
          <p:cNvSpPr/>
          <p:nvPr/>
        </p:nvSpPr>
        <p:spPr>
          <a:xfrm>
            <a:off x="4724399" y="2462686"/>
            <a:ext cx="1732875" cy="631034"/>
          </a:xfrm>
          <a:prstGeom prst="wedgeRectCallout">
            <a:avLst>
              <a:gd name="adj1" fmla="val -97613"/>
              <a:gd name="adj2" fmla="val 27445"/>
            </a:avLst>
          </a:prstGeom>
          <a:ln>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100" b="1" dirty="0" smtClean="0">
                <a:solidFill>
                  <a:schemeClr val="tx1"/>
                </a:solidFill>
                <a:latin typeface="HG丸ｺﾞｼｯｸM-PRO" pitchFamily="50" charset="-128"/>
                <a:ea typeface="HG丸ｺﾞｼｯｸM-PRO" pitchFamily="50" charset="-128"/>
                <a:cs typeface="Times New Roman" pitchFamily="18" charset="0"/>
              </a:rPr>
              <a:t>　企業規模にかかわらず、 </a:t>
            </a:r>
            <a:endParaRPr kumimoji="1" lang="en-US" altLang="ja-JP" sz="1100" b="1" dirty="0" smtClean="0">
              <a:solidFill>
                <a:schemeClr val="tx1"/>
              </a:solidFill>
              <a:latin typeface="HG丸ｺﾞｼｯｸM-PRO" pitchFamily="50" charset="-128"/>
              <a:ea typeface="HG丸ｺﾞｼｯｸM-PRO" pitchFamily="50" charset="-128"/>
              <a:cs typeface="Times New Roman" pitchFamily="18" charset="0"/>
            </a:endParaRPr>
          </a:p>
          <a:p>
            <a:pPr algn="ctr"/>
            <a:r>
              <a:rPr lang="en-US" altLang="ja-JP" sz="1100" b="1" dirty="0">
                <a:solidFill>
                  <a:schemeClr val="tx1"/>
                </a:solidFill>
                <a:latin typeface="HG丸ｺﾞｼｯｸM-PRO" pitchFamily="50" charset="-128"/>
                <a:ea typeface="HG丸ｺﾞｼｯｸM-PRO" pitchFamily="50" charset="-128"/>
                <a:cs typeface="Times New Roman" pitchFamily="18" charset="0"/>
              </a:rPr>
              <a:t> </a:t>
            </a:r>
            <a:r>
              <a:rPr lang="en-US" altLang="ja-JP" sz="1100" b="1" dirty="0" smtClean="0">
                <a:solidFill>
                  <a:schemeClr val="tx1"/>
                </a:solidFill>
                <a:latin typeface="HG丸ｺﾞｼｯｸM-PRO" pitchFamily="50" charset="-128"/>
                <a:ea typeface="HG丸ｺﾞｼｯｸM-PRO" pitchFamily="50" charset="-128"/>
                <a:cs typeface="Times New Roman" pitchFamily="18" charset="0"/>
              </a:rPr>
              <a:t> </a:t>
            </a:r>
            <a:r>
              <a:rPr kumimoji="1" lang="ja-JP" altLang="en-US" sz="1100" b="1" dirty="0" smtClean="0">
                <a:solidFill>
                  <a:schemeClr val="tx1"/>
                </a:solidFill>
                <a:latin typeface="HG丸ｺﾞｼｯｸM-PRO" pitchFamily="50" charset="-128"/>
                <a:ea typeface="HG丸ｺﾞｼｯｸM-PRO" pitchFamily="50" charset="-128"/>
                <a:cs typeface="Times New Roman" pitchFamily="18" charset="0"/>
              </a:rPr>
              <a:t>すべての事業主に適用</a:t>
            </a:r>
          </a:p>
        </p:txBody>
      </p:sp>
    </p:spTree>
    <p:extLst>
      <p:ext uri="{BB962C8B-B14F-4D97-AF65-F5344CB8AC3E}">
        <p14:creationId xmlns:p14="http://schemas.microsoft.com/office/powerpoint/2010/main" val="2565788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rtlCol="0" anchor="ctr"/>
      <a:lstStyle>
        <a:defPPr algn="ctr">
          <a:defRPr sz="1100" b="1" dirty="0" smtClean="0">
            <a:solidFill>
              <a:schemeClr val="tx1"/>
            </a:solidFill>
            <a:latin typeface="HG丸ｺﾞｼｯｸM-PRO" pitchFamily="50" charset="-128"/>
            <a:ea typeface="HG丸ｺﾞｼｯｸM-PRO" pitchFamily="50" charset="-128"/>
            <a:cs typeface="Times New Roman" pitchFamily="18" charset="0"/>
          </a:defRPr>
        </a:defPPr>
      </a:lstStyle>
      <a:style>
        <a:lnRef idx="2">
          <a:schemeClr val="accent1"/>
        </a:lnRef>
        <a:fillRef idx="1">
          <a:schemeClr val="lt1"/>
        </a:fillRef>
        <a:effectRef idx="0">
          <a:schemeClr val="accent1"/>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DEB008D4F00BE4F8CE0E476F4F8A392" ma:contentTypeVersion="2" ma:contentTypeDescription="" ma:contentTypeScope="" ma:versionID="06b2f7d153d559d04e2f43274fe2ca74">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84064558-724D-4C56-8BDB-9B6A9970C1F0}">
  <ds:schemaRefs>
    <ds:schemaRef ds:uri="http://schemas.microsoft.com/sharepoint/v3/contenttype/forms"/>
  </ds:schemaRefs>
</ds:datastoreItem>
</file>

<file path=customXml/itemProps2.xml><?xml version="1.0" encoding="utf-8"?>
<ds:datastoreItem xmlns:ds="http://schemas.openxmlformats.org/officeDocument/2006/customXml" ds:itemID="{FF317927-C56E-4C5C-B4A7-71FDDF747CE4}">
  <ds:schemaRefs>
    <ds:schemaRef ds:uri="8B97BE19-CDDD-400E-817A-CFDD13F7EC12"/>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0B195580-BA72-474B-988A-F31D32A684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blank</Template>
  <TotalTime>5744</TotalTime>
  <Words>3060</Words>
  <Application>Microsoft Office PowerPoint</Application>
  <PresentationFormat>A4 210 x 297 mm</PresentationFormat>
  <Paragraphs>245</Paragraphs>
  <Slides>4</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4</vt:i4>
      </vt:variant>
    </vt:vector>
  </HeadingPairs>
  <TitlesOfParts>
    <vt:vector size="17" baseType="lpstr">
      <vt:lpstr>ＤＦ特太ゴシック体</vt:lpstr>
      <vt:lpstr>ＤＨＰ特太ゴシック体</vt:lpstr>
      <vt:lpstr>HG丸ｺﾞｼｯｸM-PRO</vt:lpstr>
      <vt:lpstr>Meiryo UI</vt:lpstr>
      <vt:lpstr>ＭＳ Ｐゴシック</vt:lpstr>
      <vt:lpstr>メイリオ</vt:lpstr>
      <vt:lpstr>游ゴシック</vt:lpstr>
      <vt:lpstr>游ゴシック Medium</vt:lpstr>
      <vt:lpstr>Arial</vt:lpstr>
      <vt:lpstr>Calibri</vt:lpstr>
      <vt:lpstr>Times New Roman</vt:lpstr>
      <vt:lpstr>Wingdings</vt:lpstr>
      <vt:lpstr>blank</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猪熊 瑞枝(inokuma-mizue)</cp:lastModifiedBy>
  <cp:revision>477</cp:revision>
  <cp:lastPrinted>2020-06-17T08:26:54Z</cp:lastPrinted>
  <dcterms:created xsi:type="dcterms:W3CDTF">2013-03-28T00:47:26Z</dcterms:created>
  <dcterms:modified xsi:type="dcterms:W3CDTF">2020-06-19T03:52:40Z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0x0101002DA299AC048A4B8EA9C1D19079C1A32200DDEB008D4F00BE4F8CE0E476F4F8A392</vt:lpwstr>
  </property>
</Properties>
</file>