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6" r:id="rId9"/>
    <p:sldId id="682" r:id="rId10"/>
    <p:sldId id="701" r:id="rId11"/>
    <p:sldId id="709" r:id="rId12"/>
    <p:sldId id="703" r:id="rId13"/>
    <p:sldId id="702" r:id="rId14"/>
    <p:sldId id="710" r:id="rId15"/>
    <p:sldId id="704" r:id="rId16"/>
    <p:sldId id="706" r:id="rId17"/>
    <p:sldId id="707" r:id="rId18"/>
    <p:sldId id="711" r:id="rId19"/>
    <p:sldId id="699" r:id="rId20"/>
    <p:sldId id="683" r:id="rId21"/>
    <p:sldId id="672" r:id="rId22"/>
    <p:sldId id="679" r:id="rId23"/>
    <p:sldId id="681" r:id="rId24"/>
    <p:sldId id="265" r:id="rId25"/>
    <p:sldId id="263" r:id="rId26"/>
    <p:sldId id="264"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83B5512-E2D3-466D-BA25-7962DAED6449}" type="datetimeFigureOut">
              <a:rPr kumimoji="1" lang="ja-JP" altLang="en-US" smtClean="0"/>
              <a:t>2020/11/15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8725C63-9F52-481F-BD0B-A8ADAB6FDCD8}" type="slidenum">
              <a:rPr kumimoji="1" lang="ja-JP" altLang="en-US" smtClean="0"/>
              <a:t>‹#›</a:t>
            </a:fld>
            <a:endParaRPr kumimoji="1" lang="ja-JP" altLang="en-US"/>
          </a:p>
        </p:txBody>
      </p:sp>
    </p:spTree>
    <p:extLst>
      <p:ext uri="{BB962C8B-B14F-4D97-AF65-F5344CB8AC3E}">
        <p14:creationId xmlns:p14="http://schemas.microsoft.com/office/powerpoint/2010/main" val="40203697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1288" y="231775"/>
            <a:ext cx="9740901" cy="5480050"/>
          </a:xfrm>
        </p:spPr>
      </p:sp>
      <p:sp>
        <p:nvSpPr>
          <p:cNvPr id="3" name="ノート プレースホルダー 2"/>
          <p:cNvSpPr>
            <a:spLocks noGrp="1"/>
          </p:cNvSpPr>
          <p:nvPr>
            <p:ph type="body" idx="1"/>
          </p:nvPr>
        </p:nvSpPr>
        <p:spPr/>
        <p:txBody>
          <a:bodyPr/>
          <a:lstStyle/>
          <a:p>
            <a:pPr marL="101399">
              <a:lnSpc>
                <a:spcPts val="1027"/>
              </a:lnSpc>
              <a:spcAft>
                <a:spcPts val="684"/>
              </a:spcAft>
              <a:tabLst>
                <a:tab pos="101399" algn="l"/>
              </a:tabLst>
            </a:pPr>
            <a:endParaRPr lang="ja-JP" altLang="en-US" dirty="0">
              <a:latin typeface="ＭＳ Ｐゴシック"/>
              <a:cs typeface="ＭＳ Ｐゴシック"/>
            </a:endParaRPr>
          </a:p>
        </p:txBody>
      </p:sp>
      <p:sp>
        <p:nvSpPr>
          <p:cNvPr id="4" name="スライド番号プレースホルダー 3"/>
          <p:cNvSpPr>
            <a:spLocks noGrp="1"/>
          </p:cNvSpPr>
          <p:nvPr>
            <p:ph type="sldNum" sz="quarter" idx="10"/>
          </p:nvPr>
        </p:nvSpPr>
        <p:spPr/>
        <p:txBody>
          <a:bodyPr/>
          <a:lstStyle/>
          <a:p>
            <a:fld id="{35376A9D-6676-416E-B3C0-AC8B38D554DE}"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2391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B80B4C-0397-44E5-B70B-9D91FFC0EE6E}" type="slidenum">
              <a:rPr kumimoji="1" lang="ja-JP" altLang="en-US" smtClean="0"/>
              <a:t>22</a:t>
            </a:fld>
            <a:endParaRPr kumimoji="1" lang="ja-JP" altLang="en-US"/>
          </a:p>
        </p:txBody>
      </p:sp>
    </p:spTree>
    <p:extLst>
      <p:ext uri="{BB962C8B-B14F-4D97-AF65-F5344CB8AC3E}">
        <p14:creationId xmlns:p14="http://schemas.microsoft.com/office/powerpoint/2010/main" val="365224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8ED75E-0614-4811-B284-C69210A91118}"/>
              </a:ext>
            </a:extLst>
          </p:cNvPr>
          <p:cNvSpPr>
            <a:spLocks noGrp="1"/>
          </p:cNvSpPr>
          <p:nvPr>
            <p:ph type="ctrTitle"/>
          </p:nvPr>
        </p:nvSpPr>
        <p:spPr/>
        <p:txBody>
          <a:bodyPr/>
          <a:lstStyle/>
          <a:p>
            <a:r>
              <a:rPr kumimoji="1" lang="ja-JP" altLang="en-US" dirty="0"/>
              <a:t>誇り高き社労士の時代へ</a:t>
            </a:r>
          </a:p>
        </p:txBody>
      </p:sp>
      <p:sp>
        <p:nvSpPr>
          <p:cNvPr id="3" name="サブタイトル 2">
            <a:extLst>
              <a:ext uri="{FF2B5EF4-FFF2-40B4-BE49-F238E27FC236}">
                <a16:creationId xmlns:a16="http://schemas.microsoft.com/office/drawing/2014/main" id="{B682198D-8899-4B06-A6B4-F4A169B6589B}"/>
              </a:ext>
            </a:extLst>
          </p:cNvPr>
          <p:cNvSpPr>
            <a:spLocks noGrp="1"/>
          </p:cNvSpPr>
          <p:nvPr>
            <p:ph type="subTitle" idx="1"/>
          </p:nvPr>
        </p:nvSpPr>
        <p:spPr>
          <a:xfrm>
            <a:off x="1507067" y="4050833"/>
            <a:ext cx="7766936" cy="1646302"/>
          </a:xfrm>
        </p:spPr>
        <p:txBody>
          <a:bodyPr>
            <a:normAutofit fontScale="85000" lnSpcReduction="20000"/>
          </a:bodyPr>
          <a:lstStyle/>
          <a:p>
            <a:r>
              <a:rPr kumimoji="1" lang="en-US" altLang="ja-JP" sz="2800" dirty="0"/>
              <a:t>Beyond</a:t>
            </a:r>
            <a:r>
              <a:rPr kumimoji="1" lang="ja-JP" altLang="en-US" sz="2800" dirty="0"/>
              <a:t>　</a:t>
            </a:r>
            <a:r>
              <a:rPr kumimoji="1" lang="en-US" altLang="ja-JP" sz="2800" dirty="0"/>
              <a:t>CORONA</a:t>
            </a:r>
            <a:r>
              <a:rPr kumimoji="1" lang="ja-JP" altLang="en-US" sz="2800" dirty="0"/>
              <a:t>の時代に必要とされる資格として</a:t>
            </a:r>
            <a:r>
              <a:rPr kumimoji="1" lang="en-US" altLang="ja-JP" sz="2800" dirty="0"/>
              <a:t>  </a:t>
            </a:r>
            <a:endParaRPr kumimoji="1" lang="ja-JP" altLang="en-US" sz="2800" dirty="0"/>
          </a:p>
          <a:p>
            <a:r>
              <a:rPr lang="ja-JP" altLang="en-US" dirty="0"/>
              <a:t>令和　</a:t>
            </a:r>
            <a:r>
              <a:rPr lang="en-US" altLang="ja-JP" dirty="0"/>
              <a:t>2</a:t>
            </a:r>
            <a:r>
              <a:rPr kumimoji="1" lang="ja-JP" altLang="en-US" dirty="0"/>
              <a:t>年</a:t>
            </a:r>
            <a:r>
              <a:rPr kumimoji="1" lang="en-US" altLang="ja-JP" dirty="0"/>
              <a:t>11</a:t>
            </a:r>
            <a:r>
              <a:rPr lang="ja-JP" altLang="en-US" dirty="0"/>
              <a:t>月</a:t>
            </a:r>
            <a:r>
              <a:rPr lang="en-US" altLang="ja-JP" dirty="0"/>
              <a:t>26</a:t>
            </a:r>
            <a:r>
              <a:rPr lang="ja-JP" altLang="en-US" dirty="0"/>
              <a:t>日</a:t>
            </a:r>
            <a:endParaRPr lang="en-US" altLang="ja-JP" dirty="0"/>
          </a:p>
          <a:p>
            <a:r>
              <a:rPr lang="ja-JP" altLang="en-US" dirty="0"/>
              <a:t>全国社会保険労務士会連合会　副会長</a:t>
            </a:r>
          </a:p>
          <a:p>
            <a:r>
              <a:rPr kumimoji="1" lang="ja-JP" altLang="en-US" dirty="0"/>
              <a:t>関東甲信越地域協議会　　　　　会長</a:t>
            </a:r>
          </a:p>
          <a:p>
            <a:r>
              <a:rPr kumimoji="1" lang="ja-JP" altLang="en-US" dirty="0"/>
              <a:t>埼玉県社会保険労務士会　会長　石倉　正仁　</a:t>
            </a:r>
          </a:p>
          <a:p>
            <a:endParaRPr lang="ja-JP" altLang="en-US" dirty="0"/>
          </a:p>
          <a:p>
            <a:endParaRPr kumimoji="1" lang="ja-JP" altLang="en-US" dirty="0"/>
          </a:p>
          <a:p>
            <a:endParaRPr lang="ja-JP" altLang="en-US" dirty="0"/>
          </a:p>
          <a:p>
            <a:endParaRPr kumimoji="1" lang="ja-JP" altLang="en-US" dirty="0"/>
          </a:p>
        </p:txBody>
      </p:sp>
    </p:spTree>
    <p:extLst>
      <p:ext uri="{BB962C8B-B14F-4D97-AF65-F5344CB8AC3E}">
        <p14:creationId xmlns:p14="http://schemas.microsoft.com/office/powerpoint/2010/main" val="222248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711AF-4D12-45E0-BA22-00D2BCC496BF}"/>
              </a:ext>
            </a:extLst>
          </p:cNvPr>
          <p:cNvSpPr>
            <a:spLocks noGrp="1"/>
          </p:cNvSpPr>
          <p:nvPr>
            <p:ph type="ctrTitle"/>
          </p:nvPr>
        </p:nvSpPr>
        <p:spPr>
          <a:xfrm>
            <a:off x="0" y="19837"/>
            <a:ext cx="9144000" cy="418073"/>
          </a:xfrm>
          <a:solidFill>
            <a:schemeClr val="accent2">
              <a:lumMod val="60000"/>
              <a:lumOff val="40000"/>
            </a:schemeClr>
          </a:solidFill>
        </p:spPr>
        <p:txBody>
          <a:bodyPr>
            <a:normAutofit/>
          </a:bodyPr>
          <a:lstStyle/>
          <a:p>
            <a:pPr algn="l"/>
            <a:r>
              <a:rPr lang="ja-JP" altLang="en-US" sz="2100" b="1" dirty="0"/>
              <a:t>マイナンバーカードの普及・利活用促進</a:t>
            </a:r>
          </a:p>
        </p:txBody>
      </p:sp>
      <p:sp>
        <p:nvSpPr>
          <p:cNvPr id="5" name="スライド番号プレースホルダー 4">
            <a:extLst>
              <a:ext uri="{FF2B5EF4-FFF2-40B4-BE49-F238E27FC236}">
                <a16:creationId xmlns:a16="http://schemas.microsoft.com/office/drawing/2014/main" id="{BC33611F-EDB8-4AFC-B370-657B6479B2E5}"/>
              </a:ext>
            </a:extLst>
          </p:cNvPr>
          <p:cNvSpPr>
            <a:spLocks noGrp="1"/>
          </p:cNvSpPr>
          <p:nvPr>
            <p:ph type="sldNum" sz="quarter" idx="12"/>
          </p:nvPr>
        </p:nvSpPr>
        <p:spPr>
          <a:xfrm>
            <a:off x="9007042" y="6434366"/>
            <a:ext cx="984019" cy="365125"/>
          </a:xfrm>
        </p:spPr>
        <p:txBody>
          <a:bodyPr/>
          <a:lstStyle/>
          <a:p>
            <a:fld id="{AF1F8984-6B61-4261-9891-C5EC0C45E53C}" type="slidenum">
              <a:rPr lang="ja-JP" altLang="en-US" sz="1600"/>
              <a:t>10</a:t>
            </a:fld>
            <a:endParaRPr lang="ja-JP" altLang="en-US" sz="1600"/>
          </a:p>
        </p:txBody>
      </p:sp>
      <p:pic>
        <p:nvPicPr>
          <p:cNvPr id="7" name="図 6">
            <a:extLst>
              <a:ext uri="{FF2B5EF4-FFF2-40B4-BE49-F238E27FC236}">
                <a16:creationId xmlns:a16="http://schemas.microsoft.com/office/drawing/2014/main" id="{6EBAD540-270E-4D4F-AF70-4FDDAD44DC3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8223" y="717163"/>
            <a:ext cx="5400040" cy="2497455"/>
          </a:xfrm>
          <a:prstGeom prst="rect">
            <a:avLst/>
          </a:prstGeom>
        </p:spPr>
      </p:pic>
      <p:pic>
        <p:nvPicPr>
          <p:cNvPr id="9" name="図 8">
            <a:extLst>
              <a:ext uri="{FF2B5EF4-FFF2-40B4-BE49-F238E27FC236}">
                <a16:creationId xmlns:a16="http://schemas.microsoft.com/office/drawing/2014/main" id="{8D55F7A1-95F2-47DB-80FF-1FCD5950A05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08263" y="1796705"/>
            <a:ext cx="6072920" cy="4816130"/>
          </a:xfrm>
          <a:prstGeom prst="rect">
            <a:avLst/>
          </a:prstGeom>
        </p:spPr>
      </p:pic>
      <p:cxnSp>
        <p:nvCxnSpPr>
          <p:cNvPr id="15" name="直線コネクタ 14">
            <a:extLst>
              <a:ext uri="{FF2B5EF4-FFF2-40B4-BE49-F238E27FC236}">
                <a16:creationId xmlns:a16="http://schemas.microsoft.com/office/drawing/2014/main" id="{7D3E88C0-1793-4554-9A1E-86D678C1B42A}"/>
              </a:ext>
            </a:extLst>
          </p:cNvPr>
          <p:cNvCxnSpPr/>
          <p:nvPr/>
        </p:nvCxnSpPr>
        <p:spPr>
          <a:xfrm>
            <a:off x="7633252" y="6056243"/>
            <a:ext cx="408167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直線コネクタ 15">
            <a:extLst>
              <a:ext uri="{FF2B5EF4-FFF2-40B4-BE49-F238E27FC236}">
                <a16:creationId xmlns:a16="http://schemas.microsoft.com/office/drawing/2014/main" id="{6D723538-BB0D-421A-A81F-D599033EF81E}"/>
              </a:ext>
            </a:extLst>
          </p:cNvPr>
          <p:cNvCxnSpPr>
            <a:cxnSpLocks/>
          </p:cNvCxnSpPr>
          <p:nvPr/>
        </p:nvCxnSpPr>
        <p:spPr>
          <a:xfrm>
            <a:off x="5708263" y="6335253"/>
            <a:ext cx="1635072"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3" name="正方形/長方形 12">
            <a:extLst>
              <a:ext uri="{FF2B5EF4-FFF2-40B4-BE49-F238E27FC236}">
                <a16:creationId xmlns:a16="http://schemas.microsoft.com/office/drawing/2014/main" id="{9BB90711-DAF8-47DC-8F55-9946879F0659}"/>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133605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711AF-4D12-45E0-BA22-00D2BCC496BF}"/>
              </a:ext>
            </a:extLst>
          </p:cNvPr>
          <p:cNvSpPr>
            <a:spLocks noGrp="1"/>
          </p:cNvSpPr>
          <p:nvPr>
            <p:ph type="ctrTitle"/>
          </p:nvPr>
        </p:nvSpPr>
        <p:spPr>
          <a:xfrm>
            <a:off x="0" y="19837"/>
            <a:ext cx="9144000" cy="418073"/>
          </a:xfrm>
          <a:solidFill>
            <a:schemeClr val="accent2">
              <a:lumMod val="60000"/>
              <a:lumOff val="40000"/>
            </a:schemeClr>
          </a:solidFill>
        </p:spPr>
        <p:txBody>
          <a:bodyPr>
            <a:normAutofit/>
          </a:bodyPr>
          <a:lstStyle/>
          <a:p>
            <a:pPr algn="l"/>
            <a:r>
              <a:rPr lang="ja-JP" altLang="en-US" sz="2100" b="1" dirty="0"/>
              <a:t>マイナンバーカードの普及・利活用促進</a:t>
            </a:r>
          </a:p>
        </p:txBody>
      </p:sp>
      <p:sp>
        <p:nvSpPr>
          <p:cNvPr id="5" name="スライド番号プレースホルダー 4">
            <a:extLst>
              <a:ext uri="{FF2B5EF4-FFF2-40B4-BE49-F238E27FC236}">
                <a16:creationId xmlns:a16="http://schemas.microsoft.com/office/drawing/2014/main" id="{BC33611F-EDB8-4AFC-B370-657B6479B2E5}"/>
              </a:ext>
            </a:extLst>
          </p:cNvPr>
          <p:cNvSpPr>
            <a:spLocks noGrp="1"/>
          </p:cNvSpPr>
          <p:nvPr>
            <p:ph type="sldNum" sz="quarter" idx="12"/>
          </p:nvPr>
        </p:nvSpPr>
        <p:spPr>
          <a:xfrm>
            <a:off x="9007042" y="6434366"/>
            <a:ext cx="984019" cy="365125"/>
          </a:xfrm>
        </p:spPr>
        <p:txBody>
          <a:bodyPr/>
          <a:lstStyle/>
          <a:p>
            <a:endParaRPr lang="ja-JP" altLang="en-US" sz="1600" dirty="0"/>
          </a:p>
        </p:txBody>
      </p:sp>
      <p:sp>
        <p:nvSpPr>
          <p:cNvPr id="3" name="コンテンツ プレースホルダー 2">
            <a:extLst>
              <a:ext uri="{FF2B5EF4-FFF2-40B4-BE49-F238E27FC236}">
                <a16:creationId xmlns:a16="http://schemas.microsoft.com/office/drawing/2014/main" id="{D819244D-CDAD-4229-B8D8-891382C918A0}"/>
              </a:ext>
            </a:extLst>
          </p:cNvPr>
          <p:cNvSpPr txBox="1">
            <a:spLocks/>
          </p:cNvSpPr>
          <p:nvPr/>
        </p:nvSpPr>
        <p:spPr>
          <a:xfrm>
            <a:off x="1446235" y="1816891"/>
            <a:ext cx="9447052" cy="4530900"/>
          </a:xfrm>
          <a:prstGeom prst="rect">
            <a:avLst/>
          </a:prstGeom>
          <a:solidFill>
            <a:srgbClr val="FFC000"/>
          </a:solidFill>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kumimoji="1"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kumimoji="1" sz="2000" kern="1200">
                <a:solidFill>
                  <a:schemeClr val="tx1">
                    <a:lumMod val="75000"/>
                    <a:lumOff val="25000"/>
                  </a:schemeClr>
                </a:solidFill>
                <a:latin typeface="+mn-lt"/>
                <a:ea typeface="+mn-ea"/>
                <a:cs typeface="+mn-cs"/>
              </a:defRPr>
            </a:lvl9pPr>
          </a:lstStyle>
          <a:p>
            <a:r>
              <a:rPr lang="ja-JP" altLang="en-US" dirty="0">
                <a:solidFill>
                  <a:schemeClr val="bg1"/>
                </a:solidFill>
              </a:rPr>
              <a:t>　</a:t>
            </a:r>
            <a:r>
              <a:rPr lang="ja-JP" altLang="en-US" sz="2800" dirty="0">
                <a:solidFill>
                  <a:schemeClr val="tx1"/>
                </a:solidFill>
              </a:rPr>
              <a:t>国家戦略としてマイナンバーカードの普及が進められるなか、社労士がこれに参画することは、行政機関にも政治の分野においても社労士の影響力を高めることにつながる。</a:t>
            </a:r>
            <a:endParaRPr lang="en-US" altLang="ja-JP" sz="2800" dirty="0">
              <a:solidFill>
                <a:schemeClr val="tx1"/>
              </a:solidFill>
            </a:endParaRPr>
          </a:p>
          <a:p>
            <a:r>
              <a:rPr lang="ja-JP" altLang="en-US" sz="2800" dirty="0">
                <a:solidFill>
                  <a:schemeClr val="tx1"/>
                </a:solidFill>
              </a:rPr>
              <a:t>　マイナンバーの活用目的が社会保障・税・災害対策にあることから、社労士は、社会保障を担う専門家としてマイナンバー制度の普及に寄与すべき国家資格者である。</a:t>
            </a:r>
            <a:endParaRPr lang="en-US" altLang="ja-JP" sz="2800" dirty="0">
              <a:solidFill>
                <a:schemeClr val="tx1"/>
              </a:solidFill>
            </a:endParaRPr>
          </a:p>
          <a:p>
            <a:r>
              <a:rPr lang="ja-JP" altLang="en-US" sz="2800" dirty="0">
                <a:solidFill>
                  <a:schemeClr val="tx1"/>
                </a:solidFill>
              </a:rPr>
              <a:t>　今後の社労士のあり方として掲げる「使命」として、本件を前向きに取り組む姿勢は、社労士の地位向上に資する。</a:t>
            </a:r>
            <a:endParaRPr lang="en-US" altLang="ja-JP" sz="2800" dirty="0">
              <a:solidFill>
                <a:schemeClr val="tx1"/>
              </a:solidFill>
            </a:endParaRPr>
          </a:p>
          <a:p>
            <a:endParaRPr lang="ja-JP" altLang="en-US" dirty="0"/>
          </a:p>
        </p:txBody>
      </p:sp>
      <p:sp>
        <p:nvSpPr>
          <p:cNvPr id="4" name="正方形/長方形 3">
            <a:extLst>
              <a:ext uri="{FF2B5EF4-FFF2-40B4-BE49-F238E27FC236}">
                <a16:creationId xmlns:a16="http://schemas.microsoft.com/office/drawing/2014/main" id="{9D838F5E-065C-4DEA-A088-1FDA58F13031}"/>
              </a:ext>
            </a:extLst>
          </p:cNvPr>
          <p:cNvSpPr/>
          <p:nvPr/>
        </p:nvSpPr>
        <p:spPr>
          <a:xfrm>
            <a:off x="1446234" y="1087341"/>
            <a:ext cx="9447052" cy="7295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a:t>
            </a:r>
            <a:r>
              <a:rPr lang="ja-JP" altLang="ja-JP" sz="1800" dirty="0">
                <a:solidFill>
                  <a:schemeClr val="tx1"/>
                </a:solidFill>
                <a:effectLst/>
                <a:ea typeface="ＭＳ 明朝" panose="02020609040205080304" pitchFamily="17" charset="-128"/>
                <a:cs typeface="Times New Roman" panose="02020603050405020304" pitchFamily="18" charset="0"/>
              </a:rPr>
              <a:t>７月</a:t>
            </a:r>
            <a:r>
              <a:rPr lang="en-US" altLang="ja-JP" sz="1800" dirty="0">
                <a:solidFill>
                  <a:schemeClr val="tx1"/>
                </a:solidFill>
                <a:effectLst/>
                <a:ea typeface="ＭＳ 明朝" panose="02020609040205080304" pitchFamily="17" charset="-128"/>
                <a:cs typeface="Times New Roman" panose="02020603050405020304" pitchFamily="18" charset="0"/>
              </a:rPr>
              <a:t>16</a:t>
            </a:r>
            <a:r>
              <a:rPr lang="ja-JP" altLang="ja-JP" sz="1800" dirty="0">
                <a:solidFill>
                  <a:schemeClr val="tx1"/>
                </a:solidFill>
                <a:effectLst/>
                <a:ea typeface="ＭＳ 明朝" panose="02020609040205080304" pitchFamily="17" charset="-128"/>
                <a:cs typeface="Times New Roman" panose="02020603050405020304" pitchFamily="18" charset="0"/>
              </a:rPr>
              <a:t>日開催</a:t>
            </a:r>
            <a:r>
              <a:rPr lang="ja-JP" altLang="en-US" sz="1800" dirty="0">
                <a:solidFill>
                  <a:schemeClr val="tx1"/>
                </a:solidFill>
                <a:effectLst/>
                <a:ea typeface="ＭＳ 明朝" panose="02020609040205080304" pitchFamily="17" charset="-128"/>
                <a:cs typeface="Times New Roman" panose="02020603050405020304" pitchFamily="18" charset="0"/>
              </a:rPr>
              <a:t>の</a:t>
            </a:r>
            <a:r>
              <a:rPr lang="ja-JP" altLang="ja-JP" sz="1800" dirty="0">
                <a:solidFill>
                  <a:schemeClr val="tx1"/>
                </a:solidFill>
                <a:effectLst/>
                <a:ea typeface="ＭＳ 明朝" panose="02020609040205080304" pitchFamily="17" charset="-128"/>
                <a:cs typeface="Times New Roman" panose="02020603050405020304" pitchFamily="18" charset="0"/>
              </a:rPr>
              <a:t>第</a:t>
            </a:r>
            <a:r>
              <a:rPr lang="en-US" altLang="ja-JP" sz="1800" dirty="0">
                <a:solidFill>
                  <a:schemeClr val="tx1"/>
                </a:solidFill>
                <a:effectLst/>
                <a:ea typeface="ＭＳ 明朝" panose="02020609040205080304" pitchFamily="17" charset="-128"/>
                <a:cs typeface="Times New Roman" panose="02020603050405020304" pitchFamily="18" charset="0"/>
              </a:rPr>
              <a:t>155</a:t>
            </a:r>
            <a:r>
              <a:rPr lang="ja-JP" altLang="ja-JP" sz="1800" dirty="0">
                <a:solidFill>
                  <a:schemeClr val="tx1"/>
                </a:solidFill>
                <a:effectLst/>
                <a:ea typeface="ＭＳ 明朝" panose="02020609040205080304" pitchFamily="17" charset="-128"/>
                <a:cs typeface="Times New Roman" panose="02020603050405020304" pitchFamily="18" charset="0"/>
              </a:rPr>
              <a:t>回常任理事会・第</a:t>
            </a:r>
            <a:r>
              <a:rPr lang="en-US" altLang="ja-JP" sz="1800" dirty="0">
                <a:solidFill>
                  <a:schemeClr val="tx1"/>
                </a:solidFill>
                <a:effectLst/>
                <a:ea typeface="ＭＳ 明朝" panose="02020609040205080304" pitchFamily="17" charset="-128"/>
                <a:cs typeface="Times New Roman" panose="02020603050405020304" pitchFamily="18" charset="0"/>
              </a:rPr>
              <a:t>220</a:t>
            </a:r>
            <a:r>
              <a:rPr lang="ja-JP" altLang="ja-JP" sz="1800" dirty="0">
                <a:solidFill>
                  <a:schemeClr val="tx1"/>
                </a:solidFill>
                <a:effectLst/>
                <a:ea typeface="ＭＳ 明朝" panose="02020609040205080304" pitchFamily="17" charset="-128"/>
                <a:cs typeface="Times New Roman" panose="02020603050405020304" pitchFamily="18" charset="0"/>
              </a:rPr>
              <a:t>回理事会合同会議</a:t>
            </a:r>
            <a:r>
              <a:rPr lang="ja-JP" altLang="en-US" sz="1800" dirty="0">
                <a:solidFill>
                  <a:schemeClr val="tx1"/>
                </a:solidFill>
                <a:effectLst/>
                <a:ea typeface="ＭＳ 明朝" panose="02020609040205080304" pitchFamily="17" charset="-128"/>
                <a:cs typeface="Times New Roman" panose="02020603050405020304" pitchFamily="18" charset="0"/>
              </a:rPr>
              <a:t>にて以下の事項を組織決定</a:t>
            </a:r>
            <a:endParaRPr kumimoji="1" lang="ja-JP" altLang="en-US" dirty="0">
              <a:solidFill>
                <a:schemeClr val="tx1"/>
              </a:solidFill>
            </a:endParaRPr>
          </a:p>
        </p:txBody>
      </p:sp>
      <p:sp>
        <p:nvSpPr>
          <p:cNvPr id="6" name="正方形/長方形 5">
            <a:extLst>
              <a:ext uri="{FF2B5EF4-FFF2-40B4-BE49-F238E27FC236}">
                <a16:creationId xmlns:a16="http://schemas.microsoft.com/office/drawing/2014/main" id="{047833CA-A80F-4229-B3BA-D4775BDAEDDC}"/>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279232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BC33611F-EDB8-4AFC-B370-657B6479B2E5}"/>
              </a:ext>
            </a:extLst>
          </p:cNvPr>
          <p:cNvSpPr>
            <a:spLocks noGrp="1"/>
          </p:cNvSpPr>
          <p:nvPr>
            <p:ph type="sldNum" sz="quarter" idx="12"/>
          </p:nvPr>
        </p:nvSpPr>
        <p:spPr/>
        <p:txBody>
          <a:bodyPr/>
          <a:lstStyle/>
          <a:p>
            <a:endParaRPr lang="ja-JP" altLang="en-US" sz="1400" dirty="0"/>
          </a:p>
        </p:txBody>
      </p:sp>
      <p:sp>
        <p:nvSpPr>
          <p:cNvPr id="10" name="正方形/長方形 9">
            <a:extLst>
              <a:ext uri="{FF2B5EF4-FFF2-40B4-BE49-F238E27FC236}">
                <a16:creationId xmlns:a16="http://schemas.microsoft.com/office/drawing/2014/main" id="{FD47E592-1319-4D1C-B339-55909BC9E434}"/>
              </a:ext>
            </a:extLst>
          </p:cNvPr>
          <p:cNvSpPr/>
          <p:nvPr/>
        </p:nvSpPr>
        <p:spPr>
          <a:xfrm>
            <a:off x="7024468" y="420279"/>
            <a:ext cx="1924876" cy="53632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p>
        </p:txBody>
      </p:sp>
      <p:sp>
        <p:nvSpPr>
          <p:cNvPr id="3" name="正方形/長方形 2">
            <a:extLst>
              <a:ext uri="{FF2B5EF4-FFF2-40B4-BE49-F238E27FC236}">
                <a16:creationId xmlns:a16="http://schemas.microsoft.com/office/drawing/2014/main" id="{6DB6F684-DC70-4197-8C05-6B5C27E6DEC7}"/>
              </a:ext>
            </a:extLst>
          </p:cNvPr>
          <p:cNvSpPr/>
          <p:nvPr/>
        </p:nvSpPr>
        <p:spPr>
          <a:xfrm>
            <a:off x="766621" y="510669"/>
            <a:ext cx="7061982" cy="55838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t>●マイナンバーカード普及促進に関する取り組み</a:t>
            </a:r>
          </a:p>
        </p:txBody>
      </p:sp>
      <p:sp>
        <p:nvSpPr>
          <p:cNvPr id="4" name="正方形/長方形 3">
            <a:extLst>
              <a:ext uri="{FF2B5EF4-FFF2-40B4-BE49-F238E27FC236}">
                <a16:creationId xmlns:a16="http://schemas.microsoft.com/office/drawing/2014/main" id="{B04DAAF8-B5A0-4093-BDE4-B50F5FB3B273}"/>
              </a:ext>
            </a:extLst>
          </p:cNvPr>
          <p:cNvSpPr/>
          <p:nvPr/>
        </p:nvSpPr>
        <p:spPr>
          <a:xfrm>
            <a:off x="766621" y="1092027"/>
            <a:ext cx="8623496" cy="23084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t>　７月</a:t>
            </a:r>
            <a:r>
              <a:rPr lang="en-US" altLang="ja-JP" sz="1400" dirty="0"/>
              <a:t>16</a:t>
            </a:r>
            <a:r>
              <a:rPr lang="ja-JP" altLang="en-US" sz="1400" dirty="0"/>
              <a:t>日開催の第</a:t>
            </a:r>
            <a:r>
              <a:rPr lang="en-US" altLang="ja-JP" sz="1400" dirty="0"/>
              <a:t>155</a:t>
            </a:r>
            <a:r>
              <a:rPr lang="ja-JP" altLang="en-US" sz="1400" dirty="0"/>
              <a:t>回常任理事会・第</a:t>
            </a:r>
            <a:r>
              <a:rPr lang="en-US" altLang="ja-JP" sz="1400" dirty="0"/>
              <a:t>220</a:t>
            </a:r>
            <a:r>
              <a:rPr lang="ja-JP" altLang="en-US" sz="1400" dirty="0"/>
              <a:t>回理事会合同会議で「マイナンバーカード普及促進を社労士が積極的に行うこと」について了承されたことを受け、８月</a:t>
            </a:r>
            <a:r>
              <a:rPr lang="en-US" altLang="ja-JP" sz="1400" dirty="0"/>
              <a:t>17</a:t>
            </a:r>
            <a:r>
              <a:rPr lang="ja-JP" altLang="en-US" sz="1400" dirty="0"/>
              <a:t>日、内閣官房番号制度推進室に石倉副会長ほかデジタルガバメント推進部会委員２名が訪問し、次の事項の確認を行った。</a:t>
            </a:r>
            <a:endParaRPr lang="en-US" altLang="ja-JP" sz="1400" dirty="0"/>
          </a:p>
          <a:p>
            <a:endParaRPr lang="en-US" altLang="ja-JP" sz="1400" dirty="0"/>
          </a:p>
          <a:p>
            <a:r>
              <a:rPr lang="ja-JP" altLang="en-US" dirty="0"/>
              <a:t>（１）マイナンバーカードの利活用範囲の拡大として検討が進められている国家資格者証の範囲への社労士資格の追加</a:t>
            </a:r>
          </a:p>
          <a:p>
            <a:r>
              <a:rPr lang="ja-JP" altLang="en-US" dirty="0"/>
              <a:t>（２）住基ネットを活用した社労士登録に必要な添付書類である住民票の写及び戸籍抄本の省略</a:t>
            </a:r>
          </a:p>
        </p:txBody>
      </p:sp>
      <p:sp>
        <p:nvSpPr>
          <p:cNvPr id="6" name="正方形/長方形 5">
            <a:extLst>
              <a:ext uri="{FF2B5EF4-FFF2-40B4-BE49-F238E27FC236}">
                <a16:creationId xmlns:a16="http://schemas.microsoft.com/office/drawing/2014/main" id="{144672DC-93F4-4CDE-A721-D2A51F9E6B4F}"/>
              </a:ext>
            </a:extLst>
          </p:cNvPr>
          <p:cNvSpPr/>
          <p:nvPr/>
        </p:nvSpPr>
        <p:spPr>
          <a:xfrm>
            <a:off x="769034" y="3871329"/>
            <a:ext cx="8679766" cy="7364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（１）及び（２）ともに来年度の通常国会に向けて前向きに準備をする旨の回答を受けた。</a:t>
            </a:r>
          </a:p>
        </p:txBody>
      </p:sp>
      <p:sp>
        <p:nvSpPr>
          <p:cNvPr id="8" name="矢印: 下 7">
            <a:extLst>
              <a:ext uri="{FF2B5EF4-FFF2-40B4-BE49-F238E27FC236}">
                <a16:creationId xmlns:a16="http://schemas.microsoft.com/office/drawing/2014/main" id="{EF58281F-5F7F-4171-95BD-B88C760DEB7D}"/>
              </a:ext>
            </a:extLst>
          </p:cNvPr>
          <p:cNvSpPr/>
          <p:nvPr/>
        </p:nvSpPr>
        <p:spPr>
          <a:xfrm>
            <a:off x="4441261" y="3471408"/>
            <a:ext cx="984738" cy="407963"/>
          </a:xfrm>
          <a:prstGeom prst="down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a:extLst>
              <a:ext uri="{FF2B5EF4-FFF2-40B4-BE49-F238E27FC236}">
                <a16:creationId xmlns:a16="http://schemas.microsoft.com/office/drawing/2014/main" id="{FF9174E8-096E-498D-9DC5-71331BC0EE21}"/>
              </a:ext>
            </a:extLst>
          </p:cNvPr>
          <p:cNvSpPr/>
          <p:nvPr/>
        </p:nvSpPr>
        <p:spPr>
          <a:xfrm>
            <a:off x="1774822" y="5382246"/>
            <a:ext cx="6628281" cy="1344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altLang="ja-JP" dirty="0"/>
          </a:p>
          <a:p>
            <a:r>
              <a:rPr lang="ja-JP" altLang="en-US" dirty="0"/>
              <a:t>〇電子証明書として活用できる。</a:t>
            </a:r>
            <a:endParaRPr lang="en-US" altLang="ja-JP" dirty="0"/>
          </a:p>
          <a:p>
            <a:r>
              <a:rPr lang="ja-JP" altLang="en-US" dirty="0"/>
              <a:t>〇</a:t>
            </a:r>
            <a:r>
              <a:rPr lang="en-US" altLang="ja-JP" dirty="0"/>
              <a:t>IC</a:t>
            </a:r>
            <a:r>
              <a:rPr lang="ja-JP" altLang="en-US" dirty="0"/>
              <a:t>チップを利用して研修の受講履歴管理ができる。</a:t>
            </a:r>
            <a:endParaRPr lang="en-US" altLang="ja-JP" dirty="0"/>
          </a:p>
          <a:p>
            <a:r>
              <a:rPr lang="ja-JP" altLang="en-US" dirty="0"/>
              <a:t>〇社労士変更登録の住民票（写）・戸籍抄本省略ができる。</a:t>
            </a:r>
          </a:p>
        </p:txBody>
      </p:sp>
      <p:sp>
        <p:nvSpPr>
          <p:cNvPr id="11" name="正方形/長方形 10">
            <a:extLst>
              <a:ext uri="{FF2B5EF4-FFF2-40B4-BE49-F238E27FC236}">
                <a16:creationId xmlns:a16="http://schemas.microsoft.com/office/drawing/2014/main" id="{03A7699D-DE4D-439D-8270-0220D65FAA11}"/>
              </a:ext>
            </a:extLst>
          </p:cNvPr>
          <p:cNvSpPr/>
          <p:nvPr/>
        </p:nvSpPr>
        <p:spPr>
          <a:xfrm>
            <a:off x="1190933" y="4949113"/>
            <a:ext cx="6628281" cy="580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FF00"/>
                </a:solidFill>
              </a:rPr>
              <a:t>マイナンバーカードでの社労士国家資格証明が実現するると</a:t>
            </a:r>
            <a:r>
              <a:rPr lang="en-US" altLang="ja-JP" dirty="0">
                <a:solidFill>
                  <a:srgbClr val="FFFF00"/>
                </a:solidFill>
              </a:rPr>
              <a:t>…</a:t>
            </a:r>
            <a:endParaRPr lang="ja-JP" altLang="en-US" dirty="0">
              <a:solidFill>
                <a:srgbClr val="FFFF00"/>
              </a:solidFill>
            </a:endParaRPr>
          </a:p>
        </p:txBody>
      </p:sp>
      <p:sp>
        <p:nvSpPr>
          <p:cNvPr id="16" name="正方形/長方形 15">
            <a:extLst>
              <a:ext uri="{FF2B5EF4-FFF2-40B4-BE49-F238E27FC236}">
                <a16:creationId xmlns:a16="http://schemas.microsoft.com/office/drawing/2014/main" id="{9494A70B-7E64-4E1E-B168-873AF627172F}"/>
              </a:ext>
            </a:extLst>
          </p:cNvPr>
          <p:cNvSpPr/>
          <p:nvPr/>
        </p:nvSpPr>
        <p:spPr>
          <a:xfrm>
            <a:off x="7828603" y="4926688"/>
            <a:ext cx="583889" cy="572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5" name="グラフィックス 14" descr="ライト: オン">
            <a:extLst>
              <a:ext uri="{FF2B5EF4-FFF2-40B4-BE49-F238E27FC236}">
                <a16:creationId xmlns:a16="http://schemas.microsoft.com/office/drawing/2014/main" id="{500EF137-6B19-4069-A9E2-646AD4268C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5464" y="4938883"/>
            <a:ext cx="516417" cy="516417"/>
          </a:xfrm>
          <a:prstGeom prst="rect">
            <a:avLst/>
          </a:prstGeom>
        </p:spPr>
      </p:pic>
      <p:pic>
        <p:nvPicPr>
          <p:cNvPr id="18" name="図 17" descr="挿絵 が含まれている画像&#10;&#10;自動的に生成された説明">
            <a:extLst>
              <a:ext uri="{FF2B5EF4-FFF2-40B4-BE49-F238E27FC236}">
                <a16:creationId xmlns:a16="http://schemas.microsoft.com/office/drawing/2014/main" id="{8653BDFF-C8AF-431B-BB80-EC1900121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6087" y="523375"/>
            <a:ext cx="666667" cy="952381"/>
          </a:xfrm>
          <a:prstGeom prst="rect">
            <a:avLst/>
          </a:prstGeom>
        </p:spPr>
      </p:pic>
      <p:sp>
        <p:nvSpPr>
          <p:cNvPr id="17" name="タイトル 1">
            <a:extLst>
              <a:ext uri="{FF2B5EF4-FFF2-40B4-BE49-F238E27FC236}">
                <a16:creationId xmlns:a16="http://schemas.microsoft.com/office/drawing/2014/main" id="{DE699C79-237F-4E86-8CA5-D3744F7C5EA0}"/>
              </a:ext>
            </a:extLst>
          </p:cNvPr>
          <p:cNvSpPr txBox="1">
            <a:spLocks/>
          </p:cNvSpPr>
          <p:nvPr/>
        </p:nvSpPr>
        <p:spPr>
          <a:xfrm>
            <a:off x="0" y="19837"/>
            <a:ext cx="9144000" cy="418073"/>
          </a:xfrm>
          <a:prstGeom prst="rect">
            <a:avLst/>
          </a:prstGeom>
          <a:solidFill>
            <a:schemeClr val="accent2">
              <a:lumMod val="60000"/>
              <a:lumOff val="4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100" b="1"/>
              <a:t>マイナンバーカードの普及・利活用促進</a:t>
            </a:r>
            <a:endParaRPr lang="ja-JP" altLang="en-US" sz="2100" b="1" dirty="0"/>
          </a:p>
        </p:txBody>
      </p:sp>
      <p:sp>
        <p:nvSpPr>
          <p:cNvPr id="2" name="正方形/長方形 1">
            <a:extLst>
              <a:ext uri="{FF2B5EF4-FFF2-40B4-BE49-F238E27FC236}">
                <a16:creationId xmlns:a16="http://schemas.microsoft.com/office/drawing/2014/main" id="{52790621-C82F-4BE0-B3AC-A201F4CE467C}"/>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171690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711AF-4D12-45E0-BA22-00D2BCC496BF}"/>
              </a:ext>
            </a:extLst>
          </p:cNvPr>
          <p:cNvSpPr>
            <a:spLocks noGrp="1"/>
          </p:cNvSpPr>
          <p:nvPr>
            <p:ph type="ctrTitle"/>
          </p:nvPr>
        </p:nvSpPr>
        <p:spPr>
          <a:xfrm>
            <a:off x="0" y="19837"/>
            <a:ext cx="9144000" cy="418073"/>
          </a:xfrm>
          <a:solidFill>
            <a:schemeClr val="accent2">
              <a:lumMod val="60000"/>
              <a:lumOff val="40000"/>
            </a:schemeClr>
          </a:solidFill>
        </p:spPr>
        <p:txBody>
          <a:bodyPr>
            <a:normAutofit/>
          </a:bodyPr>
          <a:lstStyle/>
          <a:p>
            <a:pPr algn="l"/>
            <a:r>
              <a:rPr lang="ja-JP" altLang="en-US" sz="2100" b="1" dirty="0"/>
              <a:t>マイナンバーカードの普及・利活用促進</a:t>
            </a:r>
          </a:p>
        </p:txBody>
      </p:sp>
      <p:sp>
        <p:nvSpPr>
          <p:cNvPr id="5" name="スライド番号プレースホルダー 4">
            <a:extLst>
              <a:ext uri="{FF2B5EF4-FFF2-40B4-BE49-F238E27FC236}">
                <a16:creationId xmlns:a16="http://schemas.microsoft.com/office/drawing/2014/main" id="{BC33611F-EDB8-4AFC-B370-657B6479B2E5}"/>
              </a:ext>
            </a:extLst>
          </p:cNvPr>
          <p:cNvSpPr>
            <a:spLocks noGrp="1"/>
          </p:cNvSpPr>
          <p:nvPr>
            <p:ph type="sldNum" sz="quarter" idx="12"/>
          </p:nvPr>
        </p:nvSpPr>
        <p:spPr>
          <a:xfrm>
            <a:off x="9007042" y="6434366"/>
            <a:ext cx="984019" cy="365125"/>
          </a:xfrm>
        </p:spPr>
        <p:txBody>
          <a:bodyPr/>
          <a:lstStyle/>
          <a:p>
            <a:fld id="{AF1F8984-6B61-4261-9891-C5EC0C45E53C}" type="slidenum">
              <a:rPr lang="ja-JP" altLang="en-US" sz="1600"/>
              <a:t>13</a:t>
            </a:fld>
            <a:endParaRPr lang="ja-JP" altLang="en-US" sz="1600"/>
          </a:p>
        </p:txBody>
      </p:sp>
      <p:pic>
        <p:nvPicPr>
          <p:cNvPr id="9" name="図 8" descr="テキスト, 手紙&#10;&#10;自動的に生成された説明">
            <a:extLst>
              <a:ext uri="{FF2B5EF4-FFF2-40B4-BE49-F238E27FC236}">
                <a16:creationId xmlns:a16="http://schemas.microsoft.com/office/drawing/2014/main" id="{DA63DB64-7EAF-4AB8-BCEC-B4DCEE5BE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49" y="474570"/>
            <a:ext cx="9794339" cy="6108664"/>
          </a:xfrm>
          <a:prstGeom prst="rect">
            <a:avLst/>
          </a:prstGeom>
        </p:spPr>
      </p:pic>
      <p:sp>
        <p:nvSpPr>
          <p:cNvPr id="3" name="正方形/長方形 2">
            <a:extLst>
              <a:ext uri="{FF2B5EF4-FFF2-40B4-BE49-F238E27FC236}">
                <a16:creationId xmlns:a16="http://schemas.microsoft.com/office/drawing/2014/main" id="{66687056-FAF4-4E7D-95D0-3CA921E2788C}"/>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169550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711AF-4D12-45E0-BA22-00D2BCC496BF}"/>
              </a:ext>
            </a:extLst>
          </p:cNvPr>
          <p:cNvSpPr>
            <a:spLocks noGrp="1"/>
          </p:cNvSpPr>
          <p:nvPr>
            <p:ph type="ctrTitle"/>
          </p:nvPr>
        </p:nvSpPr>
        <p:spPr>
          <a:xfrm>
            <a:off x="0" y="19837"/>
            <a:ext cx="9144000" cy="418073"/>
          </a:xfrm>
          <a:solidFill>
            <a:schemeClr val="accent2">
              <a:lumMod val="60000"/>
              <a:lumOff val="40000"/>
            </a:schemeClr>
          </a:solidFill>
        </p:spPr>
        <p:txBody>
          <a:bodyPr>
            <a:normAutofit/>
          </a:bodyPr>
          <a:lstStyle/>
          <a:p>
            <a:pPr algn="l"/>
            <a:r>
              <a:rPr lang="ja-JP" altLang="en-US" sz="2100" b="1" dirty="0"/>
              <a:t>マイナンバーカードの普及・利活用促進</a:t>
            </a:r>
          </a:p>
        </p:txBody>
      </p:sp>
      <p:pic>
        <p:nvPicPr>
          <p:cNvPr id="3" name="コンテンツ プレースホルダー 8" descr="テーブル が含まれている画像&#10;&#10;自動的に生成された説明">
            <a:extLst>
              <a:ext uri="{FF2B5EF4-FFF2-40B4-BE49-F238E27FC236}">
                <a16:creationId xmlns:a16="http://schemas.microsoft.com/office/drawing/2014/main" id="{6DDABB3D-02ED-4333-ADC4-4FB7502AF7A1}"/>
              </a:ext>
            </a:extLst>
          </p:cNvPr>
          <p:cNvPicPr>
            <a:picLocks noChangeAspect="1"/>
          </p:cNvPicPr>
          <p:nvPr/>
        </p:nvPicPr>
        <p:blipFill rotWithShape="1">
          <a:blip r:embed="rId2">
            <a:extLst>
              <a:ext uri="{28A0092B-C50C-407E-A947-70E740481C1C}">
                <a14:useLocalDpi xmlns:a14="http://schemas.microsoft.com/office/drawing/2010/main" val="0"/>
              </a:ext>
            </a:extLst>
          </a:blip>
          <a:srcRect l="6837" r="-2" b="-2"/>
          <a:stretch/>
        </p:blipFill>
        <p:spPr>
          <a:xfrm>
            <a:off x="2474293" y="671812"/>
            <a:ext cx="5821567" cy="5969938"/>
          </a:xfrm>
          <a:prstGeom prst="rect">
            <a:avLst/>
          </a:prstGeom>
        </p:spPr>
      </p:pic>
      <p:sp>
        <p:nvSpPr>
          <p:cNvPr id="4" name="正方形/長方形 3">
            <a:extLst>
              <a:ext uri="{FF2B5EF4-FFF2-40B4-BE49-F238E27FC236}">
                <a16:creationId xmlns:a16="http://schemas.microsoft.com/office/drawing/2014/main" id="{335DBB76-D99C-49EC-AAC0-56ACC4EC97A6}"/>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130367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7711AF-4D12-45E0-BA22-00D2BCC496BF}"/>
              </a:ext>
            </a:extLst>
          </p:cNvPr>
          <p:cNvSpPr>
            <a:spLocks noGrp="1"/>
          </p:cNvSpPr>
          <p:nvPr>
            <p:ph type="ctrTitle"/>
          </p:nvPr>
        </p:nvSpPr>
        <p:spPr>
          <a:xfrm>
            <a:off x="0" y="19837"/>
            <a:ext cx="9144000" cy="418073"/>
          </a:xfrm>
          <a:solidFill>
            <a:schemeClr val="accent1">
              <a:lumMod val="60000"/>
              <a:lumOff val="40000"/>
            </a:schemeClr>
          </a:solidFill>
        </p:spPr>
        <p:txBody>
          <a:bodyPr>
            <a:normAutofit/>
          </a:bodyPr>
          <a:lstStyle/>
          <a:p>
            <a:pPr algn="l"/>
            <a:r>
              <a:rPr lang="en-US" altLang="ja-JP" sz="2100" b="1" dirty="0"/>
              <a:t>IPA</a:t>
            </a:r>
            <a:r>
              <a:rPr lang="ja-JP" altLang="en-US" sz="2100" b="1" dirty="0"/>
              <a:t>研修の都道府県会での実施</a:t>
            </a:r>
          </a:p>
        </p:txBody>
      </p:sp>
      <p:sp>
        <p:nvSpPr>
          <p:cNvPr id="5" name="スライド番号プレースホルダー 4">
            <a:extLst>
              <a:ext uri="{FF2B5EF4-FFF2-40B4-BE49-F238E27FC236}">
                <a16:creationId xmlns:a16="http://schemas.microsoft.com/office/drawing/2014/main" id="{BC33611F-EDB8-4AFC-B370-657B6479B2E5}"/>
              </a:ext>
            </a:extLst>
          </p:cNvPr>
          <p:cNvSpPr>
            <a:spLocks noGrp="1"/>
          </p:cNvSpPr>
          <p:nvPr>
            <p:ph type="sldNum" sz="quarter" idx="12"/>
          </p:nvPr>
        </p:nvSpPr>
        <p:spPr>
          <a:xfrm>
            <a:off x="9007042" y="6434366"/>
            <a:ext cx="984019" cy="365125"/>
          </a:xfrm>
        </p:spPr>
        <p:txBody>
          <a:bodyPr/>
          <a:lstStyle/>
          <a:p>
            <a:fld id="{AF1F8984-6B61-4261-9891-C5EC0C45E53C}" type="slidenum">
              <a:rPr lang="ja-JP" altLang="en-US" sz="1600"/>
              <a:t>15</a:t>
            </a:fld>
            <a:endParaRPr lang="ja-JP" altLang="en-US" sz="1600"/>
          </a:p>
        </p:txBody>
      </p:sp>
      <p:pic>
        <p:nvPicPr>
          <p:cNvPr id="4" name="図 3" descr="テキスト が含まれている画像&#10;&#10;自動的に生成された説明">
            <a:extLst>
              <a:ext uri="{FF2B5EF4-FFF2-40B4-BE49-F238E27FC236}">
                <a16:creationId xmlns:a16="http://schemas.microsoft.com/office/drawing/2014/main" id="{C838E904-B176-4425-828F-64DED01BE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258" y="437910"/>
            <a:ext cx="8585613" cy="2600712"/>
          </a:xfrm>
          <a:prstGeom prst="rect">
            <a:avLst/>
          </a:prstGeom>
        </p:spPr>
      </p:pic>
      <p:pic>
        <p:nvPicPr>
          <p:cNvPr id="7" name="図 6" descr="テキスト が含まれている画像&#10;&#10;自動的に生成された説明">
            <a:extLst>
              <a:ext uri="{FF2B5EF4-FFF2-40B4-BE49-F238E27FC236}">
                <a16:creationId xmlns:a16="http://schemas.microsoft.com/office/drawing/2014/main" id="{F129A54F-7F78-49AD-A6E4-2D5FCE21C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662" y="3263598"/>
            <a:ext cx="8093399" cy="3465553"/>
          </a:xfrm>
          <a:prstGeom prst="rect">
            <a:avLst/>
          </a:prstGeom>
        </p:spPr>
      </p:pic>
      <p:sp>
        <p:nvSpPr>
          <p:cNvPr id="3" name="正方形/長方形 2">
            <a:extLst>
              <a:ext uri="{FF2B5EF4-FFF2-40B4-BE49-F238E27FC236}">
                <a16:creationId xmlns:a16="http://schemas.microsoft.com/office/drawing/2014/main" id="{3811EDB2-F099-4C45-B73D-9453C5C53DBF}"/>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405196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6804F3F-9CD5-47E8-BAEC-A479846DBF0E}"/>
              </a:ext>
            </a:extLst>
          </p:cNvPr>
          <p:cNvSpPr/>
          <p:nvPr/>
        </p:nvSpPr>
        <p:spPr>
          <a:xfrm>
            <a:off x="1647095" y="1491175"/>
            <a:ext cx="8925950" cy="13927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350" dirty="0">
              <a:solidFill>
                <a:schemeClr val="tx1"/>
              </a:solidFill>
            </a:endParaRPr>
          </a:p>
          <a:p>
            <a:endParaRPr lang="en-US" altLang="ja-JP" sz="1350" dirty="0">
              <a:solidFill>
                <a:schemeClr val="tx1"/>
              </a:solidFill>
            </a:endParaRPr>
          </a:p>
          <a:p>
            <a:r>
              <a:rPr lang="ja-JP" altLang="en-US" sz="1350" dirty="0">
                <a:solidFill>
                  <a:schemeClr val="tx1"/>
                </a:solidFill>
              </a:rPr>
              <a:t>特定個人情報保護評価に関する規則第</a:t>
            </a:r>
            <a:r>
              <a:rPr lang="en-US" altLang="ja-JP" sz="1350" dirty="0">
                <a:solidFill>
                  <a:schemeClr val="tx1"/>
                </a:solidFill>
              </a:rPr>
              <a:t>15</a:t>
            </a:r>
            <a:r>
              <a:rPr lang="ja-JP" altLang="en-US" sz="1350" dirty="0">
                <a:solidFill>
                  <a:schemeClr val="tx1"/>
                </a:solidFill>
              </a:rPr>
              <a:t>条及び特定個人情報保護評価指針により、５年の見直しが努力義務となっており、</a:t>
            </a:r>
            <a:r>
              <a:rPr lang="en-US" altLang="ja-JP" sz="1350" dirty="0" err="1">
                <a:solidFill>
                  <a:schemeClr val="tx1"/>
                </a:solidFill>
              </a:rPr>
              <a:t>SRPⅡ</a:t>
            </a:r>
            <a:r>
              <a:rPr lang="ja-JP" altLang="en-US" sz="1350" dirty="0">
                <a:solidFill>
                  <a:schemeClr val="tx1"/>
                </a:solidFill>
              </a:rPr>
              <a:t>が平成</a:t>
            </a:r>
            <a:r>
              <a:rPr lang="en-US" altLang="ja-JP" sz="1350" dirty="0">
                <a:solidFill>
                  <a:schemeClr val="tx1"/>
                </a:solidFill>
              </a:rPr>
              <a:t>28</a:t>
            </a:r>
            <a:r>
              <a:rPr lang="ja-JP" altLang="en-US" sz="1350" dirty="0">
                <a:solidFill>
                  <a:schemeClr val="tx1"/>
                </a:solidFill>
              </a:rPr>
              <a:t>年から開始されたことを踏まえ、約５年前に策定した社労士事務所用の特定個人情報保護評価書ひな型（</a:t>
            </a:r>
            <a:r>
              <a:rPr lang="en-US" altLang="ja-JP" sz="1350" dirty="0">
                <a:solidFill>
                  <a:schemeClr val="tx1"/>
                </a:solidFill>
              </a:rPr>
              <a:t>A</a:t>
            </a:r>
            <a:r>
              <a:rPr lang="ja-JP" altLang="en-US" sz="1350" dirty="0">
                <a:solidFill>
                  <a:schemeClr val="tx1"/>
                </a:solidFill>
              </a:rPr>
              <a:t>～</a:t>
            </a:r>
            <a:r>
              <a:rPr lang="en-US" altLang="ja-JP" sz="1350" dirty="0">
                <a:solidFill>
                  <a:schemeClr val="tx1"/>
                </a:solidFill>
              </a:rPr>
              <a:t>D</a:t>
            </a:r>
            <a:r>
              <a:rPr lang="ja-JP" altLang="en-US" sz="1350" dirty="0">
                <a:solidFill>
                  <a:schemeClr val="tx1"/>
                </a:solidFill>
              </a:rPr>
              <a:t>パターン）の見直しを行うこととした。</a:t>
            </a:r>
            <a:endParaRPr lang="en-US" altLang="ja-JP" sz="1350" dirty="0">
              <a:solidFill>
                <a:schemeClr val="tx1"/>
              </a:solidFill>
            </a:endParaRPr>
          </a:p>
        </p:txBody>
      </p:sp>
      <p:sp>
        <p:nvSpPr>
          <p:cNvPr id="3" name="正方形/長方形 2">
            <a:extLst>
              <a:ext uri="{FF2B5EF4-FFF2-40B4-BE49-F238E27FC236}">
                <a16:creationId xmlns:a16="http://schemas.microsoft.com/office/drawing/2014/main" id="{934500B9-6D23-402A-B42C-7667FECD17B0}"/>
              </a:ext>
            </a:extLst>
          </p:cNvPr>
          <p:cNvSpPr/>
          <p:nvPr/>
        </p:nvSpPr>
        <p:spPr>
          <a:xfrm>
            <a:off x="1917900" y="1322364"/>
            <a:ext cx="3882679" cy="490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特定個人情報保護評価書の見直し</a:t>
            </a:r>
          </a:p>
        </p:txBody>
      </p:sp>
      <p:pic>
        <p:nvPicPr>
          <p:cNvPr id="9" name="コンテンツ プレースホルダー 4" descr="文字と写真のスクリーンショット&#10;&#10;自動的に生成された説明">
            <a:extLst>
              <a:ext uri="{FF2B5EF4-FFF2-40B4-BE49-F238E27FC236}">
                <a16:creationId xmlns:a16="http://schemas.microsoft.com/office/drawing/2014/main" id="{C5F0EE71-4A1B-4033-9831-CE2BD2E438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113" y="3052689"/>
            <a:ext cx="4547554" cy="2354028"/>
          </a:xfrm>
        </p:spPr>
      </p:pic>
      <p:pic>
        <p:nvPicPr>
          <p:cNvPr id="10" name="図 9" descr="食品, 記号 が含まれている画像&#10;&#10;自動的に生成された説明">
            <a:extLst>
              <a:ext uri="{FF2B5EF4-FFF2-40B4-BE49-F238E27FC236}">
                <a16:creationId xmlns:a16="http://schemas.microsoft.com/office/drawing/2014/main" id="{ED248559-DA11-45EF-B109-7BEC472C5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6" y="486570"/>
            <a:ext cx="981212" cy="885949"/>
          </a:xfrm>
          <a:prstGeom prst="rect">
            <a:avLst/>
          </a:prstGeom>
        </p:spPr>
      </p:pic>
      <p:pic>
        <p:nvPicPr>
          <p:cNvPr id="6" name="図 5" descr="スクリーンショットの画面&#10;&#10;自動的に生成された説明">
            <a:extLst>
              <a:ext uri="{FF2B5EF4-FFF2-40B4-BE49-F238E27FC236}">
                <a16:creationId xmlns:a16="http://schemas.microsoft.com/office/drawing/2014/main" id="{E6D4B768-F634-4215-A4C9-3A2F8AD64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540" y="3186174"/>
            <a:ext cx="3882505" cy="3554036"/>
          </a:xfrm>
          <a:prstGeom prst="rect">
            <a:avLst/>
          </a:prstGeom>
        </p:spPr>
      </p:pic>
      <p:sp>
        <p:nvSpPr>
          <p:cNvPr id="2" name="スライド番号プレースホルダー 1">
            <a:extLst>
              <a:ext uri="{FF2B5EF4-FFF2-40B4-BE49-F238E27FC236}">
                <a16:creationId xmlns:a16="http://schemas.microsoft.com/office/drawing/2014/main" id="{0E537529-E57F-41CE-B8EE-A6EC27709646}"/>
              </a:ext>
            </a:extLst>
          </p:cNvPr>
          <p:cNvSpPr>
            <a:spLocks noGrp="1"/>
          </p:cNvSpPr>
          <p:nvPr>
            <p:ph type="sldNum" sz="quarter" idx="12"/>
          </p:nvPr>
        </p:nvSpPr>
        <p:spPr/>
        <p:txBody>
          <a:bodyPr/>
          <a:lstStyle/>
          <a:p>
            <a:fld id="{AF1F8984-6B61-4261-9891-C5EC0C45E53C}" type="slidenum">
              <a:rPr kumimoji="1" lang="ja-JP" altLang="en-US" smtClean="0"/>
              <a:t>16</a:t>
            </a:fld>
            <a:endParaRPr kumimoji="1" lang="ja-JP" altLang="en-US"/>
          </a:p>
        </p:txBody>
      </p:sp>
      <p:sp>
        <p:nvSpPr>
          <p:cNvPr id="12" name="タイトル 1">
            <a:extLst>
              <a:ext uri="{FF2B5EF4-FFF2-40B4-BE49-F238E27FC236}">
                <a16:creationId xmlns:a16="http://schemas.microsoft.com/office/drawing/2014/main" id="{65BCACDC-5C1C-4B53-BCF3-823725630129}"/>
              </a:ext>
            </a:extLst>
          </p:cNvPr>
          <p:cNvSpPr txBox="1">
            <a:spLocks/>
          </p:cNvSpPr>
          <p:nvPr/>
        </p:nvSpPr>
        <p:spPr>
          <a:xfrm>
            <a:off x="0" y="19837"/>
            <a:ext cx="9144000" cy="41807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t>特定個人情報保護評価書の更新</a:t>
            </a:r>
          </a:p>
        </p:txBody>
      </p:sp>
      <p:sp>
        <p:nvSpPr>
          <p:cNvPr id="4" name="正方形/長方形 3">
            <a:extLst>
              <a:ext uri="{FF2B5EF4-FFF2-40B4-BE49-F238E27FC236}">
                <a16:creationId xmlns:a16="http://schemas.microsoft.com/office/drawing/2014/main" id="{B11E69AA-923F-452C-B405-AA63A918C419}"/>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305586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537529-E57F-41CE-B8EE-A6EC27709646}"/>
              </a:ext>
            </a:extLst>
          </p:cNvPr>
          <p:cNvSpPr>
            <a:spLocks noGrp="1"/>
          </p:cNvSpPr>
          <p:nvPr>
            <p:ph type="sldNum" sz="quarter" idx="12"/>
          </p:nvPr>
        </p:nvSpPr>
        <p:spPr/>
        <p:txBody>
          <a:bodyPr/>
          <a:lstStyle/>
          <a:p>
            <a:fld id="{AF1F8984-6B61-4261-9891-C5EC0C45E53C}" type="slidenum">
              <a:rPr kumimoji="1" lang="ja-JP" altLang="en-US" smtClean="0"/>
              <a:t>17</a:t>
            </a:fld>
            <a:endParaRPr kumimoji="1" lang="ja-JP" altLang="en-US"/>
          </a:p>
        </p:txBody>
      </p:sp>
      <p:sp>
        <p:nvSpPr>
          <p:cNvPr id="12" name="タイトル 1">
            <a:extLst>
              <a:ext uri="{FF2B5EF4-FFF2-40B4-BE49-F238E27FC236}">
                <a16:creationId xmlns:a16="http://schemas.microsoft.com/office/drawing/2014/main" id="{65BCACDC-5C1C-4B53-BCF3-823725630129}"/>
              </a:ext>
            </a:extLst>
          </p:cNvPr>
          <p:cNvSpPr txBox="1">
            <a:spLocks/>
          </p:cNvSpPr>
          <p:nvPr/>
        </p:nvSpPr>
        <p:spPr>
          <a:xfrm>
            <a:off x="0" y="19837"/>
            <a:ext cx="9144000" cy="41807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t>社労士事務所ビジネスモデルの策定</a:t>
            </a:r>
          </a:p>
        </p:txBody>
      </p:sp>
      <p:pic>
        <p:nvPicPr>
          <p:cNvPr id="4" name="図 3" descr="テキスト, 手紙&#10;&#10;自動的に生成された説明">
            <a:extLst>
              <a:ext uri="{FF2B5EF4-FFF2-40B4-BE49-F238E27FC236}">
                <a16:creationId xmlns:a16="http://schemas.microsoft.com/office/drawing/2014/main" id="{04E45F29-A52D-44D0-A5A6-63C6C8F6A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6" name="正方形/長方形 5">
            <a:extLst>
              <a:ext uri="{FF2B5EF4-FFF2-40B4-BE49-F238E27FC236}">
                <a16:creationId xmlns:a16="http://schemas.microsoft.com/office/drawing/2014/main" id="{ADAD5DD6-5935-4DE0-A081-25388AD2148F}"/>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380426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537529-E57F-41CE-B8EE-A6EC27709646}"/>
              </a:ext>
            </a:extLst>
          </p:cNvPr>
          <p:cNvSpPr>
            <a:spLocks noGrp="1"/>
          </p:cNvSpPr>
          <p:nvPr>
            <p:ph type="sldNum" sz="quarter" idx="12"/>
          </p:nvPr>
        </p:nvSpPr>
        <p:spPr/>
        <p:txBody>
          <a:bodyPr/>
          <a:lstStyle/>
          <a:p>
            <a:endParaRPr kumimoji="1" lang="ja-JP" altLang="en-US" dirty="0"/>
          </a:p>
        </p:txBody>
      </p:sp>
      <p:sp>
        <p:nvSpPr>
          <p:cNvPr id="12" name="タイトル 1">
            <a:extLst>
              <a:ext uri="{FF2B5EF4-FFF2-40B4-BE49-F238E27FC236}">
                <a16:creationId xmlns:a16="http://schemas.microsoft.com/office/drawing/2014/main" id="{65BCACDC-5C1C-4B53-BCF3-823725630129}"/>
              </a:ext>
            </a:extLst>
          </p:cNvPr>
          <p:cNvSpPr txBox="1">
            <a:spLocks/>
          </p:cNvSpPr>
          <p:nvPr/>
        </p:nvSpPr>
        <p:spPr>
          <a:xfrm>
            <a:off x="0" y="19837"/>
            <a:ext cx="9144000" cy="41807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b="1" dirty="0"/>
              <a:t>社会保険システム連絡協議会との意見交換会</a:t>
            </a:r>
          </a:p>
        </p:txBody>
      </p:sp>
      <p:sp>
        <p:nvSpPr>
          <p:cNvPr id="3" name="正方形/長方形 2">
            <a:extLst>
              <a:ext uri="{FF2B5EF4-FFF2-40B4-BE49-F238E27FC236}">
                <a16:creationId xmlns:a16="http://schemas.microsoft.com/office/drawing/2014/main" id="{2643A1E5-CF79-4AD0-998D-EE79B9B20B26}"/>
              </a:ext>
            </a:extLst>
          </p:cNvPr>
          <p:cNvSpPr/>
          <p:nvPr/>
        </p:nvSpPr>
        <p:spPr>
          <a:xfrm>
            <a:off x="2663686" y="1641122"/>
            <a:ext cx="8559145" cy="14336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solidFill>
                  <a:schemeClr val="tx1"/>
                </a:solidFill>
              </a:rPr>
              <a:t>顧問先の使用するシステムと社労士事務所のシステムが他社製品であるため円滑に連携ができないことについてデータのオープン化及び用語の統一化等の改善を要望した。</a:t>
            </a:r>
            <a:endParaRPr kumimoji="1" lang="en-US" altLang="ja-JP" sz="2400" dirty="0">
              <a:solidFill>
                <a:schemeClr val="tx1"/>
              </a:solidFill>
            </a:endParaRPr>
          </a:p>
        </p:txBody>
      </p:sp>
      <p:sp>
        <p:nvSpPr>
          <p:cNvPr id="6" name="正方形/長方形 5">
            <a:extLst>
              <a:ext uri="{FF2B5EF4-FFF2-40B4-BE49-F238E27FC236}">
                <a16:creationId xmlns:a16="http://schemas.microsoft.com/office/drawing/2014/main" id="{E20AB2ED-ECF4-4E03-8322-3D89C47C30EA}"/>
              </a:ext>
            </a:extLst>
          </p:cNvPr>
          <p:cNvSpPr/>
          <p:nvPr/>
        </p:nvSpPr>
        <p:spPr>
          <a:xfrm>
            <a:off x="2663687" y="4052111"/>
            <a:ext cx="8559145" cy="15370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400" dirty="0">
                <a:solidFill>
                  <a:schemeClr val="tx1"/>
                </a:solidFill>
              </a:rPr>
              <a:t>業者のシステムに蓄積されるデータを有効活用し統計情報として提供するサービスについて、顧客サービスの一環として今後実施を検討する業者もあった。</a:t>
            </a:r>
            <a:endParaRPr kumimoji="1" lang="en-US" altLang="ja-JP" sz="2400" dirty="0">
              <a:solidFill>
                <a:schemeClr val="tx1"/>
              </a:solidFill>
            </a:endParaRPr>
          </a:p>
        </p:txBody>
      </p:sp>
      <p:pic>
        <p:nvPicPr>
          <p:cNvPr id="8" name="グラフィックス 7" descr="ブロックチェーン">
            <a:extLst>
              <a:ext uri="{FF2B5EF4-FFF2-40B4-BE49-F238E27FC236}">
                <a16:creationId xmlns:a16="http://schemas.microsoft.com/office/drawing/2014/main" id="{FA01CC78-47A6-4903-9B46-73FA315681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5194" y="1913474"/>
            <a:ext cx="914400" cy="914400"/>
          </a:xfrm>
          <a:prstGeom prst="rect">
            <a:avLst/>
          </a:prstGeom>
        </p:spPr>
      </p:pic>
      <p:pic>
        <p:nvPicPr>
          <p:cNvPr id="10" name="グラフィックス 9" descr="統計">
            <a:extLst>
              <a:ext uri="{FF2B5EF4-FFF2-40B4-BE49-F238E27FC236}">
                <a16:creationId xmlns:a16="http://schemas.microsoft.com/office/drawing/2014/main" id="{3F12FF96-4880-4A1B-BDC0-E3147FD8F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5194" y="4278010"/>
            <a:ext cx="914400" cy="914400"/>
          </a:xfrm>
          <a:prstGeom prst="rect">
            <a:avLst/>
          </a:prstGeom>
        </p:spPr>
      </p:pic>
      <p:sp>
        <p:nvSpPr>
          <p:cNvPr id="18" name="正方形/長方形 17">
            <a:extLst>
              <a:ext uri="{FF2B5EF4-FFF2-40B4-BE49-F238E27FC236}">
                <a16:creationId xmlns:a16="http://schemas.microsoft.com/office/drawing/2014/main" id="{799F5A98-605F-41C4-9148-56B24CA6C5AB}"/>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Tree>
    <p:extLst>
      <p:ext uri="{BB962C8B-B14F-4D97-AF65-F5344CB8AC3E}">
        <p14:creationId xmlns:p14="http://schemas.microsoft.com/office/powerpoint/2010/main" val="362797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0FB384-8D20-47C3-9D66-40A295069094}"/>
              </a:ext>
            </a:extLst>
          </p:cNvPr>
          <p:cNvSpPr/>
          <p:nvPr/>
        </p:nvSpPr>
        <p:spPr>
          <a:xfrm>
            <a:off x="9581321" y="0"/>
            <a:ext cx="2478157" cy="4505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働き方改革</a:t>
            </a:r>
            <a:r>
              <a:rPr kumimoji="1" lang="ja-JP" altLang="en-US" sz="1400" b="1" dirty="0"/>
              <a:t>特別委員会</a:t>
            </a:r>
          </a:p>
        </p:txBody>
      </p:sp>
      <p:sp>
        <p:nvSpPr>
          <p:cNvPr id="7" name="正方形/長方形 6">
            <a:extLst>
              <a:ext uri="{FF2B5EF4-FFF2-40B4-BE49-F238E27FC236}">
                <a16:creationId xmlns:a16="http://schemas.microsoft.com/office/drawing/2014/main" id="{31CB79B0-A298-42CF-8FE7-763CD4EB36C7}"/>
              </a:ext>
            </a:extLst>
          </p:cNvPr>
          <p:cNvSpPr/>
          <p:nvPr/>
        </p:nvSpPr>
        <p:spPr>
          <a:xfrm>
            <a:off x="0" y="0"/>
            <a:ext cx="3193774" cy="450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上半期事業の実施状況</a:t>
            </a:r>
          </a:p>
        </p:txBody>
      </p:sp>
      <p:sp>
        <p:nvSpPr>
          <p:cNvPr id="14" name="テキスト ボックス 13">
            <a:extLst>
              <a:ext uri="{FF2B5EF4-FFF2-40B4-BE49-F238E27FC236}">
                <a16:creationId xmlns:a16="http://schemas.microsoft.com/office/drawing/2014/main" id="{B11127E1-C3AF-43E1-898F-A186C90E6ABB}"/>
              </a:ext>
            </a:extLst>
          </p:cNvPr>
          <p:cNvSpPr txBox="1"/>
          <p:nvPr/>
        </p:nvSpPr>
        <p:spPr>
          <a:xfrm>
            <a:off x="2149299" y="1069371"/>
            <a:ext cx="8923606" cy="4401205"/>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2800" b="1" dirty="0"/>
              <a:t>フォーラムの開催</a:t>
            </a:r>
            <a:endParaRPr kumimoji="1" lang="en-US" altLang="ja-JP" sz="2800" b="1" dirty="0"/>
          </a:p>
          <a:p>
            <a:pPr marL="285750" indent="-285750">
              <a:buFont typeface="Wingdings" panose="05000000000000000000" pitchFamily="2" charset="2"/>
              <a:buChar char="ü"/>
            </a:pPr>
            <a:endParaRPr lang="en-US" altLang="ja-JP" sz="2800" b="1" dirty="0"/>
          </a:p>
          <a:p>
            <a:pPr marL="285750" indent="-285750">
              <a:buFont typeface="Wingdings" panose="05000000000000000000" pitchFamily="2" charset="2"/>
              <a:buChar char="ü"/>
            </a:pPr>
            <a:endParaRPr lang="en-US" altLang="ja-JP" sz="2800" b="1" dirty="0"/>
          </a:p>
          <a:p>
            <a:pPr marL="285750" indent="-285750">
              <a:buFont typeface="Wingdings" panose="05000000000000000000" pitchFamily="2" charset="2"/>
              <a:buChar char="ü"/>
            </a:pPr>
            <a:r>
              <a:rPr kumimoji="1" lang="ja-JP" altLang="en-US" sz="2800" b="1" dirty="0"/>
              <a:t>テレワークに関する総務省との連携</a:t>
            </a:r>
            <a:endParaRPr kumimoji="1" lang="en-US" altLang="ja-JP" sz="2800" b="1" dirty="0"/>
          </a:p>
          <a:p>
            <a:pPr marL="285750" indent="-285750">
              <a:buFont typeface="Wingdings" panose="05000000000000000000" pitchFamily="2" charset="2"/>
              <a:buChar char="ü"/>
            </a:pPr>
            <a:endParaRPr lang="en-US" altLang="ja-JP" sz="2800" b="1" dirty="0"/>
          </a:p>
          <a:p>
            <a:pPr marL="285750" indent="-285750">
              <a:buFont typeface="Wingdings" panose="05000000000000000000" pitchFamily="2" charset="2"/>
              <a:buChar char="ü"/>
            </a:pPr>
            <a:endParaRPr lang="en-US" altLang="ja-JP" sz="2800" b="1" dirty="0"/>
          </a:p>
          <a:p>
            <a:pPr marL="285750" indent="-285750">
              <a:buFont typeface="Wingdings" panose="05000000000000000000" pitchFamily="2" charset="2"/>
              <a:buChar char="ü"/>
            </a:pPr>
            <a:r>
              <a:rPr kumimoji="1" lang="ja-JP" altLang="en-US" sz="2800" b="1" dirty="0"/>
              <a:t>社労士制度推進月間の連携</a:t>
            </a:r>
            <a:endParaRPr kumimoji="1" lang="en-US" altLang="ja-JP" sz="2800" b="1" dirty="0"/>
          </a:p>
          <a:p>
            <a:pPr marL="285750" indent="-285750">
              <a:buFont typeface="Wingdings" panose="05000000000000000000" pitchFamily="2" charset="2"/>
              <a:buChar char="ü"/>
            </a:pPr>
            <a:endParaRPr lang="en-US" altLang="ja-JP" sz="2800" b="1" dirty="0"/>
          </a:p>
          <a:p>
            <a:pPr marL="285750" indent="-285750">
              <a:buFont typeface="Wingdings" panose="05000000000000000000" pitchFamily="2" charset="2"/>
              <a:buChar char="ü"/>
            </a:pPr>
            <a:endParaRPr lang="en-US" altLang="ja-JP" sz="2800" b="1" dirty="0"/>
          </a:p>
          <a:p>
            <a:pPr marL="285750" indent="-285750">
              <a:buFont typeface="Wingdings" panose="05000000000000000000" pitchFamily="2" charset="2"/>
              <a:buChar char="ü"/>
            </a:pPr>
            <a:r>
              <a:rPr lang="en-US" altLang="ja-JP" sz="2800" b="1" dirty="0"/>
              <a:t>【</a:t>
            </a:r>
            <a:r>
              <a:rPr lang="ja-JP" altLang="en-US" sz="2800" b="1" dirty="0"/>
              <a:t>追加</a:t>
            </a:r>
            <a:r>
              <a:rPr lang="en-US" altLang="ja-JP" sz="2800" b="1" dirty="0"/>
              <a:t>】</a:t>
            </a:r>
            <a:r>
              <a:rPr kumimoji="1" lang="ja-JP" altLang="en-US" sz="2800" b="1" dirty="0"/>
              <a:t>新型コロナウイルス感染症への対応</a:t>
            </a:r>
          </a:p>
        </p:txBody>
      </p:sp>
      <p:sp>
        <p:nvSpPr>
          <p:cNvPr id="3" name="スライド番号プレースホルダー 2">
            <a:extLst>
              <a:ext uri="{FF2B5EF4-FFF2-40B4-BE49-F238E27FC236}">
                <a16:creationId xmlns:a16="http://schemas.microsoft.com/office/drawing/2014/main" id="{C10DB500-136A-41F9-B239-6E0888F7B4D0}"/>
              </a:ext>
            </a:extLst>
          </p:cNvPr>
          <p:cNvSpPr>
            <a:spLocks noGrp="1"/>
          </p:cNvSpPr>
          <p:nvPr>
            <p:ph type="sldNum" sz="quarter" idx="12"/>
          </p:nvPr>
        </p:nvSpPr>
        <p:spPr/>
        <p:txBody>
          <a:bodyPr/>
          <a:lstStyle/>
          <a:p>
            <a:endParaRPr kumimoji="1" lang="ja-JP" altLang="en-US" dirty="0"/>
          </a:p>
        </p:txBody>
      </p:sp>
    </p:spTree>
    <p:extLst>
      <p:ext uri="{BB962C8B-B14F-4D97-AF65-F5344CB8AC3E}">
        <p14:creationId xmlns:p14="http://schemas.microsoft.com/office/powerpoint/2010/main" val="306230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B7D0EB-EE0C-41B4-9FE8-F580743F6478}"/>
              </a:ext>
            </a:extLst>
          </p:cNvPr>
          <p:cNvSpPr>
            <a:spLocks noGrp="1"/>
          </p:cNvSpPr>
          <p:nvPr>
            <p:ph type="title"/>
          </p:nvPr>
        </p:nvSpPr>
        <p:spPr/>
        <p:txBody>
          <a:bodyPr/>
          <a:lstStyle/>
          <a:p>
            <a:r>
              <a:rPr kumimoji="1" lang="en-US" altLang="ja-JP" dirty="0"/>
              <a:t>1.</a:t>
            </a:r>
            <a:r>
              <a:rPr kumimoji="1" lang="ja-JP" altLang="en-US" dirty="0"/>
              <a:t>　この資格の生い立ち</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B46CB565-FE6A-49B4-95E1-6DB85FE63C41}"/>
              </a:ext>
            </a:extLst>
          </p:cNvPr>
          <p:cNvSpPr>
            <a:spLocks noGrp="1"/>
          </p:cNvSpPr>
          <p:nvPr>
            <p:ph idx="1"/>
          </p:nvPr>
        </p:nvSpPr>
        <p:spPr/>
        <p:txBody>
          <a:bodyPr/>
          <a:lstStyle/>
          <a:p>
            <a:r>
              <a:rPr kumimoji="1" lang="ja-JP" altLang="en-US" dirty="0"/>
              <a:t>昭和</a:t>
            </a:r>
            <a:r>
              <a:rPr kumimoji="1" lang="en-US" altLang="ja-JP" dirty="0"/>
              <a:t>22</a:t>
            </a:r>
            <a:r>
              <a:rPr kumimoji="1" lang="ja-JP" altLang="en-US" dirty="0"/>
              <a:t>年施行された労働基準法と労働基準監督署の出現。</a:t>
            </a:r>
          </a:p>
          <a:p>
            <a:r>
              <a:rPr lang="ja-JP" altLang="en-US" dirty="0"/>
              <a:t>昭和</a:t>
            </a:r>
            <a:r>
              <a:rPr lang="en-US" altLang="ja-JP" dirty="0"/>
              <a:t>26</a:t>
            </a:r>
            <a:r>
              <a:rPr lang="ja-JP" altLang="en-US" dirty="0"/>
              <a:t>年ころから労務事務代行業を行うものが増えてくる。</a:t>
            </a:r>
          </a:p>
          <a:p>
            <a:r>
              <a:rPr lang="ja-JP" altLang="en-US" dirty="0"/>
              <a:t>「労基法ゴロ」と「労災タコ」が現れて来る。</a:t>
            </a:r>
          </a:p>
          <a:p>
            <a:r>
              <a:rPr lang="ja-JP" altLang="en-US" dirty="0"/>
              <a:t>昭和</a:t>
            </a:r>
            <a:r>
              <a:rPr lang="en-US" altLang="ja-JP" dirty="0"/>
              <a:t>30</a:t>
            </a:r>
            <a:r>
              <a:rPr lang="ja-JP" altLang="en-US" dirty="0"/>
              <a:t>年代に入ると右肩上がりの好景気に支えられて、「労務管理事務所」の看板を掲げて営業する労務事務代行業が目立つようになる。</a:t>
            </a:r>
          </a:p>
          <a:p>
            <a:r>
              <a:rPr lang="ja-JP" altLang="en-US" dirty="0"/>
              <a:t>ノーネクタイ・ジャンパー</a:t>
            </a:r>
          </a:p>
          <a:p>
            <a:r>
              <a:rPr lang="ja-JP" altLang="en-US" dirty="0"/>
              <a:t>しかし、それは行政書士法違反の行為であった。何故　</a:t>
            </a:r>
            <a:r>
              <a:rPr lang="en-US" altLang="ja-JP" dirty="0"/>
              <a:t>?</a:t>
            </a:r>
            <a:endParaRPr lang="ja-JP" altLang="en-US" dirty="0"/>
          </a:p>
          <a:p>
            <a:r>
              <a:rPr lang="ja-JP" altLang="en-US" dirty="0"/>
              <a:t>代行業者は、自ら団体を作って自主的に規制を行なって行くようになる。</a:t>
            </a:r>
          </a:p>
          <a:p>
            <a:endParaRPr lang="ja-JP" altLang="en-US" dirty="0"/>
          </a:p>
          <a:p>
            <a:endParaRPr kumimoji="1" lang="ja-JP" altLang="en-US" dirty="0"/>
          </a:p>
          <a:p>
            <a:endParaRPr kumimoji="1" lang="ja-JP" altLang="en-US" dirty="0"/>
          </a:p>
        </p:txBody>
      </p:sp>
    </p:spTree>
    <p:extLst>
      <p:ext uri="{BB962C8B-B14F-4D97-AF65-F5344CB8AC3E}">
        <p14:creationId xmlns:p14="http://schemas.microsoft.com/office/powerpoint/2010/main" val="347531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0FB384-8D20-47C3-9D66-40A295069094}"/>
              </a:ext>
            </a:extLst>
          </p:cNvPr>
          <p:cNvSpPr/>
          <p:nvPr/>
        </p:nvSpPr>
        <p:spPr>
          <a:xfrm>
            <a:off x="3617843" y="0"/>
            <a:ext cx="2478157" cy="4505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働き方改革</a:t>
            </a:r>
            <a:r>
              <a:rPr kumimoji="1" lang="ja-JP" altLang="en-US" sz="1400" b="1" dirty="0"/>
              <a:t>特別委員会</a:t>
            </a:r>
          </a:p>
        </p:txBody>
      </p:sp>
      <p:sp>
        <p:nvSpPr>
          <p:cNvPr id="7" name="正方形/長方形 6">
            <a:extLst>
              <a:ext uri="{FF2B5EF4-FFF2-40B4-BE49-F238E27FC236}">
                <a16:creationId xmlns:a16="http://schemas.microsoft.com/office/drawing/2014/main" id="{31CB79B0-A298-42CF-8FE7-763CD4EB36C7}"/>
              </a:ext>
            </a:extLst>
          </p:cNvPr>
          <p:cNvSpPr/>
          <p:nvPr/>
        </p:nvSpPr>
        <p:spPr>
          <a:xfrm>
            <a:off x="0" y="0"/>
            <a:ext cx="3193774" cy="450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上半期事業の実施状況</a:t>
            </a:r>
          </a:p>
        </p:txBody>
      </p:sp>
      <p:sp>
        <p:nvSpPr>
          <p:cNvPr id="2" name="テキスト ボックス 1">
            <a:extLst>
              <a:ext uri="{FF2B5EF4-FFF2-40B4-BE49-F238E27FC236}">
                <a16:creationId xmlns:a16="http://schemas.microsoft.com/office/drawing/2014/main" id="{CD6CF1AE-AFF6-482F-8686-48560B8A94DE}"/>
              </a:ext>
            </a:extLst>
          </p:cNvPr>
          <p:cNvSpPr txBox="1"/>
          <p:nvPr/>
        </p:nvSpPr>
        <p:spPr>
          <a:xfrm>
            <a:off x="6387548" y="54483"/>
            <a:ext cx="5506280" cy="369332"/>
          </a:xfrm>
          <a:prstGeom prst="rect">
            <a:avLst/>
          </a:prstGeom>
          <a:solidFill>
            <a:schemeClr val="accent4"/>
          </a:solidFill>
        </p:spPr>
        <p:txBody>
          <a:bodyPr wrap="square" rtlCol="0">
            <a:spAutoFit/>
          </a:bodyPr>
          <a:lstStyle/>
          <a:p>
            <a:pPr algn="ctr"/>
            <a:r>
              <a:rPr lang="ja-JP" altLang="en-US" b="1" dirty="0"/>
              <a:t>（１）フォーラムの開催</a:t>
            </a:r>
            <a:endParaRPr lang="en-US" altLang="ja-JP" b="1" dirty="0"/>
          </a:p>
        </p:txBody>
      </p:sp>
      <p:graphicFrame>
        <p:nvGraphicFramePr>
          <p:cNvPr id="5" name="表 4">
            <a:extLst>
              <a:ext uri="{FF2B5EF4-FFF2-40B4-BE49-F238E27FC236}">
                <a16:creationId xmlns:a16="http://schemas.microsoft.com/office/drawing/2014/main" id="{47981D93-821E-411C-ABF4-D288FCD50853}"/>
              </a:ext>
            </a:extLst>
          </p:cNvPr>
          <p:cNvGraphicFramePr>
            <a:graphicFrameLocks noGrp="1"/>
          </p:cNvGraphicFramePr>
          <p:nvPr/>
        </p:nvGraphicFramePr>
        <p:xfrm>
          <a:off x="92767" y="908720"/>
          <a:ext cx="5910468" cy="5190810"/>
        </p:xfrm>
        <a:graphic>
          <a:graphicData uri="http://schemas.openxmlformats.org/drawingml/2006/table">
            <a:tbl>
              <a:tblPr/>
              <a:tblGrid>
                <a:gridCol w="626274">
                  <a:extLst>
                    <a:ext uri="{9D8B030D-6E8A-4147-A177-3AD203B41FA5}">
                      <a16:colId xmlns:a16="http://schemas.microsoft.com/office/drawing/2014/main" val="3675160729"/>
                    </a:ext>
                  </a:extLst>
                </a:gridCol>
                <a:gridCol w="1931013">
                  <a:extLst>
                    <a:ext uri="{9D8B030D-6E8A-4147-A177-3AD203B41FA5}">
                      <a16:colId xmlns:a16="http://schemas.microsoft.com/office/drawing/2014/main" val="3504639441"/>
                    </a:ext>
                  </a:extLst>
                </a:gridCol>
                <a:gridCol w="1239503">
                  <a:extLst>
                    <a:ext uri="{9D8B030D-6E8A-4147-A177-3AD203B41FA5}">
                      <a16:colId xmlns:a16="http://schemas.microsoft.com/office/drawing/2014/main" val="385284822"/>
                    </a:ext>
                  </a:extLst>
                </a:gridCol>
                <a:gridCol w="2113678">
                  <a:extLst>
                    <a:ext uri="{9D8B030D-6E8A-4147-A177-3AD203B41FA5}">
                      <a16:colId xmlns:a16="http://schemas.microsoft.com/office/drawing/2014/main" val="790803871"/>
                    </a:ext>
                  </a:extLst>
                </a:gridCol>
              </a:tblGrid>
              <a:tr h="212417">
                <a:tc rowSpan="2">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項目</a:t>
                      </a:r>
                    </a:p>
                  </a:txBody>
                  <a:tcPr marL="7006" marR="7006" marT="700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旧</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algn="ctr"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470291925"/>
                  </a:ext>
                </a:extLst>
              </a:tr>
              <a:tr h="212417">
                <a:tc vMerge="1">
                  <a:txBody>
                    <a:bodyPr/>
                    <a:lstStyle/>
                    <a:p>
                      <a:pPr algn="l" fontAlgn="ctr"/>
                      <a:endParaRPr lang="ja-JP" altLang="en-US"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関連法対応部会</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実務推進部会</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hMerge="1">
                  <a:txBody>
                    <a:bodyPr/>
                    <a:lstStyle/>
                    <a:p>
                      <a:endParaRPr kumimoji="1" lang="ja-JP" altLang="en-US"/>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617252340"/>
                  </a:ext>
                </a:extLst>
              </a:tr>
              <a:tr h="219449">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テーマ</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rowSpan="2">
                  <a:txBody>
                    <a:bodyPr/>
                    <a:lstStyle/>
                    <a:p>
                      <a:pPr algn="ctr" rtl="0" fontAlgn="ctr"/>
                      <a:r>
                        <a:rPr lang="zh-TW" altLang="en-US" sz="1200" b="0" i="0" u="none" strike="noStrike">
                          <a:solidFill>
                            <a:srgbClr val="000000"/>
                          </a:solidFill>
                          <a:effectLst/>
                          <a:latin typeface="メイリオ" panose="020B0604030504040204" pitchFamily="50" charset="-128"/>
                          <a:ea typeface="メイリオ" panose="020B0604030504040204" pitchFamily="50" charset="-128"/>
                        </a:rPr>
                        <a:t>同一労働同一賃金</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テレワークから見える働き方</a:t>
                      </a:r>
                      <a:endParaRPr kumimoji="1" lang="ja-JP" altLang="en-US"/>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645980"/>
                  </a:ext>
                </a:extLst>
              </a:tr>
              <a:tr h="219449">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　</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vMerge="1">
                  <a:txBody>
                    <a:bodyPr/>
                    <a:lstStyle/>
                    <a:p>
                      <a:endParaRPr kumimoji="1" lang="ja-JP" altLang="en-US"/>
                    </a:p>
                  </a:txBody>
                  <a:tcPr/>
                </a:tc>
                <a:tc>
                  <a:txBody>
                    <a:bodyPr/>
                    <a:lstStyle/>
                    <a:p>
                      <a:pPr 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フォーラム</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セミナー</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1344087"/>
                  </a:ext>
                </a:extLst>
              </a:tr>
              <a:tr h="718957">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目的</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同一労働同一賃金については、正当な待遇により採用力が</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UP</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するなどポジティブな面について解説し、社労士が人事労務面から総合的なアプローチができることを広報</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コロナによりテレワークの導入を余儀なくされた企業において、テレワークを実施することにより見えてきた働き方の問題点、労務管理上の課題について社労士がアドバイスできることを広報。</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994684"/>
                  </a:ext>
                </a:extLst>
              </a:tr>
              <a:tr h="250798">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主催</a:t>
                      </a:r>
                    </a:p>
                  </a:txBody>
                  <a:tcPr marL="7006" marR="7006" marT="700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連合会</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rtl="0"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41451"/>
                  </a:ext>
                </a:extLst>
              </a:tr>
              <a:tr h="250798">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後援</a:t>
                      </a:r>
                    </a:p>
                  </a:txBody>
                  <a:tcPr marL="7006" marR="7006" marT="700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なし</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200" b="0" i="0" u="none" strike="noStrike">
                          <a:solidFill>
                            <a:srgbClr val="000000"/>
                          </a:solidFill>
                          <a:effectLst/>
                          <a:latin typeface="メイリオ" panose="020B0604030504040204" pitchFamily="50" charset="-128"/>
                          <a:ea typeface="メイリオ" panose="020B0604030504040204" pitchFamily="50" charset="-128"/>
                        </a:rPr>
                        <a:t>総務省、厚労省</a:t>
                      </a:r>
                      <a:endParaRPr lang="ja-JP" altLang="en-US" sz="1200" b="0" i="0" u="none" strike="noStrike">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総務省、社労士会</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1752256"/>
                  </a:ext>
                </a:extLst>
              </a:tr>
              <a:tr h="242960">
                <a:tc rowSpan="2">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対象</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企業の人事労務担当者</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テレワーク導入を検討する一般企業担当者</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501735"/>
                  </a:ext>
                </a:extLst>
              </a:tr>
              <a:tr h="212417">
                <a:tc vMerge="1">
                  <a:txBody>
                    <a:bodyPr/>
                    <a:lstStyle/>
                    <a:p>
                      <a:endParaRPr kumimoji="1" lang="ja-JP" altLang="en-US"/>
                    </a:p>
                  </a:txBody>
                  <a:tcPr/>
                </a:tc>
                <a:tc>
                  <a:txBody>
                    <a:bodyPr/>
                    <a:lstStyle/>
                    <a:p>
                      <a:pPr algn="ctr" rtl="0" fontAlgn="ct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社労士の参加も可</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168994915"/>
                  </a:ext>
                </a:extLst>
              </a:tr>
              <a:tr h="391872">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時期</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a:txBody>
                    <a:bodyPr/>
                    <a:lstStyle/>
                    <a:p>
                      <a:pPr algn="ctr" rtl="0" fontAlgn="ctr"/>
                      <a:r>
                        <a:rPr lang="en-US" altLang="zh-TW" sz="1200" b="0" i="0" u="none" strike="noStrike" dirty="0">
                          <a:solidFill>
                            <a:srgbClr val="000000"/>
                          </a:solidFill>
                          <a:effectLst/>
                          <a:latin typeface="メイリオ" panose="020B0604030504040204" pitchFamily="50" charset="-128"/>
                          <a:ea typeface="メイリオ" panose="020B0604030504040204" pitchFamily="50" charset="-128"/>
                        </a:rPr>
                        <a:t>2020</a:t>
                      </a: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年</a:t>
                      </a:r>
                      <a:r>
                        <a:rPr lang="en-US" altLang="zh-TW" sz="1200" b="0" i="0" u="none" strike="noStrike" dirty="0">
                          <a:solidFill>
                            <a:srgbClr val="000000"/>
                          </a:solidFill>
                          <a:effectLst/>
                          <a:latin typeface="メイリオ" panose="020B0604030504040204" pitchFamily="50" charset="-128"/>
                          <a:ea typeface="メイリオ" panose="020B0604030504040204" pitchFamily="50" charset="-128"/>
                        </a:rPr>
                        <a:t>10</a:t>
                      </a: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月</a:t>
                      </a:r>
                      <a:r>
                        <a:rPr lang="en-US" altLang="zh-TW" sz="1200" b="0" i="0" u="none" strike="noStrike" dirty="0">
                          <a:solidFill>
                            <a:srgbClr val="000000"/>
                          </a:solidFill>
                          <a:effectLst/>
                          <a:latin typeface="メイリオ" panose="020B0604030504040204" pitchFamily="50" charset="-128"/>
                          <a:ea typeface="メイリオ" panose="020B0604030504040204" pitchFamily="50" charset="-128"/>
                        </a:rPr>
                        <a:t>7</a:t>
                      </a: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日福岡</a:t>
                      </a:r>
                      <a:endParaRPr lang="en-US" altLang="zh-TW"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zh-TW" sz="1200" b="0" i="0" u="none" strike="noStrike" dirty="0">
                          <a:solidFill>
                            <a:srgbClr val="000000"/>
                          </a:solidFill>
                          <a:effectLst/>
                          <a:latin typeface="メイリオ" panose="020B0604030504040204" pitchFamily="50" charset="-128"/>
                          <a:ea typeface="メイリオ" panose="020B0604030504040204" pitchFamily="50" charset="-128"/>
                        </a:rPr>
                        <a:t>100</a:t>
                      </a: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名）</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2020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月</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2020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月～</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2021</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年３月</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282684"/>
                  </a:ext>
                </a:extLst>
              </a:tr>
              <a:tr h="407547">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場所</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a:txBody>
                    <a:bodyPr/>
                    <a:lstStyle/>
                    <a:p>
                      <a:pPr algn="ctr" rtl="0" fontAlgn="ct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2020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年</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月</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14</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日大阪（</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150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名）</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東京</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100</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名）</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福岡（</a:t>
                      </a:r>
                      <a:r>
                        <a:rPr lang="en-US" altLang="ja-JP" sz="1200" b="0" i="0" u="none" strike="noStrike">
                          <a:solidFill>
                            <a:srgbClr val="000000"/>
                          </a:solidFill>
                          <a:effectLst/>
                          <a:latin typeface="メイリオ" panose="020B0604030504040204" pitchFamily="50" charset="-128"/>
                          <a:ea typeface="メイリオ" panose="020B0604030504040204" pitchFamily="50" charset="-128"/>
                        </a:rPr>
                        <a:t>80</a:t>
                      </a: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名）</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684910"/>
                  </a:ext>
                </a:extLst>
              </a:tr>
              <a:tr h="416996">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定員</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a:txBody>
                    <a:bodyPr/>
                    <a:lstStyle/>
                    <a:p>
                      <a:pPr algn="ctr" rtl="0" fontAlgn="ctr"/>
                      <a:r>
                        <a:rPr lang="en-US" altLang="zh-TW" sz="1200" b="0" i="0" u="none" strike="noStrike">
                          <a:solidFill>
                            <a:srgbClr val="000000"/>
                          </a:solidFill>
                          <a:effectLst/>
                          <a:latin typeface="メイリオ" panose="020B0604030504040204" pitchFamily="50" charset="-128"/>
                          <a:ea typeface="メイリオ" panose="020B0604030504040204" pitchFamily="50" charset="-128"/>
                        </a:rPr>
                        <a:t>2020</a:t>
                      </a:r>
                      <a:r>
                        <a:rPr lang="zh-TW" altLang="en-US" sz="1200" b="0" i="0" u="none" strike="noStrike">
                          <a:solidFill>
                            <a:srgbClr val="000000"/>
                          </a:solidFill>
                          <a:effectLst/>
                          <a:latin typeface="メイリオ" panose="020B0604030504040204" pitchFamily="50" charset="-128"/>
                          <a:ea typeface="メイリオ" panose="020B0604030504040204" pitchFamily="50" charset="-128"/>
                        </a:rPr>
                        <a:t>年</a:t>
                      </a:r>
                      <a:r>
                        <a:rPr lang="en-US" altLang="zh-TW" sz="1200" b="0" i="0" u="none" strike="noStrike">
                          <a:solidFill>
                            <a:srgbClr val="000000"/>
                          </a:solidFill>
                          <a:effectLst/>
                          <a:latin typeface="メイリオ" panose="020B0604030504040204" pitchFamily="50" charset="-128"/>
                          <a:ea typeface="メイリオ" panose="020B0604030504040204" pitchFamily="50" charset="-128"/>
                        </a:rPr>
                        <a:t>10</a:t>
                      </a:r>
                      <a:r>
                        <a:rPr lang="zh-TW" altLang="en-US" sz="1200" b="0" i="0" u="none" strike="noStrike">
                          <a:solidFill>
                            <a:srgbClr val="000000"/>
                          </a:solidFill>
                          <a:effectLst/>
                          <a:latin typeface="メイリオ" panose="020B0604030504040204" pitchFamily="50" charset="-128"/>
                          <a:ea typeface="メイリオ" panose="020B0604030504040204" pitchFamily="50" charset="-128"/>
                        </a:rPr>
                        <a:t>月</a:t>
                      </a:r>
                      <a:r>
                        <a:rPr lang="en-US" altLang="zh-TW" sz="1200" b="0" i="0" u="none" strike="noStrike">
                          <a:solidFill>
                            <a:srgbClr val="000000"/>
                          </a:solidFill>
                          <a:effectLst/>
                          <a:latin typeface="メイリオ" panose="020B0604030504040204" pitchFamily="50" charset="-128"/>
                          <a:ea typeface="メイリオ" panose="020B0604030504040204" pitchFamily="50" charset="-128"/>
                        </a:rPr>
                        <a:t>21</a:t>
                      </a:r>
                      <a:r>
                        <a:rPr lang="zh-TW" altLang="en-US" sz="1200" b="0" i="0" u="none" strike="noStrike">
                          <a:solidFill>
                            <a:srgbClr val="000000"/>
                          </a:solidFill>
                          <a:effectLst/>
                          <a:latin typeface="メイリオ" panose="020B0604030504040204" pitchFamily="50" charset="-128"/>
                          <a:ea typeface="メイリオ" panose="020B0604030504040204" pitchFamily="50" charset="-128"/>
                        </a:rPr>
                        <a:t>日東京（</a:t>
                      </a:r>
                      <a:r>
                        <a:rPr lang="en-US" altLang="zh-TW" sz="1200" b="0" i="0" u="none" strike="noStrike">
                          <a:solidFill>
                            <a:srgbClr val="000000"/>
                          </a:solidFill>
                          <a:effectLst/>
                          <a:latin typeface="メイリオ" panose="020B0604030504040204" pitchFamily="50" charset="-128"/>
                          <a:ea typeface="メイリオ" panose="020B0604030504040204" pitchFamily="50" charset="-128"/>
                        </a:rPr>
                        <a:t>200</a:t>
                      </a:r>
                      <a:r>
                        <a:rPr lang="zh-TW" altLang="en-US" sz="1200" b="0" i="0" u="none" strike="noStrike">
                          <a:solidFill>
                            <a:srgbClr val="000000"/>
                          </a:solidFill>
                          <a:effectLst/>
                          <a:latin typeface="メイリオ" panose="020B0604030504040204" pitchFamily="50" charset="-128"/>
                          <a:ea typeface="メイリオ" panose="020B0604030504040204" pitchFamily="50" charset="-128"/>
                        </a:rPr>
                        <a:t>名）</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北海道、新潟、</a:t>
                      </a:r>
                      <a:b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b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徳島（各</a:t>
                      </a:r>
                      <a:r>
                        <a:rPr lang="en-US" altLang="zh-TW" sz="1200" b="0" i="0" u="none" strike="noStrike" dirty="0">
                          <a:solidFill>
                            <a:srgbClr val="000000"/>
                          </a:solidFill>
                          <a:effectLst/>
                          <a:latin typeface="メイリオ" panose="020B0604030504040204" pitchFamily="50" charset="-128"/>
                          <a:ea typeface="メイリオ" panose="020B0604030504040204" pitchFamily="50" charset="-128"/>
                        </a:rPr>
                        <a:t>50</a:t>
                      </a: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名）</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020241"/>
                  </a:ext>
                </a:extLst>
              </a:tr>
              <a:tr h="282148">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ライブ</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配信</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実施しない</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実施</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北海道、福岡</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029093"/>
                  </a:ext>
                </a:extLst>
              </a:tr>
              <a:tr h="250798">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相談会</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なし</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あり </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機器をデモ展示</a:t>
                      </a:r>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581971"/>
                  </a:ext>
                </a:extLst>
              </a:tr>
              <a:tr h="242960">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参加費</a:t>
                      </a:r>
                    </a:p>
                  </a:txBody>
                  <a:tcPr marL="7006" marR="7006" marT="7006" marB="0" anchor="ctr">
                    <a:lnL w="6350" cap="flat" cmpd="sng" algn="ctr">
                      <a:solidFill>
                        <a:srgbClr val="40404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404040"/>
                      </a:solidFill>
                      <a:prstDash val="solid"/>
                      <a:round/>
                      <a:headEnd type="none" w="med" len="med"/>
                      <a:tailEnd type="none" w="med" len="med"/>
                    </a:lnT>
                    <a:lnB w="6350" cap="flat" cmpd="sng" algn="ctr">
                      <a:solidFill>
                        <a:srgbClr val="404040"/>
                      </a:solidFill>
                      <a:prstDash val="solid"/>
                      <a:round/>
                      <a:headEnd type="none" w="med" len="med"/>
                      <a:tailEnd type="none" w="med" len="med"/>
                    </a:lnB>
                    <a:solidFill>
                      <a:srgbClr val="DDEBF7"/>
                    </a:solidFill>
                  </a:tcPr>
                </a:tc>
                <a:tc gridSpan="3">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無料</a:t>
                      </a: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rtl="0"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006" marR="7006" marT="70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533350"/>
                  </a:ext>
                </a:extLst>
              </a:tr>
            </a:tbl>
          </a:graphicData>
        </a:graphic>
      </p:graphicFrame>
      <p:sp>
        <p:nvSpPr>
          <p:cNvPr id="9" name="矢印: 右 8">
            <a:extLst>
              <a:ext uri="{FF2B5EF4-FFF2-40B4-BE49-F238E27FC236}">
                <a16:creationId xmlns:a16="http://schemas.microsoft.com/office/drawing/2014/main" id="{64D64850-2F37-459C-9316-4A798DF4BF6D}"/>
              </a:ext>
            </a:extLst>
          </p:cNvPr>
          <p:cNvSpPr/>
          <p:nvPr/>
        </p:nvSpPr>
        <p:spPr>
          <a:xfrm>
            <a:off x="6188767" y="2769704"/>
            <a:ext cx="914400" cy="1311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51E63D6E-B2C8-4CCB-A1A6-BCE223494315}"/>
              </a:ext>
            </a:extLst>
          </p:cNvPr>
          <p:cNvPicPr>
            <a:picLocks noChangeAspect="1"/>
          </p:cNvPicPr>
          <p:nvPr/>
        </p:nvPicPr>
        <p:blipFill>
          <a:blip r:embed="rId2"/>
          <a:stretch>
            <a:fillRect/>
          </a:stretch>
        </p:blipFill>
        <p:spPr>
          <a:xfrm>
            <a:off x="7507355" y="558093"/>
            <a:ext cx="3799486" cy="5405920"/>
          </a:xfrm>
          <a:prstGeom prst="rect">
            <a:avLst/>
          </a:prstGeom>
          <a:ln w="25400">
            <a:solidFill>
              <a:schemeClr val="accent1"/>
            </a:solidFill>
          </a:ln>
        </p:spPr>
      </p:pic>
      <p:sp>
        <p:nvSpPr>
          <p:cNvPr id="14" name="テキスト ボックス 13">
            <a:extLst>
              <a:ext uri="{FF2B5EF4-FFF2-40B4-BE49-F238E27FC236}">
                <a16:creationId xmlns:a16="http://schemas.microsoft.com/office/drawing/2014/main" id="{B11127E1-C3AF-43E1-898F-A186C90E6ABB}"/>
              </a:ext>
            </a:extLst>
          </p:cNvPr>
          <p:cNvSpPr txBox="1"/>
          <p:nvPr/>
        </p:nvSpPr>
        <p:spPr>
          <a:xfrm>
            <a:off x="980050" y="6164390"/>
            <a:ext cx="4135901" cy="369332"/>
          </a:xfrm>
          <a:prstGeom prst="rect">
            <a:avLst/>
          </a:prstGeom>
          <a:noFill/>
        </p:spPr>
        <p:txBody>
          <a:bodyPr wrap="square" rtlCol="0">
            <a:spAutoFit/>
          </a:bodyPr>
          <a:lstStyle/>
          <a:p>
            <a:pPr algn="ctr"/>
            <a:r>
              <a:rPr kumimoji="1" lang="en-US" altLang="ja-JP" b="1" dirty="0"/>
              <a:t>4</a:t>
            </a:r>
            <a:r>
              <a:rPr kumimoji="1" lang="ja-JP" altLang="en-US" b="1" dirty="0"/>
              <a:t>月までの企画案</a:t>
            </a:r>
          </a:p>
        </p:txBody>
      </p:sp>
      <p:sp>
        <p:nvSpPr>
          <p:cNvPr id="3" name="スライド番号プレースホルダー 2">
            <a:extLst>
              <a:ext uri="{FF2B5EF4-FFF2-40B4-BE49-F238E27FC236}">
                <a16:creationId xmlns:a16="http://schemas.microsoft.com/office/drawing/2014/main" id="{C10DB500-136A-41F9-B239-6E0888F7B4D0}"/>
              </a:ext>
            </a:extLst>
          </p:cNvPr>
          <p:cNvSpPr>
            <a:spLocks noGrp="1"/>
          </p:cNvSpPr>
          <p:nvPr>
            <p:ph type="sldNum" sz="quarter" idx="12"/>
          </p:nvPr>
        </p:nvSpPr>
        <p:spPr/>
        <p:txBody>
          <a:bodyPr/>
          <a:lstStyle/>
          <a:p>
            <a:fld id="{6D68B2A2-95BF-4090-A418-457D88166BED}" type="slidenum">
              <a:rPr kumimoji="1" lang="ja-JP" altLang="en-US" smtClean="0"/>
              <a:t>20</a:t>
            </a:fld>
            <a:endParaRPr kumimoji="1" lang="ja-JP" altLang="en-US" dirty="0"/>
          </a:p>
        </p:txBody>
      </p:sp>
      <p:sp>
        <p:nvSpPr>
          <p:cNvPr id="6" name="テキスト ボックス 5">
            <a:extLst>
              <a:ext uri="{FF2B5EF4-FFF2-40B4-BE49-F238E27FC236}">
                <a16:creationId xmlns:a16="http://schemas.microsoft.com/office/drawing/2014/main" id="{9B6049CD-BE23-48BB-82C1-3D7AAA1C984D}"/>
              </a:ext>
            </a:extLst>
          </p:cNvPr>
          <p:cNvSpPr txBox="1"/>
          <p:nvPr/>
        </p:nvSpPr>
        <p:spPr>
          <a:xfrm>
            <a:off x="8108682" y="6164390"/>
            <a:ext cx="3198159" cy="523220"/>
          </a:xfrm>
          <a:prstGeom prst="rect">
            <a:avLst/>
          </a:prstGeom>
          <a:noFill/>
        </p:spPr>
        <p:txBody>
          <a:bodyPr wrap="square" rtlCol="0">
            <a:spAutoFit/>
          </a:bodyPr>
          <a:lstStyle/>
          <a:p>
            <a:r>
              <a:rPr kumimoji="1" lang="ja-JP" altLang="en-US" sz="1400" dirty="0"/>
              <a:t>・</a:t>
            </a:r>
            <a:r>
              <a:rPr kumimoji="1" lang="en-US" altLang="ja-JP" sz="1400" dirty="0"/>
              <a:t>3</a:t>
            </a:r>
            <a:r>
              <a:rPr kumimoji="1" lang="ja-JP" altLang="en-US" sz="1400" dirty="0"/>
              <a:t>日間で登壇者は延べ</a:t>
            </a:r>
            <a:r>
              <a:rPr kumimoji="1" lang="en-US" altLang="ja-JP" sz="1400" dirty="0"/>
              <a:t>20</a:t>
            </a:r>
            <a:r>
              <a:rPr kumimoji="1" lang="ja-JP" altLang="en-US" sz="1400" dirty="0"/>
              <a:t>名超</a:t>
            </a:r>
            <a:endParaRPr kumimoji="1" lang="en-US" altLang="ja-JP" sz="1400" dirty="0"/>
          </a:p>
          <a:p>
            <a:r>
              <a:rPr kumimoji="1" lang="ja-JP" altLang="en-US" sz="1400" dirty="0"/>
              <a:t>・総務省・厚生労働省から後援</a:t>
            </a:r>
          </a:p>
        </p:txBody>
      </p:sp>
    </p:spTree>
    <p:extLst>
      <p:ext uri="{BB962C8B-B14F-4D97-AF65-F5344CB8AC3E}">
        <p14:creationId xmlns:p14="http://schemas.microsoft.com/office/powerpoint/2010/main" val="2412418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6C4094D2-F675-4CB4-A3D4-9717C5AA1F25}"/>
              </a:ext>
            </a:extLst>
          </p:cNvPr>
          <p:cNvSpPr/>
          <p:nvPr/>
        </p:nvSpPr>
        <p:spPr>
          <a:xfrm>
            <a:off x="0" y="1"/>
            <a:ext cx="6105194" cy="2794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游ゴシック Medium" panose="020B0500000000000000" pitchFamily="50" charset="-128"/>
                <a:ea typeface="游ゴシック Medium" panose="020B0500000000000000" pitchFamily="50" charset="-128"/>
              </a:rPr>
              <a:t>テレワーク・サポートネットワークのスキーム　</a:t>
            </a:r>
            <a:r>
              <a:rPr lang="en-US" altLang="ja-JP" sz="1600" b="1" dirty="0">
                <a:solidFill>
                  <a:schemeClr val="bg1"/>
                </a:solidFill>
                <a:latin typeface="游ゴシック Medium" panose="020B0500000000000000" pitchFamily="50" charset="-128"/>
                <a:ea typeface="游ゴシック Medium" panose="020B0500000000000000" pitchFamily="50" charset="-128"/>
              </a:rPr>
              <a:t>※</a:t>
            </a:r>
            <a:r>
              <a:rPr lang="ja-JP" altLang="en-US" sz="1600" b="1" dirty="0">
                <a:solidFill>
                  <a:schemeClr val="bg1"/>
                </a:solidFill>
                <a:latin typeface="游ゴシック Medium" panose="020B0500000000000000" pitchFamily="50" charset="-128"/>
                <a:ea typeface="游ゴシック Medium" panose="020B0500000000000000" pitchFamily="50" charset="-128"/>
              </a:rPr>
              <a:t>理事会等資料</a:t>
            </a:r>
            <a:endParaRPr lang="en-US" altLang="ja-JP" sz="1600" b="1" dirty="0">
              <a:solidFill>
                <a:schemeClr val="bg1"/>
              </a:solidFill>
              <a:latin typeface="游ゴシック Medium" panose="020B0500000000000000" pitchFamily="50" charset="-128"/>
              <a:ea typeface="游ゴシック Medium" panose="020B0500000000000000" pitchFamily="50" charset="-128"/>
            </a:endParaRPr>
          </a:p>
        </p:txBody>
      </p:sp>
      <p:grpSp>
        <p:nvGrpSpPr>
          <p:cNvPr id="7" name="グループ化 6">
            <a:extLst>
              <a:ext uri="{FF2B5EF4-FFF2-40B4-BE49-F238E27FC236}">
                <a16:creationId xmlns:a16="http://schemas.microsoft.com/office/drawing/2014/main" id="{95AC4566-6A23-4214-92CB-BBE6A3BB94CC}"/>
              </a:ext>
            </a:extLst>
          </p:cNvPr>
          <p:cNvGrpSpPr/>
          <p:nvPr/>
        </p:nvGrpSpPr>
        <p:grpSpPr>
          <a:xfrm>
            <a:off x="108361" y="357589"/>
            <a:ext cx="11975277" cy="1158157"/>
            <a:chOff x="160020" y="1030756"/>
            <a:chExt cx="9635490" cy="1410640"/>
          </a:xfrm>
        </p:grpSpPr>
        <p:sp>
          <p:nvSpPr>
            <p:cNvPr id="15" name="角丸四角形 14"/>
            <p:cNvSpPr/>
            <p:nvPr/>
          </p:nvSpPr>
          <p:spPr>
            <a:xfrm>
              <a:off x="160020" y="1030756"/>
              <a:ext cx="9635490" cy="1326046"/>
            </a:xfrm>
            <a:prstGeom prst="roundRect">
              <a:avLst>
                <a:gd name="adj" fmla="val 7648"/>
              </a:avLst>
            </a:prstGeom>
          </p:spPr>
          <p:style>
            <a:lnRef idx="2">
              <a:schemeClr val="accent6"/>
            </a:lnRef>
            <a:fillRef idx="1">
              <a:schemeClr val="lt1"/>
            </a:fillRef>
            <a:effectRef idx="0">
              <a:schemeClr val="accent6"/>
            </a:effectRef>
            <a:fontRef idx="minor">
              <a:schemeClr val="dk1"/>
            </a:fontRef>
          </p:style>
          <p:txBody>
            <a:bodyPr lIns="54000" tIns="54000" rIns="54000" bIns="54000" rtlCol="0" anchor="ctr"/>
            <a:lstStyle/>
            <a:p>
              <a:pPr marL="111252" indent="-111252">
                <a:spcBef>
                  <a:spcPts val="366"/>
                </a:spcBef>
              </a:pP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60020" y="1079357"/>
              <a:ext cx="9635490" cy="1362039"/>
            </a:xfrm>
            <a:prstGeom prst="rect">
              <a:avLst/>
            </a:prstGeom>
          </p:spPr>
          <p:txBody>
            <a:bodyPr wrap="square">
              <a:spAutoFit/>
            </a:bodyPr>
            <a:lstStyle/>
            <a:p>
              <a:pPr marL="111252" indent="-111252">
                <a:spcBef>
                  <a:spcPts val="366"/>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全国各地の中小企業等へのテレワーク普及促進のため、各地域における</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中小企業支援の担い手となる主体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（全国社会保険労務士会連合会、商工会議所、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コーディネータ等の団体）と連携し、</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これら団体の窓口を「テレワーク・サポートネットワーク」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として設定。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02411" indent="-136925">
                <a:spcBef>
                  <a:spcPts val="366"/>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⇒これら窓口に、</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テレワークの導入について事業者を支援する機能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を担っていただくとともに、当該地域内において、テレワーク相談の</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相互連携ができるネットワーク機能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を果たしていただくことを想定。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11252" indent="-111252">
                <a:spcBef>
                  <a:spcPts val="366"/>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サポートネットワークとして設定された窓口に対して、事務局となる全国機関（事業の受託者）を通じ、</a:t>
              </a: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テレワーク普及活動に必要となる費用・ノウハウ等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を支援（チラシ等の印刷やセミナー開催、専門家派遣の費用の支援、コンテンツ提供など）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テキスト ボックス 5"/>
          <p:cNvSpPr txBox="1"/>
          <p:nvPr/>
        </p:nvSpPr>
        <p:spPr>
          <a:xfrm>
            <a:off x="5198941" y="2273437"/>
            <a:ext cx="3278813" cy="1228863"/>
          </a:xfrm>
          <a:prstGeom prst="rect">
            <a:avLst/>
          </a:prstGeom>
          <a:noFill/>
          <a:ln w="12700">
            <a:solidFill>
              <a:schemeClr val="tx1"/>
            </a:solidFill>
          </a:ln>
        </p:spPr>
        <p:txBody>
          <a:bodyPr wrap="square" rtlCol="0">
            <a:spAutoFit/>
          </a:bodyPr>
          <a:lstStyle/>
          <a:p>
            <a:r>
              <a:rPr lang="ja-JP" altLang="en-US" sz="1477" b="1" dirty="0"/>
              <a:t>・サポートネットワーク</a:t>
            </a:r>
          </a:p>
          <a:p>
            <a:r>
              <a:rPr lang="ja-JP" altLang="en-US" sz="1477" b="1" dirty="0"/>
              <a:t>　窓口の運営・管理</a:t>
            </a:r>
          </a:p>
          <a:p>
            <a:r>
              <a:rPr lang="ja-JP" altLang="en-US" sz="1477" b="1" dirty="0"/>
              <a:t>・地方自治体、関係団体、企業、</a:t>
            </a:r>
            <a:endParaRPr lang="en-US" altLang="ja-JP" sz="1477" b="1" dirty="0"/>
          </a:p>
          <a:p>
            <a:r>
              <a:rPr lang="ja-JP" altLang="en-US" sz="1477" b="1" dirty="0"/>
              <a:t>　総合通信局との調整</a:t>
            </a:r>
          </a:p>
          <a:p>
            <a:r>
              <a:rPr lang="ja-JP" altLang="en-US" sz="1477" b="1" dirty="0"/>
              <a:t>・セミナー等の開催、周知広報　等</a:t>
            </a:r>
          </a:p>
        </p:txBody>
      </p:sp>
      <p:sp>
        <p:nvSpPr>
          <p:cNvPr id="9" name="右矢印 8"/>
          <p:cNvSpPr/>
          <p:nvPr/>
        </p:nvSpPr>
        <p:spPr>
          <a:xfrm rot="5400000">
            <a:off x="6148759" y="3488437"/>
            <a:ext cx="404726" cy="48605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350"/>
          </a:p>
        </p:txBody>
      </p:sp>
      <p:sp>
        <p:nvSpPr>
          <p:cNvPr id="27" name="テキスト ボックス 26"/>
          <p:cNvSpPr txBox="1"/>
          <p:nvPr/>
        </p:nvSpPr>
        <p:spPr>
          <a:xfrm>
            <a:off x="5578300" y="4375975"/>
            <a:ext cx="3005365" cy="518412"/>
          </a:xfrm>
          <a:prstGeom prst="rect">
            <a:avLst/>
          </a:prstGeom>
          <a:noFill/>
          <a:ln w="12700">
            <a:noFill/>
          </a:ln>
        </p:spPr>
        <p:txBody>
          <a:bodyPr wrap="square" rtlCol="0">
            <a:spAutoFit/>
          </a:bodyPr>
          <a:lstStyle/>
          <a:p>
            <a:r>
              <a:rPr lang="ja-JP" altLang="en-US" sz="923" b="1" dirty="0"/>
              <a:t>・テレワークに関する相談対応</a:t>
            </a:r>
            <a:endParaRPr lang="en-US" altLang="ja-JP" sz="923" b="1" dirty="0"/>
          </a:p>
          <a:p>
            <a:r>
              <a:rPr lang="ja-JP" altLang="en-US" sz="923" b="1" dirty="0"/>
              <a:t>　（働き方・制度設計に関する質問）</a:t>
            </a:r>
          </a:p>
          <a:p>
            <a:r>
              <a:rPr lang="ja-JP" altLang="en-US" sz="923" b="1" dirty="0"/>
              <a:t>・普及啓発ツールの配架・配布　等</a:t>
            </a:r>
          </a:p>
        </p:txBody>
      </p:sp>
      <p:sp>
        <p:nvSpPr>
          <p:cNvPr id="30" name="右矢印 29"/>
          <p:cNvSpPr/>
          <p:nvPr/>
        </p:nvSpPr>
        <p:spPr>
          <a:xfrm rot="5400000">
            <a:off x="6182236" y="4874207"/>
            <a:ext cx="331971" cy="48605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350"/>
          </a:p>
        </p:txBody>
      </p:sp>
      <p:sp>
        <p:nvSpPr>
          <p:cNvPr id="32" name="テキスト ボックス 31"/>
          <p:cNvSpPr txBox="1"/>
          <p:nvPr/>
        </p:nvSpPr>
        <p:spPr>
          <a:xfrm>
            <a:off x="5850869" y="5322181"/>
            <a:ext cx="2908750" cy="408102"/>
          </a:xfrm>
          <a:prstGeom prst="rect">
            <a:avLst/>
          </a:prstGeom>
          <a:ln/>
        </p:spPr>
        <p:style>
          <a:lnRef idx="1">
            <a:schemeClr val="accent5"/>
          </a:lnRef>
          <a:fillRef idx="2">
            <a:schemeClr val="accent5"/>
          </a:fillRef>
          <a:effectRef idx="1">
            <a:schemeClr val="accent5"/>
          </a:effectRef>
          <a:fontRef idx="minor">
            <a:schemeClr val="dk1"/>
          </a:fontRef>
        </p:style>
        <p:txBody>
          <a:bodyPr wrap="square" lIns="33231" tIns="33231" rIns="33231" bIns="33231" rtlCol="0">
            <a:spAutoFit/>
          </a:bodyPr>
          <a:lstStyle/>
          <a:p>
            <a:r>
              <a:rPr lang="ja-JP" altLang="en-US" sz="1108" b="1" dirty="0"/>
              <a:t>テレワークマネージャー相談事業</a:t>
            </a:r>
            <a:endParaRPr lang="en-US" altLang="ja-JP" sz="1108" b="1" dirty="0"/>
          </a:p>
          <a:p>
            <a:r>
              <a:rPr lang="ja-JP" altLang="en-US" sz="1108" b="1" dirty="0"/>
              <a:t>（総務省：参考参照）</a:t>
            </a:r>
          </a:p>
        </p:txBody>
      </p:sp>
      <p:sp>
        <p:nvSpPr>
          <p:cNvPr id="10" name="テキスト ボックス 9"/>
          <p:cNvSpPr txBox="1"/>
          <p:nvPr/>
        </p:nvSpPr>
        <p:spPr>
          <a:xfrm>
            <a:off x="6591249" y="3541610"/>
            <a:ext cx="1913429" cy="415498"/>
          </a:xfrm>
          <a:prstGeom prst="rect">
            <a:avLst/>
          </a:prstGeom>
          <a:noFill/>
        </p:spPr>
        <p:txBody>
          <a:bodyPr wrap="square" rtlCol="0">
            <a:spAutoFit/>
          </a:bodyPr>
          <a:lstStyle/>
          <a:p>
            <a:r>
              <a:rPr lang="ja-JP" altLang="en-US" sz="1050" dirty="0"/>
              <a:t>地域の窓口の伴走支援</a:t>
            </a:r>
          </a:p>
          <a:p>
            <a:r>
              <a:rPr lang="ja-JP" altLang="en-US" sz="1050" dirty="0"/>
              <a:t>特に、広報等について連携</a:t>
            </a:r>
          </a:p>
        </p:txBody>
      </p:sp>
      <p:sp>
        <p:nvSpPr>
          <p:cNvPr id="12" name="テキスト ボックス 11"/>
          <p:cNvSpPr txBox="1"/>
          <p:nvPr/>
        </p:nvSpPr>
        <p:spPr>
          <a:xfrm>
            <a:off x="6562261" y="5007864"/>
            <a:ext cx="2139754" cy="348044"/>
          </a:xfrm>
          <a:prstGeom prst="rect">
            <a:avLst/>
          </a:prstGeom>
          <a:noFill/>
        </p:spPr>
        <p:txBody>
          <a:bodyPr wrap="square" rtlCol="0">
            <a:spAutoFit/>
          </a:bodyPr>
          <a:lstStyle/>
          <a:p>
            <a:r>
              <a:rPr lang="ja-JP" altLang="en-US" sz="831" b="1" dirty="0"/>
              <a:t>テレワーク導入に係るＩＴ系の相談は、テレワークマネージャーを紹介</a:t>
            </a:r>
          </a:p>
        </p:txBody>
      </p:sp>
      <p:sp>
        <p:nvSpPr>
          <p:cNvPr id="13" name="テキスト ボックス 12"/>
          <p:cNvSpPr txBox="1"/>
          <p:nvPr/>
        </p:nvSpPr>
        <p:spPr>
          <a:xfrm>
            <a:off x="9686516" y="2691018"/>
            <a:ext cx="1324578"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200" dirty="0"/>
              <a:t>地方自治体</a:t>
            </a:r>
          </a:p>
        </p:txBody>
      </p:sp>
      <p:sp>
        <p:nvSpPr>
          <p:cNvPr id="36" name="テキスト ボックス 35"/>
          <p:cNvSpPr txBox="1"/>
          <p:nvPr/>
        </p:nvSpPr>
        <p:spPr>
          <a:xfrm>
            <a:off x="9694787" y="4777137"/>
            <a:ext cx="1670723"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200" dirty="0"/>
              <a:t>地方総合通信局</a:t>
            </a:r>
          </a:p>
        </p:txBody>
      </p:sp>
      <p:sp>
        <p:nvSpPr>
          <p:cNvPr id="14" name="左右矢印 13"/>
          <p:cNvSpPr/>
          <p:nvPr/>
        </p:nvSpPr>
        <p:spPr>
          <a:xfrm>
            <a:off x="8618952" y="3042641"/>
            <a:ext cx="697612" cy="370757"/>
          </a:xfrm>
          <a:prstGeom prst="lef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350"/>
          </a:p>
        </p:txBody>
      </p:sp>
      <p:sp>
        <p:nvSpPr>
          <p:cNvPr id="17" name="正方形/長方形 16"/>
          <p:cNvSpPr/>
          <p:nvPr/>
        </p:nvSpPr>
        <p:spPr>
          <a:xfrm>
            <a:off x="9710622" y="3077034"/>
            <a:ext cx="2271821" cy="436443"/>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lIns="33231" tIns="33231" rIns="33231" bIns="33231">
            <a:spAutoFit/>
          </a:bodyPr>
          <a:lstStyle/>
          <a:p>
            <a:r>
              <a:rPr lang="zh-CN" altLang="en-US" sz="1200" b="1" dirty="0">
                <a:latin typeface="ＭＳ Ｐゴシック" panose="020B0600070205080204" pitchFamily="50" charset="-128"/>
                <a:ea typeface="ＭＳ Ｐゴシック" panose="020B0600070205080204" pitchFamily="50" charset="-128"/>
              </a:rPr>
              <a:t>全国社会保険労務士会</a:t>
            </a:r>
            <a:r>
              <a:rPr lang="ja-JP" altLang="en-US" sz="1200" b="1" dirty="0">
                <a:latin typeface="ＭＳ Ｐゴシック" panose="020B0600070205080204" pitchFamily="50" charset="-128"/>
                <a:ea typeface="ＭＳ Ｐゴシック" panose="020B0600070205080204" pitchFamily="50" charset="-128"/>
              </a:rPr>
              <a:t>連合会</a:t>
            </a:r>
            <a:endParaRPr lang="en-US" altLang="ja-JP" sz="1200" b="1" dirty="0">
              <a:latin typeface="ＭＳ Ｐゴシック" panose="020B0600070205080204" pitchFamily="50" charset="-128"/>
              <a:ea typeface="ＭＳ Ｐゴシック" panose="020B0600070205080204" pitchFamily="50" charset="-128"/>
            </a:endParaRPr>
          </a:p>
          <a:p>
            <a:r>
              <a:rPr lang="ja-JP" altLang="en-US" sz="1200" b="1" dirty="0">
                <a:latin typeface="ＭＳ Ｐゴシック" panose="020B0600070205080204" pitchFamily="50" charset="-128"/>
                <a:ea typeface="ＭＳ Ｐゴシック" panose="020B0600070205080204" pitchFamily="50" charset="-128"/>
              </a:rPr>
              <a:t>都道府県社会保険労務士会</a:t>
            </a:r>
          </a:p>
        </p:txBody>
      </p:sp>
      <p:sp>
        <p:nvSpPr>
          <p:cNvPr id="40" name="正方形/長方形 39"/>
          <p:cNvSpPr/>
          <p:nvPr/>
        </p:nvSpPr>
        <p:spPr>
          <a:xfrm>
            <a:off x="9708855" y="3690130"/>
            <a:ext cx="1127720"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1200" dirty="0">
                <a:latin typeface="ＭＳ Ｐゴシック" panose="020B0600070205080204" pitchFamily="50" charset="-128"/>
                <a:ea typeface="ＭＳ Ｐゴシック" panose="020B0600070205080204" pitchFamily="50" charset="-128"/>
              </a:rPr>
              <a:t>商工会議所</a:t>
            </a:r>
          </a:p>
        </p:txBody>
      </p:sp>
      <p:sp>
        <p:nvSpPr>
          <p:cNvPr id="18" name="正方形/長方形 17"/>
          <p:cNvSpPr/>
          <p:nvPr/>
        </p:nvSpPr>
        <p:spPr>
          <a:xfrm>
            <a:off x="9686516" y="4245351"/>
            <a:ext cx="1508623"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ja-JP" sz="1200" dirty="0"/>
              <a:t>IT</a:t>
            </a:r>
            <a:r>
              <a:rPr lang="ja-JP" altLang="en-US" sz="1200" dirty="0"/>
              <a:t>コーディネータ</a:t>
            </a:r>
          </a:p>
        </p:txBody>
      </p:sp>
      <p:sp>
        <p:nvSpPr>
          <p:cNvPr id="19" name="左大かっこ 18"/>
          <p:cNvSpPr/>
          <p:nvPr/>
        </p:nvSpPr>
        <p:spPr>
          <a:xfrm>
            <a:off x="9478395" y="2654233"/>
            <a:ext cx="105957" cy="248895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a:p>
        </p:txBody>
      </p:sp>
      <p:sp>
        <p:nvSpPr>
          <p:cNvPr id="20" name="テキスト ボックス 19"/>
          <p:cNvSpPr txBox="1"/>
          <p:nvPr/>
        </p:nvSpPr>
        <p:spPr>
          <a:xfrm>
            <a:off x="8767926" y="3574714"/>
            <a:ext cx="548637" cy="253916"/>
          </a:xfrm>
          <a:prstGeom prst="rect">
            <a:avLst/>
          </a:prstGeom>
          <a:noFill/>
        </p:spPr>
        <p:txBody>
          <a:bodyPr wrap="square" rtlCol="0">
            <a:spAutoFit/>
          </a:bodyPr>
          <a:lstStyle/>
          <a:p>
            <a:r>
              <a:rPr lang="ja-JP" altLang="en-US" sz="1050" dirty="0"/>
              <a:t>連携</a:t>
            </a:r>
          </a:p>
        </p:txBody>
      </p:sp>
      <p:sp>
        <p:nvSpPr>
          <p:cNvPr id="47" name="テキスト ボックス 46"/>
          <p:cNvSpPr txBox="1"/>
          <p:nvPr/>
        </p:nvSpPr>
        <p:spPr>
          <a:xfrm>
            <a:off x="9781689" y="5143183"/>
            <a:ext cx="1508624" cy="1200329"/>
          </a:xfrm>
          <a:prstGeom prst="rect">
            <a:avLst/>
          </a:prstGeom>
          <a:noFill/>
        </p:spPr>
        <p:txBody>
          <a:bodyPr wrap="square" rtlCol="0">
            <a:spAutoFit/>
          </a:bodyPr>
          <a:lstStyle/>
          <a:p>
            <a:r>
              <a:rPr lang="ja-JP" altLang="en-US" sz="1200" dirty="0"/>
              <a:t>委託事業事務局は、地方自治体、商工会議所、総合通信局等と連携し、各地域でのセミナーや相談会を開催</a:t>
            </a:r>
          </a:p>
        </p:txBody>
      </p:sp>
      <p:sp>
        <p:nvSpPr>
          <p:cNvPr id="48" name="正方形/長方形 47"/>
          <p:cNvSpPr/>
          <p:nvPr/>
        </p:nvSpPr>
        <p:spPr>
          <a:xfrm>
            <a:off x="5524593" y="4237075"/>
            <a:ext cx="3217468" cy="652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0" name="曲折矢印 49"/>
          <p:cNvSpPr/>
          <p:nvPr/>
        </p:nvSpPr>
        <p:spPr>
          <a:xfrm>
            <a:off x="5157482" y="4775504"/>
            <a:ext cx="336867" cy="1004966"/>
          </a:xfrm>
          <a:prstGeom prst="bentArrow">
            <a:avLst>
              <a:gd name="adj1" fmla="val 15239"/>
              <a:gd name="adj2" fmla="val 19422"/>
              <a:gd name="adj3" fmla="val 25000"/>
              <a:gd name="adj4" fmla="val 2144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endParaRPr>
          </a:p>
        </p:txBody>
      </p:sp>
      <p:grpSp>
        <p:nvGrpSpPr>
          <p:cNvPr id="8" name="グループ化 7">
            <a:extLst>
              <a:ext uri="{FF2B5EF4-FFF2-40B4-BE49-F238E27FC236}">
                <a16:creationId xmlns:a16="http://schemas.microsoft.com/office/drawing/2014/main" id="{4A8C78B1-23FF-4187-9159-458605183671}"/>
              </a:ext>
            </a:extLst>
          </p:cNvPr>
          <p:cNvGrpSpPr/>
          <p:nvPr/>
        </p:nvGrpSpPr>
        <p:grpSpPr>
          <a:xfrm>
            <a:off x="108359" y="1486196"/>
            <a:ext cx="4500001" cy="5340051"/>
            <a:chOff x="104635" y="2731912"/>
            <a:chExt cx="3064421" cy="3400000"/>
          </a:xfrm>
        </p:grpSpPr>
        <p:pic>
          <p:nvPicPr>
            <p:cNvPr id="51" name="図 50"/>
            <p:cNvPicPr>
              <a:picLocks noChangeAspect="1"/>
            </p:cNvPicPr>
            <p:nvPr/>
          </p:nvPicPr>
          <p:blipFill>
            <a:blip r:embed="rId3"/>
            <a:stretch>
              <a:fillRect/>
            </a:stretch>
          </p:blipFill>
          <p:spPr>
            <a:xfrm>
              <a:off x="213600" y="2971896"/>
              <a:ext cx="2575320" cy="1823598"/>
            </a:xfrm>
            <a:prstGeom prst="rect">
              <a:avLst/>
            </a:prstGeom>
          </p:spPr>
        </p:pic>
        <p:pic>
          <p:nvPicPr>
            <p:cNvPr id="53" name="図 52"/>
            <p:cNvPicPr>
              <a:picLocks noChangeAspect="1"/>
            </p:cNvPicPr>
            <p:nvPr/>
          </p:nvPicPr>
          <p:blipFill>
            <a:blip r:embed="rId4"/>
            <a:stretch>
              <a:fillRect/>
            </a:stretch>
          </p:blipFill>
          <p:spPr>
            <a:xfrm>
              <a:off x="273446" y="4831562"/>
              <a:ext cx="2818134" cy="1264807"/>
            </a:xfrm>
            <a:prstGeom prst="rect">
              <a:avLst/>
            </a:prstGeom>
          </p:spPr>
        </p:pic>
        <p:sp>
          <p:nvSpPr>
            <p:cNvPr id="52" name="正方形/長方形 51"/>
            <p:cNvSpPr/>
            <p:nvPr/>
          </p:nvSpPr>
          <p:spPr>
            <a:xfrm>
              <a:off x="116069" y="2786785"/>
              <a:ext cx="3052987" cy="334512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テキスト ボックス 53"/>
            <p:cNvSpPr txBox="1"/>
            <p:nvPr/>
          </p:nvSpPr>
          <p:spPr>
            <a:xfrm>
              <a:off x="104635" y="2731912"/>
              <a:ext cx="3064420" cy="1597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ja-JP" altLang="en-US" sz="1015" b="1" dirty="0"/>
                <a:t>テレワーク・サポートネットワーク（イメージ）</a:t>
              </a:r>
            </a:p>
          </p:txBody>
        </p:sp>
      </p:grpSp>
      <p:sp>
        <p:nvSpPr>
          <p:cNvPr id="5" name="テキスト ボックス 4"/>
          <p:cNvSpPr txBox="1"/>
          <p:nvPr/>
        </p:nvSpPr>
        <p:spPr>
          <a:xfrm>
            <a:off x="5202143" y="2068882"/>
            <a:ext cx="2661695" cy="24853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ja-JP" altLang="en-US" sz="1015" b="1" dirty="0"/>
              <a:t>事務局の主な業務（事業の受託者）</a:t>
            </a:r>
          </a:p>
        </p:txBody>
      </p:sp>
      <p:sp>
        <p:nvSpPr>
          <p:cNvPr id="49" name="正方形/長方形 48"/>
          <p:cNvSpPr/>
          <p:nvPr/>
        </p:nvSpPr>
        <p:spPr>
          <a:xfrm>
            <a:off x="5150484" y="5834322"/>
            <a:ext cx="2245356" cy="262829"/>
          </a:xfrm>
          <a:prstGeom prst="rect">
            <a:avLst/>
          </a:prstGeom>
        </p:spPr>
        <p:style>
          <a:lnRef idx="1">
            <a:schemeClr val="accent2"/>
          </a:lnRef>
          <a:fillRef idx="2">
            <a:schemeClr val="accent2"/>
          </a:fillRef>
          <a:effectRef idx="1">
            <a:schemeClr val="accent2"/>
          </a:effectRef>
          <a:fontRef idx="minor">
            <a:schemeClr val="dk1"/>
          </a:fontRef>
        </p:style>
        <p:txBody>
          <a:bodyPr wrap="square" lIns="27000" rIns="27000" anchor="ctr" anchorCtr="0">
            <a:spAutoFit/>
          </a:bodyPr>
          <a:lstStyle/>
          <a:p>
            <a:r>
              <a:rPr lang="ja-JP" altLang="en-US" sz="1108" dirty="0">
                <a:latin typeface="Meiryo UI" panose="020B0604030504040204" pitchFamily="50" charset="-128"/>
                <a:ea typeface="Meiryo UI" panose="020B0604030504040204" pitchFamily="50" charset="-128"/>
                <a:cs typeface="Meiryo UI" panose="020B0604030504040204" pitchFamily="50" charset="-128"/>
              </a:rPr>
              <a:t>都道府県会に協力いただいている業務</a:t>
            </a:r>
            <a:endParaRPr lang="ja-JP" altLang="en-US" sz="1108" dirty="0"/>
          </a:p>
        </p:txBody>
      </p:sp>
      <p:sp>
        <p:nvSpPr>
          <p:cNvPr id="26" name="テキスト ボックス 25"/>
          <p:cNvSpPr txBox="1"/>
          <p:nvPr/>
        </p:nvSpPr>
        <p:spPr>
          <a:xfrm>
            <a:off x="5061796" y="4143218"/>
            <a:ext cx="1732897" cy="26161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1100" dirty="0"/>
              <a:t>地域の窓口の主な業務</a:t>
            </a:r>
          </a:p>
        </p:txBody>
      </p:sp>
      <p:sp>
        <p:nvSpPr>
          <p:cNvPr id="2" name="テキスト ボックス 1">
            <a:extLst>
              <a:ext uri="{FF2B5EF4-FFF2-40B4-BE49-F238E27FC236}">
                <a16:creationId xmlns:a16="http://schemas.microsoft.com/office/drawing/2014/main" id="{698E02D4-D9E2-40C5-9465-574FE8B23486}"/>
              </a:ext>
            </a:extLst>
          </p:cNvPr>
          <p:cNvSpPr txBox="1"/>
          <p:nvPr/>
        </p:nvSpPr>
        <p:spPr>
          <a:xfrm>
            <a:off x="6387548" y="54483"/>
            <a:ext cx="5506280" cy="369332"/>
          </a:xfrm>
          <a:prstGeom prst="rect">
            <a:avLst/>
          </a:prstGeom>
          <a:solidFill>
            <a:schemeClr val="accent4"/>
          </a:solidFill>
        </p:spPr>
        <p:txBody>
          <a:bodyPr wrap="square" rtlCol="0">
            <a:spAutoFit/>
          </a:bodyPr>
          <a:lstStyle/>
          <a:p>
            <a:pPr algn="ctr"/>
            <a:r>
              <a:rPr lang="ja-JP" altLang="en-US" b="1" dirty="0"/>
              <a:t>（２）テレワークに関する総務省との連携①</a:t>
            </a:r>
            <a:endParaRPr lang="en-US" altLang="ja-JP" b="1" dirty="0"/>
          </a:p>
        </p:txBody>
      </p:sp>
      <p:sp>
        <p:nvSpPr>
          <p:cNvPr id="34" name="スライド番号プレースホルダー 2">
            <a:extLst>
              <a:ext uri="{FF2B5EF4-FFF2-40B4-BE49-F238E27FC236}">
                <a16:creationId xmlns:a16="http://schemas.microsoft.com/office/drawing/2014/main" id="{79B4C0BC-B349-409B-B6BF-A4A4331BAAEC}"/>
              </a:ext>
            </a:extLst>
          </p:cNvPr>
          <p:cNvSpPr>
            <a:spLocks noGrp="1"/>
          </p:cNvSpPr>
          <p:nvPr>
            <p:ph type="sldNum" sz="quarter" idx="12"/>
          </p:nvPr>
        </p:nvSpPr>
        <p:spPr>
          <a:xfrm>
            <a:off x="9448800" y="6492875"/>
            <a:ext cx="2743200" cy="365125"/>
          </a:xfrm>
        </p:spPr>
        <p:txBody>
          <a:bodyPr/>
          <a:lstStyle/>
          <a:p>
            <a:fld id="{6D68B2A2-95BF-4090-A418-457D88166BED}" type="slidenum">
              <a:rPr kumimoji="1" lang="ja-JP" altLang="en-US" smtClean="0"/>
              <a:t>21</a:t>
            </a:fld>
            <a:endParaRPr kumimoji="1" lang="ja-JP" altLang="en-US" dirty="0"/>
          </a:p>
        </p:txBody>
      </p:sp>
    </p:spTree>
    <p:extLst>
      <p:ext uri="{BB962C8B-B14F-4D97-AF65-F5344CB8AC3E}">
        <p14:creationId xmlns:p14="http://schemas.microsoft.com/office/powerpoint/2010/main" val="350941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788F3E0-D032-4D21-86D7-7DE2ED2E5C49}"/>
              </a:ext>
            </a:extLst>
          </p:cNvPr>
          <p:cNvSpPr txBox="1"/>
          <p:nvPr/>
        </p:nvSpPr>
        <p:spPr>
          <a:xfrm>
            <a:off x="215704" y="508820"/>
            <a:ext cx="11678124" cy="6294031"/>
          </a:xfrm>
          <a:prstGeom prst="rect">
            <a:avLst/>
          </a:prstGeom>
          <a:noFill/>
          <a:ln>
            <a:solidFill>
              <a:schemeClr val="accent1">
                <a:shade val="95000"/>
                <a:satMod val="105000"/>
              </a:schemeClr>
            </a:solidFill>
          </a:ln>
        </p:spPr>
        <p:txBody>
          <a:bodyPr wrap="square" lIns="36000" tIns="0" rIns="36000" bIns="0" rtlCol="0" anchor="ctr" anchorCtr="0">
            <a:spAutoFit/>
          </a:bodyPr>
          <a:lstStyle/>
          <a:p>
            <a:r>
              <a:rPr lang="ja-JP" altLang="en-US" sz="1400" b="1" dirty="0">
                <a:highlight>
                  <a:srgbClr val="FFFF00"/>
                </a:highlight>
                <a:latin typeface="游ゴシック Medium" panose="020B0500000000000000" pitchFamily="50" charset="-128"/>
                <a:ea typeface="游ゴシック Medium" panose="020B0500000000000000" pitchFamily="50" charset="-128"/>
              </a:rPr>
              <a:t>①テレワーク・サポートネットワーク事業の開始</a:t>
            </a:r>
            <a:r>
              <a:rPr lang="en-US" altLang="ja-JP" sz="1400" b="1" dirty="0">
                <a:highlight>
                  <a:srgbClr val="FFFF00"/>
                </a:highlight>
                <a:latin typeface="游ゴシック Medium" panose="020B0500000000000000" pitchFamily="50" charset="-128"/>
                <a:ea typeface="游ゴシック Medium" panose="020B0500000000000000" pitchFamily="50" charset="-128"/>
              </a:rPr>
              <a:t>(7/6)</a:t>
            </a:r>
          </a:p>
          <a:p>
            <a:r>
              <a:rPr lang="ja-JP" altLang="en-US" sz="1400" dirty="0">
                <a:latin typeface="游ゴシック Medium" panose="020B0500000000000000" pitchFamily="50" charset="-128"/>
                <a:ea typeface="游ゴシック Medium" panose="020B0500000000000000" pitchFamily="50" charset="-128"/>
              </a:rPr>
              <a:t>→新型コロナウイルス感染症への対応や新たな生活様式の定着に向けて、業務継続性の確保、</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多様な人材の活用、生産性向上等に資するテレワークの全国的な早期の導入促進が重要であるとし、</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総務省では、社労士会等の団体と協力し、全国各地域における中小企業や地方公共団体等の</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テレワーク導入を支援する、テレワーク・サポートネットワーク事業を開始した。</a:t>
            </a:r>
            <a:endParaRPr lang="en-US" altLang="ja-JP" sz="1400" dirty="0">
              <a:latin typeface="游ゴシック Medium" panose="020B0500000000000000" pitchFamily="50" charset="-128"/>
              <a:ea typeface="游ゴシック Medium" panose="020B0500000000000000" pitchFamily="50" charset="-128"/>
            </a:endParaRPr>
          </a:p>
          <a:p>
            <a:endParaRPr lang="en-US" altLang="ja-JP" sz="1400" dirty="0">
              <a:latin typeface="游ゴシック Medium" panose="020B0500000000000000" pitchFamily="50" charset="-128"/>
              <a:ea typeface="游ゴシック Medium" panose="020B0500000000000000" pitchFamily="50" charset="-128"/>
            </a:endParaRPr>
          </a:p>
          <a:p>
            <a:r>
              <a:rPr lang="ja-JP" altLang="en-US" sz="1400" b="1" dirty="0">
                <a:highlight>
                  <a:srgbClr val="FFFF00"/>
                </a:highlight>
                <a:latin typeface="游ゴシック Medium" panose="020B0500000000000000" pitchFamily="50" charset="-128"/>
                <a:ea typeface="游ゴシック Medium" panose="020B0500000000000000" pitchFamily="50" charset="-128"/>
              </a:rPr>
              <a:t>② テレワーク導入に向けた相談会・セミナーの開催サポートの活用</a:t>
            </a:r>
            <a:r>
              <a:rPr lang="en-US" altLang="ja-JP" sz="1400" b="1" dirty="0">
                <a:highlight>
                  <a:srgbClr val="FFFF00"/>
                </a:highlight>
                <a:latin typeface="游ゴシック Medium" panose="020B0500000000000000" pitchFamily="50" charset="-128"/>
                <a:ea typeface="游ゴシック Medium" panose="020B0500000000000000" pitchFamily="50" charset="-128"/>
              </a:rPr>
              <a:t>(8/24)</a:t>
            </a:r>
          </a:p>
          <a:p>
            <a:r>
              <a:rPr lang="en-US" altLang="ja-JP" sz="1400" b="1" dirty="0">
                <a:highlight>
                  <a:srgbClr val="FFFF00"/>
                </a:highlight>
                <a:latin typeface="游ゴシック Medium" panose="020B0500000000000000" pitchFamily="50" charset="-128"/>
                <a:ea typeface="游ゴシック Medium" panose="020B0500000000000000" pitchFamily="50" charset="-128"/>
              </a:rPr>
              <a:t>(8/24</a:t>
            </a:r>
            <a:r>
              <a:rPr lang="ja-JP" altLang="en-US" sz="1400" b="1" dirty="0">
                <a:highlight>
                  <a:srgbClr val="FFFF00"/>
                </a:highlight>
                <a:latin typeface="游ゴシック Medium" panose="020B0500000000000000" pitchFamily="50" charset="-128"/>
                <a:ea typeface="游ゴシック Medium" panose="020B0500000000000000" pitchFamily="50" charset="-128"/>
              </a:rPr>
              <a:t>付</a:t>
            </a:r>
            <a:r>
              <a:rPr lang="en-US" altLang="ja-JP" sz="1400" b="1" dirty="0">
                <a:highlight>
                  <a:srgbClr val="FFFF00"/>
                </a:highlight>
                <a:latin typeface="游ゴシック Medium" panose="020B0500000000000000" pitchFamily="50" charset="-128"/>
                <a:ea typeface="游ゴシック Medium" panose="020B0500000000000000" pitchFamily="50" charset="-128"/>
              </a:rPr>
              <a:t>【</a:t>
            </a:r>
            <a:r>
              <a:rPr lang="ja-JP" altLang="en-US" sz="1400" b="1" dirty="0">
                <a:highlight>
                  <a:srgbClr val="FFFF00"/>
                </a:highlight>
                <a:latin typeface="游ゴシック Medium" panose="020B0500000000000000" pitchFamily="50" charset="-128"/>
                <a:ea typeface="游ゴシック Medium" panose="020B0500000000000000" pitchFamily="50" charset="-128"/>
              </a:rPr>
              <a:t>情報提供</a:t>
            </a:r>
            <a:r>
              <a:rPr lang="en-US" altLang="ja-JP" sz="1400" b="1" dirty="0">
                <a:highlight>
                  <a:srgbClr val="FFFF00"/>
                </a:highlight>
                <a:latin typeface="游ゴシック Medium" panose="020B0500000000000000" pitchFamily="50" charset="-128"/>
                <a:ea typeface="游ゴシック Medium" panose="020B0500000000000000" pitchFamily="50" charset="-128"/>
              </a:rPr>
              <a:t>】</a:t>
            </a:r>
            <a:r>
              <a:rPr lang="ja-JP" altLang="en-US" sz="1400" b="1" dirty="0">
                <a:highlight>
                  <a:srgbClr val="FFFF00"/>
                </a:highlight>
                <a:latin typeface="游ゴシック Medium" panose="020B0500000000000000" pitchFamily="50" charset="-128"/>
                <a:ea typeface="游ゴシック Medium" panose="020B0500000000000000" pitchFamily="50" charset="-128"/>
              </a:rPr>
              <a:t>社労連第</a:t>
            </a:r>
            <a:r>
              <a:rPr lang="en-US" altLang="ja-JP" sz="1400" b="1" dirty="0">
                <a:highlight>
                  <a:srgbClr val="FFFF00"/>
                </a:highlight>
                <a:latin typeface="游ゴシック Medium" panose="020B0500000000000000" pitchFamily="50" charset="-128"/>
                <a:ea typeface="游ゴシック Medium" panose="020B0500000000000000" pitchFamily="50" charset="-128"/>
              </a:rPr>
              <a:t>472</a:t>
            </a:r>
            <a:r>
              <a:rPr lang="ja-JP" altLang="en-US" sz="1400" b="1" dirty="0">
                <a:highlight>
                  <a:srgbClr val="FFFF00"/>
                </a:highlight>
                <a:latin typeface="游ゴシック Medium" panose="020B0500000000000000" pitchFamily="50" charset="-128"/>
                <a:ea typeface="游ゴシック Medium" panose="020B0500000000000000" pitchFamily="50" charset="-128"/>
              </a:rPr>
              <a:t>号　テレワーク・サポートネットワーク事業のご活用・ご協力のお願い</a:t>
            </a:r>
            <a:r>
              <a:rPr lang="en-US" altLang="ja-JP" sz="1400" b="1" dirty="0">
                <a:highlight>
                  <a:srgbClr val="FFFF00"/>
                </a:highlight>
                <a:latin typeface="游ゴシック Medium" panose="020B0500000000000000" pitchFamily="50" charset="-128"/>
                <a:ea typeface="游ゴシック Medium" panose="020B0500000000000000" pitchFamily="50" charset="-128"/>
              </a:rPr>
              <a:t>)</a:t>
            </a:r>
          </a:p>
          <a:p>
            <a:r>
              <a:rPr lang="ja-JP" altLang="en-US" sz="1400" dirty="0">
                <a:latin typeface="游ゴシック Medium" panose="020B0500000000000000" pitchFamily="50" charset="-128"/>
                <a:ea typeface="游ゴシック Medium" panose="020B0500000000000000" pitchFamily="50" charset="-128"/>
              </a:rPr>
              <a:t>→地域の中小企業を支える団体様が相談会・セミナーを開催する際の、会場手配や講師派遣から</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費用の精算・負担まで総務省委託先事務局にて行うもの。</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都道府県社労士会も活用可で、実際に栃木会が活用した。</a:t>
            </a:r>
          </a:p>
          <a:p>
            <a:endParaRPr lang="en-US" altLang="ja-JP" sz="1400" b="1" dirty="0">
              <a:highlight>
                <a:srgbClr val="FFFF00"/>
              </a:highlight>
              <a:latin typeface="游ゴシック Medium" panose="020B0500000000000000" pitchFamily="50" charset="-128"/>
              <a:ea typeface="游ゴシック Medium" panose="020B0500000000000000" pitchFamily="50" charset="-128"/>
            </a:endParaRPr>
          </a:p>
          <a:p>
            <a:endParaRPr lang="en-US" altLang="ja-JP" sz="1400" b="1" dirty="0">
              <a:highlight>
                <a:srgbClr val="FFFF00"/>
              </a:highlight>
              <a:latin typeface="游ゴシック Medium" panose="020B0500000000000000" pitchFamily="50" charset="-128"/>
              <a:ea typeface="游ゴシック Medium" panose="020B0500000000000000" pitchFamily="50" charset="-128"/>
            </a:endParaRPr>
          </a:p>
          <a:p>
            <a:r>
              <a:rPr lang="ja-JP" altLang="en-US" sz="1400" b="1" dirty="0">
                <a:highlight>
                  <a:srgbClr val="FFFF00"/>
                </a:highlight>
                <a:latin typeface="游ゴシック Medium" panose="020B0500000000000000" pitchFamily="50" charset="-128"/>
                <a:ea typeface="游ゴシック Medium" panose="020B0500000000000000" pitchFamily="50" charset="-128"/>
              </a:rPr>
              <a:t>③社労士向け</a:t>
            </a:r>
            <a:r>
              <a:rPr lang="en-US" altLang="ja-JP" sz="1400" b="1" dirty="0">
                <a:highlight>
                  <a:srgbClr val="FFFF00"/>
                </a:highlight>
                <a:latin typeface="游ゴシック Medium" panose="020B0500000000000000" pitchFamily="50" charset="-128"/>
                <a:ea typeface="游ゴシック Medium" panose="020B0500000000000000" pitchFamily="50" charset="-128"/>
              </a:rPr>
              <a:t>e</a:t>
            </a:r>
            <a:r>
              <a:rPr lang="ja-JP" altLang="en-US" sz="1400" b="1" dirty="0">
                <a:highlight>
                  <a:srgbClr val="FFFF00"/>
                </a:highlight>
                <a:latin typeface="游ゴシック Medium" panose="020B0500000000000000" pitchFamily="50" charset="-128"/>
                <a:ea typeface="游ゴシック Medium" panose="020B0500000000000000" pitchFamily="50" charset="-128"/>
              </a:rPr>
              <a:t>ラーニング動画の作製・配信</a:t>
            </a:r>
            <a:r>
              <a:rPr lang="en-US" altLang="ja-JP" sz="1400" b="1" dirty="0">
                <a:highlight>
                  <a:srgbClr val="FFFF00"/>
                </a:highlight>
                <a:latin typeface="游ゴシック Medium" panose="020B0500000000000000" pitchFamily="50" charset="-128"/>
                <a:ea typeface="游ゴシック Medium" panose="020B0500000000000000" pitchFamily="50" charset="-128"/>
              </a:rPr>
              <a:t>(10/7)</a:t>
            </a:r>
          </a:p>
          <a:p>
            <a:r>
              <a:rPr lang="en-US" altLang="ja-JP" sz="1400" b="1" dirty="0">
                <a:highlight>
                  <a:srgbClr val="FFFF00"/>
                </a:highlight>
                <a:latin typeface="游ゴシック Medium" panose="020B0500000000000000" pitchFamily="50" charset="-128"/>
                <a:ea typeface="游ゴシック Medium" panose="020B0500000000000000" pitchFamily="50" charset="-128"/>
              </a:rPr>
              <a:t>(10/7</a:t>
            </a:r>
            <a:r>
              <a:rPr lang="ja-JP" altLang="en-US" sz="1400" b="1" dirty="0">
                <a:highlight>
                  <a:srgbClr val="FFFF00"/>
                </a:highlight>
                <a:latin typeface="游ゴシック Medium" panose="020B0500000000000000" pitchFamily="50" charset="-128"/>
                <a:ea typeface="游ゴシック Medium" panose="020B0500000000000000" pitchFamily="50" charset="-128"/>
              </a:rPr>
              <a:t>付社労連第</a:t>
            </a:r>
            <a:r>
              <a:rPr lang="en-US" altLang="ja-JP" sz="1400" b="1" dirty="0">
                <a:highlight>
                  <a:srgbClr val="FFFF00"/>
                </a:highlight>
                <a:latin typeface="游ゴシック Medium" panose="020B0500000000000000" pitchFamily="50" charset="-128"/>
                <a:ea typeface="游ゴシック Medium" panose="020B0500000000000000" pitchFamily="50" charset="-128"/>
              </a:rPr>
              <a:t>458</a:t>
            </a:r>
            <a:r>
              <a:rPr lang="ja-JP" altLang="en-US" sz="1400" b="1" dirty="0">
                <a:highlight>
                  <a:srgbClr val="FFFF00"/>
                </a:highlight>
                <a:latin typeface="游ゴシック Medium" panose="020B0500000000000000" pitchFamily="50" charset="-128"/>
                <a:ea typeface="游ゴシック Medium" panose="020B0500000000000000" pitchFamily="50" charset="-128"/>
              </a:rPr>
              <a:t>号総務省「テレワーク・サポートネットワーク」における労務管理相談窓口の開始</a:t>
            </a:r>
            <a:endParaRPr lang="en-US" altLang="ja-JP" sz="1400" b="1" dirty="0">
              <a:highlight>
                <a:srgbClr val="FFFF00"/>
              </a:highlight>
              <a:latin typeface="游ゴシック Medium" panose="020B0500000000000000" pitchFamily="50" charset="-128"/>
              <a:ea typeface="游ゴシック Medium" panose="020B0500000000000000" pitchFamily="50" charset="-128"/>
            </a:endParaRPr>
          </a:p>
          <a:p>
            <a:r>
              <a:rPr lang="ja-JP" altLang="en-US" sz="1400" b="1" dirty="0">
                <a:highlight>
                  <a:srgbClr val="FFFF00"/>
                </a:highlight>
                <a:latin typeface="游ゴシック Medium" panose="020B0500000000000000" pitchFamily="50" charset="-128"/>
                <a:ea typeface="游ゴシック Medium" panose="020B0500000000000000" pitchFamily="50" charset="-128"/>
              </a:rPr>
              <a:t>及び社労士研修システム「テレワーク・サポートネットワーク相談員向け研修」の配信開始について</a:t>
            </a:r>
            <a:r>
              <a:rPr lang="en-US" altLang="ja-JP" sz="1400" b="1" dirty="0">
                <a:highlight>
                  <a:srgbClr val="FFFF00"/>
                </a:highlight>
                <a:latin typeface="游ゴシック Medium" panose="020B0500000000000000" pitchFamily="50" charset="-128"/>
                <a:ea typeface="游ゴシック Medium" panose="020B0500000000000000" pitchFamily="50" charset="-128"/>
              </a:rPr>
              <a:t>)</a:t>
            </a:r>
          </a:p>
          <a:p>
            <a:r>
              <a:rPr lang="ja-JP" altLang="en-US" sz="1400" dirty="0">
                <a:latin typeface="游ゴシック Medium" panose="020B0500000000000000" pitchFamily="50" charset="-128"/>
                <a:ea typeface="游ゴシック Medium" panose="020B0500000000000000" pitchFamily="50" charset="-128"/>
              </a:rPr>
              <a:t>→１０月３０日に都道府県社労士会にて設置したテレワーク相談窓口</a:t>
            </a: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総合労働相談所を活用</a:t>
            </a: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に</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ご対応いただく</a:t>
            </a:r>
            <a:r>
              <a:rPr lang="ja-JP" altLang="en-US" sz="1400" dirty="0">
                <a:solidFill>
                  <a:srgbClr val="FF0000"/>
                </a:solidFill>
                <a:latin typeface="游ゴシック Medium" panose="020B0500000000000000" pitchFamily="50" charset="-128"/>
                <a:ea typeface="游ゴシック Medium" panose="020B0500000000000000" pitchFamily="50" charset="-128"/>
              </a:rPr>
              <a:t>会員向けに総務省・テレワーク協会等と共同で、社労士向けの</a:t>
            </a:r>
            <a:r>
              <a:rPr lang="en-US" altLang="ja-JP" sz="1400" dirty="0">
                <a:solidFill>
                  <a:srgbClr val="FF0000"/>
                </a:solidFill>
                <a:latin typeface="游ゴシック Medium" panose="020B0500000000000000" pitchFamily="50" charset="-128"/>
                <a:ea typeface="游ゴシック Medium" panose="020B0500000000000000" pitchFamily="50" charset="-128"/>
              </a:rPr>
              <a:t>e</a:t>
            </a:r>
            <a:r>
              <a:rPr lang="ja-JP" altLang="en-US" sz="1400" dirty="0">
                <a:solidFill>
                  <a:srgbClr val="FF0000"/>
                </a:solidFill>
                <a:latin typeface="游ゴシック Medium" panose="020B0500000000000000" pitchFamily="50" charset="-128"/>
                <a:ea typeface="游ゴシック Medium" panose="020B0500000000000000" pitchFamily="50" charset="-128"/>
              </a:rPr>
              <a:t>ラーニング動画を作製し、</a:t>
            </a:r>
            <a:endParaRPr lang="en-US" altLang="ja-JP" sz="1400" dirty="0">
              <a:solidFill>
                <a:srgbClr val="FF0000"/>
              </a:solidFill>
              <a:latin typeface="游ゴシック Medium" panose="020B0500000000000000" pitchFamily="50" charset="-128"/>
              <a:ea typeface="游ゴシック Medium" panose="020B0500000000000000" pitchFamily="50" charset="-128"/>
            </a:endParaRPr>
          </a:p>
          <a:p>
            <a:r>
              <a:rPr lang="en-US" altLang="ja-JP" sz="1400" dirty="0">
                <a:solidFill>
                  <a:srgbClr val="FF0000"/>
                </a:solidFill>
                <a:latin typeface="游ゴシック Medium" panose="020B0500000000000000" pitchFamily="50" charset="-128"/>
                <a:ea typeface="游ゴシック Medium" panose="020B0500000000000000" pitchFamily="50" charset="-128"/>
              </a:rPr>
              <a:t>10</a:t>
            </a:r>
            <a:r>
              <a:rPr lang="ja-JP" altLang="en-US" sz="1400" dirty="0">
                <a:solidFill>
                  <a:srgbClr val="FF0000"/>
                </a:solidFill>
                <a:latin typeface="游ゴシック Medium" panose="020B0500000000000000" pitchFamily="50" charset="-128"/>
                <a:ea typeface="游ゴシック Medium" panose="020B0500000000000000" pitchFamily="50" charset="-128"/>
              </a:rPr>
              <a:t>月</a:t>
            </a:r>
            <a:r>
              <a:rPr lang="en-US" altLang="ja-JP" sz="1400" dirty="0">
                <a:solidFill>
                  <a:srgbClr val="FF0000"/>
                </a:solidFill>
                <a:latin typeface="游ゴシック Medium" panose="020B0500000000000000" pitchFamily="50" charset="-128"/>
                <a:ea typeface="游ゴシック Medium" panose="020B0500000000000000" pitchFamily="50" charset="-128"/>
              </a:rPr>
              <a:t>7</a:t>
            </a:r>
            <a:r>
              <a:rPr lang="ja-JP" altLang="en-US" sz="1400" dirty="0">
                <a:solidFill>
                  <a:srgbClr val="FF0000"/>
                </a:solidFill>
                <a:latin typeface="游ゴシック Medium" panose="020B0500000000000000" pitchFamily="50" charset="-128"/>
                <a:ea typeface="游ゴシック Medium" panose="020B0500000000000000" pitchFamily="50" charset="-128"/>
              </a:rPr>
              <a:t>日に配信</a:t>
            </a:r>
            <a:r>
              <a:rPr lang="ja-JP" altLang="en-US" sz="1400" dirty="0">
                <a:latin typeface="游ゴシック Medium" panose="020B0500000000000000" pitchFamily="50" charset="-128"/>
                <a:ea typeface="游ゴシック Medium" panose="020B0500000000000000" pitchFamily="50" charset="-128"/>
              </a:rPr>
              <a:t>。なお、</a:t>
            </a:r>
            <a:r>
              <a:rPr lang="en-US" altLang="ja-JP" sz="1400" dirty="0">
                <a:latin typeface="游ゴシック Medium" panose="020B0500000000000000" pitchFamily="50" charset="-128"/>
                <a:ea typeface="游ゴシック Medium" panose="020B0500000000000000" pitchFamily="50" charset="-128"/>
              </a:rPr>
              <a:t>e</a:t>
            </a:r>
            <a:r>
              <a:rPr lang="ja-JP" altLang="en-US" sz="1400" dirty="0">
                <a:latin typeface="游ゴシック Medium" panose="020B0500000000000000" pitchFamily="50" charset="-128"/>
                <a:ea typeface="游ゴシック Medium" panose="020B0500000000000000" pitchFamily="50" charset="-128"/>
              </a:rPr>
              <a:t>ラーニングであるため、全会員が閲覧可能。</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（コンテンツ案）</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・テレワークについて</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・テレワークの導入にむけて～労務管理～（片岡正美働き方改革実務推進部会委員）</a:t>
            </a:r>
          </a:p>
          <a:p>
            <a:r>
              <a:rPr lang="ja-JP" altLang="en-US" sz="1400" dirty="0">
                <a:latin typeface="游ゴシック Medium" panose="020B0500000000000000" pitchFamily="50" charset="-128"/>
                <a:ea typeface="游ゴシック Medium" panose="020B0500000000000000" pitchFamily="50" charset="-128"/>
              </a:rPr>
              <a:t>・テレワークの導入に向けて～システムとセキュリティ～</a:t>
            </a:r>
            <a:endParaRPr lang="en-US" altLang="ja-JP" sz="1400" dirty="0">
              <a:latin typeface="游ゴシック Medium" panose="020B0500000000000000" pitchFamily="50" charset="-128"/>
              <a:ea typeface="游ゴシック Medium" panose="020B0500000000000000" pitchFamily="50" charset="-128"/>
            </a:endParaRPr>
          </a:p>
          <a:p>
            <a:endParaRPr lang="en-US" altLang="ja-JP" sz="1400" dirty="0">
              <a:latin typeface="游ゴシック Medium" panose="020B0500000000000000" pitchFamily="50" charset="-128"/>
              <a:ea typeface="游ゴシック Medium" panose="020B0500000000000000" pitchFamily="50" charset="-128"/>
            </a:endParaRPr>
          </a:p>
          <a:p>
            <a:r>
              <a:rPr lang="ja-JP" altLang="en-US" sz="1400" b="1" dirty="0">
                <a:highlight>
                  <a:srgbClr val="FFFF00"/>
                </a:highlight>
                <a:latin typeface="游ゴシック Medium" panose="020B0500000000000000" pitchFamily="50" charset="-128"/>
                <a:ea typeface="游ゴシック Medium" panose="020B0500000000000000" pitchFamily="50" charset="-128"/>
              </a:rPr>
              <a:t>④テレワークサポートネットワークとしての都道府県社労士会におけるテレワーク相談窓口開設</a:t>
            </a:r>
            <a:r>
              <a:rPr lang="en-US" altLang="ja-JP" sz="1400" b="1" dirty="0">
                <a:highlight>
                  <a:srgbClr val="FFFF00"/>
                </a:highlight>
                <a:latin typeface="游ゴシック Medium" panose="020B0500000000000000" pitchFamily="50" charset="-128"/>
                <a:ea typeface="游ゴシック Medium" panose="020B0500000000000000" pitchFamily="50" charset="-128"/>
              </a:rPr>
              <a:t>(10/30)</a:t>
            </a:r>
          </a:p>
          <a:p>
            <a:r>
              <a:rPr lang="ja-JP" altLang="en-US" sz="1400" dirty="0">
                <a:latin typeface="游ゴシック Medium" panose="020B0500000000000000" pitchFamily="50" charset="-128"/>
                <a:ea typeface="游ゴシック Medium" panose="020B0500000000000000" pitchFamily="50" charset="-128"/>
              </a:rPr>
              <a:t>→</a:t>
            </a:r>
            <a:r>
              <a:rPr lang="ja-JP" altLang="en-US" sz="1400" dirty="0">
                <a:solidFill>
                  <a:srgbClr val="FF0000"/>
                </a:solidFill>
                <a:latin typeface="游ゴシック Medium" panose="020B0500000000000000" pitchFamily="50" charset="-128"/>
                <a:ea typeface="游ゴシック Medium" panose="020B0500000000000000" pitchFamily="50" charset="-128"/>
              </a:rPr>
              <a:t>１０月３０日から都道府県社労士会にて相談窓口</a:t>
            </a:r>
            <a:r>
              <a:rPr lang="en-US" altLang="ja-JP" sz="1400" dirty="0">
                <a:solidFill>
                  <a:srgbClr val="FF0000"/>
                </a:solidFill>
                <a:latin typeface="游ゴシック Medium" panose="020B0500000000000000" pitchFamily="50" charset="-128"/>
                <a:ea typeface="游ゴシック Medium" panose="020B0500000000000000" pitchFamily="50" charset="-128"/>
              </a:rPr>
              <a:t>(</a:t>
            </a:r>
            <a:r>
              <a:rPr lang="ja-JP" altLang="en-US" sz="1400" dirty="0">
                <a:solidFill>
                  <a:srgbClr val="FF0000"/>
                </a:solidFill>
                <a:latin typeface="游ゴシック Medium" panose="020B0500000000000000" pitchFamily="50" charset="-128"/>
                <a:ea typeface="游ゴシック Medium" panose="020B0500000000000000" pitchFamily="50" charset="-128"/>
              </a:rPr>
              <a:t>総合労働相談所を活用</a:t>
            </a:r>
            <a:r>
              <a:rPr lang="en-US" altLang="ja-JP" sz="1400" dirty="0">
                <a:solidFill>
                  <a:srgbClr val="FF0000"/>
                </a:solidFill>
                <a:latin typeface="游ゴシック Medium" panose="020B0500000000000000" pitchFamily="50" charset="-128"/>
                <a:ea typeface="游ゴシック Medium" panose="020B0500000000000000" pitchFamily="50" charset="-128"/>
              </a:rPr>
              <a:t>)</a:t>
            </a:r>
            <a:r>
              <a:rPr lang="ja-JP" altLang="en-US" sz="1400" dirty="0">
                <a:solidFill>
                  <a:srgbClr val="FF0000"/>
                </a:solidFill>
                <a:latin typeface="游ゴシック Medium" panose="020B0500000000000000" pitchFamily="50" charset="-128"/>
                <a:ea typeface="游ゴシック Medium" panose="020B0500000000000000" pitchFamily="50" charset="-128"/>
              </a:rPr>
              <a:t>にて、</a:t>
            </a:r>
            <a:endParaRPr lang="en-US" altLang="ja-JP" sz="1400" dirty="0">
              <a:solidFill>
                <a:srgbClr val="FF0000"/>
              </a:solidFill>
              <a:latin typeface="游ゴシック Medium" panose="020B0500000000000000" pitchFamily="50" charset="-128"/>
              <a:ea typeface="游ゴシック Medium" panose="020B0500000000000000" pitchFamily="50" charset="-128"/>
            </a:endParaRPr>
          </a:p>
          <a:p>
            <a:r>
              <a:rPr lang="ja-JP" altLang="en-US" sz="1400" dirty="0">
                <a:solidFill>
                  <a:srgbClr val="FF0000"/>
                </a:solidFill>
                <a:latin typeface="游ゴシック Medium" panose="020B0500000000000000" pitchFamily="50" charset="-128"/>
                <a:ea typeface="游ゴシック Medium" panose="020B0500000000000000" pitchFamily="50" charset="-128"/>
              </a:rPr>
              <a:t>テレワークにおける労務管理の相談（働き方・制度設計に関する質問）にご対応いただく。</a:t>
            </a:r>
            <a:endParaRPr lang="en-US" altLang="ja-JP" sz="1400" dirty="0">
              <a:solidFill>
                <a:srgbClr val="FF0000"/>
              </a:solidFill>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なお、セキュリティ関連等の不明点は、テレワークマネージャー（総務省の別事業）につなぐことも可。</a:t>
            </a:r>
            <a:endParaRPr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連合会及び総務省それぞれからプレスリリース実施。</a:t>
            </a:r>
            <a:endParaRPr lang="en-US" altLang="ja-JP" sz="1400" dirty="0">
              <a:latin typeface="游ゴシック Medium" panose="020B0500000000000000" pitchFamily="50" charset="-128"/>
              <a:ea typeface="游ゴシック Medium" panose="020B0500000000000000" pitchFamily="50" charset="-128"/>
            </a:endParaRPr>
          </a:p>
        </p:txBody>
      </p:sp>
      <p:sp>
        <p:nvSpPr>
          <p:cNvPr id="4" name="テキスト ボックス 3">
            <a:extLst>
              <a:ext uri="{FF2B5EF4-FFF2-40B4-BE49-F238E27FC236}">
                <a16:creationId xmlns:a16="http://schemas.microsoft.com/office/drawing/2014/main" id="{83F2934C-3A47-4C46-A8C7-B496FE465DB7}"/>
              </a:ext>
            </a:extLst>
          </p:cNvPr>
          <p:cNvSpPr txBox="1"/>
          <p:nvPr/>
        </p:nvSpPr>
        <p:spPr>
          <a:xfrm>
            <a:off x="6387548" y="54483"/>
            <a:ext cx="5506280" cy="369332"/>
          </a:xfrm>
          <a:prstGeom prst="rect">
            <a:avLst/>
          </a:prstGeom>
          <a:solidFill>
            <a:schemeClr val="accent4"/>
          </a:solidFill>
        </p:spPr>
        <p:txBody>
          <a:bodyPr wrap="square" rtlCol="0">
            <a:spAutoFit/>
          </a:bodyPr>
          <a:lstStyle/>
          <a:p>
            <a:pPr algn="ctr"/>
            <a:r>
              <a:rPr lang="ja-JP" altLang="en-US" b="1" dirty="0"/>
              <a:t>（２）テレワークに関する総務省との連携②</a:t>
            </a:r>
            <a:endParaRPr lang="en-US" altLang="ja-JP" b="1" dirty="0"/>
          </a:p>
        </p:txBody>
      </p:sp>
      <p:pic>
        <p:nvPicPr>
          <p:cNvPr id="5" name="図 4">
            <a:extLst>
              <a:ext uri="{FF2B5EF4-FFF2-40B4-BE49-F238E27FC236}">
                <a16:creationId xmlns:a16="http://schemas.microsoft.com/office/drawing/2014/main" id="{F569B486-5F6E-43DE-BEC7-655890B6FFA4}"/>
              </a:ext>
            </a:extLst>
          </p:cNvPr>
          <p:cNvPicPr>
            <a:picLocks noChangeAspect="1"/>
          </p:cNvPicPr>
          <p:nvPr/>
        </p:nvPicPr>
        <p:blipFill>
          <a:blip r:embed="rId3"/>
          <a:stretch>
            <a:fillRect/>
          </a:stretch>
        </p:blipFill>
        <p:spPr>
          <a:xfrm>
            <a:off x="8345904" y="562042"/>
            <a:ext cx="1957298" cy="2816828"/>
          </a:xfrm>
          <a:prstGeom prst="rect">
            <a:avLst/>
          </a:prstGeom>
          <a:ln w="25400">
            <a:solidFill>
              <a:schemeClr val="accent1"/>
            </a:solidFill>
          </a:ln>
        </p:spPr>
      </p:pic>
      <p:pic>
        <p:nvPicPr>
          <p:cNvPr id="12" name="図 11">
            <a:extLst>
              <a:ext uri="{FF2B5EF4-FFF2-40B4-BE49-F238E27FC236}">
                <a16:creationId xmlns:a16="http://schemas.microsoft.com/office/drawing/2014/main" id="{3A014AE2-CFFA-415A-B849-2A5EDA7912FA}"/>
              </a:ext>
            </a:extLst>
          </p:cNvPr>
          <p:cNvPicPr>
            <a:picLocks noChangeAspect="1"/>
          </p:cNvPicPr>
          <p:nvPr/>
        </p:nvPicPr>
        <p:blipFill>
          <a:blip r:embed="rId4"/>
          <a:stretch>
            <a:fillRect/>
          </a:stretch>
        </p:blipFill>
        <p:spPr>
          <a:xfrm>
            <a:off x="9493366" y="3466967"/>
            <a:ext cx="2246197" cy="3248098"/>
          </a:xfrm>
          <a:prstGeom prst="rect">
            <a:avLst/>
          </a:prstGeom>
          <a:ln w="19050">
            <a:solidFill>
              <a:schemeClr val="accent1">
                <a:shade val="95000"/>
                <a:satMod val="105000"/>
              </a:schemeClr>
            </a:solidFill>
          </a:ln>
        </p:spPr>
      </p:pic>
      <p:sp>
        <p:nvSpPr>
          <p:cNvPr id="7" name="スライド番号プレースホルダー 2">
            <a:extLst>
              <a:ext uri="{FF2B5EF4-FFF2-40B4-BE49-F238E27FC236}">
                <a16:creationId xmlns:a16="http://schemas.microsoft.com/office/drawing/2014/main" id="{BF4240B4-6C49-461E-8504-9E0DB63A4B39}"/>
              </a:ext>
            </a:extLst>
          </p:cNvPr>
          <p:cNvSpPr>
            <a:spLocks noGrp="1"/>
          </p:cNvSpPr>
          <p:nvPr>
            <p:ph type="sldNum" sz="quarter" idx="12"/>
          </p:nvPr>
        </p:nvSpPr>
        <p:spPr>
          <a:xfrm>
            <a:off x="9448800" y="6492875"/>
            <a:ext cx="2743200" cy="365125"/>
          </a:xfrm>
        </p:spPr>
        <p:txBody>
          <a:bodyPr/>
          <a:lstStyle/>
          <a:p>
            <a:endParaRPr kumimoji="1" lang="ja-JP" altLang="en-US" dirty="0"/>
          </a:p>
        </p:txBody>
      </p:sp>
    </p:spTree>
    <p:extLst>
      <p:ext uri="{BB962C8B-B14F-4D97-AF65-F5344CB8AC3E}">
        <p14:creationId xmlns:p14="http://schemas.microsoft.com/office/powerpoint/2010/main" val="27692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BF9E25-E3CD-4C2A-9A29-B1A3C1BFA93C}"/>
              </a:ext>
            </a:extLst>
          </p:cNvPr>
          <p:cNvSpPr txBox="1"/>
          <p:nvPr/>
        </p:nvSpPr>
        <p:spPr>
          <a:xfrm>
            <a:off x="140678" y="1830396"/>
            <a:ext cx="11830928" cy="1290178"/>
          </a:xfrm>
          <a:prstGeom prst="rect">
            <a:avLst/>
          </a:prstGeom>
          <a:noFill/>
          <a:ln w="22225">
            <a:solidFill>
              <a:srgbClr val="00B050"/>
            </a:solidFill>
          </a:ln>
        </p:spPr>
        <p:txBody>
          <a:bodyPr wrap="square" lIns="29250" tIns="29250" rIns="29250" bIns="29250" rtlCol="0">
            <a:spAutoFit/>
          </a:bodyPr>
          <a:lstStyle/>
          <a:p>
            <a:endParaRPr lang="en-US" altLang="ja-JP" sz="1400" dirty="0">
              <a:latin typeface="+mn-ea"/>
            </a:endParaRPr>
          </a:p>
          <a:p>
            <a:r>
              <a:rPr lang="ja-JP" altLang="en-US" sz="1400" dirty="0">
                <a:latin typeface="+mn-ea"/>
              </a:rPr>
              <a:t>〇助成対象となる事業者等要件に対する理解不足や添付の多さ・煩雑さ等の課題が浮き彫りになっており、利用を阻害していると言われている。</a:t>
            </a:r>
            <a:endParaRPr lang="en-US" altLang="ja-JP" sz="1400" dirty="0">
              <a:latin typeface="+mn-ea"/>
            </a:endParaRPr>
          </a:p>
          <a:p>
            <a:endParaRPr lang="en-US" altLang="ja-JP" sz="1000" dirty="0">
              <a:latin typeface="+mn-ea"/>
            </a:endParaRPr>
          </a:p>
          <a:p>
            <a:r>
              <a:rPr lang="ja-JP" altLang="en-US" sz="1400" dirty="0">
                <a:latin typeface="+mn-ea"/>
              </a:rPr>
              <a:t>〇一方、雇用調整助成金については、社労士が扱ったのは</a:t>
            </a:r>
            <a:r>
              <a:rPr lang="en-US" altLang="ja-JP" sz="1400" dirty="0">
                <a:latin typeface="+mn-ea"/>
              </a:rPr>
              <a:t>2009</a:t>
            </a:r>
            <a:r>
              <a:rPr lang="ja-JP" altLang="en-US" sz="1400" dirty="0">
                <a:latin typeface="+mn-ea"/>
              </a:rPr>
              <a:t>年のリーマンショック以来というのが現実の話であり、社労士によってノウハウが偏在し、多くの社労士は申請を行ったことがないというのが圧倒的に多いのが実情に加えて、要件が緩和される等の新たな展開もでてきており、それを踏まえた知識習得も必要となってきている。</a:t>
            </a:r>
            <a:endParaRPr lang="en-US" altLang="ja-JP" sz="1400" dirty="0">
              <a:latin typeface="+mn-ea"/>
            </a:endParaRPr>
          </a:p>
        </p:txBody>
      </p:sp>
      <p:sp>
        <p:nvSpPr>
          <p:cNvPr id="4" name="四角形: 角を丸くする 3">
            <a:extLst>
              <a:ext uri="{FF2B5EF4-FFF2-40B4-BE49-F238E27FC236}">
                <a16:creationId xmlns:a16="http://schemas.microsoft.com/office/drawing/2014/main" id="{BF3E97E7-0F17-4908-BCAB-B6BB3E8C213E}"/>
              </a:ext>
            </a:extLst>
          </p:cNvPr>
          <p:cNvSpPr/>
          <p:nvPr/>
        </p:nvSpPr>
        <p:spPr>
          <a:xfrm>
            <a:off x="306302" y="689125"/>
            <a:ext cx="1276351" cy="46277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t>背景・狙い</a:t>
            </a:r>
          </a:p>
        </p:txBody>
      </p:sp>
      <p:sp>
        <p:nvSpPr>
          <p:cNvPr id="6" name="楕円 5">
            <a:extLst>
              <a:ext uri="{FF2B5EF4-FFF2-40B4-BE49-F238E27FC236}">
                <a16:creationId xmlns:a16="http://schemas.microsoft.com/office/drawing/2014/main" id="{BFF7FDD9-8E8E-4394-B9E0-0835E43C6034}"/>
              </a:ext>
            </a:extLst>
          </p:cNvPr>
          <p:cNvSpPr/>
          <p:nvPr/>
        </p:nvSpPr>
        <p:spPr>
          <a:xfrm>
            <a:off x="220394" y="1653269"/>
            <a:ext cx="2558165" cy="3548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algn="ctr"/>
            <a:r>
              <a:rPr lang="en-US" altLang="ja-JP" sz="1600" b="1" dirty="0"/>
              <a:t>1.</a:t>
            </a:r>
            <a:r>
              <a:rPr lang="ja-JP" altLang="en-US" sz="1600" b="1" dirty="0"/>
              <a:t>雇用調整助成金</a:t>
            </a:r>
          </a:p>
        </p:txBody>
      </p:sp>
      <p:sp>
        <p:nvSpPr>
          <p:cNvPr id="7" name="テキスト ボックス 6">
            <a:extLst>
              <a:ext uri="{FF2B5EF4-FFF2-40B4-BE49-F238E27FC236}">
                <a16:creationId xmlns:a16="http://schemas.microsoft.com/office/drawing/2014/main" id="{37AAA00B-3B2F-4791-A1AC-CF8DF51322E4}"/>
              </a:ext>
            </a:extLst>
          </p:cNvPr>
          <p:cNvSpPr txBox="1"/>
          <p:nvPr/>
        </p:nvSpPr>
        <p:spPr>
          <a:xfrm>
            <a:off x="508877" y="5632454"/>
            <a:ext cx="10844923" cy="920846"/>
          </a:xfrm>
          <a:prstGeom prst="rect">
            <a:avLst/>
          </a:prstGeom>
          <a:noFill/>
        </p:spPr>
        <p:txBody>
          <a:bodyPr wrap="square" lIns="29250" tIns="29250" rIns="29250" bIns="29250" rtlCol="0">
            <a:spAutoFit/>
          </a:bodyPr>
          <a:lstStyle/>
          <a:p>
            <a:r>
              <a:rPr lang="ja-JP" altLang="en-US" sz="1400" dirty="0"/>
              <a:t>→今般の感染拡大に伴い緊急事態宣言が発令されたことに伴い、経済規模の縮小は否めず、それに伴う雇用危機も出てきている。</a:t>
            </a:r>
            <a:endParaRPr lang="en-US" altLang="ja-JP" sz="1400" dirty="0"/>
          </a:p>
          <a:p>
            <a:endParaRPr lang="en-US" altLang="ja-JP" sz="1400" dirty="0"/>
          </a:p>
          <a:p>
            <a:r>
              <a:rPr lang="ja-JP" altLang="en-US" sz="1400" dirty="0"/>
              <a:t>→</a:t>
            </a:r>
            <a:r>
              <a:rPr lang="ja-JP" altLang="en-US" sz="1400" b="1" u="sng" dirty="0"/>
              <a:t>以上の状況を踏まえ、連合会としては、全国の社労士が一斉に動き、</a:t>
            </a:r>
            <a:r>
              <a:rPr lang="en-US" altLang="ja-JP" sz="1400" b="1" u="sng" dirty="0"/>
              <a:t>1</a:t>
            </a:r>
            <a:r>
              <a:rPr lang="ja-JP" altLang="en-US" sz="1400" b="1" u="sng" dirty="0"/>
              <a:t>社でも多くの企業、</a:t>
            </a:r>
            <a:r>
              <a:rPr lang="en-US" altLang="ja-JP" sz="1400" b="1" u="sng" dirty="0"/>
              <a:t>1</a:t>
            </a:r>
            <a:r>
              <a:rPr lang="ja-JP" altLang="en-US" sz="1400" b="1" u="sng" dirty="0"/>
              <a:t>人でも多くの雇用を守れるよう、社労士の活動を支援する施策を講じるとともに、企業に向けても積極的に情報提供を行うこととする。</a:t>
            </a:r>
            <a:endParaRPr lang="en-US" altLang="ja-JP" sz="1400" b="1" u="sng" dirty="0"/>
          </a:p>
        </p:txBody>
      </p:sp>
      <p:sp>
        <p:nvSpPr>
          <p:cNvPr id="8" name="テキスト ボックス 7">
            <a:extLst>
              <a:ext uri="{FF2B5EF4-FFF2-40B4-BE49-F238E27FC236}">
                <a16:creationId xmlns:a16="http://schemas.microsoft.com/office/drawing/2014/main" id="{31FDDBA8-DCDF-4DDD-97B8-2F1599A891BC}"/>
              </a:ext>
            </a:extLst>
          </p:cNvPr>
          <p:cNvSpPr txBox="1"/>
          <p:nvPr/>
        </p:nvSpPr>
        <p:spPr>
          <a:xfrm>
            <a:off x="140678" y="3645037"/>
            <a:ext cx="11830927" cy="1742289"/>
          </a:xfrm>
          <a:prstGeom prst="rect">
            <a:avLst/>
          </a:prstGeom>
          <a:noFill/>
          <a:ln w="22225">
            <a:solidFill>
              <a:schemeClr val="accent2">
                <a:lumMod val="75000"/>
              </a:schemeClr>
            </a:solidFill>
          </a:ln>
        </p:spPr>
        <p:txBody>
          <a:bodyPr wrap="square" lIns="29250" tIns="29250" rIns="29250" bIns="29250" rtlCol="0">
            <a:spAutoFit/>
          </a:bodyPr>
          <a:lstStyle/>
          <a:p>
            <a:endParaRPr lang="en-US" altLang="ja-JP" sz="1138" dirty="0"/>
          </a:p>
          <a:p>
            <a:r>
              <a:rPr lang="ja-JP" altLang="en-US" sz="1400" dirty="0"/>
              <a:t>〇新設された助成金であり、小学校等が臨時休業した場合等に、その小学校等に通う子の保護者である労働者の休職に伴う所得の減少に対応するため、正規・非正規を問わず、有給の休暇（年次有給休暇を除く）を取得させた企業に対する助成金を創設。</a:t>
            </a:r>
            <a:endParaRPr lang="en-US" altLang="ja-JP" sz="1400" dirty="0"/>
          </a:p>
          <a:p>
            <a:endParaRPr lang="en-US" altLang="ja-JP" sz="1400" dirty="0"/>
          </a:p>
          <a:p>
            <a:r>
              <a:rPr lang="ja-JP" altLang="en-US" sz="1400" dirty="0"/>
              <a:t>〇申請された支援金であり、上記と同様の理由により、小学校等に通う子どもの世話を行うため、契約した仕事ができなくなっている子育て世代を支援するための新たな支援金も創設。</a:t>
            </a:r>
            <a:endParaRPr lang="en-US" altLang="ja-JP" sz="1400" dirty="0"/>
          </a:p>
          <a:p>
            <a:endParaRPr lang="en-US" altLang="ja-JP" sz="1400" dirty="0"/>
          </a:p>
          <a:p>
            <a:r>
              <a:rPr lang="ja-JP" altLang="en-US" sz="1400" dirty="0"/>
              <a:t>→社労士の独占業務の対象手続きとなっている。</a:t>
            </a:r>
          </a:p>
        </p:txBody>
      </p:sp>
      <p:sp>
        <p:nvSpPr>
          <p:cNvPr id="9" name="楕円 8">
            <a:extLst>
              <a:ext uri="{FF2B5EF4-FFF2-40B4-BE49-F238E27FC236}">
                <a16:creationId xmlns:a16="http://schemas.microsoft.com/office/drawing/2014/main" id="{A11EC628-E7FD-41AF-9FEF-C85919A4602D}"/>
              </a:ext>
            </a:extLst>
          </p:cNvPr>
          <p:cNvSpPr/>
          <p:nvPr/>
        </p:nvSpPr>
        <p:spPr>
          <a:xfrm>
            <a:off x="222182" y="3460942"/>
            <a:ext cx="4769872" cy="3548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algn="ctr"/>
            <a:r>
              <a:rPr lang="en-US" altLang="ja-JP" sz="1600" b="1" dirty="0"/>
              <a:t>2.</a:t>
            </a:r>
            <a:r>
              <a:rPr lang="ja-JP" altLang="en-US" sz="1600" b="1" dirty="0"/>
              <a:t>小学校休業等支援助成金・支援金</a:t>
            </a:r>
          </a:p>
        </p:txBody>
      </p:sp>
      <p:sp>
        <p:nvSpPr>
          <p:cNvPr id="10" name="正方形/長方形 9">
            <a:extLst>
              <a:ext uri="{FF2B5EF4-FFF2-40B4-BE49-F238E27FC236}">
                <a16:creationId xmlns:a16="http://schemas.microsoft.com/office/drawing/2014/main" id="{3D7D0F12-FA66-453F-8D11-7BD0E1C8EB52}"/>
              </a:ext>
            </a:extLst>
          </p:cNvPr>
          <p:cNvSpPr/>
          <p:nvPr/>
        </p:nvSpPr>
        <p:spPr>
          <a:xfrm>
            <a:off x="1819314" y="611177"/>
            <a:ext cx="10066384" cy="646331"/>
          </a:xfrm>
          <a:prstGeom prst="rect">
            <a:avLst/>
          </a:prstGeom>
          <a:ln w="25400">
            <a:solidFill>
              <a:schemeClr val="accent4">
                <a:lumMod val="60000"/>
                <a:lumOff val="40000"/>
              </a:schemeClr>
            </a:solidFill>
            <a:prstDash val="dash"/>
          </a:ln>
        </p:spPr>
        <p:txBody>
          <a:bodyPr wrap="square">
            <a:spAutoFit/>
          </a:bodyPr>
          <a:lstStyle/>
          <a:p>
            <a:r>
              <a:rPr lang="ja-JP" altLang="en-US" sz="1200" dirty="0"/>
              <a:t>◎３月９日付会長声明　　　「新型コロナウイルス（</a:t>
            </a:r>
            <a:r>
              <a:rPr lang="en-US" altLang="ja-JP" sz="1200" dirty="0"/>
              <a:t>COVID-19</a:t>
            </a:r>
            <a:r>
              <a:rPr lang="ja-JP" altLang="en-US" sz="1200" dirty="0"/>
              <a:t>）感染症にかかる対応について」</a:t>
            </a:r>
            <a:endParaRPr lang="en-US" altLang="ja-JP" sz="1200" dirty="0"/>
          </a:p>
          <a:p>
            <a:r>
              <a:rPr lang="ja-JP" altLang="en-US" sz="1200" dirty="0"/>
              <a:t>◎４月３日付会長メッセージ「今こそ「人を大切にする企業づくり」の実践を～新型コロナウイルス感染症拡大に負けず、雇用を維持し、持続可能な経営を実践するために～」</a:t>
            </a:r>
          </a:p>
        </p:txBody>
      </p:sp>
      <p:sp>
        <p:nvSpPr>
          <p:cNvPr id="11" name="テキスト ボックス 10">
            <a:extLst>
              <a:ext uri="{FF2B5EF4-FFF2-40B4-BE49-F238E27FC236}">
                <a16:creationId xmlns:a16="http://schemas.microsoft.com/office/drawing/2014/main" id="{30F59C0C-212D-4801-8C96-88CC1117B522}"/>
              </a:ext>
            </a:extLst>
          </p:cNvPr>
          <p:cNvSpPr txBox="1"/>
          <p:nvPr/>
        </p:nvSpPr>
        <p:spPr>
          <a:xfrm>
            <a:off x="2102930" y="1304460"/>
            <a:ext cx="8441883" cy="274515"/>
          </a:xfrm>
          <a:prstGeom prst="rect">
            <a:avLst/>
          </a:prstGeom>
          <a:noFill/>
        </p:spPr>
        <p:txBody>
          <a:bodyPr wrap="square" lIns="29250" tIns="29250" rIns="29250" bIns="29250" rtlCol="0">
            <a:spAutoFit/>
          </a:bodyPr>
          <a:lstStyle/>
          <a:p>
            <a:r>
              <a:rPr lang="ja-JP" altLang="en-US" sz="1400" dirty="0"/>
              <a:t>→上記２点を受けた具体的施策について、主に以下の２つの助成金等に関する対応を行った。</a:t>
            </a:r>
            <a:endParaRPr lang="en-US" altLang="ja-JP" sz="1400" dirty="0"/>
          </a:p>
        </p:txBody>
      </p:sp>
      <p:sp>
        <p:nvSpPr>
          <p:cNvPr id="5" name="スライド番号プレースホルダー 4">
            <a:extLst>
              <a:ext uri="{FF2B5EF4-FFF2-40B4-BE49-F238E27FC236}">
                <a16:creationId xmlns:a16="http://schemas.microsoft.com/office/drawing/2014/main" id="{8745F3D9-AD67-4B32-9BBF-4CBCF93E2FDC}"/>
              </a:ext>
            </a:extLst>
          </p:cNvPr>
          <p:cNvSpPr>
            <a:spLocks noGrp="1"/>
          </p:cNvSpPr>
          <p:nvPr>
            <p:ph type="sldNum" sz="quarter" idx="12"/>
          </p:nvPr>
        </p:nvSpPr>
        <p:spPr/>
        <p:txBody>
          <a:bodyPr/>
          <a:lstStyle/>
          <a:p>
            <a:fld id="{7D9DA17F-1418-4D65-ABE0-FECB4AB2C116}" type="slidenum">
              <a:rPr kumimoji="1" lang="ja-JP" altLang="en-US" smtClean="0"/>
              <a:t>23</a:t>
            </a:fld>
            <a:endParaRPr kumimoji="1" lang="ja-JP" altLang="en-US"/>
          </a:p>
        </p:txBody>
      </p:sp>
      <p:sp>
        <p:nvSpPr>
          <p:cNvPr id="14" name="テキスト ボックス 13">
            <a:extLst>
              <a:ext uri="{FF2B5EF4-FFF2-40B4-BE49-F238E27FC236}">
                <a16:creationId xmlns:a16="http://schemas.microsoft.com/office/drawing/2014/main" id="{E3AE95C0-1D88-4FEC-B8B3-1C1EFB9E951D}"/>
              </a:ext>
            </a:extLst>
          </p:cNvPr>
          <p:cNvSpPr txBox="1"/>
          <p:nvPr/>
        </p:nvSpPr>
        <p:spPr>
          <a:xfrm>
            <a:off x="6387548" y="54483"/>
            <a:ext cx="5506280" cy="369332"/>
          </a:xfrm>
          <a:prstGeom prst="rect">
            <a:avLst/>
          </a:prstGeom>
          <a:solidFill>
            <a:schemeClr val="accent4"/>
          </a:solidFill>
        </p:spPr>
        <p:txBody>
          <a:bodyPr wrap="square" rtlCol="0">
            <a:spAutoFit/>
          </a:bodyPr>
          <a:lstStyle/>
          <a:p>
            <a:pPr algn="ctr"/>
            <a:r>
              <a:rPr lang="ja-JP" altLang="en-US" b="1" dirty="0"/>
              <a:t>（４）新型コロナウイルス感染症への対応</a:t>
            </a:r>
            <a:endParaRPr lang="en-US" altLang="ja-JP" b="1" dirty="0"/>
          </a:p>
        </p:txBody>
      </p:sp>
    </p:spTree>
    <p:extLst>
      <p:ext uri="{BB962C8B-B14F-4D97-AF65-F5344CB8AC3E}">
        <p14:creationId xmlns:p14="http://schemas.microsoft.com/office/powerpoint/2010/main" val="384306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F055A9-9B2F-465D-AC26-18F24E6FA9BF}"/>
              </a:ext>
            </a:extLst>
          </p:cNvPr>
          <p:cNvSpPr>
            <a:spLocks noGrp="1"/>
          </p:cNvSpPr>
          <p:nvPr>
            <p:ph type="title"/>
          </p:nvPr>
        </p:nvSpPr>
        <p:spPr/>
        <p:txBody>
          <a:bodyPr>
            <a:normAutofit/>
          </a:bodyPr>
          <a:lstStyle/>
          <a:p>
            <a:r>
              <a:rPr kumimoji="1" lang="ja-JP" altLang="en-US" dirty="0"/>
              <a:t>第</a:t>
            </a:r>
            <a:r>
              <a:rPr kumimoji="1" lang="en-US" altLang="ja-JP" dirty="0"/>
              <a:t>9</a:t>
            </a:r>
            <a:r>
              <a:rPr kumimoji="1" lang="ja-JP" altLang="en-US" dirty="0"/>
              <a:t>次法改正</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C97F689B-A01F-4601-A921-B863552E87DC}"/>
              </a:ext>
            </a:extLst>
          </p:cNvPr>
          <p:cNvSpPr>
            <a:spLocks noGrp="1"/>
          </p:cNvSpPr>
          <p:nvPr>
            <p:ph idx="1"/>
          </p:nvPr>
        </p:nvSpPr>
        <p:spPr>
          <a:xfrm>
            <a:off x="677334" y="1777429"/>
            <a:ext cx="8596668" cy="4470971"/>
          </a:xfrm>
        </p:spPr>
        <p:txBody>
          <a:bodyPr/>
          <a:lstStyle/>
          <a:p>
            <a:r>
              <a:rPr lang="ja-JP" altLang="en-US" dirty="0"/>
              <a:t>制度創設</a:t>
            </a:r>
            <a:r>
              <a:rPr kumimoji="1" lang="en-US" altLang="ja-JP" dirty="0"/>
              <a:t>50</a:t>
            </a:r>
            <a:r>
              <a:rPr kumimoji="1" lang="ja-JP" altLang="en-US" dirty="0"/>
              <a:t>周年を超え</a:t>
            </a:r>
          </a:p>
          <a:p>
            <a:r>
              <a:rPr kumimoji="1" lang="en-US" altLang="ja-JP" dirty="0"/>
              <a:t>Beyond CORONA</a:t>
            </a:r>
            <a:r>
              <a:rPr kumimoji="1" lang="ja-JP" altLang="en-US" dirty="0"/>
              <a:t>の時代に必要とされる資格を目指して</a:t>
            </a:r>
          </a:p>
          <a:p>
            <a:pPr marL="0" indent="0">
              <a:buNone/>
            </a:pPr>
            <a:r>
              <a:rPr lang="ja-JP" altLang="en-US" dirty="0"/>
              <a:t>　</a:t>
            </a:r>
            <a:r>
              <a:rPr lang="en-US" altLang="ja-JP" dirty="0"/>
              <a:t>(1)</a:t>
            </a:r>
            <a:r>
              <a:rPr lang="ja-JP" altLang="en-US" dirty="0"/>
              <a:t>　使命規定の新設</a:t>
            </a:r>
          </a:p>
          <a:p>
            <a:pPr marL="0" indent="0">
              <a:buNone/>
            </a:pPr>
            <a:r>
              <a:rPr kumimoji="1" lang="ja-JP" altLang="en-US" dirty="0"/>
              <a:t>　</a:t>
            </a:r>
            <a:r>
              <a:rPr kumimoji="1" lang="en-US" altLang="ja-JP" dirty="0"/>
              <a:t>(2)</a:t>
            </a:r>
            <a:r>
              <a:rPr kumimoji="1" lang="ja-JP" altLang="en-US" dirty="0"/>
              <a:t>　労務監査規定の新設</a:t>
            </a:r>
          </a:p>
          <a:p>
            <a:pPr marL="0" indent="0">
              <a:buNone/>
            </a:pPr>
            <a:r>
              <a:rPr lang="ja-JP" altLang="en-US" dirty="0"/>
              <a:t>　</a:t>
            </a:r>
            <a:r>
              <a:rPr lang="en-US" altLang="ja-JP" dirty="0"/>
              <a:t>(3)</a:t>
            </a:r>
            <a:r>
              <a:rPr lang="ja-JP" altLang="en-US" dirty="0"/>
              <a:t>　「社労士」を略称として使用することが出来る規定の整備</a:t>
            </a:r>
          </a:p>
          <a:p>
            <a:pPr marL="0" indent="0">
              <a:buNone/>
            </a:pPr>
            <a:r>
              <a:rPr kumimoji="1" lang="ja-JP" altLang="en-US" dirty="0"/>
              <a:t>　</a:t>
            </a:r>
            <a:r>
              <a:rPr kumimoji="1" lang="en-US" altLang="ja-JP" dirty="0"/>
              <a:t>(4)</a:t>
            </a:r>
            <a:r>
              <a:rPr kumimoji="1" lang="ja-JP" altLang="en-US" dirty="0"/>
              <a:t>　登録申請の電子化による事務処理の合理化</a:t>
            </a:r>
          </a:p>
          <a:p>
            <a:pPr marL="0" indent="0">
              <a:buNone/>
            </a:pPr>
            <a:r>
              <a:rPr lang="ja-JP" altLang="en-US" dirty="0"/>
              <a:t>　</a:t>
            </a:r>
            <a:r>
              <a:rPr lang="en-US" altLang="ja-JP" dirty="0"/>
              <a:t>(5)</a:t>
            </a:r>
            <a:r>
              <a:rPr lang="ja-JP" altLang="en-US" dirty="0"/>
              <a:t>　都道府県社会保険労務士会の監督権の実行担保措置の強化</a:t>
            </a:r>
          </a:p>
          <a:p>
            <a:pPr marL="0" indent="0">
              <a:buNone/>
            </a:pPr>
            <a:r>
              <a:rPr kumimoji="1" lang="ja-JP" altLang="en-US" dirty="0"/>
              <a:t>　</a:t>
            </a:r>
            <a:r>
              <a:rPr kumimoji="1" lang="en-US" altLang="ja-JP" dirty="0"/>
              <a:t>(6)</a:t>
            </a:r>
            <a:r>
              <a:rPr kumimoji="1" lang="ja-JP" altLang="en-US" dirty="0"/>
              <a:t>　個別労働紛争に係る簡易裁判所における代理業務の追加</a:t>
            </a:r>
          </a:p>
          <a:p>
            <a:pPr marL="0" indent="0">
              <a:buNone/>
            </a:pPr>
            <a:r>
              <a:rPr lang="ja-JP" altLang="en-US" dirty="0"/>
              <a:t>　</a:t>
            </a:r>
            <a:r>
              <a:rPr lang="en-US" altLang="ja-JP" dirty="0"/>
              <a:t>(7)</a:t>
            </a:r>
            <a:r>
              <a:rPr lang="ja-JP" altLang="en-US" dirty="0"/>
              <a:t>　労働審判における代理業務の追加</a:t>
            </a:r>
          </a:p>
          <a:p>
            <a:pPr marL="0" indent="0">
              <a:buNone/>
            </a:pPr>
            <a:r>
              <a:rPr lang="ja-JP" altLang="en-US" dirty="0"/>
              <a:t>　</a:t>
            </a:r>
            <a:r>
              <a:rPr lang="en-US" altLang="ja-JP" dirty="0"/>
              <a:t>(8)</a:t>
            </a:r>
            <a:r>
              <a:rPr lang="ja-JP" altLang="en-US" dirty="0"/>
              <a:t>　労働紛争解決センターにおける紛争目的価格上限の撤廃</a:t>
            </a:r>
          </a:p>
          <a:p>
            <a:pPr marL="0" indent="0">
              <a:buNone/>
            </a:pPr>
            <a:r>
              <a:rPr lang="ja-JP" altLang="en-US" dirty="0"/>
              <a:t>　</a:t>
            </a:r>
            <a:r>
              <a:rPr lang="en-US" altLang="ja-JP" dirty="0"/>
              <a:t>(9)</a:t>
            </a:r>
            <a:r>
              <a:rPr lang="ja-JP" altLang="en-US" dirty="0"/>
              <a:t>　裁判所における補佐人規定の整備</a:t>
            </a:r>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24474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3DF99D-890B-4C2B-AB78-12F7BEC0AC01}"/>
              </a:ext>
            </a:extLst>
          </p:cNvPr>
          <p:cNvSpPr>
            <a:spLocks noGrp="1"/>
          </p:cNvSpPr>
          <p:nvPr>
            <p:ph type="title"/>
          </p:nvPr>
        </p:nvSpPr>
        <p:spPr/>
        <p:txBody>
          <a:bodyPr/>
          <a:lstStyle/>
          <a:p>
            <a:r>
              <a:rPr kumimoji="1" lang="ja-JP" altLang="en-US" dirty="0"/>
              <a:t>未来へ</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082AFEBF-E5F1-457F-956C-6CF2975FF76D}"/>
              </a:ext>
            </a:extLst>
          </p:cNvPr>
          <p:cNvSpPr>
            <a:spLocks noGrp="1"/>
          </p:cNvSpPr>
          <p:nvPr>
            <p:ph idx="1"/>
          </p:nvPr>
        </p:nvSpPr>
        <p:spPr>
          <a:xfrm>
            <a:off x="677334" y="2160589"/>
            <a:ext cx="8596668" cy="4375678"/>
          </a:xfrm>
        </p:spPr>
        <p:txBody>
          <a:bodyPr>
            <a:normAutofit fontScale="92500" lnSpcReduction="10000"/>
          </a:bodyPr>
          <a:lstStyle/>
          <a:p>
            <a:r>
              <a:rPr kumimoji="1" lang="ja-JP" altLang="en-US" dirty="0"/>
              <a:t>「ひとを大切にする企業を応援」</a:t>
            </a:r>
          </a:p>
          <a:p>
            <a:r>
              <a:rPr lang="ja-JP" altLang="en-US" dirty="0"/>
              <a:t>法制定</a:t>
            </a:r>
            <a:r>
              <a:rPr lang="en-US" altLang="ja-JP" dirty="0"/>
              <a:t>50</a:t>
            </a:r>
            <a:r>
              <a:rPr lang="ja-JP" altLang="en-US" dirty="0"/>
              <a:t>周年は、一つの通過点</a:t>
            </a:r>
          </a:p>
          <a:p>
            <a:r>
              <a:rPr kumimoji="1" lang="ja-JP" altLang="en-US" dirty="0"/>
              <a:t>では、どのように、どこに向かうのか　・・・学卒者が目指す資格</a:t>
            </a:r>
            <a:endParaRPr kumimoji="1" lang="en-US" altLang="ja-JP" dirty="0"/>
          </a:p>
          <a:p>
            <a:r>
              <a:rPr kumimoji="1" lang="ja-JP" altLang="en-US" dirty="0"/>
              <a:t>提言・・・資格自体が社会貢献である。この意識を忘れてはならない。</a:t>
            </a:r>
          </a:p>
          <a:p>
            <a:pPr marL="0" indent="0">
              <a:buNone/>
            </a:pPr>
            <a:r>
              <a:rPr lang="ja-JP" altLang="en-US" dirty="0"/>
              <a:t>　　　　　　社労士法に規定される社労士の職責を読めばわかる。</a:t>
            </a:r>
          </a:p>
          <a:p>
            <a:pPr marL="0" indent="0">
              <a:buNone/>
            </a:pPr>
            <a:r>
              <a:rPr kumimoji="1" lang="ja-JP" altLang="en-US" dirty="0"/>
              <a:t>　　　　　　業務に貢献のあった人が受けられる褒章は、藍綬褒章である。</a:t>
            </a:r>
          </a:p>
          <a:p>
            <a:pPr marL="0" indent="0">
              <a:buNone/>
            </a:pPr>
            <a:r>
              <a:rPr lang="ja-JP" altLang="en-US" dirty="0"/>
              <a:t>　　　　　　道徳経済同一主義・論語と算盤</a:t>
            </a:r>
          </a:p>
          <a:p>
            <a:pPr marL="0" indent="0">
              <a:buNone/>
            </a:pPr>
            <a:r>
              <a:rPr lang="ja-JP" altLang="en-US" dirty="0"/>
              <a:t>　　　　　　クライアントに安心を与えられる人なる。そのためには、いつも</a:t>
            </a:r>
          </a:p>
          <a:p>
            <a:pPr marL="0" indent="0">
              <a:buNone/>
            </a:pPr>
            <a:r>
              <a:rPr lang="ja-JP" altLang="en-US" dirty="0"/>
              <a:t>　　　　　　笑顔を忘れず、身だしなみを整え、相手の期待の少し上を目指す。</a:t>
            </a:r>
          </a:p>
          <a:p>
            <a:pPr marL="0" indent="0">
              <a:buNone/>
            </a:pPr>
            <a:r>
              <a:rPr lang="ja-JP" altLang="en-US" dirty="0"/>
              <a:t>　　　　　　誇り高く、社労士としての矜持を持ち、品格良く。</a:t>
            </a:r>
          </a:p>
          <a:p>
            <a:pPr marL="0" indent="0">
              <a:buNone/>
            </a:pPr>
            <a:r>
              <a:rPr lang="ja-JP" altLang="en-US" dirty="0"/>
              <a:t>　　　　　　社労士の使命はどこにある。</a:t>
            </a:r>
          </a:p>
          <a:p>
            <a:pPr marL="0" indent="0">
              <a:buNone/>
            </a:pPr>
            <a:r>
              <a:rPr lang="ja-JP" altLang="en-US" dirty="0"/>
              <a:t>　　　　　　</a:t>
            </a:r>
            <a:r>
              <a:rPr lang="en-US" altLang="ja-JP" dirty="0"/>
              <a:t>ID</a:t>
            </a:r>
            <a:r>
              <a:rPr lang="ja-JP" altLang="en-US" dirty="0"/>
              <a:t>・パスワード方式の電子申請手続業務としても社労士の価値を高める</a:t>
            </a:r>
          </a:p>
          <a:p>
            <a:pPr marL="0" indent="0">
              <a:buNone/>
            </a:pPr>
            <a:endParaRPr lang="ja-JP" altLang="en-US" dirty="0"/>
          </a:p>
          <a:p>
            <a:pPr marL="0" indent="0">
              <a:buNone/>
            </a:pPr>
            <a:endParaRPr lang="ja-JP" altLang="en-US" dirty="0"/>
          </a:p>
          <a:p>
            <a:pPr marL="0" indent="0">
              <a:buNone/>
            </a:pPr>
            <a:endParaRPr kumimoji="1" lang="ja-JP" altLang="en-US" dirty="0"/>
          </a:p>
          <a:p>
            <a:pPr marL="0" indent="0">
              <a:buNone/>
            </a:pPr>
            <a:endParaRPr kumimoji="1" lang="en-US" altLang="ja-JP" dirty="0"/>
          </a:p>
          <a:p>
            <a:endParaRPr lang="en-US" altLang="ja-JP" dirty="0"/>
          </a:p>
        </p:txBody>
      </p:sp>
    </p:spTree>
    <p:extLst>
      <p:ext uri="{BB962C8B-B14F-4D97-AF65-F5344CB8AC3E}">
        <p14:creationId xmlns:p14="http://schemas.microsoft.com/office/powerpoint/2010/main" val="116077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71B69-38D3-4E0C-8819-84FF1F5103F2}"/>
              </a:ext>
            </a:extLst>
          </p:cNvPr>
          <p:cNvSpPr>
            <a:spLocks noGrp="1"/>
          </p:cNvSpPr>
          <p:nvPr>
            <p:ph type="title"/>
          </p:nvPr>
        </p:nvSpPr>
        <p:spPr/>
        <p:txBody>
          <a:bodyPr/>
          <a:lstStyle/>
          <a:p>
            <a:r>
              <a:rPr lang="ja-JP" altLang="en-US" dirty="0"/>
              <a:t>士たるもの尊ぶべきことは、徳であって才でなく、行動であって学識でない。</a:t>
            </a:r>
            <a:endParaRPr kumimoji="1" lang="ja-JP" altLang="en-US" dirty="0"/>
          </a:p>
        </p:txBody>
      </p:sp>
      <p:sp>
        <p:nvSpPr>
          <p:cNvPr id="3" name="コンテンツ プレースホルダー 2">
            <a:extLst>
              <a:ext uri="{FF2B5EF4-FFF2-40B4-BE49-F238E27FC236}">
                <a16:creationId xmlns:a16="http://schemas.microsoft.com/office/drawing/2014/main" id="{69009CD6-68B9-4496-9731-BA60A3D0133B}"/>
              </a:ext>
            </a:extLst>
          </p:cNvPr>
          <p:cNvSpPr>
            <a:spLocks noGrp="1"/>
          </p:cNvSpPr>
          <p:nvPr>
            <p:ph idx="1"/>
          </p:nvPr>
        </p:nvSpPr>
        <p:spPr/>
        <p:txBody>
          <a:bodyPr/>
          <a:lstStyle/>
          <a:p>
            <a:endParaRPr kumimoji="1" lang="ja-JP" altLang="en-US" sz="4000" dirty="0"/>
          </a:p>
          <a:p>
            <a:endParaRPr lang="ja-JP" altLang="en-US" sz="4000" dirty="0"/>
          </a:p>
          <a:p>
            <a:r>
              <a:rPr kumimoji="1" lang="ja-JP" altLang="en-US" sz="4000" dirty="0"/>
              <a:t>ご清聴ありがとうございました</a:t>
            </a:r>
            <a:r>
              <a:rPr kumimoji="1" lang="ja-JP" altLang="en-US" dirty="0"/>
              <a:t>。</a:t>
            </a:r>
          </a:p>
        </p:txBody>
      </p:sp>
    </p:spTree>
    <p:extLst>
      <p:ext uri="{BB962C8B-B14F-4D97-AF65-F5344CB8AC3E}">
        <p14:creationId xmlns:p14="http://schemas.microsoft.com/office/powerpoint/2010/main" val="201308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F3D8F-85D2-4984-A78B-CDF6127A01C8}"/>
              </a:ext>
            </a:extLst>
          </p:cNvPr>
          <p:cNvSpPr>
            <a:spLocks noGrp="1"/>
          </p:cNvSpPr>
          <p:nvPr>
            <p:ph type="title"/>
          </p:nvPr>
        </p:nvSpPr>
        <p:spPr/>
        <p:txBody>
          <a:bodyPr/>
          <a:lstStyle/>
          <a:p>
            <a:r>
              <a:rPr kumimoji="1" lang="ja-JP" altLang="en-US" dirty="0"/>
              <a:t>この資格の生い立ち</a:t>
            </a:r>
          </a:p>
        </p:txBody>
      </p:sp>
      <p:sp>
        <p:nvSpPr>
          <p:cNvPr id="3" name="コンテンツ プレースホルダー 2">
            <a:extLst>
              <a:ext uri="{FF2B5EF4-FFF2-40B4-BE49-F238E27FC236}">
                <a16:creationId xmlns:a16="http://schemas.microsoft.com/office/drawing/2014/main" id="{6CC6DEF4-FE2E-457D-9215-D538B5943835}"/>
              </a:ext>
            </a:extLst>
          </p:cNvPr>
          <p:cNvSpPr>
            <a:spLocks noGrp="1"/>
          </p:cNvSpPr>
          <p:nvPr>
            <p:ph idx="1"/>
          </p:nvPr>
        </p:nvSpPr>
        <p:spPr>
          <a:xfrm>
            <a:off x="677334" y="1251751"/>
            <a:ext cx="8596668" cy="4789611"/>
          </a:xfrm>
        </p:spPr>
        <p:txBody>
          <a:bodyPr>
            <a:normAutofit lnSpcReduction="10000"/>
          </a:bodyPr>
          <a:lstStyle/>
          <a:p>
            <a:r>
              <a:rPr kumimoji="1" lang="ja-JP" altLang="en-US" dirty="0"/>
              <a:t>法案　「労務管理士法」「労務保険士法」「社会保険労務士法」</a:t>
            </a:r>
          </a:p>
          <a:p>
            <a:r>
              <a:rPr lang="ja-JP" altLang="en-US" dirty="0"/>
              <a:t>「労務管理士」の任意資格を与える団体は全国に</a:t>
            </a:r>
            <a:r>
              <a:rPr lang="en-US" altLang="ja-JP" dirty="0"/>
              <a:t>9</a:t>
            </a:r>
            <a:r>
              <a:rPr lang="ja-JP" altLang="en-US" dirty="0"/>
              <a:t>・・・</a:t>
            </a:r>
            <a:r>
              <a:rPr lang="en-US" altLang="ja-JP" dirty="0"/>
              <a:t>26,000</a:t>
            </a:r>
            <a:r>
              <a:rPr lang="ja-JP" altLang="en-US" dirty="0"/>
              <a:t>人</a:t>
            </a:r>
          </a:p>
          <a:p>
            <a:r>
              <a:rPr kumimoji="1" lang="ja-JP" altLang="en-US" dirty="0"/>
              <a:t>「社会保険士」の称号を与える団体は、１つ・・・・・・</a:t>
            </a:r>
            <a:r>
              <a:rPr kumimoji="1" lang="en-US" altLang="ja-JP" dirty="0"/>
              <a:t>12,900</a:t>
            </a:r>
            <a:r>
              <a:rPr kumimoji="1" lang="ja-JP" altLang="en-US" dirty="0"/>
              <a:t>人</a:t>
            </a:r>
          </a:p>
          <a:p>
            <a:r>
              <a:rPr lang="ja-JP" altLang="en-US" dirty="0"/>
              <a:t>開業実績</a:t>
            </a:r>
            <a:r>
              <a:rPr lang="en-US" altLang="ja-JP" dirty="0"/>
              <a:t>6</a:t>
            </a:r>
            <a:r>
              <a:rPr lang="ja-JP" altLang="en-US" dirty="0"/>
              <a:t>カ月・・・無考査でパス。それ以外の人は考査を受け、合格すれば社労士の資格を付与。</a:t>
            </a:r>
          </a:p>
          <a:p>
            <a:r>
              <a:rPr kumimoji="1" lang="ja-JP" altLang="en-US" dirty="0"/>
              <a:t>行政書士に社労士資格付与</a:t>
            </a:r>
            <a:r>
              <a:rPr lang="en-US" altLang="ja-JP" dirty="0"/>
              <a:t> </a:t>
            </a:r>
            <a:r>
              <a:rPr lang="ja-JP" altLang="en-US" dirty="0"/>
              <a:t>　税理士も行政書士会に入会殺到</a:t>
            </a:r>
          </a:p>
          <a:p>
            <a:r>
              <a:rPr lang="ja-JP" altLang="en-US" dirty="0"/>
              <a:t>立法主旨</a:t>
            </a:r>
          </a:p>
          <a:p>
            <a:pPr marL="0" indent="0">
              <a:buNone/>
            </a:pPr>
            <a:r>
              <a:rPr lang="ja-JP" altLang="en-US" dirty="0"/>
              <a:t>　「中小企業では、労務および社会保険関係の専門部署を企業内に持つ余力がないため、これらの専門家を部外に求めているのが現状であるので、労働社会保険関係の法規に通暁し、適正な労務指導を行い得るような専門家が多く生まれることが極めて望ましい」「社会保険労務士制度の創設により、中小企業の労務改善に画期的な役割を果たすとともに、労働社会保険行政の外延的存在として、行政の浸透に大きく役立つものと考えられ、特に今後の労働社会保険の小規模事業所への適用拡大の実施にあたっては、欠くべからざる存在になるものと期待されている」</a:t>
            </a:r>
          </a:p>
          <a:p>
            <a:pPr marL="0" indent="0">
              <a:buNone/>
            </a:pPr>
            <a:endParaRPr kumimoji="1" lang="ja-JP" altLang="en-US" dirty="0"/>
          </a:p>
          <a:p>
            <a:endParaRPr kumimoji="1" lang="ja-JP" altLang="en-US" dirty="0"/>
          </a:p>
        </p:txBody>
      </p:sp>
    </p:spTree>
    <p:extLst>
      <p:ext uri="{BB962C8B-B14F-4D97-AF65-F5344CB8AC3E}">
        <p14:creationId xmlns:p14="http://schemas.microsoft.com/office/powerpoint/2010/main" val="269988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4C031-E30A-449C-BECE-9E27C838E66B}"/>
              </a:ext>
            </a:extLst>
          </p:cNvPr>
          <p:cNvSpPr>
            <a:spLocks noGrp="1"/>
          </p:cNvSpPr>
          <p:nvPr>
            <p:ph type="title"/>
          </p:nvPr>
        </p:nvSpPr>
        <p:spPr/>
        <p:txBody>
          <a:bodyPr/>
          <a:lstStyle/>
          <a:p>
            <a:r>
              <a:rPr kumimoji="1" lang="ja-JP" altLang="en-US" dirty="0"/>
              <a:t>創世期のころ</a:t>
            </a:r>
          </a:p>
        </p:txBody>
      </p:sp>
      <p:sp>
        <p:nvSpPr>
          <p:cNvPr id="3" name="コンテンツ プレースホルダー 2">
            <a:extLst>
              <a:ext uri="{FF2B5EF4-FFF2-40B4-BE49-F238E27FC236}">
                <a16:creationId xmlns:a16="http://schemas.microsoft.com/office/drawing/2014/main" id="{FF367F9E-C192-4CAE-93D9-5F16324BA0C9}"/>
              </a:ext>
            </a:extLst>
          </p:cNvPr>
          <p:cNvSpPr>
            <a:spLocks noGrp="1"/>
          </p:cNvSpPr>
          <p:nvPr>
            <p:ph idx="1"/>
          </p:nvPr>
        </p:nvSpPr>
        <p:spPr/>
        <p:txBody>
          <a:bodyPr/>
          <a:lstStyle/>
          <a:p>
            <a:r>
              <a:rPr kumimoji="1" lang="en-US" altLang="ja-JP" dirty="0"/>
              <a:t>S.46</a:t>
            </a:r>
            <a:r>
              <a:rPr kumimoji="1" lang="ja-JP" altLang="en-US" dirty="0"/>
              <a:t>　厚生・労働サイドの二つの団体が存在</a:t>
            </a:r>
          </a:p>
          <a:p>
            <a:pPr marL="0" indent="0">
              <a:buNone/>
            </a:pPr>
            <a:r>
              <a:rPr lang="ja-JP" altLang="en-US" dirty="0"/>
              <a:t>　</a:t>
            </a:r>
            <a:r>
              <a:rPr lang="en-US" altLang="ja-JP" dirty="0"/>
              <a:t>(</a:t>
            </a:r>
            <a:r>
              <a:rPr lang="ja-JP" altLang="en-US" dirty="0"/>
              <a:t>社</a:t>
            </a:r>
            <a:r>
              <a:rPr lang="en-US" altLang="ja-JP" dirty="0"/>
              <a:t>)</a:t>
            </a:r>
            <a:r>
              <a:rPr lang="ja-JP" altLang="en-US" dirty="0"/>
              <a:t>日本社会保険労務士会と</a:t>
            </a:r>
            <a:r>
              <a:rPr lang="en-US" altLang="ja-JP" dirty="0"/>
              <a:t>(</a:t>
            </a:r>
            <a:r>
              <a:rPr lang="ja-JP" altLang="en-US" dirty="0"/>
              <a:t>社</a:t>
            </a:r>
            <a:r>
              <a:rPr lang="en-US" altLang="ja-JP" dirty="0"/>
              <a:t>)</a:t>
            </a:r>
            <a:r>
              <a:rPr lang="ja-JP" altLang="en-US" dirty="0"/>
              <a:t>日本社会保険労務士会連合会</a:t>
            </a:r>
            <a:endParaRPr kumimoji="1" lang="ja-JP" altLang="en-US" dirty="0"/>
          </a:p>
          <a:p>
            <a:r>
              <a:rPr lang="ja-JP" altLang="en-US" dirty="0"/>
              <a:t>あなたは、どちらから資格をいただいたのですか</a:t>
            </a:r>
            <a:r>
              <a:rPr lang="en-US" altLang="ja-JP" dirty="0"/>
              <a:t>?</a:t>
            </a:r>
          </a:p>
          <a:p>
            <a:r>
              <a:rPr kumimoji="1" lang="en-US" altLang="ja-JP" dirty="0"/>
              <a:t>S.51</a:t>
            </a:r>
            <a:r>
              <a:rPr kumimoji="1" lang="ja-JP" altLang="en-US" dirty="0"/>
              <a:t>年両団体が大同団結・・・社団法人全国社会保険労務士会を設立</a:t>
            </a:r>
          </a:p>
          <a:p>
            <a:r>
              <a:rPr lang="en-US" altLang="ja-JP" dirty="0"/>
              <a:t>S.51</a:t>
            </a:r>
            <a:r>
              <a:rPr lang="ja-JP" altLang="en-US" dirty="0"/>
              <a:t>年に社団法人全国社会保険労務士会埼玉会も誕生　</a:t>
            </a:r>
          </a:p>
          <a:p>
            <a:r>
              <a:rPr lang="en-US" altLang="ja-JP" dirty="0"/>
              <a:t>S.53</a:t>
            </a:r>
            <a:r>
              <a:rPr lang="ja-JP" altLang="en-US" dirty="0"/>
              <a:t>埼玉県社会保険労務士会となる・・・会員数</a:t>
            </a:r>
            <a:r>
              <a:rPr lang="en-US" altLang="ja-JP" dirty="0"/>
              <a:t>469</a:t>
            </a:r>
            <a:r>
              <a:rPr lang="ja-JP" altLang="en-US" dirty="0"/>
              <a:t>名</a:t>
            </a:r>
            <a:r>
              <a:rPr lang="en-US" altLang="ja-JP" dirty="0"/>
              <a:t>(</a:t>
            </a:r>
            <a:r>
              <a:rPr lang="ja-JP" altLang="en-US" dirty="0"/>
              <a:t>第一次法改正</a:t>
            </a:r>
            <a:r>
              <a:rPr lang="en-US" altLang="ja-JP" dirty="0"/>
              <a:t>)</a:t>
            </a:r>
            <a:endParaRPr lang="ja-JP" altLang="en-US" dirty="0"/>
          </a:p>
          <a:p>
            <a:r>
              <a:rPr lang="en-US" altLang="ja-JP" dirty="0"/>
              <a:t>S.56</a:t>
            </a:r>
            <a:r>
              <a:rPr lang="ja-JP" altLang="en-US" dirty="0"/>
              <a:t>免許制から登録制へ移行</a:t>
            </a:r>
            <a:r>
              <a:rPr lang="en-US" altLang="ja-JP" dirty="0"/>
              <a:t>(</a:t>
            </a:r>
            <a:r>
              <a:rPr lang="ja-JP" altLang="en-US" dirty="0"/>
              <a:t>第二次法改正</a:t>
            </a:r>
            <a:r>
              <a:rPr lang="en-US" altLang="ja-JP" dirty="0"/>
              <a:t>)</a:t>
            </a:r>
            <a:endParaRPr lang="ja-JP" altLang="en-US" dirty="0"/>
          </a:p>
          <a:p>
            <a:r>
              <a:rPr kumimoji="1" lang="ja-JP" altLang="en-US" dirty="0"/>
              <a:t>当時の会員の意識は</a:t>
            </a:r>
            <a:r>
              <a:rPr kumimoji="1" lang="en-US" altLang="ja-JP" dirty="0"/>
              <a:t>?</a:t>
            </a:r>
          </a:p>
          <a:p>
            <a:r>
              <a:rPr lang="ja-JP" altLang="en-US" dirty="0"/>
              <a:t>埼玉会事務局　一心会</a:t>
            </a:r>
            <a:r>
              <a:rPr lang="en-US" altLang="ja-JP" dirty="0"/>
              <a:t>(</a:t>
            </a:r>
            <a:r>
              <a:rPr lang="ja-JP" altLang="en-US" dirty="0"/>
              <a:t>会員有志の拠出</a:t>
            </a:r>
            <a:r>
              <a:rPr lang="en-US" altLang="ja-JP" dirty="0"/>
              <a:t>100</a:t>
            </a:r>
            <a:r>
              <a:rPr lang="ja-JP" altLang="en-US" dirty="0"/>
              <a:t>万円</a:t>
            </a:r>
            <a:r>
              <a:rPr lang="en-US" altLang="ja-JP" dirty="0"/>
              <a:t>)</a:t>
            </a:r>
            <a:r>
              <a:rPr lang="ja-JP" altLang="en-US" dirty="0"/>
              <a:t>・・・当時の予算規模</a:t>
            </a:r>
            <a:r>
              <a:rPr lang="en-US" altLang="ja-JP" dirty="0"/>
              <a:t>350</a:t>
            </a:r>
            <a:r>
              <a:rPr lang="ja-JP" altLang="en-US" dirty="0"/>
              <a:t>万円</a:t>
            </a:r>
            <a:r>
              <a:rPr lang="en-US" altLang="ja-JP" dirty="0"/>
              <a:t>(S53</a:t>
            </a:r>
            <a:r>
              <a:rPr lang="ja-JP" altLang="en-US" dirty="0"/>
              <a:t>年</a:t>
            </a:r>
            <a:r>
              <a:rPr lang="en-US" altLang="ja-JP" dirty="0"/>
              <a:t>)</a:t>
            </a:r>
          </a:p>
          <a:p>
            <a:endParaRPr lang="ja-JP" altLang="en-US" dirty="0"/>
          </a:p>
          <a:p>
            <a:endParaRPr kumimoji="1" lang="ja-JP" altLang="en-US" dirty="0"/>
          </a:p>
        </p:txBody>
      </p:sp>
    </p:spTree>
    <p:extLst>
      <p:ext uri="{BB962C8B-B14F-4D97-AF65-F5344CB8AC3E}">
        <p14:creationId xmlns:p14="http://schemas.microsoft.com/office/powerpoint/2010/main" val="239236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27157A-6F6B-454F-8572-E2FC08400BC1}"/>
              </a:ext>
            </a:extLst>
          </p:cNvPr>
          <p:cNvSpPr>
            <a:spLocks noGrp="1"/>
          </p:cNvSpPr>
          <p:nvPr>
            <p:ph type="title"/>
          </p:nvPr>
        </p:nvSpPr>
        <p:spPr/>
        <p:txBody>
          <a:bodyPr/>
          <a:lstStyle/>
          <a:p>
            <a:r>
              <a:rPr kumimoji="1" lang="ja-JP" altLang="en-US" dirty="0"/>
              <a:t>創世記のころ</a:t>
            </a:r>
          </a:p>
        </p:txBody>
      </p:sp>
      <p:sp>
        <p:nvSpPr>
          <p:cNvPr id="3" name="コンテンツ プレースホルダー 2">
            <a:extLst>
              <a:ext uri="{FF2B5EF4-FFF2-40B4-BE49-F238E27FC236}">
                <a16:creationId xmlns:a16="http://schemas.microsoft.com/office/drawing/2014/main" id="{FCAC43C9-97B8-4B59-8CA3-E964A0CAE6EB}"/>
              </a:ext>
            </a:extLst>
          </p:cNvPr>
          <p:cNvSpPr>
            <a:spLocks noGrp="1"/>
          </p:cNvSpPr>
          <p:nvPr>
            <p:ph idx="1"/>
          </p:nvPr>
        </p:nvSpPr>
        <p:spPr/>
        <p:txBody>
          <a:bodyPr/>
          <a:lstStyle/>
          <a:p>
            <a:r>
              <a:rPr kumimoji="1" lang="ja-JP" altLang="en-US" dirty="0"/>
              <a:t>与えられた独占業務は、書類を作成することのみ</a:t>
            </a:r>
          </a:p>
          <a:p>
            <a:r>
              <a:rPr kumimoji="1" lang="ja-JP" altLang="en-US" dirty="0"/>
              <a:t>この資格は</a:t>
            </a:r>
            <a:r>
              <a:rPr kumimoji="1" lang="en-US" altLang="ja-JP" dirty="0"/>
              <a:t>10</a:t>
            </a:r>
            <a:r>
              <a:rPr kumimoji="1" lang="ja-JP" altLang="en-US" dirty="0"/>
              <a:t>年持つのであろうか</a:t>
            </a:r>
            <a:r>
              <a:rPr kumimoji="1" lang="en-US" altLang="ja-JP" dirty="0"/>
              <a:t>?</a:t>
            </a:r>
            <a:endParaRPr kumimoji="1" lang="ja-JP" altLang="en-US" dirty="0"/>
          </a:p>
          <a:p>
            <a:r>
              <a:rPr kumimoji="1" lang="en-US" altLang="ja-JP" dirty="0"/>
              <a:t>10</a:t>
            </a:r>
            <a:r>
              <a:rPr kumimoji="1" lang="ja-JP" altLang="en-US" dirty="0"/>
              <a:t>年経って初めて第一次の法改正・・・提出代行権を認められ、都道府県ごとに社会保険労務士会を。全国の社会保険労務士は、全国社会保険労務士会連合会を設立することが出来るとされた。</a:t>
            </a:r>
            <a:r>
              <a:rPr kumimoji="1" lang="en-US" altLang="ja-JP" dirty="0"/>
              <a:t>(S53</a:t>
            </a:r>
            <a:r>
              <a:rPr kumimoji="1" lang="ja-JP" altLang="en-US" dirty="0"/>
              <a:t>年</a:t>
            </a:r>
            <a:r>
              <a:rPr kumimoji="1" lang="en-US" altLang="ja-JP" dirty="0"/>
              <a:t>)</a:t>
            </a:r>
          </a:p>
          <a:p>
            <a:r>
              <a:rPr kumimoji="1" lang="ja-JP" altLang="en-US" dirty="0"/>
              <a:t>蒔かぬ種は生えぬ。</a:t>
            </a:r>
          </a:p>
          <a:p>
            <a:r>
              <a:rPr lang="ja-JP" altLang="en-US" dirty="0"/>
              <a:t>武士は食</a:t>
            </a:r>
            <a:r>
              <a:rPr lang="ja-JP" altLang="en-US" dirty="0" err="1"/>
              <a:t>わねど</a:t>
            </a:r>
            <a:r>
              <a:rPr lang="ja-JP" altLang="en-US" dirty="0"/>
              <a:t>高楊枝</a:t>
            </a:r>
          </a:p>
          <a:p>
            <a:r>
              <a:rPr lang="ja-JP" altLang="en-US" dirty="0"/>
              <a:t>やせ我慢</a:t>
            </a:r>
          </a:p>
          <a:p>
            <a:r>
              <a:rPr lang="ja-JP" altLang="en-US" dirty="0"/>
              <a:t>使命感・・・失くしたら、価値判断が損得になる</a:t>
            </a:r>
          </a:p>
          <a:p>
            <a:r>
              <a:rPr lang="ja-JP" altLang="en-US" dirty="0"/>
              <a:t>行政の関与が大きい</a:t>
            </a:r>
          </a:p>
        </p:txBody>
      </p:sp>
    </p:spTree>
    <p:extLst>
      <p:ext uri="{BB962C8B-B14F-4D97-AF65-F5344CB8AC3E}">
        <p14:creationId xmlns:p14="http://schemas.microsoft.com/office/powerpoint/2010/main" val="341505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557D5B-ADC9-44CA-B25F-CA041BF64A74}"/>
              </a:ext>
            </a:extLst>
          </p:cNvPr>
          <p:cNvSpPr>
            <a:spLocks noGrp="1"/>
          </p:cNvSpPr>
          <p:nvPr>
            <p:ph type="title"/>
          </p:nvPr>
        </p:nvSpPr>
        <p:spPr/>
        <p:txBody>
          <a:bodyPr/>
          <a:lstStyle/>
          <a:p>
            <a:r>
              <a:rPr kumimoji="1" lang="ja-JP" altLang="en-US" dirty="0"/>
              <a:t>現在</a:t>
            </a:r>
          </a:p>
        </p:txBody>
      </p:sp>
      <p:sp>
        <p:nvSpPr>
          <p:cNvPr id="3" name="コンテンツ プレースホルダー 2">
            <a:extLst>
              <a:ext uri="{FF2B5EF4-FFF2-40B4-BE49-F238E27FC236}">
                <a16:creationId xmlns:a16="http://schemas.microsoft.com/office/drawing/2014/main" id="{EABD324E-747B-4ECC-8028-00AD877926BC}"/>
              </a:ext>
            </a:extLst>
          </p:cNvPr>
          <p:cNvSpPr>
            <a:spLocks noGrp="1"/>
          </p:cNvSpPr>
          <p:nvPr>
            <p:ph idx="1"/>
          </p:nvPr>
        </p:nvSpPr>
        <p:spPr>
          <a:xfrm>
            <a:off x="677334" y="1287262"/>
            <a:ext cx="8596668" cy="4754101"/>
          </a:xfrm>
        </p:spPr>
        <p:txBody>
          <a:bodyPr>
            <a:normAutofit fontScale="92500" lnSpcReduction="20000"/>
          </a:bodyPr>
          <a:lstStyle/>
          <a:p>
            <a:r>
              <a:rPr kumimoji="1" lang="ja-JP" altLang="en-US" dirty="0"/>
              <a:t>関連団体・・・</a:t>
            </a:r>
            <a:r>
              <a:rPr lang="ja-JP" altLang="en-US" dirty="0"/>
              <a:t>埼玉県社会保険労務士</a:t>
            </a:r>
            <a:r>
              <a:rPr kumimoji="1" lang="ja-JP" altLang="en-US" dirty="0"/>
              <a:t>政治連盟　</a:t>
            </a:r>
            <a:r>
              <a:rPr lang="en-US" altLang="ja-JP" dirty="0"/>
              <a:t>(S52</a:t>
            </a:r>
            <a:r>
              <a:rPr lang="ja-JP" altLang="en-US" dirty="0"/>
              <a:t>年　法制定</a:t>
            </a:r>
            <a:r>
              <a:rPr lang="en-US" altLang="ja-JP" dirty="0"/>
              <a:t>10</a:t>
            </a:r>
            <a:r>
              <a:rPr lang="ja-JP" altLang="en-US" dirty="0"/>
              <a:t>周年</a:t>
            </a:r>
            <a:r>
              <a:rPr lang="en-US" altLang="ja-JP" dirty="0"/>
              <a:t>)</a:t>
            </a:r>
            <a:endParaRPr lang="ja-JP" altLang="en-US" dirty="0"/>
          </a:p>
          <a:p>
            <a:r>
              <a:rPr kumimoji="1" lang="ja-JP" altLang="en-US" dirty="0"/>
              <a:t>　　　　　　・埼玉</a:t>
            </a:r>
            <a:r>
              <a:rPr kumimoji="1" lang="en-US" altLang="ja-JP" dirty="0"/>
              <a:t>SR</a:t>
            </a:r>
            <a:r>
              <a:rPr kumimoji="1" lang="ja-JP" altLang="en-US" dirty="0"/>
              <a:t>経営労務センター</a:t>
            </a:r>
            <a:r>
              <a:rPr kumimoji="1" lang="en-US" altLang="ja-JP" dirty="0"/>
              <a:t>(S62</a:t>
            </a:r>
            <a:r>
              <a:rPr kumimoji="1" lang="ja-JP" altLang="en-US" dirty="0"/>
              <a:t>年　法制定</a:t>
            </a:r>
            <a:r>
              <a:rPr kumimoji="1" lang="en-US" altLang="ja-JP" dirty="0"/>
              <a:t>20</a:t>
            </a:r>
            <a:r>
              <a:rPr kumimoji="1" lang="ja-JP" altLang="en-US" dirty="0"/>
              <a:t>周年</a:t>
            </a:r>
            <a:r>
              <a:rPr kumimoji="1" lang="en-US" altLang="ja-JP" dirty="0"/>
              <a:t>)</a:t>
            </a:r>
            <a:endParaRPr kumimoji="1" lang="ja-JP" altLang="en-US" dirty="0"/>
          </a:p>
          <a:p>
            <a:r>
              <a:rPr kumimoji="1" lang="ja-JP" altLang="en-US" dirty="0"/>
              <a:t>　　　　　　・埼玉県社会保険労務士協同組合　</a:t>
            </a:r>
            <a:r>
              <a:rPr kumimoji="1" lang="en-US" altLang="ja-JP" dirty="0"/>
              <a:t>(H8</a:t>
            </a:r>
            <a:r>
              <a:rPr kumimoji="1" lang="ja-JP" altLang="en-US" dirty="0"/>
              <a:t>年</a:t>
            </a:r>
            <a:r>
              <a:rPr kumimoji="1" lang="en-US" altLang="ja-JP" dirty="0"/>
              <a:t>)</a:t>
            </a:r>
          </a:p>
          <a:p>
            <a:r>
              <a:rPr kumimoji="1" lang="ja-JP" altLang="en-US" dirty="0"/>
              <a:t>                       一般社団法人社労士成年後見センター埼玉　　</a:t>
            </a:r>
            <a:r>
              <a:rPr kumimoji="1" lang="en-US" altLang="ja-JP" dirty="0"/>
              <a:t>(H25</a:t>
            </a:r>
            <a:r>
              <a:rPr kumimoji="1" lang="ja-JP" altLang="en-US" dirty="0"/>
              <a:t>年</a:t>
            </a:r>
            <a:r>
              <a:rPr kumimoji="1" lang="en-US" altLang="ja-JP" dirty="0"/>
              <a:t>)</a:t>
            </a:r>
            <a:endParaRPr kumimoji="1" lang="ja-JP" altLang="en-US" dirty="0"/>
          </a:p>
          <a:p>
            <a:r>
              <a:rPr lang="ja-JP" altLang="en-US" dirty="0"/>
              <a:t>会員数・・・・約</a:t>
            </a:r>
            <a:r>
              <a:rPr lang="en-US" altLang="ja-JP" dirty="0"/>
              <a:t>1,900</a:t>
            </a:r>
            <a:r>
              <a:rPr lang="ja-JP" altLang="en-US" dirty="0"/>
              <a:t>名　全国第</a:t>
            </a:r>
            <a:r>
              <a:rPr lang="en-US" altLang="ja-JP" dirty="0"/>
              <a:t>5</a:t>
            </a:r>
            <a:r>
              <a:rPr lang="ja-JP" altLang="en-US" dirty="0"/>
              <a:t>位</a:t>
            </a:r>
            <a:endParaRPr kumimoji="1" lang="ja-JP" altLang="en-US" dirty="0"/>
          </a:p>
          <a:p>
            <a:r>
              <a:rPr lang="ja-JP" altLang="en-US" dirty="0"/>
              <a:t>法改正・・・・第８次改正までの成果</a:t>
            </a:r>
          </a:p>
          <a:p>
            <a:pPr marL="0" indent="0">
              <a:buNone/>
            </a:pPr>
            <a:r>
              <a:rPr kumimoji="1" lang="ja-JP" altLang="en-US" dirty="0"/>
              <a:t>　　　　　　　　　特定社会保険労務士制度・</a:t>
            </a:r>
            <a:r>
              <a:rPr lang="ja-JP" altLang="en-US" dirty="0"/>
              <a:t>労働争議不介入規程の削除</a:t>
            </a:r>
          </a:p>
          <a:p>
            <a:pPr marL="0" indent="0">
              <a:buNone/>
            </a:pPr>
            <a:r>
              <a:rPr kumimoji="1" lang="ja-JP" altLang="en-US" dirty="0"/>
              <a:t>　　　　　　　　　</a:t>
            </a:r>
            <a:r>
              <a:rPr lang="ja-JP" altLang="en-US" dirty="0"/>
              <a:t>補佐</a:t>
            </a:r>
            <a:r>
              <a:rPr kumimoji="1" lang="ja-JP" altLang="en-US" dirty="0"/>
              <a:t>人制度・</a:t>
            </a:r>
            <a:r>
              <a:rPr lang="ja-JP" altLang="en-US" dirty="0"/>
              <a:t>一人法人制</a:t>
            </a:r>
          </a:p>
          <a:p>
            <a:pPr marL="0" indent="0">
              <a:buNone/>
            </a:pPr>
            <a:r>
              <a:rPr lang="ja-JP" altLang="en-US" dirty="0"/>
              <a:t>本会内部組織・・・総合労働相談所・年金相談センター</a:t>
            </a:r>
          </a:p>
          <a:p>
            <a:pPr marL="0" indent="0">
              <a:buNone/>
            </a:pPr>
            <a:r>
              <a:rPr lang="ja-JP" altLang="en-US" dirty="0"/>
              <a:t>　　　　　　　　　社労士会労働紛争解決センター埼玉</a:t>
            </a:r>
          </a:p>
          <a:p>
            <a:pPr marL="0" indent="0">
              <a:buNone/>
            </a:pPr>
            <a:r>
              <a:rPr lang="ja-JP" altLang="en-US" dirty="0"/>
              <a:t>委託事業・・・・・街角の年金相談センターの運営</a:t>
            </a:r>
          </a:p>
          <a:p>
            <a:pPr marL="0" indent="0">
              <a:buNone/>
            </a:pPr>
            <a:r>
              <a:rPr lang="ja-JP" altLang="en-US" dirty="0"/>
              <a:t>　　　　　　　　　年金事務所お客様相談室受付ブース業務</a:t>
            </a:r>
          </a:p>
          <a:p>
            <a:pPr marL="0" indent="0">
              <a:buNone/>
            </a:pPr>
            <a:r>
              <a:rPr lang="ja-JP" altLang="en-US" dirty="0"/>
              <a:t>　　　　　　　　　医療業勤務環境改善センター事業</a:t>
            </a:r>
          </a:p>
          <a:p>
            <a:pPr marL="0" indent="0">
              <a:buNone/>
            </a:pPr>
            <a:r>
              <a:rPr lang="ja-JP" altLang="en-US" dirty="0"/>
              <a:t>　　　　　　　　　</a:t>
            </a:r>
          </a:p>
          <a:p>
            <a:pPr marL="0" indent="0">
              <a:buNone/>
            </a:pPr>
            <a:endParaRPr lang="ja-JP" altLang="en-US" dirty="0"/>
          </a:p>
          <a:p>
            <a:pPr marL="0" indent="0">
              <a:buNone/>
            </a:pPr>
            <a:endParaRPr lang="ja-JP" altLang="en-US" dirty="0"/>
          </a:p>
        </p:txBody>
      </p:sp>
    </p:spTree>
    <p:extLst>
      <p:ext uri="{BB962C8B-B14F-4D97-AF65-F5344CB8AC3E}">
        <p14:creationId xmlns:p14="http://schemas.microsoft.com/office/powerpoint/2010/main" val="428857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D1CC7-7453-46FC-BBBB-AE9042030075}"/>
              </a:ext>
            </a:extLst>
          </p:cNvPr>
          <p:cNvSpPr>
            <a:spLocks noGrp="1"/>
          </p:cNvSpPr>
          <p:nvPr>
            <p:ph type="title"/>
          </p:nvPr>
        </p:nvSpPr>
        <p:spPr/>
        <p:txBody>
          <a:bodyPr/>
          <a:lstStyle/>
          <a:p>
            <a:r>
              <a:rPr lang="ja-JP" altLang="en-US" dirty="0"/>
              <a:t>現在</a:t>
            </a:r>
            <a:endParaRPr kumimoji="1" lang="ja-JP" altLang="en-US" dirty="0"/>
          </a:p>
        </p:txBody>
      </p:sp>
      <p:sp>
        <p:nvSpPr>
          <p:cNvPr id="3" name="コンテンツ プレースホルダー 2">
            <a:extLst>
              <a:ext uri="{FF2B5EF4-FFF2-40B4-BE49-F238E27FC236}">
                <a16:creationId xmlns:a16="http://schemas.microsoft.com/office/drawing/2014/main" id="{C64F6A9C-3A11-4083-B38C-DF072E82BF9E}"/>
              </a:ext>
            </a:extLst>
          </p:cNvPr>
          <p:cNvSpPr>
            <a:spLocks noGrp="1"/>
          </p:cNvSpPr>
          <p:nvPr>
            <p:ph idx="1"/>
          </p:nvPr>
        </p:nvSpPr>
        <p:spPr>
          <a:xfrm>
            <a:off x="677334" y="1269507"/>
            <a:ext cx="8596668" cy="5397623"/>
          </a:xfrm>
        </p:spPr>
        <p:txBody>
          <a:bodyPr>
            <a:normAutofit fontScale="92500" lnSpcReduction="10000"/>
          </a:bodyPr>
          <a:lstStyle/>
          <a:p>
            <a:r>
              <a:rPr kumimoji="1" lang="ja-JP" altLang="en-US" dirty="0"/>
              <a:t>社会貢献事業　　</a:t>
            </a:r>
            <a:r>
              <a:rPr lang="ja-JP" altLang="en-US" dirty="0"/>
              <a:t>学校教育出前講座　</a:t>
            </a:r>
            <a:r>
              <a:rPr kumimoji="1" lang="ja-JP" altLang="en-US" dirty="0"/>
              <a:t>成年後見事業　労働条件審査</a:t>
            </a:r>
          </a:p>
          <a:p>
            <a:r>
              <a:rPr lang="ja-JP" altLang="en-US" dirty="0"/>
              <a:t>資格として　　　社会からの期待と監視　</a:t>
            </a:r>
            <a:r>
              <a:rPr kumimoji="1" lang="ja-JP" altLang="en-US" dirty="0"/>
              <a:t>足の裏についた飯粒　</a:t>
            </a:r>
            <a:r>
              <a:rPr lang="ja-JP" altLang="en-US" dirty="0"/>
              <a:t>餅屋は餅屋</a:t>
            </a:r>
          </a:p>
          <a:p>
            <a:r>
              <a:rPr lang="ja-JP" altLang="en-US" dirty="0"/>
              <a:t>問題点　　　　　不祥事　不適切情報発信　品位の欠如</a:t>
            </a:r>
          </a:p>
          <a:p>
            <a:pPr marL="0" indent="0">
              <a:buNone/>
            </a:pPr>
            <a:r>
              <a:rPr lang="ja-JP" altLang="en-US" dirty="0"/>
              <a:t>　　　　　　　　　　障害年金・助成金</a:t>
            </a:r>
          </a:p>
          <a:p>
            <a:pPr marL="0" indent="0">
              <a:buNone/>
            </a:pPr>
            <a:r>
              <a:rPr lang="ja-JP" altLang="en-US" dirty="0"/>
              <a:t>社労士の業務 </a:t>
            </a:r>
            <a:r>
              <a:rPr lang="en-US" altLang="ja-JP" dirty="0"/>
              <a:t>5</a:t>
            </a:r>
            <a:r>
              <a:rPr lang="ja-JP" altLang="en-US" dirty="0" err="1"/>
              <a:t>つの</a:t>
            </a:r>
            <a:r>
              <a:rPr lang="ja-JP" altLang="en-US" dirty="0"/>
              <a:t>分類</a:t>
            </a:r>
          </a:p>
          <a:p>
            <a:pPr marL="0" indent="0">
              <a:buNone/>
            </a:pPr>
            <a:r>
              <a:rPr lang="ja-JP" altLang="en-US" dirty="0"/>
              <a:t>　　　　　　　　　</a:t>
            </a:r>
            <a:r>
              <a:rPr lang="en-US" altLang="ja-JP" dirty="0"/>
              <a:t>1.</a:t>
            </a:r>
            <a:r>
              <a:rPr lang="ja-JP" altLang="en-US" dirty="0"/>
              <a:t>　申請書の作成・提出代行・事務代理</a:t>
            </a:r>
          </a:p>
          <a:p>
            <a:pPr marL="0" indent="0">
              <a:buNone/>
            </a:pPr>
            <a:r>
              <a:rPr lang="ja-JP" altLang="en-US" dirty="0"/>
              <a:t>　　　　　　　　　</a:t>
            </a:r>
            <a:r>
              <a:rPr lang="en-US" altLang="ja-JP" dirty="0"/>
              <a:t>2.</a:t>
            </a:r>
            <a:r>
              <a:rPr lang="ja-JP" altLang="en-US" dirty="0"/>
              <a:t>　帳簿書類の作成事務</a:t>
            </a:r>
          </a:p>
          <a:p>
            <a:pPr marL="0" indent="0">
              <a:buNone/>
            </a:pPr>
            <a:r>
              <a:rPr lang="ja-JP" altLang="en-US" dirty="0"/>
              <a:t>　　　　　　　　　</a:t>
            </a:r>
            <a:r>
              <a:rPr lang="en-US" altLang="ja-JP" dirty="0"/>
              <a:t>3.</a:t>
            </a:r>
            <a:r>
              <a:rPr lang="ja-JP" altLang="en-US" dirty="0"/>
              <a:t>　労務管理の相談指導</a:t>
            </a:r>
          </a:p>
          <a:p>
            <a:pPr marL="0" indent="0">
              <a:buNone/>
            </a:pPr>
            <a:r>
              <a:rPr lang="ja-JP" altLang="en-US" dirty="0"/>
              <a:t>　　　　　　　　　</a:t>
            </a:r>
            <a:r>
              <a:rPr lang="en-US" altLang="ja-JP" dirty="0"/>
              <a:t>4.</a:t>
            </a:r>
            <a:r>
              <a:rPr lang="ja-JP" altLang="en-US" dirty="0"/>
              <a:t>　賃金計算事務</a:t>
            </a:r>
            <a:r>
              <a:rPr lang="en-US" altLang="ja-JP" dirty="0"/>
              <a:t>(</a:t>
            </a:r>
            <a:r>
              <a:rPr lang="ja-JP" altLang="en-US" dirty="0"/>
              <a:t>台帳の調製は社労士の独占</a:t>
            </a:r>
            <a:r>
              <a:rPr lang="en-US" altLang="ja-JP" dirty="0"/>
              <a:t>)</a:t>
            </a:r>
            <a:endParaRPr lang="ja-JP" altLang="en-US" dirty="0"/>
          </a:p>
          <a:p>
            <a:pPr marL="0" indent="0">
              <a:buNone/>
            </a:pPr>
            <a:r>
              <a:rPr lang="ja-JP" altLang="en-US" dirty="0"/>
              <a:t>　　　　　　　　　</a:t>
            </a:r>
            <a:r>
              <a:rPr lang="en-US" altLang="ja-JP" dirty="0"/>
              <a:t>5.</a:t>
            </a:r>
            <a:r>
              <a:rPr lang="ja-JP" altLang="en-US" dirty="0"/>
              <a:t>　</a:t>
            </a:r>
            <a:r>
              <a:rPr lang="en-US" altLang="ja-JP" dirty="0"/>
              <a:t>ADR(</a:t>
            </a:r>
            <a:r>
              <a:rPr lang="ja-JP" altLang="en-US" dirty="0"/>
              <a:t>特定社労士のみの業務</a:t>
            </a:r>
            <a:r>
              <a:rPr lang="en-US" altLang="ja-JP" dirty="0"/>
              <a:t>)</a:t>
            </a:r>
            <a:endParaRPr lang="ja-JP" altLang="en-US" dirty="0"/>
          </a:p>
          <a:p>
            <a:pPr marL="0" indent="0">
              <a:buNone/>
            </a:pPr>
            <a:endParaRPr lang="ja-JP" altLang="en-US" dirty="0"/>
          </a:p>
          <a:p>
            <a:pPr marL="0" indent="0">
              <a:buNone/>
            </a:pPr>
            <a:r>
              <a:rPr lang="ja-JP" altLang="en-US" dirty="0"/>
              <a:t>事務所経営　　　　　どこを目指すのか</a:t>
            </a:r>
            <a:r>
              <a:rPr lang="en-US" altLang="ja-JP" dirty="0"/>
              <a:t>?</a:t>
            </a:r>
          </a:p>
          <a:p>
            <a:pPr marL="0" indent="0">
              <a:buNone/>
            </a:pPr>
            <a:r>
              <a:rPr lang="en-US" altLang="ja-JP" dirty="0"/>
              <a:t>                                  </a:t>
            </a:r>
            <a:r>
              <a:rPr lang="ja-JP" altLang="en-US" dirty="0"/>
              <a:t>町の開業医的な事務所経営。総合病院的な事務所経営。</a:t>
            </a:r>
          </a:p>
          <a:p>
            <a:pPr marL="0" indent="0">
              <a:buNone/>
            </a:pPr>
            <a:r>
              <a:rPr lang="ja-JP" altLang="en-US" dirty="0"/>
              <a:t>　　　　　　　　　　農耕民族的な業務主体か狩猟民族的な業務主体か</a:t>
            </a:r>
          </a:p>
          <a:p>
            <a:pPr marL="0" indent="0">
              <a:buNone/>
            </a:pPr>
            <a:r>
              <a:rPr lang="ja-JP" altLang="en-US" dirty="0"/>
              <a:t>　　　　　　　　　　予防医学的業務を推進すべき</a:t>
            </a:r>
          </a:p>
          <a:p>
            <a:pPr marL="0" indent="0">
              <a:buNone/>
            </a:pPr>
            <a:endParaRPr lang="ja-JP" altLang="en-US" dirty="0"/>
          </a:p>
          <a:p>
            <a:endParaRPr lang="ja-JP" altLang="en-US" dirty="0"/>
          </a:p>
          <a:p>
            <a:pPr marL="0" indent="0">
              <a:buNone/>
            </a:pPr>
            <a:endParaRPr lang="ja-JP" altLang="en-US" dirty="0"/>
          </a:p>
          <a:p>
            <a:pPr marL="0" indent="0">
              <a:buNone/>
            </a:pPr>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63666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1CB79B0-A298-42CF-8FE7-763CD4EB36C7}"/>
              </a:ext>
            </a:extLst>
          </p:cNvPr>
          <p:cNvSpPr/>
          <p:nvPr/>
        </p:nvSpPr>
        <p:spPr>
          <a:xfrm>
            <a:off x="0" y="2785404"/>
            <a:ext cx="12192000" cy="45057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t>令和</a:t>
            </a:r>
            <a:r>
              <a:rPr kumimoji="1" lang="en-US" altLang="ja-JP" sz="2400" b="1" dirty="0"/>
              <a:t>2</a:t>
            </a:r>
            <a:r>
              <a:rPr kumimoji="1" lang="ja-JP" altLang="en-US" sz="2400" b="1" dirty="0"/>
              <a:t>年度連合会の推進する</a:t>
            </a:r>
          </a:p>
          <a:p>
            <a:pPr algn="ctr"/>
            <a:r>
              <a:rPr kumimoji="1" lang="ja-JP" altLang="en-US" sz="2400" b="1"/>
              <a:t>デジタル化　働き方改革　</a:t>
            </a:r>
            <a:r>
              <a:rPr kumimoji="1" lang="ja-JP" altLang="en-US" sz="2400" b="1" dirty="0"/>
              <a:t>上半期事業の実施状況</a:t>
            </a:r>
          </a:p>
        </p:txBody>
      </p:sp>
    </p:spTree>
    <p:extLst>
      <p:ext uri="{BB962C8B-B14F-4D97-AF65-F5344CB8AC3E}">
        <p14:creationId xmlns:p14="http://schemas.microsoft.com/office/powerpoint/2010/main" val="175881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00FB384-8D20-47C3-9D66-40A295069094}"/>
              </a:ext>
            </a:extLst>
          </p:cNvPr>
          <p:cNvSpPr/>
          <p:nvPr/>
        </p:nvSpPr>
        <p:spPr>
          <a:xfrm>
            <a:off x="9448800" y="0"/>
            <a:ext cx="2478157" cy="4505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デジタル化推進特別委員会</a:t>
            </a:r>
          </a:p>
        </p:txBody>
      </p:sp>
      <p:sp>
        <p:nvSpPr>
          <p:cNvPr id="7" name="正方形/長方形 6">
            <a:extLst>
              <a:ext uri="{FF2B5EF4-FFF2-40B4-BE49-F238E27FC236}">
                <a16:creationId xmlns:a16="http://schemas.microsoft.com/office/drawing/2014/main" id="{31CB79B0-A298-42CF-8FE7-763CD4EB36C7}"/>
              </a:ext>
            </a:extLst>
          </p:cNvPr>
          <p:cNvSpPr/>
          <p:nvPr/>
        </p:nvSpPr>
        <p:spPr>
          <a:xfrm>
            <a:off x="0" y="0"/>
            <a:ext cx="3193774" cy="450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上半期事業の実施状況</a:t>
            </a:r>
          </a:p>
        </p:txBody>
      </p:sp>
      <p:sp>
        <p:nvSpPr>
          <p:cNvPr id="2" name="スライド番号プレースホルダー 1">
            <a:extLst>
              <a:ext uri="{FF2B5EF4-FFF2-40B4-BE49-F238E27FC236}">
                <a16:creationId xmlns:a16="http://schemas.microsoft.com/office/drawing/2014/main" id="{3C9619BD-5721-41F7-9BD3-9F4E68182344}"/>
              </a:ext>
            </a:extLst>
          </p:cNvPr>
          <p:cNvSpPr>
            <a:spLocks noGrp="1"/>
          </p:cNvSpPr>
          <p:nvPr>
            <p:ph type="sldNum" sz="quarter" idx="12"/>
          </p:nvPr>
        </p:nvSpPr>
        <p:spPr/>
        <p:txBody>
          <a:bodyPr/>
          <a:lstStyle/>
          <a:p>
            <a:fld id="{6D68B2A2-95BF-4090-A418-457D88166BED}" type="slidenum">
              <a:rPr kumimoji="1" lang="ja-JP" altLang="en-US" smtClean="0"/>
              <a:t>9</a:t>
            </a:fld>
            <a:endParaRPr kumimoji="1" lang="ja-JP" altLang="en-US"/>
          </a:p>
        </p:txBody>
      </p:sp>
      <p:pic>
        <p:nvPicPr>
          <p:cNvPr id="6" name="図 5">
            <a:extLst>
              <a:ext uri="{FF2B5EF4-FFF2-40B4-BE49-F238E27FC236}">
                <a16:creationId xmlns:a16="http://schemas.microsoft.com/office/drawing/2014/main" id="{3E49E3E6-4A5F-4982-AEA9-3510E35ACA31}"/>
              </a:ext>
            </a:extLst>
          </p:cNvPr>
          <p:cNvPicPr>
            <a:picLocks noChangeAspect="1"/>
          </p:cNvPicPr>
          <p:nvPr/>
        </p:nvPicPr>
        <p:blipFill>
          <a:blip r:embed="rId2"/>
          <a:stretch>
            <a:fillRect/>
          </a:stretch>
        </p:blipFill>
        <p:spPr>
          <a:xfrm>
            <a:off x="11597" y="450574"/>
            <a:ext cx="11966810" cy="6407426"/>
          </a:xfrm>
          <a:prstGeom prst="rect">
            <a:avLst/>
          </a:prstGeom>
        </p:spPr>
      </p:pic>
    </p:spTree>
    <p:extLst>
      <p:ext uri="{BB962C8B-B14F-4D97-AF65-F5344CB8AC3E}">
        <p14:creationId xmlns:p14="http://schemas.microsoft.com/office/powerpoint/2010/main" val="3877220800"/>
      </p:ext>
    </p:extLst>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233</TotalTime>
  <Words>3596</Words>
  <Application>Microsoft Office PowerPoint</Application>
  <PresentationFormat>ワイド画面</PresentationFormat>
  <Paragraphs>308</Paragraphs>
  <Slides>26</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Meiryo UI</vt:lpstr>
      <vt:lpstr>ＭＳ Ｐゴシック</vt:lpstr>
      <vt:lpstr>メイリオ</vt:lpstr>
      <vt:lpstr>游ゴシック</vt:lpstr>
      <vt:lpstr>游ゴシック Medium</vt:lpstr>
      <vt:lpstr>Arial</vt:lpstr>
      <vt:lpstr>Calibri</vt:lpstr>
      <vt:lpstr>Trebuchet MS</vt:lpstr>
      <vt:lpstr>Wingdings</vt:lpstr>
      <vt:lpstr>Wingdings 3</vt:lpstr>
      <vt:lpstr>ファセット</vt:lpstr>
      <vt:lpstr>誇り高き社労士の時代へ</vt:lpstr>
      <vt:lpstr>1.　この資格の生い立ち </vt:lpstr>
      <vt:lpstr>この資格の生い立ち</vt:lpstr>
      <vt:lpstr>創世期のころ</vt:lpstr>
      <vt:lpstr>創世記のころ</vt:lpstr>
      <vt:lpstr>現在</vt:lpstr>
      <vt:lpstr>現在</vt:lpstr>
      <vt:lpstr>PowerPoint プレゼンテーション</vt:lpstr>
      <vt:lpstr>PowerPoint プレゼンテーション</vt:lpstr>
      <vt:lpstr>マイナンバーカードの普及・利活用促進</vt:lpstr>
      <vt:lpstr>マイナンバーカードの普及・利活用促進</vt:lpstr>
      <vt:lpstr>PowerPoint プレゼンテーション</vt:lpstr>
      <vt:lpstr>マイナンバーカードの普及・利活用促進</vt:lpstr>
      <vt:lpstr>マイナンバーカードの普及・利活用促進</vt:lpstr>
      <vt:lpstr>IPA研修の都道府県会での実施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第9次法改正 </vt:lpstr>
      <vt:lpstr>未来へ </vt:lpstr>
      <vt:lpstr>士たるもの尊ぶべきことは、徳であって才でなく、行動であって学識でない。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誇り高き社労士の時代へ</dc:title>
  <dc:creator>ishikura</dc:creator>
  <cp:lastModifiedBy>正仁 石倉</cp:lastModifiedBy>
  <cp:revision>42</cp:revision>
  <cp:lastPrinted>2020-11-15T07:28:04Z</cp:lastPrinted>
  <dcterms:created xsi:type="dcterms:W3CDTF">2017-09-21T05:17:08Z</dcterms:created>
  <dcterms:modified xsi:type="dcterms:W3CDTF">2020-11-15T07:31:58Z</dcterms:modified>
</cp:coreProperties>
</file>