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8.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9.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4.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5.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6.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85" r:id="rId2"/>
    <p:sldMasterId id="2147483698" r:id="rId3"/>
    <p:sldMasterId id="2147483710" r:id="rId4"/>
    <p:sldMasterId id="2147483714" r:id="rId5"/>
    <p:sldMasterId id="2147483726" r:id="rId6"/>
    <p:sldMasterId id="2147483733" r:id="rId7"/>
    <p:sldMasterId id="2147483745" r:id="rId8"/>
    <p:sldMasterId id="2147483757" r:id="rId9"/>
    <p:sldMasterId id="2147483769" r:id="rId10"/>
    <p:sldMasterId id="2147483782" r:id="rId11"/>
    <p:sldMasterId id="2147483794" r:id="rId12"/>
    <p:sldMasterId id="2147483806" r:id="rId13"/>
    <p:sldMasterId id="2147483818" r:id="rId14"/>
    <p:sldMasterId id="2147483830" r:id="rId15"/>
    <p:sldMasterId id="2147483843" r:id="rId16"/>
    <p:sldMasterId id="2147483855" r:id="rId17"/>
    <p:sldMasterId id="2147483868" r:id="rId18"/>
  </p:sldMasterIdLst>
  <p:notesMasterIdLst>
    <p:notesMasterId r:id="rId59"/>
  </p:notesMasterIdLst>
  <p:sldIdLst>
    <p:sldId id="257" r:id="rId19"/>
    <p:sldId id="269" r:id="rId20"/>
    <p:sldId id="258" r:id="rId21"/>
    <p:sldId id="259" r:id="rId22"/>
    <p:sldId id="295" r:id="rId23"/>
    <p:sldId id="260" r:id="rId24"/>
    <p:sldId id="296" r:id="rId25"/>
    <p:sldId id="298" r:id="rId26"/>
    <p:sldId id="297" r:id="rId27"/>
    <p:sldId id="299" r:id="rId28"/>
    <p:sldId id="300" r:id="rId29"/>
    <p:sldId id="302" r:id="rId30"/>
    <p:sldId id="264" r:id="rId31"/>
    <p:sldId id="265" r:id="rId32"/>
    <p:sldId id="266" r:id="rId33"/>
    <p:sldId id="267" r:id="rId34"/>
    <p:sldId id="268" r:id="rId35"/>
    <p:sldId id="270" r:id="rId36"/>
    <p:sldId id="294" r:id="rId37"/>
    <p:sldId id="305" r:id="rId38"/>
    <p:sldId id="304" r:id="rId39"/>
    <p:sldId id="303" r:id="rId40"/>
    <p:sldId id="275" r:id="rId41"/>
    <p:sldId id="280" r:id="rId42"/>
    <p:sldId id="282" r:id="rId43"/>
    <p:sldId id="283" r:id="rId44"/>
    <p:sldId id="285" r:id="rId45"/>
    <p:sldId id="286" r:id="rId46"/>
    <p:sldId id="306" r:id="rId47"/>
    <p:sldId id="307" r:id="rId48"/>
    <p:sldId id="308" r:id="rId49"/>
    <p:sldId id="309" r:id="rId50"/>
    <p:sldId id="310" r:id="rId51"/>
    <p:sldId id="311" r:id="rId52"/>
    <p:sldId id="312" r:id="rId53"/>
    <p:sldId id="291" r:id="rId54"/>
    <p:sldId id="317" r:id="rId55"/>
    <p:sldId id="316" r:id="rId56"/>
    <p:sldId id="314" r:id="rId57"/>
    <p:sldId id="293" r:id="rId58"/>
  </p:sldIdLst>
  <p:sldSz cx="9144000" cy="6858000" type="screen4x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5110" autoAdjust="0"/>
  </p:normalViewPr>
  <p:slideViewPr>
    <p:cSldViewPr snapToGrid="0">
      <p:cViewPr varScale="1">
        <p:scale>
          <a:sx n="69" d="100"/>
          <a:sy n="69" d="100"/>
        </p:scale>
        <p:origin x="1398" y="4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73" d="100"/>
          <a:sy n="73" d="100"/>
        </p:scale>
        <p:origin x="1632"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8" Type="http://schemas.openxmlformats.org/officeDocument/2006/relationships/slideMaster" Target="slideMasters/slideMaster8.xml"/><Relationship Id="rId51" Type="http://schemas.openxmlformats.org/officeDocument/2006/relationships/slide" Target="slides/slide3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F155901A-FF4A-41AF-AF1D-C7ECA159FD9E}" type="datetimeFigureOut">
              <a:rPr kumimoji="1" lang="ja-JP" altLang="en-US" smtClean="0"/>
              <a:t>2021/5/13</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E42BC74-6F4B-4E79-9A82-5AFF46B2020B}" type="slidenum">
              <a:rPr kumimoji="1" lang="ja-JP" altLang="en-US" smtClean="0"/>
              <a:t>‹#›</a:t>
            </a:fld>
            <a:endParaRPr kumimoji="1" lang="ja-JP" altLang="en-US"/>
          </a:p>
        </p:txBody>
      </p:sp>
    </p:spTree>
    <p:extLst>
      <p:ext uri="{BB962C8B-B14F-4D97-AF65-F5344CB8AC3E}">
        <p14:creationId xmlns:p14="http://schemas.microsoft.com/office/powerpoint/2010/main" val="41401898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xfrm>
            <a:off x="1396207" y="709704"/>
            <a:ext cx="3943350" cy="29575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tangle 3"/>
          <p:cNvSpPr>
            <a:spLocks noGrp="1"/>
          </p:cNvSpPr>
          <p:nvPr>
            <p:ph type="body" idx="1"/>
          </p:nvPr>
        </p:nvSpPr>
        <p:spPr>
          <a:noFill/>
        </p:spPr>
        <p:txBody>
          <a:bodyPr/>
          <a:lstStyle/>
          <a:p>
            <a:endParaRPr lang="ja-JP" altLang="en-US" smtClean="0"/>
          </a:p>
        </p:txBody>
      </p:sp>
    </p:spTree>
    <p:extLst>
      <p:ext uri="{BB962C8B-B14F-4D97-AF65-F5344CB8AC3E}">
        <p14:creationId xmlns:p14="http://schemas.microsoft.com/office/powerpoint/2010/main" val="924077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10</a:t>
            </a:fld>
            <a:endParaRPr kumimoji="1" lang="ja-JP" altLang="en-US"/>
          </a:p>
        </p:txBody>
      </p:sp>
    </p:spTree>
    <p:extLst>
      <p:ext uri="{BB962C8B-B14F-4D97-AF65-F5344CB8AC3E}">
        <p14:creationId xmlns:p14="http://schemas.microsoft.com/office/powerpoint/2010/main" val="345823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11</a:t>
            </a:fld>
            <a:endParaRPr kumimoji="1" lang="ja-JP" altLang="en-US"/>
          </a:p>
        </p:txBody>
      </p:sp>
    </p:spTree>
    <p:extLst>
      <p:ext uri="{BB962C8B-B14F-4D97-AF65-F5344CB8AC3E}">
        <p14:creationId xmlns:p14="http://schemas.microsoft.com/office/powerpoint/2010/main" val="201035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12</a:t>
            </a:fld>
            <a:endParaRPr kumimoji="1" lang="ja-JP" altLang="en-US"/>
          </a:p>
        </p:txBody>
      </p:sp>
    </p:spTree>
    <p:extLst>
      <p:ext uri="{BB962C8B-B14F-4D97-AF65-F5344CB8AC3E}">
        <p14:creationId xmlns:p14="http://schemas.microsoft.com/office/powerpoint/2010/main" val="2388580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10764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2108822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973042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05980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891064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18</a:t>
            </a:fld>
            <a:endParaRPr kumimoji="1" lang="ja-JP" altLang="en-US"/>
          </a:p>
        </p:txBody>
      </p:sp>
    </p:spTree>
    <p:extLst>
      <p:ext uri="{BB962C8B-B14F-4D97-AF65-F5344CB8AC3E}">
        <p14:creationId xmlns:p14="http://schemas.microsoft.com/office/powerpoint/2010/main" val="1332737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19</a:t>
            </a:fld>
            <a:endParaRPr kumimoji="1" lang="ja-JP" altLang="en-US"/>
          </a:p>
        </p:txBody>
      </p:sp>
    </p:spTree>
    <p:extLst>
      <p:ext uri="{BB962C8B-B14F-4D97-AF65-F5344CB8AC3E}">
        <p14:creationId xmlns:p14="http://schemas.microsoft.com/office/powerpoint/2010/main" val="12822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2</a:t>
            </a:fld>
            <a:endParaRPr kumimoji="1" lang="ja-JP" altLang="en-US"/>
          </a:p>
        </p:txBody>
      </p:sp>
    </p:spTree>
    <p:extLst>
      <p:ext uri="{BB962C8B-B14F-4D97-AF65-F5344CB8AC3E}">
        <p14:creationId xmlns:p14="http://schemas.microsoft.com/office/powerpoint/2010/main" val="3151522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63575" y="804863"/>
            <a:ext cx="5359400" cy="4021137"/>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83347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21</a:t>
            </a:fld>
            <a:endParaRPr kumimoji="1" lang="ja-JP" altLang="en-US"/>
          </a:p>
        </p:txBody>
      </p:sp>
    </p:spTree>
    <p:extLst>
      <p:ext uri="{BB962C8B-B14F-4D97-AF65-F5344CB8AC3E}">
        <p14:creationId xmlns:p14="http://schemas.microsoft.com/office/powerpoint/2010/main" val="2816460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0275" y="1341438"/>
            <a:ext cx="4826000" cy="36195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E21046-21FC-405D-98A3-47C476544FD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490729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CDEFB-5367-45C2-B0AC-F73E40BC84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490343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3575" y="804863"/>
            <a:ext cx="5359400" cy="40211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6CDEFB-5367-45C2-B0AC-F73E40BC844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36034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06400" y="874713"/>
            <a:ext cx="5826125" cy="4370387"/>
          </a:xfrm>
        </p:spPr>
      </p:sp>
      <p:sp>
        <p:nvSpPr>
          <p:cNvPr id="3" name="ノート プレースホルダー 2"/>
          <p:cNvSpPr>
            <a:spLocks noGrp="1"/>
          </p:cNvSpPr>
          <p:nvPr>
            <p:ph type="body" idx="1"/>
          </p:nvPr>
        </p:nvSpPr>
        <p:spPr>
          <a:xfrm>
            <a:off x="647452" y="6080575"/>
            <a:ext cx="5388610" cy="3884861"/>
          </a:xfrm>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5740A55-4C67-422E-A9E1-B161F1F5D0E8}" type="slidenum">
              <a:rPr kumimoji="1" lang="ja-JP" altLang="en-US" sz="1200" b="0" i="0" u="none" strike="noStrike" kern="1200" cap="none" spc="0" normalizeH="0" baseline="0" noProof="0" smtClean="0">
                <a:ln>
                  <a:noFill/>
                </a:ln>
                <a:solidFill>
                  <a:prstClr val="black"/>
                </a:solidFill>
                <a:effectLst/>
                <a:uLnTx/>
                <a:uFillTx/>
                <a:latin typeface="Arial"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Arial" charset="0"/>
              <a:ea typeface="ＭＳ Ｐゴシック" pitchFamily="50" charset="-128"/>
              <a:cs typeface="+mn-cs"/>
            </a:endParaRPr>
          </a:p>
        </p:txBody>
      </p:sp>
    </p:spTree>
    <p:extLst>
      <p:ext uri="{BB962C8B-B14F-4D97-AF65-F5344CB8AC3E}">
        <p14:creationId xmlns:p14="http://schemas.microsoft.com/office/powerpoint/2010/main" val="8354710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3575" y="804863"/>
            <a:ext cx="5359400" cy="402113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47E498-F92D-432C-80BA-38B006ED34F9}"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17289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27</a:t>
            </a:fld>
            <a:endParaRPr kumimoji="1" lang="ja-JP" altLang="en-US"/>
          </a:p>
        </p:txBody>
      </p:sp>
    </p:spTree>
    <p:extLst>
      <p:ext uri="{BB962C8B-B14F-4D97-AF65-F5344CB8AC3E}">
        <p14:creationId xmlns:p14="http://schemas.microsoft.com/office/powerpoint/2010/main" val="20089488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28</a:t>
            </a:fld>
            <a:endParaRPr kumimoji="1" lang="ja-JP" altLang="en-US"/>
          </a:p>
        </p:txBody>
      </p:sp>
    </p:spTree>
    <p:extLst>
      <p:ext uri="{BB962C8B-B14F-4D97-AF65-F5344CB8AC3E}">
        <p14:creationId xmlns:p14="http://schemas.microsoft.com/office/powerpoint/2010/main" val="10264994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29</a:t>
            </a:fld>
            <a:endParaRPr kumimoji="1" lang="ja-JP" altLang="en-US"/>
          </a:p>
        </p:txBody>
      </p:sp>
    </p:spTree>
    <p:extLst>
      <p:ext uri="{BB962C8B-B14F-4D97-AF65-F5344CB8AC3E}">
        <p14:creationId xmlns:p14="http://schemas.microsoft.com/office/powerpoint/2010/main" val="2762422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804863"/>
            <a:ext cx="5356225" cy="4017962"/>
          </a:xfrm>
        </p:spPr>
      </p:sp>
      <p:sp>
        <p:nvSpPr>
          <p:cNvPr id="3" name="ノート プレースホルダー 2"/>
          <p:cNvSpPr>
            <a:spLocks noGrp="1"/>
          </p:cNvSpPr>
          <p:nvPr>
            <p:ph type="body" idx="1"/>
          </p:nvPr>
        </p:nvSpPr>
        <p:spPr>
          <a:xfrm>
            <a:off x="681771" y="5094127"/>
            <a:ext cx="5348695" cy="4826015"/>
          </a:xfrm>
        </p:spPr>
        <p:txBody>
          <a:bodyPr/>
          <a:lstStyle/>
          <a:p>
            <a:endParaRPr kumimoji="1" lang="ja-JP"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D1A510C3-E917-47D0-BF6C-37207739562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8275200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30</a:t>
            </a:fld>
            <a:endParaRPr kumimoji="1" lang="ja-JP" altLang="en-US"/>
          </a:p>
        </p:txBody>
      </p:sp>
    </p:spTree>
    <p:extLst>
      <p:ext uri="{BB962C8B-B14F-4D97-AF65-F5344CB8AC3E}">
        <p14:creationId xmlns:p14="http://schemas.microsoft.com/office/powerpoint/2010/main" val="2440846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31</a:t>
            </a:fld>
            <a:endParaRPr kumimoji="1" lang="ja-JP" altLang="en-US"/>
          </a:p>
        </p:txBody>
      </p:sp>
    </p:spTree>
    <p:extLst>
      <p:ext uri="{BB962C8B-B14F-4D97-AF65-F5344CB8AC3E}">
        <p14:creationId xmlns:p14="http://schemas.microsoft.com/office/powerpoint/2010/main" val="1728187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32</a:t>
            </a:fld>
            <a:endParaRPr kumimoji="1" lang="ja-JP" altLang="en-US"/>
          </a:p>
        </p:txBody>
      </p:sp>
    </p:spTree>
    <p:extLst>
      <p:ext uri="{BB962C8B-B14F-4D97-AF65-F5344CB8AC3E}">
        <p14:creationId xmlns:p14="http://schemas.microsoft.com/office/powerpoint/2010/main" val="25952891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33</a:t>
            </a:fld>
            <a:endParaRPr kumimoji="1" lang="ja-JP" altLang="en-US"/>
          </a:p>
        </p:txBody>
      </p:sp>
    </p:spTree>
    <p:extLst>
      <p:ext uri="{BB962C8B-B14F-4D97-AF65-F5344CB8AC3E}">
        <p14:creationId xmlns:p14="http://schemas.microsoft.com/office/powerpoint/2010/main" val="18025850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34</a:t>
            </a:fld>
            <a:endParaRPr kumimoji="1" lang="ja-JP" altLang="en-US"/>
          </a:p>
        </p:txBody>
      </p:sp>
    </p:spTree>
    <p:extLst>
      <p:ext uri="{BB962C8B-B14F-4D97-AF65-F5344CB8AC3E}">
        <p14:creationId xmlns:p14="http://schemas.microsoft.com/office/powerpoint/2010/main" val="3959339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2462" rtl="0" eaLnBrk="1" fontAlgn="auto" latinLnBrk="0" hangingPunct="1">
              <a:lnSpc>
                <a:spcPct val="100000"/>
              </a:lnSpc>
              <a:spcBef>
                <a:spcPts val="0"/>
              </a:spcBef>
              <a:spcAft>
                <a:spcPts val="0"/>
              </a:spcAft>
              <a:buClrTx/>
              <a:buSzTx/>
              <a:buFontTx/>
              <a:buNone/>
              <a:tabLst/>
              <a:defRPr/>
            </a:pPr>
            <a:fld id="{244CBEA7-FE98-41FF-99A1-A443AD09CBC5}"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462"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9824929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36</a:t>
            </a:fld>
            <a:endParaRPr kumimoji="1" lang="ja-JP" altLang="en-US"/>
          </a:p>
        </p:txBody>
      </p:sp>
    </p:spTree>
    <p:extLst>
      <p:ext uri="{BB962C8B-B14F-4D97-AF65-F5344CB8AC3E}">
        <p14:creationId xmlns:p14="http://schemas.microsoft.com/office/powerpoint/2010/main" val="1244489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ja-JP" altLang="en-US" dirty="0" smtClean="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259" rtl="0" eaLnBrk="1" fontAlgn="auto" latinLnBrk="0" hangingPunct="1">
              <a:lnSpc>
                <a:spcPct val="100000"/>
              </a:lnSpc>
              <a:spcBef>
                <a:spcPts val="0"/>
              </a:spcBef>
              <a:spcAft>
                <a:spcPts val="0"/>
              </a:spcAft>
              <a:buClrTx/>
              <a:buSzTx/>
              <a:buFontTx/>
              <a:buNone/>
              <a:tabLst/>
              <a:defRPr/>
            </a:pPr>
            <a:fld id="{09D93034-3614-4613-B240-F97F58B2EB0C}" type="slidenum">
              <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259"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847270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r>
              <a:rPr lang="ja-JP" altLang="en-US" dirty="0"/>
              <a:t>　</a:t>
            </a:r>
            <a:endParaRPr kumimoji="1" lang="ja-JP" altLang="en-US" dirty="0"/>
          </a:p>
        </p:txBody>
      </p:sp>
    </p:spTree>
    <p:extLst>
      <p:ext uri="{BB962C8B-B14F-4D97-AF65-F5344CB8AC3E}">
        <p14:creationId xmlns:p14="http://schemas.microsoft.com/office/powerpoint/2010/main" val="2030593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35000" y="795338"/>
            <a:ext cx="5275263" cy="3957637"/>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209523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65163" y="804863"/>
            <a:ext cx="5356225" cy="4017962"/>
          </a:xfrm>
        </p:spPr>
      </p:sp>
      <p:sp>
        <p:nvSpPr>
          <p:cNvPr id="3" name="ノート プレースホルダー 2"/>
          <p:cNvSpPr>
            <a:spLocks noGrp="1"/>
          </p:cNvSpPr>
          <p:nvPr>
            <p:ph type="body" idx="1"/>
          </p:nvPr>
        </p:nvSpPr>
        <p:spPr>
          <a:xfrm>
            <a:off x="815658" y="5262995"/>
            <a:ext cx="5388610" cy="3884861"/>
          </a:xfrm>
        </p:spPr>
        <p:txBody>
          <a:bodyPr/>
          <a:lstStyle/>
          <a:p>
            <a:endParaRPr kumimoji="1" lang="ja-JP"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D1A510C3-E917-47D0-BF6C-37207739562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223746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40</a:t>
            </a:fld>
            <a:endParaRPr kumimoji="1" lang="ja-JP" altLang="en-US"/>
          </a:p>
        </p:txBody>
      </p:sp>
    </p:spTree>
    <p:extLst>
      <p:ext uri="{BB962C8B-B14F-4D97-AF65-F5344CB8AC3E}">
        <p14:creationId xmlns:p14="http://schemas.microsoft.com/office/powerpoint/2010/main" val="1467649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2113" y="865188"/>
            <a:ext cx="5765800" cy="4324350"/>
          </a:xfrm>
        </p:spPr>
      </p:sp>
      <p:sp>
        <p:nvSpPr>
          <p:cNvPr id="3" name="ノート プレースホルダー 2"/>
          <p:cNvSpPr>
            <a:spLocks noGrp="1"/>
          </p:cNvSpPr>
          <p:nvPr>
            <p:ph type="body" idx="1"/>
          </p:nvPr>
        </p:nvSpPr>
        <p:spPr>
          <a:xfrm>
            <a:off x="757261" y="5486425"/>
            <a:ext cx="5388610" cy="3884861"/>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1044" rtl="0" eaLnBrk="1" fontAlgn="auto" latinLnBrk="0" hangingPunct="1">
              <a:lnSpc>
                <a:spcPct val="100000"/>
              </a:lnSpc>
              <a:spcBef>
                <a:spcPts val="0"/>
              </a:spcBef>
              <a:spcAft>
                <a:spcPts val="0"/>
              </a:spcAft>
              <a:buClrTx/>
              <a:buSzTx/>
              <a:buFontTx/>
              <a:buNone/>
              <a:tabLst/>
              <a:defRPr/>
            </a:pPr>
            <a:fld id="{D1A510C3-E917-47D0-BF6C-37207739562A}" type="slidenum">
              <a:rPr kumimoji="1" lang="ja-JP" altLang="en-US" sz="1200" b="0" i="0" u="none" strike="noStrike" kern="1200" cap="none" spc="0" normalizeH="0" baseline="0" noProof="0">
                <a:ln>
                  <a:noFill/>
                </a:ln>
                <a:solidFill>
                  <a:prstClr val="black"/>
                </a:solidFill>
                <a:effectLst/>
                <a:uLnTx/>
                <a:uFillTx/>
                <a:latin typeface="Calibri"/>
                <a:ea typeface="ＭＳ Ｐゴシック" pitchFamily="50" charset="-128"/>
                <a:cs typeface="+mn-cs"/>
              </a:rPr>
              <a:pPr marL="0" marR="0" lvl="0" indent="0" algn="r" defTabSz="911044"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p:txBody>
      </p:sp>
    </p:spTree>
    <p:extLst>
      <p:ext uri="{BB962C8B-B14F-4D97-AF65-F5344CB8AC3E}">
        <p14:creationId xmlns:p14="http://schemas.microsoft.com/office/powerpoint/2010/main" val="1527308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ja-JP" sz="1050" kern="1200" dirty="0" smtClean="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a:xfrm>
            <a:off x="3787112" y="10186395"/>
            <a:ext cx="2897210" cy="536224"/>
          </a:xfrm>
          <a:prstGeom prst="rect">
            <a:avLst/>
          </a:prstGeom>
        </p:spPr>
        <p:txBody>
          <a:bodyPr/>
          <a:lstStyle/>
          <a:p>
            <a:pPr marL="0" marR="0" lvl="0" indent="0" algn="r" defTabSz="912750" rtl="0" eaLnBrk="1" fontAlgn="auto" latinLnBrk="0" hangingPunct="1">
              <a:lnSpc>
                <a:spcPct val="100000"/>
              </a:lnSpc>
              <a:spcBef>
                <a:spcPts val="0"/>
              </a:spcBef>
              <a:spcAft>
                <a:spcPts val="0"/>
              </a:spcAft>
              <a:buClrTx/>
              <a:buSzTx/>
              <a:buFontTx/>
              <a:buNone/>
              <a:tabLst/>
              <a:defRPr/>
            </a:pPr>
            <a:fld id="{F951339D-FDC0-493E-9E22-7D21C64F6A47}"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275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72704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7</a:t>
            </a:fld>
            <a:endParaRPr kumimoji="1" lang="ja-JP" altLang="en-US"/>
          </a:p>
        </p:txBody>
      </p:sp>
    </p:spTree>
    <p:extLst>
      <p:ext uri="{BB962C8B-B14F-4D97-AF65-F5344CB8AC3E}">
        <p14:creationId xmlns:p14="http://schemas.microsoft.com/office/powerpoint/2010/main" val="2465339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smtClean="0"/>
          </a:p>
        </p:txBody>
      </p:sp>
      <p:sp>
        <p:nvSpPr>
          <p:cNvPr id="4" name="スライド番号プレースホルダー 3"/>
          <p:cNvSpPr>
            <a:spLocks noGrp="1"/>
          </p:cNvSpPr>
          <p:nvPr>
            <p:ph type="sldNum" sz="quarter" idx="10"/>
          </p:nvPr>
        </p:nvSpPr>
        <p:spPr/>
        <p:txBody>
          <a:bodyPr/>
          <a:lstStyle/>
          <a:p>
            <a:pPr marL="0" marR="0" lvl="0" indent="0" algn="r" defTabSz="911414" rtl="0" eaLnBrk="1" fontAlgn="auto" latinLnBrk="0" hangingPunct="1">
              <a:lnSpc>
                <a:spcPct val="100000"/>
              </a:lnSpc>
              <a:spcBef>
                <a:spcPts val="0"/>
              </a:spcBef>
              <a:spcAft>
                <a:spcPts val="0"/>
              </a:spcAft>
              <a:buClrTx/>
              <a:buSzTx/>
              <a:buFontTx/>
              <a:buNone/>
              <a:tabLst/>
              <a:defRPr/>
            </a:pPr>
            <a:fld id="{656E0944-C969-4412-BB11-2CEF9C4FDE4D}" type="slidenum">
              <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rPr>
              <a:pPr marL="0" marR="0" lvl="0" indent="0" algn="r" defTabSz="911414"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099684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E42BC74-6F4B-4E79-9A82-5AFF46B2020B}" type="slidenum">
              <a:rPr kumimoji="1" lang="ja-JP" altLang="en-US" smtClean="0"/>
              <a:t>9</a:t>
            </a:fld>
            <a:endParaRPr kumimoji="1" lang="ja-JP" altLang="en-US"/>
          </a:p>
        </p:txBody>
      </p:sp>
    </p:spTree>
    <p:extLst>
      <p:ext uri="{BB962C8B-B14F-4D97-AF65-F5344CB8AC3E}">
        <p14:creationId xmlns:p14="http://schemas.microsoft.com/office/powerpoint/2010/main" val="28134617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89586" indent="0" algn="ctr">
              <a:buNone/>
              <a:defRPr>
                <a:solidFill>
                  <a:schemeClr val="tx1">
                    <a:tint val="75000"/>
                  </a:schemeClr>
                </a:solidFill>
              </a:defRPr>
            </a:lvl2pPr>
            <a:lvl3pPr marL="779173" indent="0" algn="ctr">
              <a:buNone/>
              <a:defRPr>
                <a:solidFill>
                  <a:schemeClr val="tx1">
                    <a:tint val="75000"/>
                  </a:schemeClr>
                </a:solidFill>
              </a:defRPr>
            </a:lvl3pPr>
            <a:lvl4pPr marL="1168759" indent="0" algn="ctr">
              <a:buNone/>
              <a:defRPr>
                <a:solidFill>
                  <a:schemeClr val="tx1">
                    <a:tint val="75000"/>
                  </a:schemeClr>
                </a:solidFill>
              </a:defRPr>
            </a:lvl4pPr>
            <a:lvl5pPr marL="1558345" indent="0" algn="ctr">
              <a:buNone/>
              <a:defRPr>
                <a:solidFill>
                  <a:schemeClr val="tx1">
                    <a:tint val="75000"/>
                  </a:schemeClr>
                </a:solidFill>
              </a:defRPr>
            </a:lvl5pPr>
            <a:lvl6pPr marL="1947932" indent="0" algn="ctr">
              <a:buNone/>
              <a:defRPr>
                <a:solidFill>
                  <a:schemeClr val="tx1">
                    <a:tint val="75000"/>
                  </a:schemeClr>
                </a:solidFill>
              </a:defRPr>
            </a:lvl6pPr>
            <a:lvl7pPr marL="2337518" indent="0" algn="ctr">
              <a:buNone/>
              <a:defRPr>
                <a:solidFill>
                  <a:schemeClr val="tx1">
                    <a:tint val="75000"/>
                  </a:schemeClr>
                </a:solidFill>
              </a:defRPr>
            </a:lvl7pPr>
            <a:lvl8pPr marL="2727104" indent="0" algn="ctr">
              <a:buNone/>
              <a:defRPr>
                <a:solidFill>
                  <a:schemeClr val="tx1">
                    <a:tint val="75000"/>
                  </a:schemeClr>
                </a:solidFill>
              </a:defRPr>
            </a:lvl8pPr>
            <a:lvl9pPr marL="3116691"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FD24C8E-C555-411F-A253-CB78D1AB0329}"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EC09CD1-0B14-4FFD-83E5-8D6683B08DFD}" type="slidenum">
              <a:rPr lang="ja-JP" altLang="en-US"/>
              <a:pPr>
                <a:defRPr/>
              </a:pPr>
              <a:t>‹#›</a:t>
            </a:fld>
            <a:endParaRPr lang="ja-JP" altLang="en-US"/>
          </a:p>
        </p:txBody>
      </p:sp>
    </p:spTree>
    <p:extLst>
      <p:ext uri="{BB962C8B-B14F-4D97-AF65-F5344CB8AC3E}">
        <p14:creationId xmlns:p14="http://schemas.microsoft.com/office/powerpoint/2010/main" val="3063550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D4CE5B01-BBA0-48C8-8C3E-387080B28F0A}"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E0E9AB7D-B324-4E2D-8A58-AAF5D1B4DAD2}" type="slidenum">
              <a:rPr lang="ja-JP" altLang="en-US"/>
              <a:pPr>
                <a:defRPr/>
              </a:pPr>
              <a:t>‹#›</a:t>
            </a:fld>
            <a:endParaRPr lang="ja-JP" altLang="en-US"/>
          </a:p>
        </p:txBody>
      </p:sp>
    </p:spTree>
    <p:extLst>
      <p:ext uri="{BB962C8B-B14F-4D97-AF65-F5344CB8AC3E}">
        <p14:creationId xmlns:p14="http://schemas.microsoft.com/office/powerpoint/2010/main" val="32452180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07E03A5-9D16-43EE-9D66-F1951CD6D219}"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840506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56"/>
            <a:ext cx="7772400" cy="1362075"/>
          </a:xfrm>
        </p:spPr>
        <p:txBody>
          <a:bodyPr anchor="t"/>
          <a:lstStyle>
            <a:lvl1pPr algn="l">
              <a:defRPr sz="369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A0CABBED-67DC-4423-BD1A-196C2A4BB10D}"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4959823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5"/>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3246F444-F0CD-4CAD-8642-7927436F8337}"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67682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9"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9"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CEF326C-785E-492D-8201-D8A9C59A981A}"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0012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BF10D41B-3524-42A0-A277-BD0D3B7F2ED5}"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87379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E841CD3-B02C-4932-9B5B-B9A13FCDFA09}"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82539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3"/>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3"/>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7A1B546C-C8DF-4F13-B8CD-6139978C92D6}"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72676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ECE7AAE-081F-4E98-9722-3C0DC03E47A3}"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3606097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C45E0343-8F19-4B66-B5C9-AF5306970C2E}"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45713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BA2BD34-A58E-4D4C-96B2-B9F3AD6C4B20}"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0780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4"/>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44"/>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9D408D0E-3C16-430B-BACA-BBB78F01E69B}"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FC87A5DA-1AE1-4955-9317-9044FEE32E0F}" type="slidenum">
              <a:rPr lang="ja-JP" altLang="en-US"/>
              <a:pPr>
                <a:defRPr/>
              </a:pPr>
              <a:t>‹#›</a:t>
            </a:fld>
            <a:endParaRPr lang="ja-JP" altLang="en-US"/>
          </a:p>
        </p:txBody>
      </p:sp>
    </p:spTree>
    <p:extLst>
      <p:ext uri="{BB962C8B-B14F-4D97-AF65-F5344CB8AC3E}">
        <p14:creationId xmlns:p14="http://schemas.microsoft.com/office/powerpoint/2010/main" val="91184162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32"/>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94020" indent="0" algn="ctr">
              <a:buNone/>
              <a:defRPr>
                <a:solidFill>
                  <a:schemeClr val="tx1">
                    <a:tint val="75000"/>
                  </a:schemeClr>
                </a:solidFill>
              </a:defRPr>
            </a:lvl2pPr>
            <a:lvl3pPr marL="788038" indent="0" algn="ctr">
              <a:buNone/>
              <a:defRPr>
                <a:solidFill>
                  <a:schemeClr val="tx1">
                    <a:tint val="75000"/>
                  </a:schemeClr>
                </a:solidFill>
              </a:defRPr>
            </a:lvl3pPr>
            <a:lvl4pPr marL="1182055" indent="0" algn="ctr">
              <a:buNone/>
              <a:defRPr>
                <a:solidFill>
                  <a:schemeClr val="tx1">
                    <a:tint val="75000"/>
                  </a:schemeClr>
                </a:solidFill>
              </a:defRPr>
            </a:lvl4pPr>
            <a:lvl5pPr marL="1576075" indent="0" algn="ctr">
              <a:buNone/>
              <a:defRPr>
                <a:solidFill>
                  <a:schemeClr val="tx1">
                    <a:tint val="75000"/>
                  </a:schemeClr>
                </a:solidFill>
              </a:defRPr>
            </a:lvl5pPr>
            <a:lvl6pPr marL="1970095" indent="0" algn="ctr">
              <a:buNone/>
              <a:defRPr>
                <a:solidFill>
                  <a:schemeClr val="tx1">
                    <a:tint val="75000"/>
                  </a:schemeClr>
                </a:solidFill>
              </a:defRPr>
            </a:lvl6pPr>
            <a:lvl7pPr marL="2364113" indent="0" algn="ctr">
              <a:buNone/>
              <a:defRPr>
                <a:solidFill>
                  <a:schemeClr val="tx1">
                    <a:tint val="75000"/>
                  </a:schemeClr>
                </a:solidFill>
              </a:defRPr>
            </a:lvl7pPr>
            <a:lvl8pPr marL="2758132" indent="0" algn="ctr">
              <a:buNone/>
              <a:defRPr>
                <a:solidFill>
                  <a:schemeClr val="tx1">
                    <a:tint val="75000"/>
                  </a:schemeClr>
                </a:solidFill>
              </a:defRPr>
            </a:lvl8pPr>
            <a:lvl9pPr marL="315215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D72A3FB-52C2-4B9C-8F77-A16B720870D5}"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02806517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4AFF127-016A-4078-85EA-E93998815C79}"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4019237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15"/>
            <a:ext cx="7772400" cy="1362075"/>
          </a:xfrm>
        </p:spPr>
        <p:txBody>
          <a:bodyPr anchor="t"/>
          <a:lstStyle>
            <a:lvl1pPr algn="l">
              <a:defRPr sz="3415"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41"/>
            <a:ext cx="7772400" cy="1500187"/>
          </a:xfrm>
        </p:spPr>
        <p:txBody>
          <a:bodyPr anchor="b"/>
          <a:lstStyle>
            <a:lvl1pPr marL="0" indent="0">
              <a:buNone/>
              <a:defRPr sz="1754">
                <a:solidFill>
                  <a:schemeClr val="tx1">
                    <a:tint val="75000"/>
                  </a:schemeClr>
                </a:solidFill>
              </a:defRPr>
            </a:lvl1pPr>
            <a:lvl2pPr marL="394020" indent="0">
              <a:buNone/>
              <a:defRPr sz="1569">
                <a:solidFill>
                  <a:schemeClr val="tx1">
                    <a:tint val="75000"/>
                  </a:schemeClr>
                </a:solidFill>
              </a:defRPr>
            </a:lvl2pPr>
            <a:lvl3pPr marL="788038" indent="0">
              <a:buNone/>
              <a:defRPr sz="1385">
                <a:solidFill>
                  <a:schemeClr val="tx1">
                    <a:tint val="75000"/>
                  </a:schemeClr>
                </a:solidFill>
              </a:defRPr>
            </a:lvl3pPr>
            <a:lvl4pPr marL="1182055" indent="0">
              <a:buNone/>
              <a:defRPr sz="1200">
                <a:solidFill>
                  <a:schemeClr val="tx1">
                    <a:tint val="75000"/>
                  </a:schemeClr>
                </a:solidFill>
              </a:defRPr>
            </a:lvl4pPr>
            <a:lvl5pPr marL="1576075" indent="0">
              <a:buNone/>
              <a:defRPr sz="1200">
                <a:solidFill>
                  <a:schemeClr val="tx1">
                    <a:tint val="75000"/>
                  </a:schemeClr>
                </a:solidFill>
              </a:defRPr>
            </a:lvl5pPr>
            <a:lvl6pPr marL="1970095" indent="0">
              <a:buNone/>
              <a:defRPr sz="1200">
                <a:solidFill>
                  <a:schemeClr val="tx1">
                    <a:tint val="75000"/>
                  </a:schemeClr>
                </a:solidFill>
              </a:defRPr>
            </a:lvl6pPr>
            <a:lvl7pPr marL="2364113" indent="0">
              <a:buNone/>
              <a:defRPr sz="1200">
                <a:solidFill>
                  <a:schemeClr val="tx1">
                    <a:tint val="75000"/>
                  </a:schemeClr>
                </a:solidFill>
              </a:defRPr>
            </a:lvl7pPr>
            <a:lvl8pPr marL="2758132" indent="0">
              <a:buNone/>
              <a:defRPr sz="1200">
                <a:solidFill>
                  <a:schemeClr val="tx1">
                    <a:tint val="75000"/>
                  </a:schemeClr>
                </a:solidFill>
              </a:defRPr>
            </a:lvl8pPr>
            <a:lvl9pPr marL="3152152" indent="0">
              <a:buNone/>
              <a:defRPr sz="12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9A2566B-C6B4-412E-82D8-0091491767CC}"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71854867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5" y="1600226"/>
            <a:ext cx="4381500" cy="4525963"/>
          </a:xfrm>
        </p:spPr>
        <p:txBody>
          <a:bodyPr/>
          <a:lstStyle>
            <a:lvl1pPr>
              <a:defRPr sz="2400"/>
            </a:lvl1pPr>
            <a:lvl2pPr>
              <a:defRPr sz="2031"/>
            </a:lvl2pPr>
            <a:lvl3pPr>
              <a:defRPr sz="1754"/>
            </a:lvl3pPr>
            <a:lvl4pPr>
              <a:defRPr sz="1569"/>
            </a:lvl4pPr>
            <a:lvl5pPr>
              <a:defRPr sz="1569"/>
            </a:lvl5pPr>
            <a:lvl6pPr>
              <a:defRPr sz="1569"/>
            </a:lvl6pPr>
            <a:lvl7pPr>
              <a:defRPr sz="1569"/>
            </a:lvl7pPr>
            <a:lvl8pPr>
              <a:defRPr sz="1569"/>
            </a:lvl8pPr>
            <a:lvl9pPr>
              <a:defRPr sz="15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27" y="1600226"/>
            <a:ext cx="4381500" cy="4525963"/>
          </a:xfrm>
        </p:spPr>
        <p:txBody>
          <a:bodyPr/>
          <a:lstStyle>
            <a:lvl1pPr>
              <a:defRPr sz="2400"/>
            </a:lvl1pPr>
            <a:lvl2pPr>
              <a:defRPr sz="2031"/>
            </a:lvl2pPr>
            <a:lvl3pPr>
              <a:defRPr sz="1754"/>
            </a:lvl3pPr>
            <a:lvl4pPr>
              <a:defRPr sz="1569"/>
            </a:lvl4pPr>
            <a:lvl5pPr>
              <a:defRPr sz="1569"/>
            </a:lvl5pPr>
            <a:lvl6pPr>
              <a:defRPr sz="1569"/>
            </a:lvl6pPr>
            <a:lvl7pPr>
              <a:defRPr sz="1569"/>
            </a:lvl7pPr>
            <a:lvl8pPr>
              <a:defRPr sz="1569"/>
            </a:lvl8pPr>
            <a:lvl9pPr>
              <a:defRPr sz="15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2A39C106-2708-434C-BC42-13933F5A7BF5}"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1210401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14" y="1535113"/>
            <a:ext cx="4040188" cy="639762"/>
          </a:xfrm>
        </p:spPr>
        <p:txBody>
          <a:bodyPr anchor="b"/>
          <a:lstStyle>
            <a:lvl1pPr marL="0" indent="0">
              <a:buNone/>
              <a:defRPr sz="2031" b="1"/>
            </a:lvl1pPr>
            <a:lvl2pPr marL="394020" indent="0">
              <a:buNone/>
              <a:defRPr sz="1754" b="1"/>
            </a:lvl2pPr>
            <a:lvl3pPr marL="788038" indent="0">
              <a:buNone/>
              <a:defRPr sz="1569" b="1"/>
            </a:lvl3pPr>
            <a:lvl4pPr marL="1182055" indent="0">
              <a:buNone/>
              <a:defRPr sz="1385" b="1"/>
            </a:lvl4pPr>
            <a:lvl5pPr marL="1576075" indent="0">
              <a:buNone/>
              <a:defRPr sz="1385" b="1"/>
            </a:lvl5pPr>
            <a:lvl6pPr marL="1970095" indent="0">
              <a:buNone/>
              <a:defRPr sz="1385" b="1"/>
            </a:lvl6pPr>
            <a:lvl7pPr marL="2364113" indent="0">
              <a:buNone/>
              <a:defRPr sz="1385" b="1"/>
            </a:lvl7pPr>
            <a:lvl8pPr marL="2758132" indent="0">
              <a:buNone/>
              <a:defRPr sz="1385" b="1"/>
            </a:lvl8pPr>
            <a:lvl9pPr marL="3152152" indent="0">
              <a:buNone/>
              <a:defRPr sz="138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14" y="2174875"/>
            <a:ext cx="4040188" cy="3951288"/>
          </a:xfrm>
        </p:spPr>
        <p:txBody>
          <a:bodyPr/>
          <a:lstStyle>
            <a:lvl1pPr>
              <a:defRPr sz="2031"/>
            </a:lvl1pPr>
            <a:lvl2pPr>
              <a:defRPr sz="1754"/>
            </a:lvl2pPr>
            <a:lvl3pPr>
              <a:defRPr sz="1569"/>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45" y="1535113"/>
            <a:ext cx="4041775" cy="639762"/>
          </a:xfrm>
        </p:spPr>
        <p:txBody>
          <a:bodyPr anchor="b"/>
          <a:lstStyle>
            <a:lvl1pPr marL="0" indent="0">
              <a:buNone/>
              <a:defRPr sz="2031" b="1"/>
            </a:lvl1pPr>
            <a:lvl2pPr marL="394020" indent="0">
              <a:buNone/>
              <a:defRPr sz="1754" b="1"/>
            </a:lvl2pPr>
            <a:lvl3pPr marL="788038" indent="0">
              <a:buNone/>
              <a:defRPr sz="1569" b="1"/>
            </a:lvl3pPr>
            <a:lvl4pPr marL="1182055" indent="0">
              <a:buNone/>
              <a:defRPr sz="1385" b="1"/>
            </a:lvl4pPr>
            <a:lvl5pPr marL="1576075" indent="0">
              <a:buNone/>
              <a:defRPr sz="1385" b="1"/>
            </a:lvl5pPr>
            <a:lvl6pPr marL="1970095" indent="0">
              <a:buNone/>
              <a:defRPr sz="1385" b="1"/>
            </a:lvl6pPr>
            <a:lvl7pPr marL="2364113" indent="0">
              <a:buNone/>
              <a:defRPr sz="1385" b="1"/>
            </a:lvl7pPr>
            <a:lvl8pPr marL="2758132" indent="0">
              <a:buNone/>
              <a:defRPr sz="1385" b="1"/>
            </a:lvl8pPr>
            <a:lvl9pPr marL="3152152" indent="0">
              <a:buNone/>
              <a:defRPr sz="138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45" y="2174875"/>
            <a:ext cx="4041775" cy="3951288"/>
          </a:xfrm>
        </p:spPr>
        <p:txBody>
          <a:bodyPr/>
          <a:lstStyle>
            <a:lvl1pPr>
              <a:defRPr sz="2031"/>
            </a:lvl1pPr>
            <a:lvl2pPr>
              <a:defRPr sz="1754"/>
            </a:lvl2pPr>
            <a:lvl3pPr>
              <a:defRPr sz="1569"/>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640B096D-5D08-4495-A58E-CDD818B506EC}"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0097566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8BAC95D6-93A2-40AA-A978-7F9E1D87BDBD}"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53949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30F07AC-C48E-48A3-90F6-255CBD0B7B8B}"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973199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4"/>
            <a:ext cx="3008313" cy="1162050"/>
          </a:xfrm>
        </p:spPr>
        <p:txBody>
          <a:bodyPr anchor="b"/>
          <a:lstStyle>
            <a:lvl1pPr algn="l">
              <a:defRPr sz="1754" b="1"/>
            </a:lvl1pPr>
          </a:lstStyle>
          <a:p>
            <a:r>
              <a:rPr kumimoji="1" lang="ja-JP" altLang="en-US"/>
              <a:t>マスタ タイトルの書式設定</a:t>
            </a:r>
          </a:p>
        </p:txBody>
      </p:sp>
      <p:sp>
        <p:nvSpPr>
          <p:cNvPr id="3" name="コンテンツ プレースホルダ 2"/>
          <p:cNvSpPr>
            <a:spLocks noGrp="1"/>
          </p:cNvSpPr>
          <p:nvPr>
            <p:ph idx="1"/>
          </p:nvPr>
        </p:nvSpPr>
        <p:spPr>
          <a:xfrm>
            <a:off x="3575120" y="273074"/>
            <a:ext cx="5111750" cy="5853113"/>
          </a:xfrm>
        </p:spPr>
        <p:txBody>
          <a:bodyPr/>
          <a:lstStyle>
            <a:lvl1pPr>
              <a:defRPr sz="2769"/>
            </a:lvl1pPr>
            <a:lvl2pPr>
              <a:defRPr sz="2400"/>
            </a:lvl2pPr>
            <a:lvl3pPr>
              <a:defRPr sz="2031"/>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8" y="1435123"/>
            <a:ext cx="3008313" cy="4691063"/>
          </a:xfrm>
        </p:spPr>
        <p:txBody>
          <a:bodyPr/>
          <a:lstStyle>
            <a:lvl1pPr marL="0" indent="0">
              <a:buNone/>
              <a:defRPr sz="1200"/>
            </a:lvl1pPr>
            <a:lvl2pPr marL="394020" indent="0">
              <a:buNone/>
              <a:defRPr sz="1015"/>
            </a:lvl2pPr>
            <a:lvl3pPr marL="788038" indent="0">
              <a:buNone/>
              <a:defRPr sz="831"/>
            </a:lvl3pPr>
            <a:lvl4pPr marL="1182055" indent="0">
              <a:buNone/>
              <a:defRPr sz="738"/>
            </a:lvl4pPr>
            <a:lvl5pPr marL="1576075" indent="0">
              <a:buNone/>
              <a:defRPr sz="738"/>
            </a:lvl5pPr>
            <a:lvl6pPr marL="1970095" indent="0">
              <a:buNone/>
              <a:defRPr sz="738"/>
            </a:lvl6pPr>
            <a:lvl7pPr marL="2364113" indent="0">
              <a:buNone/>
              <a:defRPr sz="738"/>
            </a:lvl7pPr>
            <a:lvl8pPr marL="2758132" indent="0">
              <a:buNone/>
              <a:defRPr sz="738"/>
            </a:lvl8pPr>
            <a:lvl9pPr marL="3152152" indent="0">
              <a:buNone/>
              <a:defRPr sz="73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57D0FA6-2E93-49B4-A719-2766F4EC6EF1}"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15265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1" y="4800603"/>
            <a:ext cx="5486400" cy="566738"/>
          </a:xfrm>
        </p:spPr>
        <p:txBody>
          <a:bodyPr anchor="b"/>
          <a:lstStyle>
            <a:lvl1pPr algn="l">
              <a:defRPr sz="1754" b="1"/>
            </a:lvl1pPr>
          </a:lstStyle>
          <a:p>
            <a:r>
              <a:rPr kumimoji="1" lang="ja-JP" altLang="en-US"/>
              <a:t>マスタ タイトルの書式設定</a:t>
            </a:r>
          </a:p>
        </p:txBody>
      </p:sp>
      <p:sp>
        <p:nvSpPr>
          <p:cNvPr id="3" name="図プレースホルダ 2"/>
          <p:cNvSpPr>
            <a:spLocks noGrp="1"/>
          </p:cNvSpPr>
          <p:nvPr>
            <p:ph type="pic" idx="1"/>
          </p:nvPr>
        </p:nvSpPr>
        <p:spPr>
          <a:xfrm>
            <a:off x="1792291" y="612775"/>
            <a:ext cx="5486400" cy="4114800"/>
          </a:xfrm>
        </p:spPr>
        <p:txBody>
          <a:bodyPr/>
          <a:lstStyle>
            <a:lvl1pPr marL="0" indent="0">
              <a:buNone/>
              <a:defRPr sz="2769"/>
            </a:lvl1pPr>
            <a:lvl2pPr marL="394020" indent="0">
              <a:buNone/>
              <a:defRPr sz="2400"/>
            </a:lvl2pPr>
            <a:lvl3pPr marL="788038" indent="0">
              <a:buNone/>
              <a:defRPr sz="2031"/>
            </a:lvl3pPr>
            <a:lvl4pPr marL="1182055" indent="0">
              <a:buNone/>
              <a:defRPr sz="1754"/>
            </a:lvl4pPr>
            <a:lvl5pPr marL="1576075" indent="0">
              <a:buNone/>
              <a:defRPr sz="1754"/>
            </a:lvl5pPr>
            <a:lvl6pPr marL="1970095" indent="0">
              <a:buNone/>
              <a:defRPr sz="1754"/>
            </a:lvl6pPr>
            <a:lvl7pPr marL="2364113" indent="0">
              <a:buNone/>
              <a:defRPr sz="1754"/>
            </a:lvl7pPr>
            <a:lvl8pPr marL="2758132" indent="0">
              <a:buNone/>
              <a:defRPr sz="1754"/>
            </a:lvl8pPr>
            <a:lvl9pPr marL="3152152" indent="0">
              <a:buNone/>
              <a:defRPr sz="1754"/>
            </a:lvl9pPr>
          </a:lstStyle>
          <a:p>
            <a:endParaRPr kumimoji="1" lang="ja-JP" altLang="en-US" dirty="0"/>
          </a:p>
        </p:txBody>
      </p:sp>
      <p:sp>
        <p:nvSpPr>
          <p:cNvPr id="4" name="テキスト プレースホルダ 3"/>
          <p:cNvSpPr>
            <a:spLocks noGrp="1"/>
          </p:cNvSpPr>
          <p:nvPr>
            <p:ph type="body" sz="half" idx="2"/>
          </p:nvPr>
        </p:nvSpPr>
        <p:spPr>
          <a:xfrm>
            <a:off x="1792291" y="5367340"/>
            <a:ext cx="5486400" cy="804862"/>
          </a:xfrm>
        </p:spPr>
        <p:txBody>
          <a:bodyPr/>
          <a:lstStyle>
            <a:lvl1pPr marL="0" indent="0">
              <a:buNone/>
              <a:defRPr sz="1200"/>
            </a:lvl1pPr>
            <a:lvl2pPr marL="394020" indent="0">
              <a:buNone/>
              <a:defRPr sz="1015"/>
            </a:lvl2pPr>
            <a:lvl3pPr marL="788038" indent="0">
              <a:buNone/>
              <a:defRPr sz="831"/>
            </a:lvl3pPr>
            <a:lvl4pPr marL="1182055" indent="0">
              <a:buNone/>
              <a:defRPr sz="738"/>
            </a:lvl4pPr>
            <a:lvl5pPr marL="1576075" indent="0">
              <a:buNone/>
              <a:defRPr sz="738"/>
            </a:lvl5pPr>
            <a:lvl6pPr marL="1970095" indent="0">
              <a:buNone/>
              <a:defRPr sz="738"/>
            </a:lvl6pPr>
            <a:lvl7pPr marL="2364113" indent="0">
              <a:buNone/>
              <a:defRPr sz="738"/>
            </a:lvl7pPr>
            <a:lvl8pPr marL="2758132" indent="0">
              <a:buNone/>
              <a:defRPr sz="738"/>
            </a:lvl8pPr>
            <a:lvl9pPr marL="3152152" indent="0">
              <a:buNone/>
              <a:defRPr sz="73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577E2029-4B02-404F-A489-D44710A203DF}"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85545486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C6C76894-7CAC-47E9-A4A1-5A8AB98021D4}"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919891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457200" y="274638"/>
            <a:ext cx="82296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600200"/>
            <a:ext cx="4038600" cy="2185988"/>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57200" y="3938593"/>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3938593"/>
            <a:ext cx="4038600" cy="21875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4A367C1D-5B0F-4974-A3D8-066234F603D0}" type="datetime1">
              <a:rPr lang="ja-JP" altLang="en-US" smtClean="0"/>
              <a:t>2021/5/13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D3BB5A2A-E995-4929-9FBD-FF93F2690952}" type="slidenum">
              <a:rPr lang="ja-JP" altLang="en-US"/>
              <a:pPr>
                <a:defRPr/>
              </a:pPr>
              <a:t>‹#›</a:t>
            </a:fld>
            <a:endParaRPr lang="ja-JP" altLang="en-US"/>
          </a:p>
        </p:txBody>
      </p:sp>
    </p:spTree>
    <p:extLst>
      <p:ext uri="{BB962C8B-B14F-4D97-AF65-F5344CB8AC3E}">
        <p14:creationId xmlns:p14="http://schemas.microsoft.com/office/powerpoint/2010/main" val="6825412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3" y="274664"/>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20" y="274664"/>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35D145-A5D6-45ED-8FFC-1D6C1FCC490E}"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34847750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00416" indent="0" algn="ctr">
              <a:buNone/>
              <a:defRPr>
                <a:solidFill>
                  <a:schemeClr val="tx1">
                    <a:tint val="75000"/>
                  </a:schemeClr>
                </a:solidFill>
              </a:defRPr>
            </a:lvl2pPr>
            <a:lvl3pPr marL="800832" indent="0" algn="ctr">
              <a:buNone/>
              <a:defRPr>
                <a:solidFill>
                  <a:schemeClr val="tx1">
                    <a:tint val="75000"/>
                  </a:schemeClr>
                </a:solidFill>
              </a:defRPr>
            </a:lvl3pPr>
            <a:lvl4pPr marL="1201247" indent="0" algn="ctr">
              <a:buNone/>
              <a:defRPr>
                <a:solidFill>
                  <a:schemeClr val="tx1">
                    <a:tint val="75000"/>
                  </a:schemeClr>
                </a:solidFill>
              </a:defRPr>
            </a:lvl4pPr>
            <a:lvl5pPr marL="1601663" indent="0" algn="ctr">
              <a:buNone/>
              <a:defRPr>
                <a:solidFill>
                  <a:schemeClr val="tx1">
                    <a:tint val="75000"/>
                  </a:schemeClr>
                </a:solidFill>
              </a:defRPr>
            </a:lvl5pPr>
            <a:lvl6pPr marL="2002079" indent="0" algn="ctr">
              <a:buNone/>
              <a:defRPr>
                <a:solidFill>
                  <a:schemeClr val="tx1">
                    <a:tint val="75000"/>
                  </a:schemeClr>
                </a:solidFill>
              </a:defRPr>
            </a:lvl6pPr>
            <a:lvl7pPr marL="2402495" indent="0" algn="ctr">
              <a:buNone/>
              <a:defRPr>
                <a:solidFill>
                  <a:schemeClr val="tx1">
                    <a:tint val="75000"/>
                  </a:schemeClr>
                </a:solidFill>
              </a:defRPr>
            </a:lvl7pPr>
            <a:lvl8pPr marL="2802910" indent="0" algn="ctr">
              <a:buNone/>
              <a:defRPr>
                <a:solidFill>
                  <a:schemeClr val="tx1">
                    <a:tint val="75000"/>
                  </a:schemeClr>
                </a:solidFill>
              </a:defRPr>
            </a:lvl8pPr>
            <a:lvl9pPr marL="320332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14E7597B-92E6-4F51-AA9A-5B440831D90F}"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4350015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D7F817F-068E-4F81-B7E9-2C5AE90BF979}"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2579673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50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752">
                <a:solidFill>
                  <a:schemeClr val="tx1">
                    <a:tint val="75000"/>
                  </a:schemeClr>
                </a:solidFill>
              </a:defRPr>
            </a:lvl1pPr>
            <a:lvl2pPr marL="400416" indent="0">
              <a:buNone/>
              <a:defRPr sz="1576">
                <a:solidFill>
                  <a:schemeClr val="tx1">
                    <a:tint val="75000"/>
                  </a:schemeClr>
                </a:solidFill>
              </a:defRPr>
            </a:lvl2pPr>
            <a:lvl3pPr marL="800832" indent="0">
              <a:buNone/>
              <a:defRPr sz="1401">
                <a:solidFill>
                  <a:schemeClr val="tx1">
                    <a:tint val="75000"/>
                  </a:schemeClr>
                </a:solidFill>
              </a:defRPr>
            </a:lvl3pPr>
            <a:lvl4pPr marL="1201247" indent="0">
              <a:buNone/>
              <a:defRPr sz="1226">
                <a:solidFill>
                  <a:schemeClr val="tx1">
                    <a:tint val="75000"/>
                  </a:schemeClr>
                </a:solidFill>
              </a:defRPr>
            </a:lvl4pPr>
            <a:lvl5pPr marL="1601663" indent="0">
              <a:buNone/>
              <a:defRPr sz="1226">
                <a:solidFill>
                  <a:schemeClr val="tx1">
                    <a:tint val="75000"/>
                  </a:schemeClr>
                </a:solidFill>
              </a:defRPr>
            </a:lvl5pPr>
            <a:lvl6pPr marL="2002079" indent="0">
              <a:buNone/>
              <a:defRPr sz="1226">
                <a:solidFill>
                  <a:schemeClr val="tx1">
                    <a:tint val="75000"/>
                  </a:schemeClr>
                </a:solidFill>
              </a:defRPr>
            </a:lvl6pPr>
            <a:lvl7pPr marL="2402495" indent="0">
              <a:buNone/>
              <a:defRPr sz="1226">
                <a:solidFill>
                  <a:schemeClr val="tx1">
                    <a:tint val="75000"/>
                  </a:schemeClr>
                </a:solidFill>
              </a:defRPr>
            </a:lvl7pPr>
            <a:lvl8pPr marL="2802910" indent="0">
              <a:buNone/>
              <a:defRPr sz="1226">
                <a:solidFill>
                  <a:schemeClr val="tx1">
                    <a:tint val="75000"/>
                  </a:schemeClr>
                </a:solidFill>
              </a:defRPr>
            </a:lvl8pPr>
            <a:lvl9pPr marL="3203326" indent="0">
              <a:buNone/>
              <a:defRPr sz="1226">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7D19911-1343-4002-9879-2957BF9E673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0551995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452"/>
            </a:lvl1pPr>
            <a:lvl2pPr>
              <a:defRPr sz="2102"/>
            </a:lvl2pPr>
            <a:lvl3pPr>
              <a:defRPr sz="1752"/>
            </a:lvl3pPr>
            <a:lvl4pPr>
              <a:defRPr sz="1576"/>
            </a:lvl4pPr>
            <a:lvl5pPr>
              <a:defRPr sz="1576"/>
            </a:lvl5pPr>
            <a:lvl6pPr>
              <a:defRPr sz="1576"/>
            </a:lvl6pPr>
            <a:lvl7pPr>
              <a:defRPr sz="1576"/>
            </a:lvl7pPr>
            <a:lvl8pPr>
              <a:defRPr sz="1576"/>
            </a:lvl8pPr>
            <a:lvl9pPr>
              <a:defRPr sz="157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452"/>
            </a:lvl1pPr>
            <a:lvl2pPr>
              <a:defRPr sz="2102"/>
            </a:lvl2pPr>
            <a:lvl3pPr>
              <a:defRPr sz="1752"/>
            </a:lvl3pPr>
            <a:lvl4pPr>
              <a:defRPr sz="1576"/>
            </a:lvl4pPr>
            <a:lvl5pPr>
              <a:defRPr sz="1576"/>
            </a:lvl5pPr>
            <a:lvl6pPr>
              <a:defRPr sz="1576"/>
            </a:lvl6pPr>
            <a:lvl7pPr>
              <a:defRPr sz="1576"/>
            </a:lvl7pPr>
            <a:lvl8pPr>
              <a:defRPr sz="1576"/>
            </a:lvl8pPr>
            <a:lvl9pPr>
              <a:defRPr sz="157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3A3C535-59E5-405C-8648-869CC05CB75F}"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4468508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102" b="1"/>
            </a:lvl1pPr>
            <a:lvl2pPr marL="400416" indent="0">
              <a:buNone/>
              <a:defRPr sz="1752" b="1"/>
            </a:lvl2pPr>
            <a:lvl3pPr marL="800832" indent="0">
              <a:buNone/>
              <a:defRPr sz="1576" b="1"/>
            </a:lvl3pPr>
            <a:lvl4pPr marL="1201247" indent="0">
              <a:buNone/>
              <a:defRPr sz="1401" b="1"/>
            </a:lvl4pPr>
            <a:lvl5pPr marL="1601663" indent="0">
              <a:buNone/>
              <a:defRPr sz="1401" b="1"/>
            </a:lvl5pPr>
            <a:lvl6pPr marL="2002079" indent="0">
              <a:buNone/>
              <a:defRPr sz="1401" b="1"/>
            </a:lvl6pPr>
            <a:lvl7pPr marL="2402495" indent="0">
              <a:buNone/>
              <a:defRPr sz="1401" b="1"/>
            </a:lvl7pPr>
            <a:lvl8pPr marL="2802910" indent="0">
              <a:buNone/>
              <a:defRPr sz="1401" b="1"/>
            </a:lvl8pPr>
            <a:lvl9pPr marL="3203326" indent="0">
              <a:buNone/>
              <a:defRPr sz="140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102"/>
            </a:lvl1pPr>
            <a:lvl2pPr>
              <a:defRPr sz="1752"/>
            </a:lvl2pPr>
            <a:lvl3pPr>
              <a:defRPr sz="1576"/>
            </a:lvl3pPr>
            <a:lvl4pPr>
              <a:defRPr sz="1401"/>
            </a:lvl4pPr>
            <a:lvl5pPr>
              <a:defRPr sz="1401"/>
            </a:lvl5pPr>
            <a:lvl6pPr>
              <a:defRPr sz="1401"/>
            </a:lvl6pPr>
            <a:lvl7pPr>
              <a:defRPr sz="1401"/>
            </a:lvl7pPr>
            <a:lvl8pPr>
              <a:defRPr sz="1401"/>
            </a:lvl8pPr>
            <a:lvl9pPr>
              <a:defRPr sz="140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102" b="1"/>
            </a:lvl1pPr>
            <a:lvl2pPr marL="400416" indent="0">
              <a:buNone/>
              <a:defRPr sz="1752" b="1"/>
            </a:lvl2pPr>
            <a:lvl3pPr marL="800832" indent="0">
              <a:buNone/>
              <a:defRPr sz="1576" b="1"/>
            </a:lvl3pPr>
            <a:lvl4pPr marL="1201247" indent="0">
              <a:buNone/>
              <a:defRPr sz="1401" b="1"/>
            </a:lvl4pPr>
            <a:lvl5pPr marL="1601663" indent="0">
              <a:buNone/>
              <a:defRPr sz="1401" b="1"/>
            </a:lvl5pPr>
            <a:lvl6pPr marL="2002079" indent="0">
              <a:buNone/>
              <a:defRPr sz="1401" b="1"/>
            </a:lvl6pPr>
            <a:lvl7pPr marL="2402495" indent="0">
              <a:buNone/>
              <a:defRPr sz="1401" b="1"/>
            </a:lvl7pPr>
            <a:lvl8pPr marL="2802910" indent="0">
              <a:buNone/>
              <a:defRPr sz="1401" b="1"/>
            </a:lvl8pPr>
            <a:lvl9pPr marL="3203326" indent="0">
              <a:buNone/>
              <a:defRPr sz="140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102"/>
            </a:lvl1pPr>
            <a:lvl2pPr>
              <a:defRPr sz="1752"/>
            </a:lvl2pPr>
            <a:lvl3pPr>
              <a:defRPr sz="1576"/>
            </a:lvl3pPr>
            <a:lvl4pPr>
              <a:defRPr sz="1401"/>
            </a:lvl4pPr>
            <a:lvl5pPr>
              <a:defRPr sz="1401"/>
            </a:lvl5pPr>
            <a:lvl6pPr>
              <a:defRPr sz="1401"/>
            </a:lvl6pPr>
            <a:lvl7pPr>
              <a:defRPr sz="1401"/>
            </a:lvl7pPr>
            <a:lvl8pPr>
              <a:defRPr sz="1401"/>
            </a:lvl8pPr>
            <a:lvl9pPr>
              <a:defRPr sz="140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F86DEB9-B2A5-4C4C-9544-F161FFF7707B}"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52667584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B3BD5D2-DADA-45AD-80F6-CB6854E0C1AA}"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577715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5288670-70AF-4E8A-9D7E-32FDB8CB1281}"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08385631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752"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2803"/>
            </a:lvl1pPr>
            <a:lvl2pPr>
              <a:defRPr sz="2452"/>
            </a:lvl2pPr>
            <a:lvl3pPr>
              <a:defRPr sz="2102"/>
            </a:lvl3pPr>
            <a:lvl4pPr>
              <a:defRPr sz="1752"/>
            </a:lvl4pPr>
            <a:lvl5pPr>
              <a:defRPr sz="1752"/>
            </a:lvl5pPr>
            <a:lvl6pPr>
              <a:defRPr sz="1752"/>
            </a:lvl6pPr>
            <a:lvl7pPr>
              <a:defRPr sz="1752"/>
            </a:lvl7pPr>
            <a:lvl8pPr>
              <a:defRPr sz="1752"/>
            </a:lvl8pPr>
            <a:lvl9pPr>
              <a:defRPr sz="175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2"/>
            <a:ext cx="3008313" cy="4691063"/>
          </a:xfrm>
        </p:spPr>
        <p:txBody>
          <a:bodyPr/>
          <a:lstStyle>
            <a:lvl1pPr marL="0" indent="0">
              <a:buNone/>
              <a:defRPr sz="1226"/>
            </a:lvl1pPr>
            <a:lvl2pPr marL="400416" indent="0">
              <a:buNone/>
              <a:defRPr sz="1051"/>
            </a:lvl2pPr>
            <a:lvl3pPr marL="800832" indent="0">
              <a:buNone/>
              <a:defRPr sz="876"/>
            </a:lvl3pPr>
            <a:lvl4pPr marL="1201247" indent="0">
              <a:buNone/>
              <a:defRPr sz="788"/>
            </a:lvl4pPr>
            <a:lvl5pPr marL="1601663" indent="0">
              <a:buNone/>
              <a:defRPr sz="788"/>
            </a:lvl5pPr>
            <a:lvl6pPr marL="2002079" indent="0">
              <a:buNone/>
              <a:defRPr sz="788"/>
            </a:lvl6pPr>
            <a:lvl7pPr marL="2402495" indent="0">
              <a:buNone/>
              <a:defRPr sz="788"/>
            </a:lvl7pPr>
            <a:lvl8pPr marL="2802910" indent="0">
              <a:buNone/>
              <a:defRPr sz="788"/>
            </a:lvl8pPr>
            <a:lvl9pPr marL="3203326" indent="0">
              <a:buNone/>
              <a:defRPr sz="788"/>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3324C73-726B-47BE-913B-BD54B26C20DD}"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71097145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9" y="4800600"/>
            <a:ext cx="5486400" cy="566738"/>
          </a:xfrm>
        </p:spPr>
        <p:txBody>
          <a:bodyPr anchor="b"/>
          <a:lstStyle>
            <a:lvl1pPr algn="l">
              <a:defRPr sz="1752"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9" y="612775"/>
            <a:ext cx="5486400" cy="4114800"/>
          </a:xfrm>
        </p:spPr>
        <p:txBody>
          <a:bodyPr/>
          <a:lstStyle>
            <a:lvl1pPr marL="0" indent="0">
              <a:buNone/>
              <a:defRPr sz="2803"/>
            </a:lvl1pPr>
            <a:lvl2pPr marL="400416" indent="0">
              <a:buNone/>
              <a:defRPr sz="2452"/>
            </a:lvl2pPr>
            <a:lvl3pPr marL="800832" indent="0">
              <a:buNone/>
              <a:defRPr sz="2102"/>
            </a:lvl3pPr>
            <a:lvl4pPr marL="1201247" indent="0">
              <a:buNone/>
              <a:defRPr sz="1752"/>
            </a:lvl4pPr>
            <a:lvl5pPr marL="1601663" indent="0">
              <a:buNone/>
              <a:defRPr sz="1752"/>
            </a:lvl5pPr>
            <a:lvl6pPr marL="2002079" indent="0">
              <a:buNone/>
              <a:defRPr sz="1752"/>
            </a:lvl6pPr>
            <a:lvl7pPr marL="2402495" indent="0">
              <a:buNone/>
              <a:defRPr sz="1752"/>
            </a:lvl7pPr>
            <a:lvl8pPr marL="2802910" indent="0">
              <a:buNone/>
              <a:defRPr sz="1752"/>
            </a:lvl8pPr>
            <a:lvl9pPr marL="3203326" indent="0">
              <a:buNone/>
              <a:defRPr sz="1752"/>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9" y="5367338"/>
            <a:ext cx="5486400" cy="804862"/>
          </a:xfrm>
        </p:spPr>
        <p:txBody>
          <a:bodyPr/>
          <a:lstStyle>
            <a:lvl1pPr marL="0" indent="0">
              <a:buNone/>
              <a:defRPr sz="1226"/>
            </a:lvl1pPr>
            <a:lvl2pPr marL="400416" indent="0">
              <a:buNone/>
              <a:defRPr sz="1051"/>
            </a:lvl2pPr>
            <a:lvl3pPr marL="800832" indent="0">
              <a:buNone/>
              <a:defRPr sz="876"/>
            </a:lvl3pPr>
            <a:lvl4pPr marL="1201247" indent="0">
              <a:buNone/>
              <a:defRPr sz="788"/>
            </a:lvl4pPr>
            <a:lvl5pPr marL="1601663" indent="0">
              <a:buNone/>
              <a:defRPr sz="788"/>
            </a:lvl5pPr>
            <a:lvl6pPr marL="2002079" indent="0">
              <a:buNone/>
              <a:defRPr sz="788"/>
            </a:lvl6pPr>
            <a:lvl7pPr marL="2402495" indent="0">
              <a:buNone/>
              <a:defRPr sz="788"/>
            </a:lvl7pPr>
            <a:lvl8pPr marL="2802910" indent="0">
              <a:buNone/>
              <a:defRPr sz="788"/>
            </a:lvl8pPr>
            <a:lvl9pPr marL="3203326" indent="0">
              <a:buNone/>
              <a:defRPr sz="788"/>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349F09-DF5A-4B2B-85DD-98B117DA58D4}"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41341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1" y="2130634"/>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94036" indent="0" algn="ctr">
              <a:buNone/>
              <a:defRPr>
                <a:solidFill>
                  <a:schemeClr val="tx1">
                    <a:tint val="75000"/>
                  </a:schemeClr>
                </a:solidFill>
              </a:defRPr>
            </a:lvl2pPr>
            <a:lvl3pPr marL="788073" indent="0" algn="ctr">
              <a:buNone/>
              <a:defRPr>
                <a:solidFill>
                  <a:schemeClr val="tx1">
                    <a:tint val="75000"/>
                  </a:schemeClr>
                </a:solidFill>
              </a:defRPr>
            </a:lvl3pPr>
            <a:lvl4pPr marL="1182106" indent="0" algn="ctr">
              <a:buNone/>
              <a:defRPr>
                <a:solidFill>
                  <a:schemeClr val="tx1">
                    <a:tint val="75000"/>
                  </a:schemeClr>
                </a:solidFill>
              </a:defRPr>
            </a:lvl4pPr>
            <a:lvl5pPr marL="1576142" indent="0" algn="ctr">
              <a:buNone/>
              <a:defRPr>
                <a:solidFill>
                  <a:schemeClr val="tx1">
                    <a:tint val="75000"/>
                  </a:schemeClr>
                </a:solidFill>
              </a:defRPr>
            </a:lvl5pPr>
            <a:lvl6pPr marL="1970179" indent="0" algn="ctr">
              <a:buNone/>
              <a:defRPr>
                <a:solidFill>
                  <a:schemeClr val="tx1">
                    <a:tint val="75000"/>
                  </a:schemeClr>
                </a:solidFill>
              </a:defRPr>
            </a:lvl6pPr>
            <a:lvl7pPr marL="2364213" indent="0" algn="ctr">
              <a:buNone/>
              <a:defRPr>
                <a:solidFill>
                  <a:schemeClr val="tx1">
                    <a:tint val="75000"/>
                  </a:schemeClr>
                </a:solidFill>
              </a:defRPr>
            </a:lvl7pPr>
            <a:lvl8pPr marL="2758250" indent="0" algn="ctr">
              <a:buNone/>
              <a:defRPr>
                <a:solidFill>
                  <a:schemeClr val="tx1">
                    <a:tint val="75000"/>
                  </a:schemeClr>
                </a:solidFill>
              </a:defRPr>
            </a:lvl8pPr>
            <a:lvl9pPr marL="3152287"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85720E3E-E69A-42D7-B865-BAAF83C3C192}"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184216571"/>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500124-ED21-4E65-8341-A51AF65E519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996041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92A6B4-B2E9-4060-A394-0180B4E6743B}"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022029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6D43A84-5DED-4E63-8C0B-A769A6082F77}"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831238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F4DD29-0548-4FB8-8B07-66517EEC9DA5}"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34788951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50E3A43-782B-4F42-8818-95F51EEF798F}"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56142852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4F7F1EF-9752-49C8-96AA-DA88C6417387}"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319933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5AD5ADB-084B-4D5C-B5A1-4699A8AA61E3}"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4864650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D75BBEE-6989-4F32-87F5-E5688CF7B570}"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4795538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52E4E2-CCCF-450F-BFF0-AE14DA4722B6}"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2126256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5E39763-76F5-4CF3-9E45-B9424EDF22D2}"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59224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74CAF55-423D-4A35-AA48-7BEB92DC848D}"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1339842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534CF59-5609-4F72-AE04-E0F128824ABB}"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1482340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038B4F8-45D6-45BB-A70F-0AF6CB8DA84A}"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8841149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EEE1838-B278-4D1D-85E9-4593770570FE}"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6314429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98" indent="0" algn="ctr">
              <a:buNone/>
              <a:defRPr>
                <a:solidFill>
                  <a:schemeClr val="tx1">
                    <a:tint val="75000"/>
                  </a:schemeClr>
                </a:solidFill>
              </a:defRPr>
            </a:lvl2pPr>
            <a:lvl3pPr marL="914395" indent="0" algn="ctr">
              <a:buNone/>
              <a:defRPr>
                <a:solidFill>
                  <a:schemeClr val="tx1">
                    <a:tint val="75000"/>
                  </a:schemeClr>
                </a:solidFill>
              </a:defRPr>
            </a:lvl3pPr>
            <a:lvl4pPr marL="1371592" indent="0" algn="ctr">
              <a:buNone/>
              <a:defRPr>
                <a:solidFill>
                  <a:schemeClr val="tx1">
                    <a:tint val="75000"/>
                  </a:schemeClr>
                </a:solidFill>
              </a:defRPr>
            </a:lvl4pPr>
            <a:lvl5pPr marL="1828789" indent="0" algn="ctr">
              <a:buNone/>
              <a:defRPr>
                <a:solidFill>
                  <a:schemeClr val="tx1">
                    <a:tint val="75000"/>
                  </a:schemeClr>
                </a:solidFill>
              </a:defRPr>
            </a:lvl5pPr>
            <a:lvl6pPr marL="2285987" indent="0" algn="ctr">
              <a:buNone/>
              <a:defRPr>
                <a:solidFill>
                  <a:schemeClr val="tx1">
                    <a:tint val="75000"/>
                  </a:schemeClr>
                </a:solidFill>
              </a:defRPr>
            </a:lvl6pPr>
            <a:lvl7pPr marL="2743185" indent="0" algn="ctr">
              <a:buNone/>
              <a:defRPr>
                <a:solidFill>
                  <a:schemeClr val="tx1">
                    <a:tint val="75000"/>
                  </a:schemeClr>
                </a:solidFill>
              </a:defRPr>
            </a:lvl7pPr>
            <a:lvl8pPr marL="3200381" indent="0" algn="ctr">
              <a:buNone/>
              <a:defRPr>
                <a:solidFill>
                  <a:schemeClr val="tx1">
                    <a:tint val="75000"/>
                  </a:schemeClr>
                </a:solidFill>
              </a:defRPr>
            </a:lvl8pPr>
            <a:lvl9pPr marL="365757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E536DB7-4FB5-40C4-8BC2-2A66E2E9AABA}"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2662682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D5A6F60-D3D8-4497-BC93-1A6091E06BED}"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233416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98" indent="0">
              <a:buNone/>
              <a:defRPr sz="1800">
                <a:solidFill>
                  <a:schemeClr val="tx1">
                    <a:tint val="75000"/>
                  </a:schemeClr>
                </a:solidFill>
              </a:defRPr>
            </a:lvl2pPr>
            <a:lvl3pPr marL="914395" indent="0">
              <a:buNone/>
              <a:defRPr sz="1600">
                <a:solidFill>
                  <a:schemeClr val="tx1">
                    <a:tint val="75000"/>
                  </a:schemeClr>
                </a:solidFill>
              </a:defRPr>
            </a:lvl3pPr>
            <a:lvl4pPr marL="1371592" indent="0">
              <a:buNone/>
              <a:defRPr sz="1400">
                <a:solidFill>
                  <a:schemeClr val="tx1">
                    <a:tint val="75000"/>
                  </a:schemeClr>
                </a:solidFill>
              </a:defRPr>
            </a:lvl4pPr>
            <a:lvl5pPr marL="1828789" indent="0">
              <a:buNone/>
              <a:defRPr sz="1400">
                <a:solidFill>
                  <a:schemeClr val="tx1">
                    <a:tint val="75000"/>
                  </a:schemeClr>
                </a:solidFill>
              </a:defRPr>
            </a:lvl5pPr>
            <a:lvl6pPr marL="2285987" indent="0">
              <a:buNone/>
              <a:defRPr sz="1400">
                <a:solidFill>
                  <a:schemeClr val="tx1">
                    <a:tint val="75000"/>
                  </a:schemeClr>
                </a:solidFill>
              </a:defRPr>
            </a:lvl6pPr>
            <a:lvl7pPr marL="2743185" indent="0">
              <a:buNone/>
              <a:defRPr sz="1400">
                <a:solidFill>
                  <a:schemeClr val="tx1">
                    <a:tint val="75000"/>
                  </a:schemeClr>
                </a:solidFill>
              </a:defRPr>
            </a:lvl7pPr>
            <a:lvl8pPr marL="3200381" indent="0">
              <a:buNone/>
              <a:defRPr sz="1400">
                <a:solidFill>
                  <a:schemeClr val="tx1">
                    <a:tint val="75000"/>
                  </a:schemeClr>
                </a:solidFill>
              </a:defRPr>
            </a:lvl8pPr>
            <a:lvl9pPr marL="3657579"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F2CAB7F-6A8D-49E8-B84F-8AF4C31BFC64}"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5444289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39732C9-67AD-423C-B8FB-2B0A7AC56823}"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97649996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198" indent="0">
              <a:buNone/>
              <a:defRPr sz="2000" b="1"/>
            </a:lvl2pPr>
            <a:lvl3pPr marL="914395" indent="0">
              <a:buNone/>
              <a:defRPr sz="1800" b="1"/>
            </a:lvl3pPr>
            <a:lvl4pPr marL="1371592" indent="0">
              <a:buNone/>
              <a:defRPr sz="1600" b="1"/>
            </a:lvl4pPr>
            <a:lvl5pPr marL="1828789" indent="0">
              <a:buNone/>
              <a:defRPr sz="1600" b="1"/>
            </a:lvl5pPr>
            <a:lvl6pPr marL="2285987" indent="0">
              <a:buNone/>
              <a:defRPr sz="1600" b="1"/>
            </a:lvl6pPr>
            <a:lvl7pPr marL="2743185" indent="0">
              <a:buNone/>
              <a:defRPr sz="1600" b="1"/>
            </a:lvl7pPr>
            <a:lvl8pPr marL="3200381" indent="0">
              <a:buNone/>
              <a:defRPr sz="1600" b="1"/>
            </a:lvl8pPr>
            <a:lvl9pPr marL="3657579"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56C82FC5-8249-4D3C-B249-8204159673B1}"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973286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368EB87-648E-4274-80F3-6014BD3561B4}"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70002080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3A90D3D-8FE1-494E-BCCC-1D26BE7AF638}"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0876808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17"/>
            <a:ext cx="7772400" cy="1362075"/>
          </a:xfrm>
        </p:spPr>
        <p:txBody>
          <a:bodyPr anchor="t"/>
          <a:lstStyle>
            <a:lvl1pPr algn="l">
              <a:defRPr sz="3415"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41"/>
            <a:ext cx="7772400" cy="1500187"/>
          </a:xfrm>
        </p:spPr>
        <p:txBody>
          <a:bodyPr anchor="b"/>
          <a:lstStyle>
            <a:lvl1pPr marL="0" indent="0">
              <a:buNone/>
              <a:defRPr sz="1754">
                <a:solidFill>
                  <a:schemeClr val="tx1">
                    <a:tint val="75000"/>
                  </a:schemeClr>
                </a:solidFill>
              </a:defRPr>
            </a:lvl1pPr>
            <a:lvl2pPr marL="394036" indent="0">
              <a:buNone/>
              <a:defRPr sz="1569">
                <a:solidFill>
                  <a:schemeClr val="tx1">
                    <a:tint val="75000"/>
                  </a:schemeClr>
                </a:solidFill>
              </a:defRPr>
            </a:lvl2pPr>
            <a:lvl3pPr marL="788073" indent="0">
              <a:buNone/>
              <a:defRPr sz="1385">
                <a:solidFill>
                  <a:schemeClr val="tx1">
                    <a:tint val="75000"/>
                  </a:schemeClr>
                </a:solidFill>
              </a:defRPr>
            </a:lvl3pPr>
            <a:lvl4pPr marL="1182106" indent="0">
              <a:buNone/>
              <a:defRPr sz="1200">
                <a:solidFill>
                  <a:schemeClr val="tx1">
                    <a:tint val="75000"/>
                  </a:schemeClr>
                </a:solidFill>
              </a:defRPr>
            </a:lvl4pPr>
            <a:lvl5pPr marL="1576142" indent="0">
              <a:buNone/>
              <a:defRPr sz="1200">
                <a:solidFill>
                  <a:schemeClr val="tx1">
                    <a:tint val="75000"/>
                  </a:schemeClr>
                </a:solidFill>
              </a:defRPr>
            </a:lvl5pPr>
            <a:lvl6pPr marL="1970179" indent="0">
              <a:buNone/>
              <a:defRPr sz="1200">
                <a:solidFill>
                  <a:schemeClr val="tx1">
                    <a:tint val="75000"/>
                  </a:schemeClr>
                </a:solidFill>
              </a:defRPr>
            </a:lvl6pPr>
            <a:lvl7pPr marL="2364213" indent="0">
              <a:buNone/>
              <a:defRPr sz="1200">
                <a:solidFill>
                  <a:schemeClr val="tx1">
                    <a:tint val="75000"/>
                  </a:schemeClr>
                </a:solidFill>
              </a:defRPr>
            </a:lvl7pPr>
            <a:lvl8pPr marL="2758250" indent="0">
              <a:buNone/>
              <a:defRPr sz="1200">
                <a:solidFill>
                  <a:schemeClr val="tx1">
                    <a:tint val="75000"/>
                  </a:schemeClr>
                </a:solidFill>
              </a:defRPr>
            </a:lvl8pPr>
            <a:lvl9pPr marL="3152287" indent="0">
              <a:buNone/>
              <a:defRPr sz="12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41600A5E-0241-4840-9EB2-150E846091ED}"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93864985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54A5358-856D-4380-869F-0E60771D4D83}"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9609129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198" indent="0">
              <a:buNone/>
              <a:defRPr sz="2800"/>
            </a:lvl2pPr>
            <a:lvl3pPr marL="914395" indent="0">
              <a:buNone/>
              <a:defRPr sz="2400"/>
            </a:lvl3pPr>
            <a:lvl4pPr marL="1371592" indent="0">
              <a:buNone/>
              <a:defRPr sz="2000"/>
            </a:lvl4pPr>
            <a:lvl5pPr marL="1828789" indent="0">
              <a:buNone/>
              <a:defRPr sz="2000"/>
            </a:lvl5pPr>
            <a:lvl6pPr marL="2285987" indent="0">
              <a:buNone/>
              <a:defRPr sz="2000"/>
            </a:lvl6pPr>
            <a:lvl7pPr marL="2743185" indent="0">
              <a:buNone/>
              <a:defRPr sz="2000"/>
            </a:lvl7pPr>
            <a:lvl8pPr marL="3200381" indent="0">
              <a:buNone/>
              <a:defRPr sz="2000"/>
            </a:lvl8pPr>
            <a:lvl9pPr marL="3657579" indent="0">
              <a:buNone/>
              <a:defRPr sz="2000"/>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198" indent="0">
              <a:buNone/>
              <a:defRPr sz="1200"/>
            </a:lvl2pPr>
            <a:lvl3pPr marL="914395" indent="0">
              <a:buNone/>
              <a:defRPr sz="1000"/>
            </a:lvl3pPr>
            <a:lvl4pPr marL="1371592" indent="0">
              <a:buNone/>
              <a:defRPr sz="900"/>
            </a:lvl4pPr>
            <a:lvl5pPr marL="1828789" indent="0">
              <a:buNone/>
              <a:defRPr sz="900"/>
            </a:lvl5pPr>
            <a:lvl6pPr marL="2285987" indent="0">
              <a:buNone/>
              <a:defRPr sz="900"/>
            </a:lvl6pPr>
            <a:lvl7pPr marL="2743185" indent="0">
              <a:buNone/>
              <a:defRPr sz="900"/>
            </a:lvl7pPr>
            <a:lvl8pPr marL="3200381" indent="0">
              <a:buNone/>
              <a:defRPr sz="900"/>
            </a:lvl8pPr>
            <a:lvl9pPr marL="3657579"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CA8B74D-7D23-4DFA-8EEC-50415B19BECF}"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59764968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4685C10-B837-4105-8045-E833CE36CA57}"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9010468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9B375FA-6A67-4FE1-BBF7-96D0D8614FDB}"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9886663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B1E8D303-9254-4B8B-9C2D-1DA903DCECDB}" type="datetime1">
              <a:rPr lang="ja-JP" altLang="en-US" smtClean="0">
                <a:solidFill>
                  <a:prstClr val="black">
                    <a:tint val="75000"/>
                  </a:prstClr>
                </a:solidFill>
              </a:rPr>
              <a:t>2021/5/13</a:t>
            </a:fld>
            <a:endParaRPr lang="en-US" altLang="ja-JP">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xfrm>
            <a:off x="7074877" y="6464300"/>
            <a:ext cx="2133600" cy="476250"/>
          </a:xfrm>
        </p:spPr>
        <p:txBody>
          <a:bodyPr/>
          <a:lstStyle>
            <a:lvl1pPr>
              <a:defRPr/>
            </a:lvl1pPr>
          </a:lstStyle>
          <a:p>
            <a:pPr>
              <a:defRPr/>
            </a:pPr>
            <a:fld id="{FFE46AA3-F9D0-47A3-8248-0C9E3605ED8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4971159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87" indent="0" algn="ctr">
              <a:buNone/>
              <a:defRPr>
                <a:solidFill>
                  <a:schemeClr val="tx1">
                    <a:tint val="75000"/>
                  </a:schemeClr>
                </a:solidFill>
              </a:defRPr>
            </a:lvl2pPr>
            <a:lvl3pPr marL="844174" indent="0" algn="ctr">
              <a:buNone/>
              <a:defRPr>
                <a:solidFill>
                  <a:schemeClr val="tx1">
                    <a:tint val="75000"/>
                  </a:schemeClr>
                </a:solidFill>
              </a:defRPr>
            </a:lvl3pPr>
            <a:lvl4pPr marL="1266261" indent="0" algn="ctr">
              <a:buNone/>
              <a:defRPr>
                <a:solidFill>
                  <a:schemeClr val="tx1">
                    <a:tint val="75000"/>
                  </a:schemeClr>
                </a:solidFill>
              </a:defRPr>
            </a:lvl4pPr>
            <a:lvl5pPr marL="1688348" indent="0" algn="ctr">
              <a:buNone/>
              <a:defRPr>
                <a:solidFill>
                  <a:schemeClr val="tx1">
                    <a:tint val="75000"/>
                  </a:schemeClr>
                </a:solidFill>
              </a:defRPr>
            </a:lvl5pPr>
            <a:lvl6pPr marL="2110435" indent="0" algn="ctr">
              <a:buNone/>
              <a:defRPr>
                <a:solidFill>
                  <a:schemeClr val="tx1">
                    <a:tint val="75000"/>
                  </a:schemeClr>
                </a:solidFill>
              </a:defRPr>
            </a:lvl6pPr>
            <a:lvl7pPr marL="2532522" indent="0" algn="ctr">
              <a:buNone/>
              <a:defRPr>
                <a:solidFill>
                  <a:schemeClr val="tx1">
                    <a:tint val="75000"/>
                  </a:schemeClr>
                </a:solidFill>
              </a:defRPr>
            </a:lvl7pPr>
            <a:lvl8pPr marL="2954609" indent="0" algn="ctr">
              <a:buNone/>
              <a:defRPr>
                <a:solidFill>
                  <a:schemeClr val="tx1">
                    <a:tint val="75000"/>
                  </a:schemeClr>
                </a:solidFill>
              </a:defRPr>
            </a:lvl8pPr>
            <a:lvl9pPr marL="3376696"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8320F52-732B-47C8-B3F9-C859A65FB22A}"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326389526"/>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0F9707D-69C7-4B22-8F8F-AF417FDEE2C1}"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b="1"/>
            </a:lvl1pPr>
          </a:lstStyle>
          <a:p>
            <a:fld id="{375D3972-E182-42CB-A62B-86E7951F1F99}" type="slidenum">
              <a:rPr lang="ja-JP" altLang="en-US" smtClean="0"/>
              <a:pPr/>
              <a:t>‹#›</a:t>
            </a:fld>
            <a:endParaRPr lang="ja-JP" altLang="en-US"/>
          </a:p>
        </p:txBody>
      </p:sp>
    </p:spTree>
    <p:extLst>
      <p:ext uri="{BB962C8B-B14F-4D97-AF65-F5344CB8AC3E}">
        <p14:creationId xmlns:p14="http://schemas.microsoft.com/office/powerpoint/2010/main" val="438924281"/>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87" indent="0">
              <a:buNone/>
              <a:defRPr sz="1662">
                <a:solidFill>
                  <a:schemeClr val="tx1">
                    <a:tint val="75000"/>
                  </a:schemeClr>
                </a:solidFill>
              </a:defRPr>
            </a:lvl2pPr>
            <a:lvl3pPr marL="844174" indent="0">
              <a:buNone/>
              <a:defRPr sz="1477">
                <a:solidFill>
                  <a:schemeClr val="tx1">
                    <a:tint val="75000"/>
                  </a:schemeClr>
                </a:solidFill>
              </a:defRPr>
            </a:lvl3pPr>
            <a:lvl4pPr marL="1266261" indent="0">
              <a:buNone/>
              <a:defRPr sz="1292">
                <a:solidFill>
                  <a:schemeClr val="tx1">
                    <a:tint val="75000"/>
                  </a:schemeClr>
                </a:solidFill>
              </a:defRPr>
            </a:lvl4pPr>
            <a:lvl5pPr marL="1688348" indent="0">
              <a:buNone/>
              <a:defRPr sz="1292">
                <a:solidFill>
                  <a:schemeClr val="tx1">
                    <a:tint val="75000"/>
                  </a:schemeClr>
                </a:solidFill>
              </a:defRPr>
            </a:lvl5pPr>
            <a:lvl6pPr marL="2110435" indent="0">
              <a:buNone/>
              <a:defRPr sz="1292">
                <a:solidFill>
                  <a:schemeClr val="tx1">
                    <a:tint val="75000"/>
                  </a:schemeClr>
                </a:solidFill>
              </a:defRPr>
            </a:lvl6pPr>
            <a:lvl7pPr marL="2532522" indent="0">
              <a:buNone/>
              <a:defRPr sz="1292">
                <a:solidFill>
                  <a:schemeClr val="tx1">
                    <a:tint val="75000"/>
                  </a:schemeClr>
                </a:solidFill>
              </a:defRPr>
            </a:lvl7pPr>
            <a:lvl8pPr marL="2954609" indent="0">
              <a:buNone/>
              <a:defRPr sz="1292">
                <a:solidFill>
                  <a:schemeClr val="tx1">
                    <a:tint val="75000"/>
                  </a:schemeClr>
                </a:solidFill>
              </a:defRPr>
            </a:lvl8pPr>
            <a:lvl9pPr marL="3376696"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E01B47E-DDD5-475B-AC88-625285FD3A7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215713613"/>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1" y="1600202"/>
            <a:ext cx="4038600"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B0C4FACB-AB73-4483-BF19-ABCCFFF92E94}"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50655108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2087" indent="0">
              <a:buNone/>
              <a:defRPr sz="1846" b="1"/>
            </a:lvl2pPr>
            <a:lvl3pPr marL="844174" indent="0">
              <a:buNone/>
              <a:defRPr sz="1662" b="1"/>
            </a:lvl3pPr>
            <a:lvl4pPr marL="1266261" indent="0">
              <a:buNone/>
              <a:defRPr sz="1477" b="1"/>
            </a:lvl4pPr>
            <a:lvl5pPr marL="1688348" indent="0">
              <a:buNone/>
              <a:defRPr sz="1477" b="1"/>
            </a:lvl5pPr>
            <a:lvl6pPr marL="2110435" indent="0">
              <a:buNone/>
              <a:defRPr sz="1477" b="1"/>
            </a:lvl6pPr>
            <a:lvl7pPr marL="2532522" indent="0">
              <a:buNone/>
              <a:defRPr sz="1477" b="1"/>
            </a:lvl7pPr>
            <a:lvl8pPr marL="2954609" indent="0">
              <a:buNone/>
              <a:defRPr sz="1477" b="1"/>
            </a:lvl8pPr>
            <a:lvl9pPr marL="3376696"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0CBE9EF-C6AA-4B09-A0C1-05EEA97F0D40}"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41227421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6" y="1600226"/>
            <a:ext cx="4381500" cy="4525963"/>
          </a:xfrm>
        </p:spPr>
        <p:txBody>
          <a:bodyPr/>
          <a:lstStyle>
            <a:lvl1pPr>
              <a:defRPr sz="2400"/>
            </a:lvl1pPr>
            <a:lvl2pPr>
              <a:defRPr sz="2031"/>
            </a:lvl2pPr>
            <a:lvl3pPr>
              <a:defRPr sz="1754"/>
            </a:lvl3pPr>
            <a:lvl4pPr>
              <a:defRPr sz="1569"/>
            </a:lvl4pPr>
            <a:lvl5pPr>
              <a:defRPr sz="1569"/>
            </a:lvl5pPr>
            <a:lvl6pPr>
              <a:defRPr sz="1569"/>
            </a:lvl6pPr>
            <a:lvl7pPr>
              <a:defRPr sz="1569"/>
            </a:lvl7pPr>
            <a:lvl8pPr>
              <a:defRPr sz="1569"/>
            </a:lvl8pPr>
            <a:lvl9pPr>
              <a:defRPr sz="15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28" y="1600226"/>
            <a:ext cx="4381500" cy="4525963"/>
          </a:xfrm>
        </p:spPr>
        <p:txBody>
          <a:bodyPr/>
          <a:lstStyle>
            <a:lvl1pPr>
              <a:defRPr sz="2400"/>
            </a:lvl1pPr>
            <a:lvl2pPr>
              <a:defRPr sz="2031"/>
            </a:lvl2pPr>
            <a:lvl3pPr>
              <a:defRPr sz="1754"/>
            </a:lvl3pPr>
            <a:lvl4pPr>
              <a:defRPr sz="1569"/>
            </a:lvl4pPr>
            <a:lvl5pPr>
              <a:defRPr sz="1569"/>
            </a:lvl5pPr>
            <a:lvl6pPr>
              <a:defRPr sz="1569"/>
            </a:lvl6pPr>
            <a:lvl7pPr>
              <a:defRPr sz="1569"/>
            </a:lvl7pPr>
            <a:lvl8pPr>
              <a:defRPr sz="1569"/>
            </a:lvl8pPr>
            <a:lvl9pPr>
              <a:defRPr sz="15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C7C2615F-6593-45FE-94EC-6026822D4F14}"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81690790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7EF481A-28AF-401F-BD6F-2A77B20E489B}"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147681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072600C-8969-4974-BA15-2806FCB3F470}"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3539366087"/>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2"/>
            <a:ext cx="5111750"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74E47D-26CC-4B0A-BCC7-6DED958A5667}"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50022069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87" indent="0">
              <a:buNone/>
              <a:defRPr sz="2585"/>
            </a:lvl2pPr>
            <a:lvl3pPr marL="844174" indent="0">
              <a:buNone/>
              <a:defRPr sz="2216"/>
            </a:lvl3pPr>
            <a:lvl4pPr marL="1266261" indent="0">
              <a:buNone/>
              <a:defRPr sz="1846"/>
            </a:lvl4pPr>
            <a:lvl5pPr marL="1688348" indent="0">
              <a:buNone/>
              <a:defRPr sz="1846"/>
            </a:lvl5pPr>
            <a:lvl6pPr marL="2110435" indent="0">
              <a:buNone/>
              <a:defRPr sz="1846"/>
            </a:lvl6pPr>
            <a:lvl7pPr marL="2532522" indent="0">
              <a:buNone/>
              <a:defRPr sz="1846"/>
            </a:lvl7pPr>
            <a:lvl8pPr marL="2954609" indent="0">
              <a:buNone/>
              <a:defRPr sz="1846"/>
            </a:lvl8pPr>
            <a:lvl9pPr marL="3376696"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87" indent="0">
              <a:buNone/>
              <a:defRPr sz="1108"/>
            </a:lvl2pPr>
            <a:lvl3pPr marL="844174" indent="0">
              <a:buNone/>
              <a:defRPr sz="923"/>
            </a:lvl3pPr>
            <a:lvl4pPr marL="1266261" indent="0">
              <a:buNone/>
              <a:defRPr sz="831"/>
            </a:lvl4pPr>
            <a:lvl5pPr marL="1688348" indent="0">
              <a:buNone/>
              <a:defRPr sz="831"/>
            </a:lvl5pPr>
            <a:lvl6pPr marL="2110435" indent="0">
              <a:buNone/>
              <a:defRPr sz="831"/>
            </a:lvl6pPr>
            <a:lvl7pPr marL="2532522" indent="0">
              <a:buNone/>
              <a:defRPr sz="831"/>
            </a:lvl7pPr>
            <a:lvl8pPr marL="2954609" indent="0">
              <a:buNone/>
              <a:defRPr sz="831"/>
            </a:lvl8pPr>
            <a:lvl9pPr marL="3376696"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4D905CF-B6B4-4ACC-A1D4-5768E26558F3}"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5225104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A611495-0E8E-4C28-A100-0A38253F480C}"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14956440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1"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22D54D7-62AA-4996-B316-AB601365AD39}"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75D3972-E182-42CB-A62B-86E7951F1F99}" type="slidenum">
              <a:rPr kumimoji="1" lang="ja-JP" altLang="en-US" smtClean="0"/>
              <a:t>‹#›</a:t>
            </a:fld>
            <a:endParaRPr kumimoji="1" lang="ja-JP" altLang="en-US"/>
          </a:p>
        </p:txBody>
      </p:sp>
    </p:spTree>
    <p:extLst>
      <p:ext uri="{BB962C8B-B14F-4D97-AF65-F5344CB8AC3E}">
        <p14:creationId xmlns:p14="http://schemas.microsoft.com/office/powerpoint/2010/main" val="27387785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72" y="2130583"/>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72" y="3886200"/>
            <a:ext cx="6400800" cy="1752600"/>
          </a:xfrm>
        </p:spPr>
        <p:txBody>
          <a:bodyPr/>
          <a:lstStyle>
            <a:lvl1pPr marL="0" indent="0" algn="ctr">
              <a:buNone/>
              <a:defRPr>
                <a:solidFill>
                  <a:schemeClr val="tx1">
                    <a:tint val="75000"/>
                  </a:schemeClr>
                </a:solidFill>
              </a:defRPr>
            </a:lvl1pPr>
            <a:lvl2pPr marL="421195" indent="0" algn="ctr">
              <a:buNone/>
              <a:defRPr>
                <a:solidFill>
                  <a:schemeClr val="tx1">
                    <a:tint val="75000"/>
                  </a:schemeClr>
                </a:solidFill>
              </a:defRPr>
            </a:lvl2pPr>
            <a:lvl3pPr marL="842385" indent="0" algn="ctr">
              <a:buNone/>
              <a:defRPr>
                <a:solidFill>
                  <a:schemeClr val="tx1">
                    <a:tint val="75000"/>
                  </a:schemeClr>
                </a:solidFill>
              </a:defRPr>
            </a:lvl3pPr>
            <a:lvl4pPr marL="1263581" indent="0" algn="ctr">
              <a:buNone/>
              <a:defRPr>
                <a:solidFill>
                  <a:schemeClr val="tx1">
                    <a:tint val="75000"/>
                  </a:schemeClr>
                </a:solidFill>
              </a:defRPr>
            </a:lvl4pPr>
            <a:lvl5pPr marL="1684769" indent="0" algn="ctr">
              <a:buNone/>
              <a:defRPr>
                <a:solidFill>
                  <a:schemeClr val="tx1">
                    <a:tint val="75000"/>
                  </a:schemeClr>
                </a:solidFill>
              </a:defRPr>
            </a:lvl5pPr>
            <a:lvl6pPr marL="2105963" indent="0" algn="ctr">
              <a:buNone/>
              <a:defRPr>
                <a:solidFill>
                  <a:schemeClr val="tx1">
                    <a:tint val="75000"/>
                  </a:schemeClr>
                </a:solidFill>
              </a:defRPr>
            </a:lvl6pPr>
            <a:lvl7pPr marL="2527155" indent="0" algn="ctr">
              <a:buNone/>
              <a:defRPr>
                <a:solidFill>
                  <a:schemeClr val="tx1">
                    <a:tint val="75000"/>
                  </a:schemeClr>
                </a:solidFill>
              </a:defRPr>
            </a:lvl7pPr>
            <a:lvl8pPr marL="2948349" indent="0" algn="ctr">
              <a:buNone/>
              <a:defRPr>
                <a:solidFill>
                  <a:schemeClr val="tx1">
                    <a:tint val="75000"/>
                  </a:schemeClr>
                </a:solidFill>
              </a:defRPr>
            </a:lvl8pPr>
            <a:lvl9pPr marL="336953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BF84912C-433D-42BD-A72F-78A40C7706A2}"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46286115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424A82F-8A68-46E0-B088-3E28863DEDE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04732880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9" y="4407058"/>
            <a:ext cx="7772400" cy="1362075"/>
          </a:xfrm>
        </p:spPr>
        <p:txBody>
          <a:bodyPr anchor="t"/>
          <a:lstStyle>
            <a:lvl1pPr algn="l">
              <a:defRPr sz="369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79" y="2906713"/>
            <a:ext cx="7772400" cy="1500187"/>
          </a:xfrm>
        </p:spPr>
        <p:txBody>
          <a:bodyPr anchor="b"/>
          <a:lstStyle>
            <a:lvl1pPr marL="0" indent="0">
              <a:buNone/>
              <a:defRPr sz="1846">
                <a:solidFill>
                  <a:schemeClr val="tx1">
                    <a:tint val="75000"/>
                  </a:schemeClr>
                </a:solidFill>
              </a:defRPr>
            </a:lvl1pPr>
            <a:lvl2pPr marL="421195" indent="0">
              <a:buNone/>
              <a:defRPr sz="1662">
                <a:solidFill>
                  <a:schemeClr val="tx1">
                    <a:tint val="75000"/>
                  </a:schemeClr>
                </a:solidFill>
              </a:defRPr>
            </a:lvl2pPr>
            <a:lvl3pPr marL="842385" indent="0">
              <a:buNone/>
              <a:defRPr sz="1477">
                <a:solidFill>
                  <a:schemeClr val="tx1">
                    <a:tint val="75000"/>
                  </a:schemeClr>
                </a:solidFill>
              </a:defRPr>
            </a:lvl3pPr>
            <a:lvl4pPr marL="1263581" indent="0">
              <a:buNone/>
              <a:defRPr sz="1292">
                <a:solidFill>
                  <a:schemeClr val="tx1">
                    <a:tint val="75000"/>
                  </a:schemeClr>
                </a:solidFill>
              </a:defRPr>
            </a:lvl4pPr>
            <a:lvl5pPr marL="1684769" indent="0">
              <a:buNone/>
              <a:defRPr sz="1292">
                <a:solidFill>
                  <a:schemeClr val="tx1">
                    <a:tint val="75000"/>
                  </a:schemeClr>
                </a:solidFill>
              </a:defRPr>
            </a:lvl5pPr>
            <a:lvl6pPr marL="2105963" indent="0">
              <a:buNone/>
              <a:defRPr sz="1292">
                <a:solidFill>
                  <a:schemeClr val="tx1">
                    <a:tint val="75000"/>
                  </a:schemeClr>
                </a:solidFill>
              </a:defRPr>
            </a:lvl6pPr>
            <a:lvl7pPr marL="2527155" indent="0">
              <a:buNone/>
              <a:defRPr sz="1292">
                <a:solidFill>
                  <a:schemeClr val="tx1">
                    <a:tint val="75000"/>
                  </a:schemeClr>
                </a:solidFill>
              </a:defRPr>
            </a:lvl7pPr>
            <a:lvl8pPr marL="2948349" indent="0">
              <a:buNone/>
              <a:defRPr sz="1292">
                <a:solidFill>
                  <a:schemeClr val="tx1">
                    <a:tint val="75000"/>
                  </a:schemeClr>
                </a:solidFill>
              </a:defRPr>
            </a:lvl8pPr>
            <a:lvl9pPr marL="3369539"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FB2B515-461E-44B5-AB10-DEE5ED348367}"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84656269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5"/>
            <a:ext cx="4379913"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7703" y="1600205"/>
            <a:ext cx="4381500"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08E17B2-A075-4FB4-BE55-8C4DA7374C7D}"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9978421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14" y="1535113"/>
            <a:ext cx="4040188" cy="639762"/>
          </a:xfrm>
        </p:spPr>
        <p:txBody>
          <a:bodyPr anchor="b"/>
          <a:lstStyle>
            <a:lvl1pPr marL="0" indent="0">
              <a:buNone/>
              <a:defRPr sz="2031" b="1"/>
            </a:lvl1pPr>
            <a:lvl2pPr marL="394036" indent="0">
              <a:buNone/>
              <a:defRPr sz="1754" b="1"/>
            </a:lvl2pPr>
            <a:lvl3pPr marL="788073" indent="0">
              <a:buNone/>
              <a:defRPr sz="1569" b="1"/>
            </a:lvl3pPr>
            <a:lvl4pPr marL="1182106" indent="0">
              <a:buNone/>
              <a:defRPr sz="1385" b="1"/>
            </a:lvl4pPr>
            <a:lvl5pPr marL="1576142" indent="0">
              <a:buNone/>
              <a:defRPr sz="1385" b="1"/>
            </a:lvl5pPr>
            <a:lvl6pPr marL="1970179" indent="0">
              <a:buNone/>
              <a:defRPr sz="1385" b="1"/>
            </a:lvl6pPr>
            <a:lvl7pPr marL="2364213" indent="0">
              <a:buNone/>
              <a:defRPr sz="1385" b="1"/>
            </a:lvl7pPr>
            <a:lvl8pPr marL="2758250" indent="0">
              <a:buNone/>
              <a:defRPr sz="1385" b="1"/>
            </a:lvl8pPr>
            <a:lvl9pPr marL="3152287" indent="0">
              <a:buNone/>
              <a:defRPr sz="138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14" y="2174875"/>
            <a:ext cx="4040188" cy="3951288"/>
          </a:xfrm>
        </p:spPr>
        <p:txBody>
          <a:bodyPr/>
          <a:lstStyle>
            <a:lvl1pPr>
              <a:defRPr sz="2031"/>
            </a:lvl1pPr>
            <a:lvl2pPr>
              <a:defRPr sz="1754"/>
            </a:lvl2pPr>
            <a:lvl3pPr>
              <a:defRPr sz="1569"/>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45" y="1535113"/>
            <a:ext cx="4041775" cy="639762"/>
          </a:xfrm>
        </p:spPr>
        <p:txBody>
          <a:bodyPr anchor="b"/>
          <a:lstStyle>
            <a:lvl1pPr marL="0" indent="0">
              <a:buNone/>
              <a:defRPr sz="2031" b="1"/>
            </a:lvl1pPr>
            <a:lvl2pPr marL="394036" indent="0">
              <a:buNone/>
              <a:defRPr sz="1754" b="1"/>
            </a:lvl2pPr>
            <a:lvl3pPr marL="788073" indent="0">
              <a:buNone/>
              <a:defRPr sz="1569" b="1"/>
            </a:lvl3pPr>
            <a:lvl4pPr marL="1182106" indent="0">
              <a:buNone/>
              <a:defRPr sz="1385" b="1"/>
            </a:lvl4pPr>
            <a:lvl5pPr marL="1576142" indent="0">
              <a:buNone/>
              <a:defRPr sz="1385" b="1"/>
            </a:lvl5pPr>
            <a:lvl6pPr marL="1970179" indent="0">
              <a:buNone/>
              <a:defRPr sz="1385" b="1"/>
            </a:lvl6pPr>
            <a:lvl7pPr marL="2364213" indent="0">
              <a:buNone/>
              <a:defRPr sz="1385" b="1"/>
            </a:lvl7pPr>
            <a:lvl8pPr marL="2758250" indent="0">
              <a:buNone/>
              <a:defRPr sz="1385" b="1"/>
            </a:lvl8pPr>
            <a:lvl9pPr marL="3152287" indent="0">
              <a:buNone/>
              <a:defRPr sz="138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45" y="2174875"/>
            <a:ext cx="4041775" cy="3951288"/>
          </a:xfrm>
        </p:spPr>
        <p:txBody>
          <a:bodyPr/>
          <a:lstStyle>
            <a:lvl1pPr>
              <a:defRPr sz="2031"/>
            </a:lvl1pPr>
            <a:lvl2pPr>
              <a:defRPr sz="1754"/>
            </a:lvl2pPr>
            <a:lvl3pPr>
              <a:defRPr sz="1569"/>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2CC1820E-6419-419E-9C68-142A2E7A4436}"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3968374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90" y="1535113"/>
            <a:ext cx="4040188" cy="639762"/>
          </a:xfrm>
        </p:spPr>
        <p:txBody>
          <a:bodyPr anchor="b"/>
          <a:lstStyle>
            <a:lvl1pPr marL="0" indent="0">
              <a:buNone/>
              <a:defRPr sz="2216" b="1"/>
            </a:lvl1pPr>
            <a:lvl2pPr marL="421195" indent="0">
              <a:buNone/>
              <a:defRPr sz="1846" b="1"/>
            </a:lvl2pPr>
            <a:lvl3pPr marL="842385" indent="0">
              <a:buNone/>
              <a:defRPr sz="1662" b="1"/>
            </a:lvl3pPr>
            <a:lvl4pPr marL="1263581" indent="0">
              <a:buNone/>
              <a:defRPr sz="1477" b="1"/>
            </a:lvl4pPr>
            <a:lvl5pPr marL="1684769" indent="0">
              <a:buNone/>
              <a:defRPr sz="1477" b="1"/>
            </a:lvl5pPr>
            <a:lvl6pPr marL="2105963" indent="0">
              <a:buNone/>
              <a:defRPr sz="1477" b="1"/>
            </a:lvl6pPr>
            <a:lvl7pPr marL="2527155" indent="0">
              <a:buNone/>
              <a:defRPr sz="1477" b="1"/>
            </a:lvl7pPr>
            <a:lvl8pPr marL="2948349" indent="0">
              <a:buNone/>
              <a:defRPr sz="1477" b="1"/>
            </a:lvl8pPr>
            <a:lvl9pPr marL="3369539"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90" y="2174875"/>
            <a:ext cx="4040188"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1195" indent="0">
              <a:buNone/>
              <a:defRPr sz="1846" b="1"/>
            </a:lvl2pPr>
            <a:lvl3pPr marL="842385" indent="0">
              <a:buNone/>
              <a:defRPr sz="1662" b="1"/>
            </a:lvl3pPr>
            <a:lvl4pPr marL="1263581" indent="0">
              <a:buNone/>
              <a:defRPr sz="1477" b="1"/>
            </a:lvl4pPr>
            <a:lvl5pPr marL="1684769" indent="0">
              <a:buNone/>
              <a:defRPr sz="1477" b="1"/>
            </a:lvl5pPr>
            <a:lvl6pPr marL="2105963" indent="0">
              <a:buNone/>
              <a:defRPr sz="1477" b="1"/>
            </a:lvl6pPr>
            <a:lvl7pPr marL="2527155" indent="0">
              <a:buNone/>
              <a:defRPr sz="1477" b="1"/>
            </a:lvl7pPr>
            <a:lvl8pPr marL="2948349" indent="0">
              <a:buNone/>
              <a:defRPr sz="1477" b="1"/>
            </a:lvl8pPr>
            <a:lvl9pPr marL="3369539"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670C094-6670-4CF4-9230-E085FF922FE8}"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44939249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FA75BE6A-1643-4D97-9BD6-C50C9456FD16}"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7999210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273B9F9-A34C-452C-8E91-FA277FA4C500}"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8818730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115" y="273053"/>
            <a:ext cx="5111750"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1195" indent="0">
              <a:buNone/>
              <a:defRPr sz="1108"/>
            </a:lvl2pPr>
            <a:lvl3pPr marL="842385" indent="0">
              <a:buNone/>
              <a:defRPr sz="923"/>
            </a:lvl3pPr>
            <a:lvl4pPr marL="1263581" indent="0">
              <a:buNone/>
              <a:defRPr sz="831"/>
            </a:lvl4pPr>
            <a:lvl5pPr marL="1684769" indent="0">
              <a:buNone/>
              <a:defRPr sz="831"/>
            </a:lvl5pPr>
            <a:lvl6pPr marL="2105963" indent="0">
              <a:buNone/>
              <a:defRPr sz="831"/>
            </a:lvl6pPr>
            <a:lvl7pPr marL="2527155" indent="0">
              <a:buNone/>
              <a:defRPr sz="831"/>
            </a:lvl7pPr>
            <a:lvl8pPr marL="2948349" indent="0">
              <a:buNone/>
              <a:defRPr sz="831"/>
            </a:lvl8pPr>
            <a:lvl9pPr marL="3369539"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ADF9DC7-377E-42A4-B070-16E0075CA667}"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74777850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1195" indent="0">
              <a:buNone/>
              <a:defRPr sz="2585"/>
            </a:lvl2pPr>
            <a:lvl3pPr marL="842385" indent="0">
              <a:buNone/>
              <a:defRPr sz="2216"/>
            </a:lvl3pPr>
            <a:lvl4pPr marL="1263581" indent="0">
              <a:buNone/>
              <a:defRPr sz="1846"/>
            </a:lvl4pPr>
            <a:lvl5pPr marL="1684769" indent="0">
              <a:buNone/>
              <a:defRPr sz="1846"/>
            </a:lvl5pPr>
            <a:lvl6pPr marL="2105963" indent="0">
              <a:buNone/>
              <a:defRPr sz="1846"/>
            </a:lvl6pPr>
            <a:lvl7pPr marL="2527155" indent="0">
              <a:buNone/>
              <a:defRPr sz="1846"/>
            </a:lvl7pPr>
            <a:lvl8pPr marL="2948349" indent="0">
              <a:buNone/>
              <a:defRPr sz="1846"/>
            </a:lvl8pPr>
            <a:lvl9pPr marL="3369539"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292"/>
            </a:lvl1pPr>
            <a:lvl2pPr marL="421195" indent="0">
              <a:buNone/>
              <a:defRPr sz="1108"/>
            </a:lvl2pPr>
            <a:lvl3pPr marL="842385" indent="0">
              <a:buNone/>
              <a:defRPr sz="923"/>
            </a:lvl3pPr>
            <a:lvl4pPr marL="1263581" indent="0">
              <a:buNone/>
              <a:defRPr sz="831"/>
            </a:lvl4pPr>
            <a:lvl5pPr marL="1684769" indent="0">
              <a:buNone/>
              <a:defRPr sz="831"/>
            </a:lvl5pPr>
            <a:lvl6pPr marL="2105963" indent="0">
              <a:buNone/>
              <a:defRPr sz="831"/>
            </a:lvl6pPr>
            <a:lvl7pPr marL="2527155" indent="0">
              <a:buNone/>
              <a:defRPr sz="831"/>
            </a:lvl7pPr>
            <a:lvl8pPr marL="2948349" indent="0">
              <a:buNone/>
              <a:defRPr sz="831"/>
            </a:lvl8pPr>
            <a:lvl9pPr marL="3369539"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DFFFA24-01B5-4777-9541-2EEF7E3F897F}"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4569222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F326C281-13CB-4D3E-9545-C3E8DA51D97C}"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79426033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4"/>
            <a:ext cx="2227263"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4"/>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19DE3A2-3067-4126-B638-74B6443A613C}"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41214863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462" y="1600236"/>
            <a:ext cx="4044462" cy="4525963"/>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2608" y="1600200"/>
            <a:ext cx="4044462" cy="2185988"/>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2608" y="3938667"/>
            <a:ext cx="4044462" cy="2187575"/>
          </a:xfrm>
        </p:spPr>
        <p:txBody>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ja-JP" altLang="en-US" dirty="0"/>
          </a:p>
        </p:txBody>
      </p:sp>
      <p:sp>
        <p:nvSpPr>
          <p:cNvPr id="6" name="Rectangle 4"/>
          <p:cNvSpPr>
            <a:spLocks noGrp="1" noChangeArrowheads="1"/>
          </p:cNvSpPr>
          <p:nvPr>
            <p:ph type="dt" sz="half" idx="10"/>
          </p:nvPr>
        </p:nvSpPr>
        <p:spPr>
          <a:ln/>
        </p:spPr>
        <p:txBody>
          <a:bodyPr/>
          <a:lstStyle>
            <a:lvl1pPr>
              <a:defRPr/>
            </a:lvl1pPr>
          </a:lstStyle>
          <a:p>
            <a:pPr defTabSz="842385">
              <a:defRPr/>
            </a:pPr>
            <a:fld id="{F29B73D1-DF19-48B7-A26D-C0E91FE5D831}" type="datetime1">
              <a:rPr kumimoji="1" lang="ja-JP" altLang="en-US" smtClean="0">
                <a:solidFill>
                  <a:prstClr val="black">
                    <a:tint val="75000"/>
                  </a:prstClr>
                </a:solidFill>
              </a:rPr>
              <a:t>2021/5/13</a:t>
            </a:fld>
            <a:endParaRPr kumimoji="1" lang="en-US" altLang="ja-JP">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defTabSz="842385">
              <a:defRPr/>
            </a:pPr>
            <a:endParaRPr kumimoji="1" lang="en-US" altLang="ja-JP">
              <a:solidFill>
                <a:prstClr val="black">
                  <a:tint val="75000"/>
                </a:prstClr>
              </a:solidFill>
            </a:endParaRPr>
          </a:p>
        </p:txBody>
      </p:sp>
      <p:sp>
        <p:nvSpPr>
          <p:cNvPr id="8" name="Rectangle 6"/>
          <p:cNvSpPr>
            <a:spLocks noGrp="1" noChangeArrowheads="1"/>
          </p:cNvSpPr>
          <p:nvPr>
            <p:ph type="sldNum" sz="quarter" idx="12"/>
          </p:nvPr>
        </p:nvSpPr>
        <p:spPr>
          <a:xfrm>
            <a:off x="7005367" y="6469753"/>
            <a:ext cx="2133600" cy="365125"/>
          </a:xfrm>
          <a:ln/>
        </p:spPr>
        <p:txBody>
          <a:bodyPr/>
          <a:lstStyle>
            <a:lvl1pPr>
              <a:defRPr sz="1477">
                <a:solidFill>
                  <a:schemeClr val="tx1"/>
                </a:solidFill>
              </a:defRPr>
            </a:lvl1pPr>
          </a:lstStyle>
          <a:p>
            <a:pPr defTabSz="842385">
              <a:defRPr/>
            </a:pPr>
            <a:fld id="{7C9234A2-8ADA-4EF3-9DD8-28F9A421E2F5}" type="slidenum">
              <a:rPr kumimoji="1" lang="en-US" altLang="ja-JP" smtClean="0">
                <a:solidFill>
                  <a:prstClr val="black"/>
                </a:solidFill>
              </a:rPr>
              <a:pPr defTabSz="842385">
                <a:defRPr/>
              </a:pPr>
              <a:t>‹#›</a:t>
            </a:fld>
            <a:endParaRPr kumimoji="1" lang="en-US" altLang="ja-JP" dirty="0">
              <a:solidFill>
                <a:prstClr val="black"/>
              </a:solidFill>
            </a:endParaRPr>
          </a:p>
        </p:txBody>
      </p:sp>
    </p:spTree>
    <p:extLst>
      <p:ext uri="{BB962C8B-B14F-4D97-AF65-F5344CB8AC3E}">
        <p14:creationId xmlns:p14="http://schemas.microsoft.com/office/powerpoint/2010/main" val="6894220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1"/>
            <a:ext cx="6400800" cy="1752600"/>
          </a:xfrm>
        </p:spPr>
        <p:txBody>
          <a:bodyPr/>
          <a:lstStyle>
            <a:lvl1pPr marL="0" indent="0" algn="ctr">
              <a:buNone/>
              <a:defRPr>
                <a:solidFill>
                  <a:schemeClr val="tx1">
                    <a:tint val="75000"/>
                  </a:schemeClr>
                </a:solidFill>
              </a:defRPr>
            </a:lvl1pPr>
            <a:lvl2pPr marL="431024" indent="0" algn="ctr">
              <a:buNone/>
              <a:defRPr>
                <a:solidFill>
                  <a:schemeClr val="tx1">
                    <a:tint val="75000"/>
                  </a:schemeClr>
                </a:solidFill>
              </a:defRPr>
            </a:lvl2pPr>
            <a:lvl3pPr marL="862049" indent="0" algn="ctr">
              <a:buNone/>
              <a:defRPr>
                <a:solidFill>
                  <a:schemeClr val="tx1">
                    <a:tint val="75000"/>
                  </a:schemeClr>
                </a:solidFill>
              </a:defRPr>
            </a:lvl3pPr>
            <a:lvl4pPr marL="1293073" indent="0" algn="ctr">
              <a:buNone/>
              <a:defRPr>
                <a:solidFill>
                  <a:schemeClr val="tx1">
                    <a:tint val="75000"/>
                  </a:schemeClr>
                </a:solidFill>
              </a:defRPr>
            </a:lvl4pPr>
            <a:lvl5pPr marL="1724097" indent="0" algn="ctr">
              <a:buNone/>
              <a:defRPr>
                <a:solidFill>
                  <a:schemeClr val="tx1">
                    <a:tint val="75000"/>
                  </a:schemeClr>
                </a:solidFill>
              </a:defRPr>
            </a:lvl5pPr>
            <a:lvl6pPr marL="2155121" indent="0" algn="ctr">
              <a:buNone/>
              <a:defRPr>
                <a:solidFill>
                  <a:schemeClr val="tx1">
                    <a:tint val="75000"/>
                  </a:schemeClr>
                </a:solidFill>
              </a:defRPr>
            </a:lvl6pPr>
            <a:lvl7pPr marL="2586146" indent="0" algn="ctr">
              <a:buNone/>
              <a:defRPr>
                <a:solidFill>
                  <a:schemeClr val="tx1">
                    <a:tint val="75000"/>
                  </a:schemeClr>
                </a:solidFill>
              </a:defRPr>
            </a:lvl7pPr>
            <a:lvl8pPr marL="3017170" indent="0" algn="ctr">
              <a:buNone/>
              <a:defRPr>
                <a:solidFill>
                  <a:schemeClr val="tx1">
                    <a:tint val="75000"/>
                  </a:schemeClr>
                </a:solidFill>
              </a:defRPr>
            </a:lvl8pPr>
            <a:lvl9pPr marL="344819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69837C-BEAF-467B-9CEE-8433816C5582}"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9272403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5BEBA2-BF12-4945-B55F-8BEE1F637A21}"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73780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687FCC63-CA43-4957-8E1A-DDC56B606B20}"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45108438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1"/>
            <a:ext cx="7772400" cy="1362075"/>
          </a:xfrm>
        </p:spPr>
        <p:txBody>
          <a:bodyPr anchor="t"/>
          <a:lstStyle>
            <a:lvl1pPr algn="l">
              <a:defRPr sz="3771"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85">
                <a:solidFill>
                  <a:schemeClr val="tx1">
                    <a:tint val="75000"/>
                  </a:schemeClr>
                </a:solidFill>
              </a:defRPr>
            </a:lvl1pPr>
            <a:lvl2pPr marL="431024" indent="0">
              <a:buNone/>
              <a:defRPr sz="1697">
                <a:solidFill>
                  <a:schemeClr val="tx1">
                    <a:tint val="75000"/>
                  </a:schemeClr>
                </a:solidFill>
              </a:defRPr>
            </a:lvl2pPr>
            <a:lvl3pPr marL="862049" indent="0">
              <a:buNone/>
              <a:defRPr sz="1508">
                <a:solidFill>
                  <a:schemeClr val="tx1">
                    <a:tint val="75000"/>
                  </a:schemeClr>
                </a:solidFill>
              </a:defRPr>
            </a:lvl3pPr>
            <a:lvl4pPr marL="1293073" indent="0">
              <a:buNone/>
              <a:defRPr sz="1320">
                <a:solidFill>
                  <a:schemeClr val="tx1">
                    <a:tint val="75000"/>
                  </a:schemeClr>
                </a:solidFill>
              </a:defRPr>
            </a:lvl4pPr>
            <a:lvl5pPr marL="1724097" indent="0">
              <a:buNone/>
              <a:defRPr sz="1320">
                <a:solidFill>
                  <a:schemeClr val="tx1">
                    <a:tint val="75000"/>
                  </a:schemeClr>
                </a:solidFill>
              </a:defRPr>
            </a:lvl5pPr>
            <a:lvl6pPr marL="2155121" indent="0">
              <a:buNone/>
              <a:defRPr sz="1320">
                <a:solidFill>
                  <a:schemeClr val="tx1">
                    <a:tint val="75000"/>
                  </a:schemeClr>
                </a:solidFill>
              </a:defRPr>
            </a:lvl6pPr>
            <a:lvl7pPr marL="2586146" indent="0">
              <a:buNone/>
              <a:defRPr sz="1320">
                <a:solidFill>
                  <a:schemeClr val="tx1">
                    <a:tint val="75000"/>
                  </a:schemeClr>
                </a:solidFill>
              </a:defRPr>
            </a:lvl7pPr>
            <a:lvl8pPr marL="3017170" indent="0">
              <a:buNone/>
              <a:defRPr sz="1320">
                <a:solidFill>
                  <a:schemeClr val="tx1">
                    <a:tint val="75000"/>
                  </a:schemeClr>
                </a:solidFill>
              </a:defRPr>
            </a:lvl8pPr>
            <a:lvl9pPr marL="3448194" indent="0">
              <a:buNone/>
              <a:defRPr sz="132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D278128-18ED-4FA1-8D5B-2721433C5CE6}"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1851546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640"/>
            </a:lvl1pPr>
            <a:lvl2pPr>
              <a:defRPr sz="2263"/>
            </a:lvl2pPr>
            <a:lvl3pPr>
              <a:defRPr sz="1885"/>
            </a:lvl3pPr>
            <a:lvl4pPr>
              <a:defRPr sz="1697"/>
            </a:lvl4pPr>
            <a:lvl5pPr>
              <a:defRPr sz="1697"/>
            </a:lvl5pPr>
            <a:lvl6pPr>
              <a:defRPr sz="1697"/>
            </a:lvl6pPr>
            <a:lvl7pPr>
              <a:defRPr sz="1697"/>
            </a:lvl7pPr>
            <a:lvl8pPr>
              <a:defRPr sz="1697"/>
            </a:lvl8pPr>
            <a:lvl9pPr>
              <a:defRPr sz="169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640"/>
            </a:lvl1pPr>
            <a:lvl2pPr>
              <a:defRPr sz="2263"/>
            </a:lvl2pPr>
            <a:lvl3pPr>
              <a:defRPr sz="1885"/>
            </a:lvl3pPr>
            <a:lvl4pPr>
              <a:defRPr sz="1697"/>
            </a:lvl4pPr>
            <a:lvl5pPr>
              <a:defRPr sz="1697"/>
            </a:lvl5pPr>
            <a:lvl6pPr>
              <a:defRPr sz="1697"/>
            </a:lvl6pPr>
            <a:lvl7pPr>
              <a:defRPr sz="1697"/>
            </a:lvl7pPr>
            <a:lvl8pPr>
              <a:defRPr sz="1697"/>
            </a:lvl8pPr>
            <a:lvl9pPr>
              <a:defRPr sz="169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0B982E-C0AF-48B4-8AC5-4161BE4AE9BC}"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4169736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63" b="1"/>
            </a:lvl1pPr>
            <a:lvl2pPr marL="431024" indent="0">
              <a:buNone/>
              <a:defRPr sz="1885" b="1"/>
            </a:lvl2pPr>
            <a:lvl3pPr marL="862049" indent="0">
              <a:buNone/>
              <a:defRPr sz="1697" b="1"/>
            </a:lvl3pPr>
            <a:lvl4pPr marL="1293073" indent="0">
              <a:buNone/>
              <a:defRPr sz="1508" b="1"/>
            </a:lvl4pPr>
            <a:lvl5pPr marL="1724097" indent="0">
              <a:buNone/>
              <a:defRPr sz="1508" b="1"/>
            </a:lvl5pPr>
            <a:lvl6pPr marL="2155121" indent="0">
              <a:buNone/>
              <a:defRPr sz="1508" b="1"/>
            </a:lvl6pPr>
            <a:lvl7pPr marL="2586146" indent="0">
              <a:buNone/>
              <a:defRPr sz="1508" b="1"/>
            </a:lvl7pPr>
            <a:lvl8pPr marL="3017170" indent="0">
              <a:buNone/>
              <a:defRPr sz="1508" b="1"/>
            </a:lvl8pPr>
            <a:lvl9pPr marL="3448194" indent="0">
              <a:buNone/>
              <a:defRPr sz="1508"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63"/>
            </a:lvl1pPr>
            <a:lvl2pPr>
              <a:defRPr sz="1885"/>
            </a:lvl2pPr>
            <a:lvl3pPr>
              <a:defRPr sz="1697"/>
            </a:lvl3pPr>
            <a:lvl4pPr>
              <a:defRPr sz="1508"/>
            </a:lvl4pPr>
            <a:lvl5pPr>
              <a:defRPr sz="1508"/>
            </a:lvl5pPr>
            <a:lvl6pPr>
              <a:defRPr sz="1508"/>
            </a:lvl6pPr>
            <a:lvl7pPr>
              <a:defRPr sz="1508"/>
            </a:lvl7pPr>
            <a:lvl8pPr>
              <a:defRPr sz="1508"/>
            </a:lvl8pPr>
            <a:lvl9pPr>
              <a:defRPr sz="1508"/>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63" b="1"/>
            </a:lvl1pPr>
            <a:lvl2pPr marL="431024" indent="0">
              <a:buNone/>
              <a:defRPr sz="1885" b="1"/>
            </a:lvl2pPr>
            <a:lvl3pPr marL="862049" indent="0">
              <a:buNone/>
              <a:defRPr sz="1697" b="1"/>
            </a:lvl3pPr>
            <a:lvl4pPr marL="1293073" indent="0">
              <a:buNone/>
              <a:defRPr sz="1508" b="1"/>
            </a:lvl4pPr>
            <a:lvl5pPr marL="1724097" indent="0">
              <a:buNone/>
              <a:defRPr sz="1508" b="1"/>
            </a:lvl5pPr>
            <a:lvl6pPr marL="2155121" indent="0">
              <a:buNone/>
              <a:defRPr sz="1508" b="1"/>
            </a:lvl6pPr>
            <a:lvl7pPr marL="2586146" indent="0">
              <a:buNone/>
              <a:defRPr sz="1508" b="1"/>
            </a:lvl7pPr>
            <a:lvl8pPr marL="3017170" indent="0">
              <a:buNone/>
              <a:defRPr sz="1508" b="1"/>
            </a:lvl8pPr>
            <a:lvl9pPr marL="3448194" indent="0">
              <a:buNone/>
              <a:defRPr sz="1508"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63"/>
            </a:lvl1pPr>
            <a:lvl2pPr>
              <a:defRPr sz="1885"/>
            </a:lvl2pPr>
            <a:lvl3pPr>
              <a:defRPr sz="1697"/>
            </a:lvl3pPr>
            <a:lvl4pPr>
              <a:defRPr sz="1508"/>
            </a:lvl4pPr>
            <a:lvl5pPr>
              <a:defRPr sz="1508"/>
            </a:lvl5pPr>
            <a:lvl6pPr>
              <a:defRPr sz="1508"/>
            </a:lvl6pPr>
            <a:lvl7pPr>
              <a:defRPr sz="1508"/>
            </a:lvl7pPr>
            <a:lvl8pPr>
              <a:defRPr sz="1508"/>
            </a:lvl8pPr>
            <a:lvl9pPr>
              <a:defRPr sz="1508"/>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8C43ED9-3A88-418F-9761-894E6D7781AA}"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46200346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409E431-1B62-464E-AD22-E1A1DCBE3FFF}"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06144941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8EA0998-9632-43E8-B581-9E5D247E85F8}"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9621918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1885"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017"/>
            </a:lvl1pPr>
            <a:lvl2pPr>
              <a:defRPr sz="2640"/>
            </a:lvl2pPr>
            <a:lvl3pPr>
              <a:defRPr sz="2263"/>
            </a:lvl3pPr>
            <a:lvl4pPr>
              <a:defRPr sz="1885"/>
            </a:lvl4pPr>
            <a:lvl5pPr>
              <a:defRPr sz="1885"/>
            </a:lvl5pPr>
            <a:lvl6pPr>
              <a:defRPr sz="1885"/>
            </a:lvl6pPr>
            <a:lvl7pPr>
              <a:defRPr sz="1885"/>
            </a:lvl7pPr>
            <a:lvl8pPr>
              <a:defRPr sz="1885"/>
            </a:lvl8pPr>
            <a:lvl9pPr>
              <a:defRPr sz="1885"/>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1" y="1435100"/>
            <a:ext cx="3008313" cy="4691063"/>
          </a:xfrm>
        </p:spPr>
        <p:txBody>
          <a:bodyPr/>
          <a:lstStyle>
            <a:lvl1pPr marL="0" indent="0">
              <a:buNone/>
              <a:defRPr sz="1320"/>
            </a:lvl1pPr>
            <a:lvl2pPr marL="431024" indent="0">
              <a:buNone/>
              <a:defRPr sz="1131"/>
            </a:lvl2pPr>
            <a:lvl3pPr marL="862049" indent="0">
              <a:buNone/>
              <a:defRPr sz="943"/>
            </a:lvl3pPr>
            <a:lvl4pPr marL="1293073" indent="0">
              <a:buNone/>
              <a:defRPr sz="848"/>
            </a:lvl4pPr>
            <a:lvl5pPr marL="1724097" indent="0">
              <a:buNone/>
              <a:defRPr sz="848"/>
            </a:lvl5pPr>
            <a:lvl6pPr marL="2155121" indent="0">
              <a:buNone/>
              <a:defRPr sz="848"/>
            </a:lvl6pPr>
            <a:lvl7pPr marL="2586146" indent="0">
              <a:buNone/>
              <a:defRPr sz="848"/>
            </a:lvl7pPr>
            <a:lvl8pPr marL="3017170" indent="0">
              <a:buNone/>
              <a:defRPr sz="848"/>
            </a:lvl8pPr>
            <a:lvl9pPr marL="3448194" indent="0">
              <a:buNone/>
              <a:defRPr sz="848"/>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003A79-48AE-44DF-93E8-C52D00C31AA4}"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0857959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85"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017"/>
            </a:lvl1pPr>
            <a:lvl2pPr marL="431024" indent="0">
              <a:buNone/>
              <a:defRPr sz="2640"/>
            </a:lvl2pPr>
            <a:lvl3pPr marL="862049" indent="0">
              <a:buNone/>
              <a:defRPr sz="2263"/>
            </a:lvl3pPr>
            <a:lvl4pPr marL="1293073" indent="0">
              <a:buNone/>
              <a:defRPr sz="1885"/>
            </a:lvl4pPr>
            <a:lvl5pPr marL="1724097" indent="0">
              <a:buNone/>
              <a:defRPr sz="1885"/>
            </a:lvl5pPr>
            <a:lvl6pPr marL="2155121" indent="0">
              <a:buNone/>
              <a:defRPr sz="1885"/>
            </a:lvl6pPr>
            <a:lvl7pPr marL="2586146" indent="0">
              <a:buNone/>
              <a:defRPr sz="1885"/>
            </a:lvl7pPr>
            <a:lvl8pPr marL="3017170" indent="0">
              <a:buNone/>
              <a:defRPr sz="1885"/>
            </a:lvl8pPr>
            <a:lvl9pPr marL="3448194" indent="0">
              <a:buNone/>
              <a:defRPr sz="1885"/>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320"/>
            </a:lvl1pPr>
            <a:lvl2pPr marL="431024" indent="0">
              <a:buNone/>
              <a:defRPr sz="1131"/>
            </a:lvl2pPr>
            <a:lvl3pPr marL="862049" indent="0">
              <a:buNone/>
              <a:defRPr sz="943"/>
            </a:lvl3pPr>
            <a:lvl4pPr marL="1293073" indent="0">
              <a:buNone/>
              <a:defRPr sz="848"/>
            </a:lvl4pPr>
            <a:lvl5pPr marL="1724097" indent="0">
              <a:buNone/>
              <a:defRPr sz="848"/>
            </a:lvl5pPr>
            <a:lvl6pPr marL="2155121" indent="0">
              <a:buNone/>
              <a:defRPr sz="848"/>
            </a:lvl6pPr>
            <a:lvl7pPr marL="2586146" indent="0">
              <a:buNone/>
              <a:defRPr sz="848"/>
            </a:lvl7pPr>
            <a:lvl8pPr marL="3017170" indent="0">
              <a:buNone/>
              <a:defRPr sz="848"/>
            </a:lvl8pPr>
            <a:lvl9pPr marL="3448194" indent="0">
              <a:buNone/>
              <a:defRPr sz="848"/>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38A81C-EE31-4C13-AD7F-6D4DE207C17A}"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0764844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4DA664A-F0B9-454E-A93C-0B30980AAA3E}"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80103507"/>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B9706C1-26D9-4DB0-A867-EF77B8E7DD4E}"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687691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AB3EAEB-8DBD-4901-AE5F-5604E4D4443D}"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07419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434E160E-0EDC-4F17-945D-C7937948833A}"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9A52D10-AB87-4392-824D-409D2B2BCAAA}" type="slidenum">
              <a:rPr lang="ja-JP" altLang="en-US"/>
              <a:pPr>
                <a:defRPr/>
              </a:pPr>
              <a:t>‹#›</a:t>
            </a:fld>
            <a:endParaRPr lang="ja-JP" altLang="en-US"/>
          </a:p>
        </p:txBody>
      </p:sp>
    </p:spTree>
    <p:extLst>
      <p:ext uri="{BB962C8B-B14F-4D97-AF65-F5344CB8AC3E}">
        <p14:creationId xmlns:p14="http://schemas.microsoft.com/office/powerpoint/2010/main" val="3024828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4"/>
            <a:ext cx="3008313" cy="1162050"/>
          </a:xfrm>
        </p:spPr>
        <p:txBody>
          <a:bodyPr anchor="b"/>
          <a:lstStyle>
            <a:lvl1pPr algn="l">
              <a:defRPr sz="1754" b="1"/>
            </a:lvl1pPr>
          </a:lstStyle>
          <a:p>
            <a:r>
              <a:rPr kumimoji="1" lang="ja-JP" altLang="en-US"/>
              <a:t>マスタ タイトルの書式設定</a:t>
            </a:r>
          </a:p>
        </p:txBody>
      </p:sp>
      <p:sp>
        <p:nvSpPr>
          <p:cNvPr id="3" name="コンテンツ プレースホルダ 2"/>
          <p:cNvSpPr>
            <a:spLocks noGrp="1"/>
          </p:cNvSpPr>
          <p:nvPr>
            <p:ph idx="1"/>
          </p:nvPr>
        </p:nvSpPr>
        <p:spPr>
          <a:xfrm>
            <a:off x="3575121" y="273076"/>
            <a:ext cx="5111750" cy="5853113"/>
          </a:xfrm>
        </p:spPr>
        <p:txBody>
          <a:bodyPr/>
          <a:lstStyle>
            <a:lvl1pPr>
              <a:defRPr sz="2769"/>
            </a:lvl1pPr>
            <a:lvl2pPr>
              <a:defRPr sz="2400"/>
            </a:lvl2pPr>
            <a:lvl3pPr>
              <a:defRPr sz="2031"/>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8" y="1435123"/>
            <a:ext cx="3008313" cy="4691063"/>
          </a:xfrm>
        </p:spPr>
        <p:txBody>
          <a:bodyPr/>
          <a:lstStyle>
            <a:lvl1pPr marL="0" indent="0">
              <a:buNone/>
              <a:defRPr sz="1200"/>
            </a:lvl1pPr>
            <a:lvl2pPr marL="394036" indent="0">
              <a:buNone/>
              <a:defRPr sz="1015"/>
            </a:lvl2pPr>
            <a:lvl3pPr marL="788073" indent="0">
              <a:buNone/>
              <a:defRPr sz="831"/>
            </a:lvl3pPr>
            <a:lvl4pPr marL="1182106" indent="0">
              <a:buNone/>
              <a:defRPr sz="738"/>
            </a:lvl4pPr>
            <a:lvl5pPr marL="1576142" indent="0">
              <a:buNone/>
              <a:defRPr sz="738"/>
            </a:lvl5pPr>
            <a:lvl6pPr marL="1970179" indent="0">
              <a:buNone/>
              <a:defRPr sz="738"/>
            </a:lvl6pPr>
            <a:lvl7pPr marL="2364213" indent="0">
              <a:buNone/>
              <a:defRPr sz="738"/>
            </a:lvl7pPr>
            <a:lvl8pPr marL="2758250" indent="0">
              <a:buNone/>
              <a:defRPr sz="738"/>
            </a:lvl8pPr>
            <a:lvl9pPr marL="3152287" indent="0">
              <a:buNone/>
              <a:defRPr sz="73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27CB61B-4C84-46D8-B22F-B1236EEAB545}"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961293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1" y="4800603"/>
            <a:ext cx="5486400" cy="566738"/>
          </a:xfrm>
        </p:spPr>
        <p:txBody>
          <a:bodyPr anchor="b"/>
          <a:lstStyle>
            <a:lvl1pPr algn="l">
              <a:defRPr sz="1754" b="1"/>
            </a:lvl1pPr>
          </a:lstStyle>
          <a:p>
            <a:r>
              <a:rPr kumimoji="1" lang="ja-JP" altLang="en-US"/>
              <a:t>マスタ タイトルの書式設定</a:t>
            </a:r>
          </a:p>
        </p:txBody>
      </p:sp>
      <p:sp>
        <p:nvSpPr>
          <p:cNvPr id="3" name="図プレースホルダ 2"/>
          <p:cNvSpPr>
            <a:spLocks noGrp="1"/>
          </p:cNvSpPr>
          <p:nvPr>
            <p:ph type="pic" idx="1"/>
          </p:nvPr>
        </p:nvSpPr>
        <p:spPr>
          <a:xfrm>
            <a:off x="1792291" y="612775"/>
            <a:ext cx="5486400" cy="4114800"/>
          </a:xfrm>
        </p:spPr>
        <p:txBody>
          <a:bodyPr/>
          <a:lstStyle>
            <a:lvl1pPr marL="0" indent="0">
              <a:buNone/>
              <a:defRPr sz="2769"/>
            </a:lvl1pPr>
            <a:lvl2pPr marL="394036" indent="0">
              <a:buNone/>
              <a:defRPr sz="2400"/>
            </a:lvl2pPr>
            <a:lvl3pPr marL="788073" indent="0">
              <a:buNone/>
              <a:defRPr sz="2031"/>
            </a:lvl3pPr>
            <a:lvl4pPr marL="1182106" indent="0">
              <a:buNone/>
              <a:defRPr sz="1754"/>
            </a:lvl4pPr>
            <a:lvl5pPr marL="1576142" indent="0">
              <a:buNone/>
              <a:defRPr sz="1754"/>
            </a:lvl5pPr>
            <a:lvl6pPr marL="1970179" indent="0">
              <a:buNone/>
              <a:defRPr sz="1754"/>
            </a:lvl6pPr>
            <a:lvl7pPr marL="2364213" indent="0">
              <a:buNone/>
              <a:defRPr sz="1754"/>
            </a:lvl7pPr>
            <a:lvl8pPr marL="2758250" indent="0">
              <a:buNone/>
              <a:defRPr sz="1754"/>
            </a:lvl8pPr>
            <a:lvl9pPr marL="3152287" indent="0">
              <a:buNone/>
              <a:defRPr sz="1754"/>
            </a:lvl9pPr>
          </a:lstStyle>
          <a:p>
            <a:endParaRPr kumimoji="1" lang="ja-JP" altLang="en-US" dirty="0"/>
          </a:p>
        </p:txBody>
      </p:sp>
      <p:sp>
        <p:nvSpPr>
          <p:cNvPr id="4" name="テキスト プレースホルダ 3"/>
          <p:cNvSpPr>
            <a:spLocks noGrp="1"/>
          </p:cNvSpPr>
          <p:nvPr>
            <p:ph type="body" sz="half" idx="2"/>
          </p:nvPr>
        </p:nvSpPr>
        <p:spPr>
          <a:xfrm>
            <a:off x="1792291" y="5367340"/>
            <a:ext cx="5486400" cy="804862"/>
          </a:xfrm>
        </p:spPr>
        <p:txBody>
          <a:bodyPr/>
          <a:lstStyle>
            <a:lvl1pPr marL="0" indent="0">
              <a:buNone/>
              <a:defRPr sz="1200"/>
            </a:lvl1pPr>
            <a:lvl2pPr marL="394036" indent="0">
              <a:buNone/>
              <a:defRPr sz="1015"/>
            </a:lvl2pPr>
            <a:lvl3pPr marL="788073" indent="0">
              <a:buNone/>
              <a:defRPr sz="831"/>
            </a:lvl3pPr>
            <a:lvl4pPr marL="1182106" indent="0">
              <a:buNone/>
              <a:defRPr sz="738"/>
            </a:lvl4pPr>
            <a:lvl5pPr marL="1576142" indent="0">
              <a:buNone/>
              <a:defRPr sz="738"/>
            </a:lvl5pPr>
            <a:lvl6pPr marL="1970179" indent="0">
              <a:buNone/>
              <a:defRPr sz="738"/>
            </a:lvl6pPr>
            <a:lvl7pPr marL="2364213" indent="0">
              <a:buNone/>
              <a:defRPr sz="738"/>
            </a:lvl7pPr>
            <a:lvl8pPr marL="2758250" indent="0">
              <a:buNone/>
              <a:defRPr sz="738"/>
            </a:lvl8pPr>
            <a:lvl9pPr marL="3152287" indent="0">
              <a:buNone/>
              <a:defRPr sz="73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6D7AEFDA-5EE2-4C97-A1C4-EBFE087209E7}"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297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ED22758-0EDE-4267-9473-C23C7A1F4D3E}"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291292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4" y="274666"/>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21" y="274666"/>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267CA4D2-08BF-40C1-BA39-EC534A13B234}"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6180993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タイトル&amp;箇条書き">
    <p:spTree>
      <p:nvGrpSpPr>
        <p:cNvPr id="1" name=""/>
        <p:cNvGrpSpPr/>
        <p:nvPr/>
      </p:nvGrpSpPr>
      <p:grpSpPr>
        <a:xfrm>
          <a:off x="0" y="0"/>
          <a:ext cx="0" cy="0"/>
          <a:chOff x="0" y="0"/>
          <a:chExt cx="0" cy="0"/>
        </a:xfrm>
      </p:grpSpPr>
      <p:sp>
        <p:nvSpPr>
          <p:cNvPr id="57" name="本文レベル1…"/>
          <p:cNvSpPr txBox="1">
            <a:spLocks noGrp="1"/>
          </p:cNvSpPr>
          <p:nvPr>
            <p:ph type="body" idx="1" hasCustomPrompt="1"/>
          </p:nvPr>
        </p:nvSpPr>
        <p:spPr>
          <a:xfrm>
            <a:off x="265659" y="1036802"/>
            <a:ext cx="8612683" cy="5459818"/>
          </a:xfrm>
          <a:prstGeom prst="rect">
            <a:avLst/>
          </a:prstGeom>
        </p:spPr>
        <p:txBody>
          <a:bodyPr/>
          <a:lstStyle>
            <a:lvl1pPr>
              <a:lnSpc>
                <a:spcPct val="100000"/>
              </a:lnSpc>
              <a:spcBef>
                <a:spcPts val="1298"/>
              </a:spcBef>
              <a:buSzPct val="100000"/>
              <a:buFont typeface="Wingdings" pitchFamily="2" charset="2"/>
              <a:buChar char="l"/>
              <a:defRPr sz="2077" b="0" i="0">
                <a:solidFill>
                  <a:schemeClr val="tx1"/>
                </a:solidFill>
                <a:latin typeface="HGMaruGothicMPRO" panose="020F0600000000000000" pitchFamily="34" charset="-128"/>
                <a:ea typeface="HGMaruGothicMPRO" panose="020F0600000000000000" pitchFamily="34" charset="-128"/>
                <a:cs typeface="HGMaruGothicMPRO" panose="020F0600000000000000" pitchFamily="34" charset="-128"/>
                <a:sym typeface="ヒラギノ角ゴ ProN W6"/>
              </a:defRPr>
            </a:lvl1pPr>
            <a:lvl2pPr marL="438924" indent="-150429">
              <a:lnSpc>
                <a:spcPct val="100000"/>
              </a:lnSpc>
              <a:spcBef>
                <a:spcPts val="779"/>
              </a:spcBef>
              <a:buSzPct val="70000"/>
              <a:buFont typeface="Arial" panose="020B0604020202020204" pitchFamily="34" charset="0"/>
              <a:buChar char="•"/>
              <a:tabLst/>
              <a:defRPr sz="1818" b="0" i="0">
                <a:solidFill>
                  <a:schemeClr val="tx1"/>
                </a:solidFill>
                <a:latin typeface="HGMaruGothicMPRO" panose="020F0600000000000000" pitchFamily="34" charset="-128"/>
                <a:ea typeface="HGMaruGothicMPRO" panose="020F0600000000000000" pitchFamily="34" charset="-128"/>
                <a:cs typeface="HGMaruGothicMPRO" panose="020F0600000000000000" pitchFamily="34" charset="-128"/>
                <a:sym typeface="ヒラギノ角ゴ ProN W6"/>
              </a:defRPr>
            </a:lvl2pPr>
            <a:lvl3pPr marL="824270" indent="-247281">
              <a:lnSpc>
                <a:spcPct val="100000"/>
              </a:lnSpc>
              <a:spcBef>
                <a:spcPts val="649"/>
              </a:spcBef>
              <a:buSzPct val="50000"/>
              <a:buFontTx/>
              <a:buNone/>
              <a:defRPr sz="1557">
                <a:solidFill>
                  <a:schemeClr val="tx1"/>
                </a:solidFill>
                <a:latin typeface="HGMaruGothicMPRO" panose="020F0600000000000000" pitchFamily="34" charset="-128"/>
                <a:ea typeface="HGMaruGothicMPRO" panose="020F0600000000000000" pitchFamily="34" charset="-128"/>
              </a:defRPr>
            </a:lvl3pPr>
            <a:lvl4pPr marL="1063309" indent="-197825">
              <a:lnSpc>
                <a:spcPct val="100000"/>
              </a:lnSpc>
              <a:spcBef>
                <a:spcPts val="519"/>
              </a:spcBef>
              <a:buSzPct val="100000"/>
              <a:buFontTx/>
              <a:buNone/>
              <a:defRPr sz="1298">
                <a:solidFill>
                  <a:schemeClr val="tx1"/>
                </a:solidFill>
                <a:latin typeface="HGMaruGothicMPRO" panose="020F0600000000000000" pitchFamily="34" charset="-128"/>
                <a:ea typeface="HGMaruGothicMPRO" panose="020F0600000000000000" pitchFamily="34" charset="-128"/>
              </a:defRPr>
            </a:lvl4pPr>
            <a:lvl5pPr>
              <a:lnSpc>
                <a:spcPct val="100000"/>
              </a:lnSpc>
              <a:spcBef>
                <a:spcPts val="390"/>
              </a:spcBef>
              <a:buFontTx/>
              <a:buNone/>
              <a:defRPr sz="1298">
                <a:solidFill>
                  <a:schemeClr val="tx1"/>
                </a:solidFill>
                <a:latin typeface="HGMaruGothicMPRO" panose="020F0600000000000000" pitchFamily="34" charset="-128"/>
                <a:ea typeface="HGMaruGothicMPRO" panose="020F0600000000000000" pitchFamily="34" charset="-128"/>
              </a:defRPr>
            </a:lvl5pPr>
          </a:lstStyle>
          <a:p>
            <a:r>
              <a:rPr lang="ja-JP" altLang="en-US"/>
              <a:t>本文レベル</a:t>
            </a:r>
            <a:r>
              <a:rPr lang="en-US" altLang="ja-JP" dirty="0"/>
              <a:t>1</a:t>
            </a:r>
          </a:p>
          <a:p>
            <a:pPr lvl="1"/>
            <a:r>
              <a:rPr lang="ja-JP" altLang="en-US"/>
              <a:t>本文レベル</a:t>
            </a:r>
            <a:r>
              <a:rPr lang="en-US" altLang="ja-JP" dirty="0"/>
              <a:t>2</a:t>
            </a:r>
          </a:p>
          <a:p>
            <a:pPr lvl="2"/>
            <a:r>
              <a:rPr lang="ja-JP" altLang="en-US"/>
              <a:t>本文レベル</a:t>
            </a:r>
            <a:r>
              <a:rPr lang="en-US" altLang="ja-JP" dirty="0"/>
              <a:t>3</a:t>
            </a:r>
          </a:p>
          <a:p>
            <a:pPr lvl="3"/>
            <a:r>
              <a:rPr lang="ja-JP" altLang="en-US"/>
              <a:t>本文レベル</a:t>
            </a:r>
            <a:r>
              <a:rPr lang="en-US" altLang="ja-JP" dirty="0"/>
              <a:t>4</a:t>
            </a:r>
          </a:p>
          <a:p>
            <a:pPr lvl="4"/>
            <a:r>
              <a:rPr lang="ja-JP" altLang="en-US"/>
              <a:t>本文レベル</a:t>
            </a:r>
            <a:r>
              <a:rPr lang="en-US" altLang="ja-JP" dirty="0"/>
              <a:t>5</a:t>
            </a:r>
          </a:p>
        </p:txBody>
      </p:sp>
      <p:sp>
        <p:nvSpPr>
          <p:cNvPr id="58" name="スライド番号"/>
          <p:cNvSpPr txBox="1">
            <a:spLocks noGrp="1"/>
          </p:cNvSpPr>
          <p:nvPr>
            <p:ph type="sldNum" sz="quarter" idx="2"/>
          </p:nvPr>
        </p:nvSpPr>
        <p:spPr>
          <a:xfrm>
            <a:off x="4360984" y="6492876"/>
            <a:ext cx="635633" cy="365125"/>
          </a:xfrm>
          <a:prstGeom prst="rect">
            <a:avLst/>
          </a:prstGeom>
        </p:spPr>
        <p:txBody>
          <a:bodyPr/>
          <a:lstStyle>
            <a:lvl1pPr algn="ctr">
              <a:defRPr/>
            </a:lvl1pPr>
          </a:lstStyle>
          <a:p>
            <a:fld id="{86CB4B4D-7CA3-9044-876B-883B54F8677D}" type="slidenum">
              <a:rPr lang="en-US" altLang="ja-JP" smtClean="0"/>
              <a:pPr/>
              <a:t>‹#›</a:t>
            </a:fld>
            <a:endParaRPr lang="en-US" altLang="ja-JP"/>
          </a:p>
        </p:txBody>
      </p:sp>
      <p:sp>
        <p:nvSpPr>
          <p:cNvPr id="2" name="タイトル 1">
            <a:extLst>
              <a:ext uri="{FF2B5EF4-FFF2-40B4-BE49-F238E27FC236}">
                <a16:creationId xmlns:a16="http://schemas.microsoft.com/office/drawing/2014/main" id="{5B899CFD-3DEA-3F47-BC30-3EFF5A70AAF1}"/>
              </a:ext>
            </a:extLst>
          </p:cNvPr>
          <p:cNvSpPr>
            <a:spLocks noGrp="1"/>
          </p:cNvSpPr>
          <p:nvPr>
            <p:ph type="title"/>
          </p:nvPr>
        </p:nvSpPr>
        <p:spPr>
          <a:xfrm>
            <a:off x="265658" y="258511"/>
            <a:ext cx="7886700" cy="365126"/>
          </a:xfrm>
        </p:spPr>
        <p:txBody>
          <a:bodyPr>
            <a:noAutofit/>
          </a:bodyPr>
          <a:lstStyle>
            <a:lvl1pPr>
              <a:lnSpc>
                <a:spcPct val="100000"/>
              </a:lnSpc>
              <a:defRPr sz="2954" b="1">
                <a:solidFill>
                  <a:srgbClr val="C00000"/>
                </a:solidFill>
                <a:latin typeface="HGMaruGothicMPRO" panose="020F0600000000000000" pitchFamily="34" charset="-128"/>
                <a:ea typeface="HGMaruGothicMPRO" panose="020F0600000000000000" pitchFamily="34" charset="-128"/>
              </a:defRPr>
            </a:lvl1pPr>
          </a:lstStyle>
          <a:p>
            <a:r>
              <a:rPr kumimoji="1" lang="ja-JP" altLang="en-US"/>
              <a:t>マスター タイトルの書式設定</a:t>
            </a:r>
          </a:p>
        </p:txBody>
      </p:sp>
    </p:spTree>
    <p:extLst>
      <p:ext uri="{BB962C8B-B14F-4D97-AF65-F5344CB8AC3E}">
        <p14:creationId xmlns:p14="http://schemas.microsoft.com/office/powerpoint/2010/main" val="632926196"/>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632"/>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0"/>
            <a:ext cx="6400800" cy="1752600"/>
          </a:xfrm>
        </p:spPr>
        <p:txBody>
          <a:bodyPr/>
          <a:lstStyle>
            <a:lvl1pPr marL="0" indent="0" algn="ctr">
              <a:buNone/>
              <a:defRPr>
                <a:solidFill>
                  <a:schemeClr val="tx1">
                    <a:tint val="75000"/>
                  </a:schemeClr>
                </a:solidFill>
              </a:defRPr>
            </a:lvl1pPr>
            <a:lvl2pPr marL="394020" indent="0" algn="ctr">
              <a:buNone/>
              <a:defRPr>
                <a:solidFill>
                  <a:schemeClr val="tx1">
                    <a:tint val="75000"/>
                  </a:schemeClr>
                </a:solidFill>
              </a:defRPr>
            </a:lvl2pPr>
            <a:lvl3pPr marL="788038" indent="0" algn="ctr">
              <a:buNone/>
              <a:defRPr>
                <a:solidFill>
                  <a:schemeClr val="tx1">
                    <a:tint val="75000"/>
                  </a:schemeClr>
                </a:solidFill>
              </a:defRPr>
            </a:lvl3pPr>
            <a:lvl4pPr marL="1182055" indent="0" algn="ctr">
              <a:buNone/>
              <a:defRPr>
                <a:solidFill>
                  <a:schemeClr val="tx1">
                    <a:tint val="75000"/>
                  </a:schemeClr>
                </a:solidFill>
              </a:defRPr>
            </a:lvl4pPr>
            <a:lvl5pPr marL="1576075" indent="0" algn="ctr">
              <a:buNone/>
              <a:defRPr>
                <a:solidFill>
                  <a:schemeClr val="tx1">
                    <a:tint val="75000"/>
                  </a:schemeClr>
                </a:solidFill>
              </a:defRPr>
            </a:lvl5pPr>
            <a:lvl6pPr marL="1970095" indent="0" algn="ctr">
              <a:buNone/>
              <a:defRPr>
                <a:solidFill>
                  <a:schemeClr val="tx1">
                    <a:tint val="75000"/>
                  </a:schemeClr>
                </a:solidFill>
              </a:defRPr>
            </a:lvl6pPr>
            <a:lvl7pPr marL="2364113" indent="0" algn="ctr">
              <a:buNone/>
              <a:defRPr>
                <a:solidFill>
                  <a:schemeClr val="tx1">
                    <a:tint val="75000"/>
                  </a:schemeClr>
                </a:solidFill>
              </a:defRPr>
            </a:lvl7pPr>
            <a:lvl8pPr marL="2758132" indent="0" algn="ctr">
              <a:buNone/>
              <a:defRPr>
                <a:solidFill>
                  <a:schemeClr val="tx1">
                    <a:tint val="75000"/>
                  </a:schemeClr>
                </a:solidFill>
              </a:defRPr>
            </a:lvl8pPr>
            <a:lvl9pPr marL="3152152"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C76445D4-BC3B-45FE-A2CC-5E6A2ED1A02E}"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79A7FBB7-F99F-4902-A31A-18C03494E31E}"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238263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F512FC08-5B99-486D-B791-F1D846835589}"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A9768C0A-373A-4DCF-A9BF-97ED734E84D6}"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7566255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7115"/>
            <a:ext cx="7772400" cy="1362075"/>
          </a:xfrm>
        </p:spPr>
        <p:txBody>
          <a:bodyPr anchor="t"/>
          <a:lstStyle>
            <a:lvl1pPr algn="l">
              <a:defRPr sz="3415"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41"/>
            <a:ext cx="7772400" cy="1500187"/>
          </a:xfrm>
        </p:spPr>
        <p:txBody>
          <a:bodyPr anchor="b"/>
          <a:lstStyle>
            <a:lvl1pPr marL="0" indent="0">
              <a:buNone/>
              <a:defRPr sz="1754">
                <a:solidFill>
                  <a:schemeClr val="tx1">
                    <a:tint val="75000"/>
                  </a:schemeClr>
                </a:solidFill>
              </a:defRPr>
            </a:lvl1pPr>
            <a:lvl2pPr marL="394020" indent="0">
              <a:buNone/>
              <a:defRPr sz="1569">
                <a:solidFill>
                  <a:schemeClr val="tx1">
                    <a:tint val="75000"/>
                  </a:schemeClr>
                </a:solidFill>
              </a:defRPr>
            </a:lvl2pPr>
            <a:lvl3pPr marL="788038" indent="0">
              <a:buNone/>
              <a:defRPr sz="1385">
                <a:solidFill>
                  <a:schemeClr val="tx1">
                    <a:tint val="75000"/>
                  </a:schemeClr>
                </a:solidFill>
              </a:defRPr>
            </a:lvl3pPr>
            <a:lvl4pPr marL="1182055" indent="0">
              <a:buNone/>
              <a:defRPr sz="1200">
                <a:solidFill>
                  <a:schemeClr val="tx1">
                    <a:tint val="75000"/>
                  </a:schemeClr>
                </a:solidFill>
              </a:defRPr>
            </a:lvl4pPr>
            <a:lvl5pPr marL="1576075" indent="0">
              <a:buNone/>
              <a:defRPr sz="1200">
                <a:solidFill>
                  <a:schemeClr val="tx1">
                    <a:tint val="75000"/>
                  </a:schemeClr>
                </a:solidFill>
              </a:defRPr>
            </a:lvl5pPr>
            <a:lvl6pPr marL="1970095" indent="0">
              <a:buNone/>
              <a:defRPr sz="1200">
                <a:solidFill>
                  <a:schemeClr val="tx1">
                    <a:tint val="75000"/>
                  </a:schemeClr>
                </a:solidFill>
              </a:defRPr>
            </a:lvl6pPr>
            <a:lvl7pPr marL="2364113" indent="0">
              <a:buNone/>
              <a:defRPr sz="1200">
                <a:solidFill>
                  <a:schemeClr val="tx1">
                    <a:tint val="75000"/>
                  </a:schemeClr>
                </a:solidFill>
              </a:defRPr>
            </a:lvl7pPr>
            <a:lvl8pPr marL="2758132" indent="0">
              <a:buNone/>
              <a:defRPr sz="1200">
                <a:solidFill>
                  <a:schemeClr val="tx1">
                    <a:tint val="75000"/>
                  </a:schemeClr>
                </a:solidFill>
              </a:defRPr>
            </a:lvl8pPr>
            <a:lvl9pPr marL="3152152" indent="0">
              <a:buNone/>
              <a:defRPr sz="12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0D3D5FF-20EE-4FF7-9287-0A99B5FD8CE9}"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11060EC-69DC-4874-9FE7-50D3873EA93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0943504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95305" y="1600226"/>
            <a:ext cx="4381500" cy="4525963"/>
          </a:xfrm>
        </p:spPr>
        <p:txBody>
          <a:bodyPr/>
          <a:lstStyle>
            <a:lvl1pPr>
              <a:defRPr sz="2400"/>
            </a:lvl1pPr>
            <a:lvl2pPr>
              <a:defRPr sz="2031"/>
            </a:lvl2pPr>
            <a:lvl3pPr>
              <a:defRPr sz="1754"/>
            </a:lvl3pPr>
            <a:lvl4pPr>
              <a:defRPr sz="1569"/>
            </a:lvl4pPr>
            <a:lvl5pPr>
              <a:defRPr sz="1569"/>
            </a:lvl5pPr>
            <a:lvl6pPr>
              <a:defRPr sz="1569"/>
            </a:lvl6pPr>
            <a:lvl7pPr>
              <a:defRPr sz="1569"/>
            </a:lvl7pPr>
            <a:lvl8pPr>
              <a:defRPr sz="1569"/>
            </a:lvl8pPr>
            <a:lvl9pPr>
              <a:defRPr sz="15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029227" y="1600226"/>
            <a:ext cx="4381500" cy="4525963"/>
          </a:xfrm>
        </p:spPr>
        <p:txBody>
          <a:bodyPr/>
          <a:lstStyle>
            <a:lvl1pPr>
              <a:defRPr sz="2400"/>
            </a:lvl1pPr>
            <a:lvl2pPr>
              <a:defRPr sz="2031"/>
            </a:lvl2pPr>
            <a:lvl3pPr>
              <a:defRPr sz="1754"/>
            </a:lvl3pPr>
            <a:lvl4pPr>
              <a:defRPr sz="1569"/>
            </a:lvl4pPr>
            <a:lvl5pPr>
              <a:defRPr sz="1569"/>
            </a:lvl5pPr>
            <a:lvl6pPr>
              <a:defRPr sz="1569"/>
            </a:lvl6pPr>
            <a:lvl7pPr>
              <a:defRPr sz="1569"/>
            </a:lvl7pPr>
            <a:lvl8pPr>
              <a:defRPr sz="1569"/>
            </a:lvl8pPr>
            <a:lvl9pPr>
              <a:defRPr sz="1569"/>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86C57460-F60F-4439-9929-AA1917611B51}"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B13035DA-89EF-450B-A9DF-1EFE5FA9BF9A}"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116327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14" y="1535113"/>
            <a:ext cx="4040188" cy="639762"/>
          </a:xfrm>
        </p:spPr>
        <p:txBody>
          <a:bodyPr anchor="b"/>
          <a:lstStyle>
            <a:lvl1pPr marL="0" indent="0">
              <a:buNone/>
              <a:defRPr sz="2031" b="1"/>
            </a:lvl1pPr>
            <a:lvl2pPr marL="394020" indent="0">
              <a:buNone/>
              <a:defRPr sz="1754" b="1"/>
            </a:lvl2pPr>
            <a:lvl3pPr marL="788038" indent="0">
              <a:buNone/>
              <a:defRPr sz="1569" b="1"/>
            </a:lvl3pPr>
            <a:lvl4pPr marL="1182055" indent="0">
              <a:buNone/>
              <a:defRPr sz="1385" b="1"/>
            </a:lvl4pPr>
            <a:lvl5pPr marL="1576075" indent="0">
              <a:buNone/>
              <a:defRPr sz="1385" b="1"/>
            </a:lvl5pPr>
            <a:lvl6pPr marL="1970095" indent="0">
              <a:buNone/>
              <a:defRPr sz="1385" b="1"/>
            </a:lvl6pPr>
            <a:lvl7pPr marL="2364113" indent="0">
              <a:buNone/>
              <a:defRPr sz="1385" b="1"/>
            </a:lvl7pPr>
            <a:lvl8pPr marL="2758132" indent="0">
              <a:buNone/>
              <a:defRPr sz="1385" b="1"/>
            </a:lvl8pPr>
            <a:lvl9pPr marL="3152152" indent="0">
              <a:buNone/>
              <a:defRPr sz="138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14" y="2174875"/>
            <a:ext cx="4040188" cy="3951288"/>
          </a:xfrm>
        </p:spPr>
        <p:txBody>
          <a:bodyPr/>
          <a:lstStyle>
            <a:lvl1pPr>
              <a:defRPr sz="2031"/>
            </a:lvl1pPr>
            <a:lvl2pPr>
              <a:defRPr sz="1754"/>
            </a:lvl2pPr>
            <a:lvl3pPr>
              <a:defRPr sz="1569"/>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45" y="1535113"/>
            <a:ext cx="4041775" cy="639762"/>
          </a:xfrm>
        </p:spPr>
        <p:txBody>
          <a:bodyPr anchor="b"/>
          <a:lstStyle>
            <a:lvl1pPr marL="0" indent="0">
              <a:buNone/>
              <a:defRPr sz="2031" b="1"/>
            </a:lvl1pPr>
            <a:lvl2pPr marL="394020" indent="0">
              <a:buNone/>
              <a:defRPr sz="1754" b="1"/>
            </a:lvl2pPr>
            <a:lvl3pPr marL="788038" indent="0">
              <a:buNone/>
              <a:defRPr sz="1569" b="1"/>
            </a:lvl3pPr>
            <a:lvl4pPr marL="1182055" indent="0">
              <a:buNone/>
              <a:defRPr sz="1385" b="1"/>
            </a:lvl4pPr>
            <a:lvl5pPr marL="1576075" indent="0">
              <a:buNone/>
              <a:defRPr sz="1385" b="1"/>
            </a:lvl5pPr>
            <a:lvl6pPr marL="1970095" indent="0">
              <a:buNone/>
              <a:defRPr sz="1385" b="1"/>
            </a:lvl6pPr>
            <a:lvl7pPr marL="2364113" indent="0">
              <a:buNone/>
              <a:defRPr sz="1385" b="1"/>
            </a:lvl7pPr>
            <a:lvl8pPr marL="2758132" indent="0">
              <a:buNone/>
              <a:defRPr sz="1385" b="1"/>
            </a:lvl8pPr>
            <a:lvl9pPr marL="3152152" indent="0">
              <a:buNone/>
              <a:defRPr sz="138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45" y="2174875"/>
            <a:ext cx="4041775" cy="3951288"/>
          </a:xfrm>
        </p:spPr>
        <p:txBody>
          <a:bodyPr/>
          <a:lstStyle>
            <a:lvl1pPr>
              <a:defRPr sz="2031"/>
            </a:lvl1pPr>
            <a:lvl2pPr>
              <a:defRPr sz="1754"/>
            </a:lvl2pPr>
            <a:lvl3pPr>
              <a:defRPr sz="1569"/>
            </a:lvl3pPr>
            <a:lvl4pPr>
              <a:defRPr sz="1385"/>
            </a:lvl4pPr>
            <a:lvl5pPr>
              <a:defRPr sz="1385"/>
            </a:lvl5pPr>
            <a:lvl6pPr>
              <a:defRPr sz="1385"/>
            </a:lvl6pPr>
            <a:lvl7pPr>
              <a:defRPr sz="1385"/>
            </a:lvl7pPr>
            <a:lvl8pPr>
              <a:defRPr sz="1385"/>
            </a:lvl8pPr>
            <a:lvl9pPr>
              <a:defRPr sz="138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9DE40944-244C-426B-B0F9-A89F7F1EDC68}"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pPr>
              <a:defRPr/>
            </a:pPr>
            <a:fld id="{93EAF06B-B84B-4F25-B09D-EA309050A7B2}"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90039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6"/>
            <a:ext cx="7772400" cy="1362075"/>
          </a:xfrm>
        </p:spPr>
        <p:txBody>
          <a:bodyPr anchor="t"/>
          <a:lstStyle>
            <a:lvl1pPr algn="l">
              <a:defRPr sz="3408"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22"/>
            <a:ext cx="7772400" cy="1500187"/>
          </a:xfrm>
        </p:spPr>
        <p:txBody>
          <a:bodyPr anchor="b"/>
          <a:lstStyle>
            <a:lvl1pPr marL="0" indent="0">
              <a:buNone/>
              <a:defRPr sz="1704">
                <a:solidFill>
                  <a:schemeClr val="tx1">
                    <a:tint val="75000"/>
                  </a:schemeClr>
                </a:solidFill>
              </a:defRPr>
            </a:lvl1pPr>
            <a:lvl2pPr marL="389586" indent="0">
              <a:buNone/>
              <a:defRPr sz="1534">
                <a:solidFill>
                  <a:schemeClr val="tx1">
                    <a:tint val="75000"/>
                  </a:schemeClr>
                </a:solidFill>
              </a:defRPr>
            </a:lvl2pPr>
            <a:lvl3pPr marL="779173" indent="0">
              <a:buNone/>
              <a:defRPr sz="1363">
                <a:solidFill>
                  <a:schemeClr val="tx1">
                    <a:tint val="75000"/>
                  </a:schemeClr>
                </a:solidFill>
              </a:defRPr>
            </a:lvl3pPr>
            <a:lvl4pPr marL="1168759" indent="0">
              <a:buNone/>
              <a:defRPr sz="1193">
                <a:solidFill>
                  <a:schemeClr val="tx1">
                    <a:tint val="75000"/>
                  </a:schemeClr>
                </a:solidFill>
              </a:defRPr>
            </a:lvl4pPr>
            <a:lvl5pPr marL="1558345" indent="0">
              <a:buNone/>
              <a:defRPr sz="1193">
                <a:solidFill>
                  <a:schemeClr val="tx1">
                    <a:tint val="75000"/>
                  </a:schemeClr>
                </a:solidFill>
              </a:defRPr>
            </a:lvl5pPr>
            <a:lvl6pPr marL="1947932" indent="0">
              <a:buNone/>
              <a:defRPr sz="1193">
                <a:solidFill>
                  <a:schemeClr val="tx1">
                    <a:tint val="75000"/>
                  </a:schemeClr>
                </a:solidFill>
              </a:defRPr>
            </a:lvl6pPr>
            <a:lvl7pPr marL="2337518" indent="0">
              <a:buNone/>
              <a:defRPr sz="1193">
                <a:solidFill>
                  <a:schemeClr val="tx1">
                    <a:tint val="75000"/>
                  </a:schemeClr>
                </a:solidFill>
              </a:defRPr>
            </a:lvl7pPr>
            <a:lvl8pPr marL="2727104" indent="0">
              <a:buNone/>
              <a:defRPr sz="1193">
                <a:solidFill>
                  <a:schemeClr val="tx1">
                    <a:tint val="75000"/>
                  </a:schemeClr>
                </a:solidFill>
              </a:defRPr>
            </a:lvl8pPr>
            <a:lvl9pPr marL="3116691" indent="0">
              <a:buNone/>
              <a:defRPr sz="1193">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7C39EE15-EC80-4EE4-BA29-BA7776BA989E}"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DDA0B89-9A19-4E62-A54A-6887A195078F}" type="slidenum">
              <a:rPr lang="ja-JP" altLang="en-US"/>
              <a:pPr>
                <a:defRPr/>
              </a:pPr>
              <a:t>‹#›</a:t>
            </a:fld>
            <a:endParaRPr lang="ja-JP" altLang="en-US"/>
          </a:p>
        </p:txBody>
      </p:sp>
    </p:spTree>
    <p:extLst>
      <p:ext uri="{BB962C8B-B14F-4D97-AF65-F5344CB8AC3E}">
        <p14:creationId xmlns:p14="http://schemas.microsoft.com/office/powerpoint/2010/main" val="17439810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94FE1548-FBBB-4DDC-95E3-F3384B1601A5}"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pPr>
              <a:defRPr/>
            </a:pPr>
            <a:fld id="{04BE2747-85AE-476A-B242-46E3AA6A4EE9}"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3103659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B142702-3B50-4892-ACB9-F1D095901227}"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pPr>
              <a:defRPr/>
            </a:pPr>
            <a:fld id="{AFF62460-EC34-422A-A834-EA8B1E04C30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3508936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8" y="273054"/>
            <a:ext cx="3008313" cy="1162050"/>
          </a:xfrm>
        </p:spPr>
        <p:txBody>
          <a:bodyPr anchor="b"/>
          <a:lstStyle>
            <a:lvl1pPr algn="l">
              <a:defRPr sz="1754" b="1"/>
            </a:lvl1pPr>
          </a:lstStyle>
          <a:p>
            <a:r>
              <a:rPr kumimoji="1" lang="ja-JP" altLang="en-US"/>
              <a:t>マスタ タイトルの書式設定</a:t>
            </a:r>
          </a:p>
        </p:txBody>
      </p:sp>
      <p:sp>
        <p:nvSpPr>
          <p:cNvPr id="3" name="コンテンツ プレースホルダ 2"/>
          <p:cNvSpPr>
            <a:spLocks noGrp="1"/>
          </p:cNvSpPr>
          <p:nvPr>
            <p:ph idx="1"/>
          </p:nvPr>
        </p:nvSpPr>
        <p:spPr>
          <a:xfrm>
            <a:off x="3575120" y="273074"/>
            <a:ext cx="5111750" cy="5853113"/>
          </a:xfrm>
        </p:spPr>
        <p:txBody>
          <a:bodyPr/>
          <a:lstStyle>
            <a:lvl1pPr>
              <a:defRPr sz="2769"/>
            </a:lvl1pPr>
            <a:lvl2pPr>
              <a:defRPr sz="2400"/>
            </a:lvl2pPr>
            <a:lvl3pPr>
              <a:defRPr sz="2031"/>
            </a:lvl3pPr>
            <a:lvl4pPr>
              <a:defRPr sz="1754"/>
            </a:lvl4pPr>
            <a:lvl5pPr>
              <a:defRPr sz="1754"/>
            </a:lvl5pPr>
            <a:lvl6pPr>
              <a:defRPr sz="1754"/>
            </a:lvl6pPr>
            <a:lvl7pPr>
              <a:defRPr sz="1754"/>
            </a:lvl7pPr>
            <a:lvl8pPr>
              <a:defRPr sz="1754"/>
            </a:lvl8pPr>
            <a:lvl9pPr>
              <a:defRPr sz="1754"/>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8" y="1435123"/>
            <a:ext cx="3008313" cy="4691063"/>
          </a:xfrm>
        </p:spPr>
        <p:txBody>
          <a:bodyPr/>
          <a:lstStyle>
            <a:lvl1pPr marL="0" indent="0">
              <a:buNone/>
              <a:defRPr sz="1200"/>
            </a:lvl1pPr>
            <a:lvl2pPr marL="394020" indent="0">
              <a:buNone/>
              <a:defRPr sz="1015"/>
            </a:lvl2pPr>
            <a:lvl3pPr marL="788038" indent="0">
              <a:buNone/>
              <a:defRPr sz="831"/>
            </a:lvl3pPr>
            <a:lvl4pPr marL="1182055" indent="0">
              <a:buNone/>
              <a:defRPr sz="738"/>
            </a:lvl4pPr>
            <a:lvl5pPr marL="1576075" indent="0">
              <a:buNone/>
              <a:defRPr sz="738"/>
            </a:lvl5pPr>
            <a:lvl6pPr marL="1970095" indent="0">
              <a:buNone/>
              <a:defRPr sz="738"/>
            </a:lvl6pPr>
            <a:lvl7pPr marL="2364113" indent="0">
              <a:buNone/>
              <a:defRPr sz="738"/>
            </a:lvl7pPr>
            <a:lvl8pPr marL="2758132" indent="0">
              <a:buNone/>
              <a:defRPr sz="738"/>
            </a:lvl8pPr>
            <a:lvl9pPr marL="3152152" indent="0">
              <a:buNone/>
              <a:defRPr sz="73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0ACD4F96-4846-403F-B020-0D0434FF760E}"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4C771F47-4639-40C8-9474-68989E7D889D}"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4174973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1" y="4800603"/>
            <a:ext cx="5486400" cy="566738"/>
          </a:xfrm>
        </p:spPr>
        <p:txBody>
          <a:bodyPr anchor="b"/>
          <a:lstStyle>
            <a:lvl1pPr algn="l">
              <a:defRPr sz="1754" b="1"/>
            </a:lvl1pPr>
          </a:lstStyle>
          <a:p>
            <a:r>
              <a:rPr kumimoji="1" lang="ja-JP" altLang="en-US"/>
              <a:t>マスタ タイトルの書式設定</a:t>
            </a:r>
          </a:p>
        </p:txBody>
      </p:sp>
      <p:sp>
        <p:nvSpPr>
          <p:cNvPr id="3" name="図プレースホルダ 2"/>
          <p:cNvSpPr>
            <a:spLocks noGrp="1"/>
          </p:cNvSpPr>
          <p:nvPr>
            <p:ph type="pic" idx="1"/>
          </p:nvPr>
        </p:nvSpPr>
        <p:spPr>
          <a:xfrm>
            <a:off x="1792291" y="612775"/>
            <a:ext cx="5486400" cy="4114800"/>
          </a:xfrm>
        </p:spPr>
        <p:txBody>
          <a:bodyPr/>
          <a:lstStyle>
            <a:lvl1pPr marL="0" indent="0">
              <a:buNone/>
              <a:defRPr sz="2769"/>
            </a:lvl1pPr>
            <a:lvl2pPr marL="394020" indent="0">
              <a:buNone/>
              <a:defRPr sz="2400"/>
            </a:lvl2pPr>
            <a:lvl3pPr marL="788038" indent="0">
              <a:buNone/>
              <a:defRPr sz="2031"/>
            </a:lvl3pPr>
            <a:lvl4pPr marL="1182055" indent="0">
              <a:buNone/>
              <a:defRPr sz="1754"/>
            </a:lvl4pPr>
            <a:lvl5pPr marL="1576075" indent="0">
              <a:buNone/>
              <a:defRPr sz="1754"/>
            </a:lvl5pPr>
            <a:lvl6pPr marL="1970095" indent="0">
              <a:buNone/>
              <a:defRPr sz="1754"/>
            </a:lvl6pPr>
            <a:lvl7pPr marL="2364113" indent="0">
              <a:buNone/>
              <a:defRPr sz="1754"/>
            </a:lvl7pPr>
            <a:lvl8pPr marL="2758132" indent="0">
              <a:buNone/>
              <a:defRPr sz="1754"/>
            </a:lvl8pPr>
            <a:lvl9pPr marL="3152152" indent="0">
              <a:buNone/>
              <a:defRPr sz="1754"/>
            </a:lvl9pPr>
          </a:lstStyle>
          <a:p>
            <a:endParaRPr kumimoji="1" lang="ja-JP" altLang="en-US" dirty="0"/>
          </a:p>
        </p:txBody>
      </p:sp>
      <p:sp>
        <p:nvSpPr>
          <p:cNvPr id="4" name="テキスト プレースホルダ 3"/>
          <p:cNvSpPr>
            <a:spLocks noGrp="1"/>
          </p:cNvSpPr>
          <p:nvPr>
            <p:ph type="body" sz="half" idx="2"/>
          </p:nvPr>
        </p:nvSpPr>
        <p:spPr>
          <a:xfrm>
            <a:off x="1792291" y="5367340"/>
            <a:ext cx="5486400" cy="804862"/>
          </a:xfrm>
        </p:spPr>
        <p:txBody>
          <a:bodyPr/>
          <a:lstStyle>
            <a:lvl1pPr marL="0" indent="0">
              <a:buNone/>
              <a:defRPr sz="1200"/>
            </a:lvl1pPr>
            <a:lvl2pPr marL="394020" indent="0">
              <a:buNone/>
              <a:defRPr sz="1015"/>
            </a:lvl2pPr>
            <a:lvl3pPr marL="788038" indent="0">
              <a:buNone/>
              <a:defRPr sz="831"/>
            </a:lvl3pPr>
            <a:lvl4pPr marL="1182055" indent="0">
              <a:buNone/>
              <a:defRPr sz="738"/>
            </a:lvl4pPr>
            <a:lvl5pPr marL="1576075" indent="0">
              <a:buNone/>
              <a:defRPr sz="738"/>
            </a:lvl5pPr>
            <a:lvl6pPr marL="1970095" indent="0">
              <a:buNone/>
              <a:defRPr sz="738"/>
            </a:lvl6pPr>
            <a:lvl7pPr marL="2364113" indent="0">
              <a:buNone/>
              <a:defRPr sz="738"/>
            </a:lvl7pPr>
            <a:lvl8pPr marL="2758132" indent="0">
              <a:buNone/>
              <a:defRPr sz="738"/>
            </a:lvl8pPr>
            <a:lvl9pPr marL="3152152" indent="0">
              <a:buNone/>
              <a:defRPr sz="738"/>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F70F382-DAE1-4BFF-9775-230E05689438}"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pPr>
              <a:defRPr/>
            </a:pPr>
            <a:fld id="{CB7D4783-EA1C-4057-816B-0A50B764B391}"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8304477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BDC5CD89-7254-4D1F-904F-FBC18963F240}"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E0935233-AEAB-4213-A103-5BF9D9C8C56F}"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27186158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3" y="274664"/>
            <a:ext cx="222885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95320" y="274664"/>
            <a:ext cx="653415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4B99DA6A-2CDF-40D8-BDAA-462C8FE89BAA}" type="datetime1">
              <a:rPr lang="ja-JP" altLang="en-US" smtClean="0">
                <a:solidFill>
                  <a:prstClr val="black">
                    <a:tint val="75000"/>
                  </a:prstClr>
                </a:solidFill>
              </a:rPr>
              <a:t>2021/5/13</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pPr>
              <a:defRPr/>
            </a:pPr>
            <a:fld id="{C43B2EF4-3CF4-42A8-9600-C5A32B252BBC}"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0748994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0"/>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95791E6D-0AC8-4C1E-9C8E-B55D1AB4C005}" type="datetime1">
              <a:rPr lang="ja-JP" altLang="en-US" smtClean="0">
                <a:solidFill>
                  <a:prstClr val="black">
                    <a:tint val="75000"/>
                  </a:prstClr>
                </a:solidFill>
              </a:rPr>
              <a:t>2021/5/13</a:t>
            </a:fld>
            <a:endParaRPr lang="en-US" altLang="ja-JP">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xfrm>
            <a:off x="7074877" y="6464300"/>
            <a:ext cx="2133600" cy="476250"/>
          </a:xfrm>
        </p:spPr>
        <p:txBody>
          <a:bodyPr/>
          <a:lstStyle>
            <a:lvl1pPr>
              <a:defRPr/>
            </a:lvl1pPr>
          </a:lstStyle>
          <a:p>
            <a:pPr>
              <a:defRPr/>
            </a:pPr>
            <a:fld id="{FFE46AA3-F9D0-47A3-8248-0C9E3605ED8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3498228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4169EB7F-397B-4C5D-A1FE-2B0EFE764FE5}"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355340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DE7DE15-8B14-4C05-8D10-E9C9AF3E50B4}"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52640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702A1E04-3933-444C-95F0-E8813372E489}"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3309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6"/>
            <a:ext cx="40386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2063ED83-D6DD-49CB-BEA2-B25D82BE42A3}" type="datetime1">
              <a:rPr lang="ja-JP" altLang="en-US" smtClean="0"/>
              <a:t>2021/5/13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A6759AB0-CF1C-4B48-9FF6-0FF12A684513}" type="slidenum">
              <a:rPr lang="ja-JP" altLang="en-US"/>
              <a:pPr>
                <a:defRPr/>
              </a:pPr>
              <a:t>‹#›</a:t>
            </a:fld>
            <a:endParaRPr lang="ja-JP" altLang="en-US"/>
          </a:p>
        </p:txBody>
      </p:sp>
    </p:spTree>
    <p:extLst>
      <p:ext uri="{BB962C8B-B14F-4D97-AF65-F5344CB8AC3E}">
        <p14:creationId xmlns:p14="http://schemas.microsoft.com/office/powerpoint/2010/main" val="30554123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44E2DE50-91D1-42FF-B826-E2FDCD2D6372}"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91895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CA5EC0B5-281A-4201-9C1F-35F63AD31B54}"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590629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8BA8C89-7FDB-412B-977D-D6B98AC5B93E}"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888391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FA84A11-8A71-4ADE-BC39-E0B80F52D369}"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489550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97E9492B-B034-48F3-A03D-2E18B7CFC066}"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45874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88D062D-F3C9-43A4-BEF6-B62D366DA793}"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2753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37B303ED-6372-4EB2-8311-CCF1800D7ECA}"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4607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40"/>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494961-4E2B-4AB9-9AAF-0799ACBE7B59}"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4915479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38" y="2140817"/>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5429" y="3886200"/>
            <a:ext cx="6400801" cy="1752600"/>
          </a:xfrm>
        </p:spPr>
        <p:txBody>
          <a:bodyPr/>
          <a:lstStyle>
            <a:lvl1pPr marL="0" indent="0" algn="ctr">
              <a:buNone/>
              <a:defRPr>
                <a:solidFill>
                  <a:schemeClr val="tx1">
                    <a:tint val="75000"/>
                  </a:schemeClr>
                </a:solidFill>
              </a:defRPr>
            </a:lvl1pPr>
            <a:lvl2pPr marL="378412" indent="0" algn="ctr">
              <a:buNone/>
              <a:defRPr>
                <a:solidFill>
                  <a:schemeClr val="tx1">
                    <a:tint val="75000"/>
                  </a:schemeClr>
                </a:solidFill>
              </a:defRPr>
            </a:lvl2pPr>
            <a:lvl3pPr marL="756822" indent="0" algn="ctr">
              <a:buNone/>
              <a:defRPr>
                <a:solidFill>
                  <a:schemeClr val="tx1">
                    <a:tint val="75000"/>
                  </a:schemeClr>
                </a:solidFill>
              </a:defRPr>
            </a:lvl3pPr>
            <a:lvl4pPr marL="1135233" indent="0" algn="ctr">
              <a:buNone/>
              <a:defRPr>
                <a:solidFill>
                  <a:schemeClr val="tx1">
                    <a:tint val="75000"/>
                  </a:schemeClr>
                </a:solidFill>
              </a:defRPr>
            </a:lvl4pPr>
            <a:lvl5pPr marL="1513637" indent="0" algn="ctr">
              <a:buNone/>
              <a:defRPr>
                <a:solidFill>
                  <a:schemeClr val="tx1">
                    <a:tint val="75000"/>
                  </a:schemeClr>
                </a:solidFill>
              </a:defRPr>
            </a:lvl5pPr>
            <a:lvl6pPr marL="1892044" indent="0" algn="ctr">
              <a:buNone/>
              <a:defRPr>
                <a:solidFill>
                  <a:schemeClr val="tx1">
                    <a:tint val="75000"/>
                  </a:schemeClr>
                </a:solidFill>
              </a:defRPr>
            </a:lvl6pPr>
            <a:lvl7pPr marL="2270471" indent="0" algn="ctr">
              <a:buNone/>
              <a:defRPr>
                <a:solidFill>
                  <a:schemeClr val="tx1">
                    <a:tint val="75000"/>
                  </a:schemeClr>
                </a:solidFill>
              </a:defRPr>
            </a:lvl7pPr>
            <a:lvl8pPr marL="2648875" indent="0" algn="ctr">
              <a:buNone/>
              <a:defRPr>
                <a:solidFill>
                  <a:schemeClr val="tx1">
                    <a:tint val="75000"/>
                  </a:schemeClr>
                </a:solidFill>
              </a:defRPr>
            </a:lvl8pPr>
            <a:lvl9pPr marL="3027284"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BF7A6462-031F-4AD7-A910-160D543946D9}" type="datetime1">
              <a:rPr lang="ja-JP" altLang="en-US" smtClean="0">
                <a:solidFill>
                  <a:prstClr val="black">
                    <a:tint val="75000"/>
                  </a:prstClr>
                </a:solidFill>
              </a:rPr>
              <a:t>2021/5/13</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a:xfrm>
            <a:off x="8563739" y="6669369"/>
            <a:ext cx="573568" cy="188640"/>
          </a:xfrm>
        </p:spPr>
        <p:txBody>
          <a:bodyPr/>
          <a:lstStyle>
            <a:lvl1pPr>
              <a:defRPr sz="1193" baseline="0">
                <a:solidFill>
                  <a:schemeClr val="tx1"/>
                </a:solidFill>
              </a:defRPr>
            </a:lvl1pPr>
          </a:lstStyle>
          <a:p>
            <a:pPr>
              <a:defRPr/>
            </a:pPr>
            <a:fld id="{16735597-C299-4861-9B69-23882E971DD7}"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47634038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6505C06C-39FA-4C68-AAC4-FE4C9E8ED9A0}" type="datetime1">
              <a:rPr lang="ja-JP" altLang="en-US" smtClean="0">
                <a:solidFill>
                  <a:prstClr val="black">
                    <a:tint val="75000"/>
                  </a:prstClr>
                </a:solidFill>
              </a:rPr>
              <a:t>2021/5/13</a:t>
            </a:fld>
            <a:endParaRPr lang="en-US" altLang="ja-JP">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6" name="スライド番号プレースホルダ 5"/>
          <p:cNvSpPr>
            <a:spLocks noGrp="1"/>
          </p:cNvSpPr>
          <p:nvPr>
            <p:ph type="sldNum" sz="quarter" idx="12"/>
          </p:nvPr>
        </p:nvSpPr>
        <p:spPr>
          <a:xfrm>
            <a:off x="8626606" y="6669369"/>
            <a:ext cx="517396" cy="188640"/>
          </a:xfrm>
        </p:spPr>
        <p:txBody>
          <a:bodyPr/>
          <a:lstStyle>
            <a:lvl1pPr>
              <a:defRPr sz="1193" baseline="0">
                <a:solidFill>
                  <a:schemeClr val="tx1"/>
                </a:solidFill>
              </a:defRPr>
            </a:lvl1pPr>
          </a:lstStyle>
          <a:p>
            <a:pPr>
              <a:defRPr/>
            </a:pPr>
            <a:fld id="{294EBCED-A45F-4C8A-8859-0706746491A4}" type="slidenum">
              <a:rPr lang="en-US" altLang="ja-JP" smtClean="0">
                <a:solidFill>
                  <a:prstClr val="black"/>
                </a:solidFill>
              </a:rPr>
              <a:pPr>
                <a:defRPr/>
              </a:pPr>
              <a:t>‹#›</a:t>
            </a:fld>
            <a:endParaRPr lang="en-US" altLang="ja-JP" dirty="0">
              <a:solidFill>
                <a:prstClr val="black"/>
              </a:solidFill>
            </a:endParaRPr>
          </a:p>
        </p:txBody>
      </p:sp>
    </p:spTree>
    <p:extLst>
      <p:ext uri="{BB962C8B-B14F-4D97-AF65-F5344CB8AC3E}">
        <p14:creationId xmlns:p14="http://schemas.microsoft.com/office/powerpoint/2010/main" val="35278864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2" y="1535113"/>
            <a:ext cx="4040188"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2" y="2174875"/>
            <a:ext cx="4040188"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30" y="1535113"/>
            <a:ext cx="4041776" cy="639762"/>
          </a:xfrm>
        </p:spPr>
        <p:txBody>
          <a:bodyPr anchor="b"/>
          <a:lstStyle>
            <a:lvl1pPr marL="0" indent="0">
              <a:buNone/>
              <a:defRPr sz="2045" b="1"/>
            </a:lvl1pPr>
            <a:lvl2pPr marL="389586" indent="0">
              <a:buNone/>
              <a:defRPr sz="1704" b="1"/>
            </a:lvl2pPr>
            <a:lvl3pPr marL="779173" indent="0">
              <a:buNone/>
              <a:defRPr sz="1534" b="1"/>
            </a:lvl3pPr>
            <a:lvl4pPr marL="1168759" indent="0">
              <a:buNone/>
              <a:defRPr sz="1363" b="1"/>
            </a:lvl4pPr>
            <a:lvl5pPr marL="1558345" indent="0">
              <a:buNone/>
              <a:defRPr sz="1363" b="1"/>
            </a:lvl5pPr>
            <a:lvl6pPr marL="1947932" indent="0">
              <a:buNone/>
              <a:defRPr sz="1363" b="1"/>
            </a:lvl6pPr>
            <a:lvl7pPr marL="2337518" indent="0">
              <a:buNone/>
              <a:defRPr sz="1363" b="1"/>
            </a:lvl7pPr>
            <a:lvl8pPr marL="2727104" indent="0">
              <a:buNone/>
              <a:defRPr sz="1363" b="1"/>
            </a:lvl8pPr>
            <a:lvl9pPr marL="3116691" indent="0">
              <a:buNone/>
              <a:defRPr sz="1363"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30" y="2174875"/>
            <a:ext cx="4041776" cy="3951288"/>
          </a:xfrm>
        </p:spPr>
        <p:txBody>
          <a:bodyPr/>
          <a:lstStyle>
            <a:lvl1pPr>
              <a:defRPr sz="2045"/>
            </a:lvl1pPr>
            <a:lvl2pPr>
              <a:defRPr sz="1704"/>
            </a:lvl2pPr>
            <a:lvl3pPr>
              <a:defRPr sz="1534"/>
            </a:lvl3pPr>
            <a:lvl4pPr>
              <a:defRPr sz="1363"/>
            </a:lvl4pPr>
            <a:lvl5pPr>
              <a:defRPr sz="1363"/>
            </a:lvl5pPr>
            <a:lvl6pPr>
              <a:defRPr sz="1363"/>
            </a:lvl6pPr>
            <a:lvl7pPr>
              <a:defRPr sz="1363"/>
            </a:lvl7pPr>
            <a:lvl8pPr>
              <a:defRPr sz="1363"/>
            </a:lvl8pPr>
            <a:lvl9pPr>
              <a:defRPr sz="1363"/>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C89752ED-669D-481C-88FC-7CCD96309A06}" type="datetime1">
              <a:rPr lang="ja-JP" altLang="en-US" smtClean="0"/>
              <a:t>2021/5/13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7A907FF0-E824-488A-BBF9-6A9EE7E9633C}" type="slidenum">
              <a:rPr lang="ja-JP" altLang="en-US"/>
              <a:pPr>
                <a:defRPr/>
              </a:pPr>
              <a:t>‹#›</a:t>
            </a:fld>
            <a:endParaRPr lang="ja-JP" altLang="en-US"/>
          </a:p>
        </p:txBody>
      </p:sp>
    </p:spTree>
    <p:extLst>
      <p:ext uri="{BB962C8B-B14F-4D97-AF65-F5344CB8AC3E}">
        <p14:creationId xmlns:p14="http://schemas.microsoft.com/office/powerpoint/2010/main" val="40809016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815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9200" y="1600206"/>
            <a:ext cx="4381500" cy="4525963"/>
          </a:xfrm>
        </p:spPr>
        <p:txBody>
          <a:bodyPr/>
          <a:lstStyle>
            <a:lvl1pPr>
              <a:defRPr sz="2386"/>
            </a:lvl1pPr>
            <a:lvl2pPr>
              <a:defRPr sz="2045"/>
            </a:lvl2pPr>
            <a:lvl3pPr>
              <a:defRPr sz="1704"/>
            </a:lvl3pPr>
            <a:lvl4pPr>
              <a:defRPr sz="1534"/>
            </a:lvl4pPr>
            <a:lvl5pPr>
              <a:defRPr sz="1534"/>
            </a:lvl5pPr>
            <a:lvl6pPr>
              <a:defRPr sz="1534"/>
            </a:lvl6pPr>
            <a:lvl7pPr>
              <a:defRPr sz="1534"/>
            </a:lvl7pPr>
            <a:lvl8pPr>
              <a:defRPr sz="1534"/>
            </a:lvl8pPr>
            <a:lvl9pPr>
              <a:defRPr sz="153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pPr>
              <a:defRPr/>
            </a:pPr>
            <a:fld id="{C6284B05-34CB-4244-8AC1-3512D449C0D8}" type="datetime1">
              <a:rPr lang="ja-JP" altLang="en-US" smtClean="0">
                <a:solidFill>
                  <a:prstClr val="black">
                    <a:tint val="75000"/>
                  </a:prstClr>
                </a:solidFill>
              </a:rPr>
              <a:t>2021/5/13</a:t>
            </a:fld>
            <a:endParaRPr lang="en-US" altLang="ja-JP">
              <a:solidFill>
                <a:prstClr val="black">
                  <a:tint val="75000"/>
                </a:prstClr>
              </a:solidFill>
            </a:endParaRPr>
          </a:p>
        </p:txBody>
      </p:sp>
      <p:sp>
        <p:nvSpPr>
          <p:cNvPr id="6" name="フッター プレースホルダー 5"/>
          <p:cNvSpPr>
            <a:spLocks noGrp="1"/>
          </p:cNvSpPr>
          <p:nvPr>
            <p:ph type="ftr" sz="quarter" idx="11"/>
          </p:nvPr>
        </p:nvSpPr>
        <p:spPr/>
        <p:txBody>
          <a:bodyPr/>
          <a:lstStyle/>
          <a:p>
            <a:pPr>
              <a:defRPr/>
            </a:pPr>
            <a:endParaRPr lang="en-US" altLang="ja-JP">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pPr>
              <a:defRPr/>
            </a:pPr>
            <a:fld id="{E14F801F-3950-4240-B1EA-2DECE23F2330}" type="slidenum">
              <a:rPr lang="en-US" altLang="ja-JP" smtClean="0">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729525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grpSp>
        <p:nvGrpSpPr>
          <p:cNvPr id="14" name="正方形/長方形 5"/>
          <p:cNvGrpSpPr>
            <a:grpSpLocks/>
          </p:cNvGrpSpPr>
          <p:nvPr userDrawn="1"/>
        </p:nvGrpSpPr>
        <p:grpSpPr bwMode="auto">
          <a:xfrm>
            <a:off x="48435" y="573302"/>
            <a:ext cx="9095566" cy="155398"/>
            <a:chOff x="-4" y="231"/>
            <a:chExt cx="5764" cy="112"/>
          </a:xfrm>
        </p:grpSpPr>
        <p:pic>
          <p:nvPicPr>
            <p:cNvPr id="15" name="正方形/長方形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 y="231"/>
              <a:ext cx="5764" cy="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Text Box 22"/>
            <p:cNvSpPr txBox="1">
              <a:spLocks noChangeArrowheads="1"/>
            </p:cNvSpPr>
            <p:nvPr/>
          </p:nvSpPr>
          <p:spPr bwMode="auto">
            <a:xfrm>
              <a:off x="40" y="304"/>
              <a:ext cx="5681" cy="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lgn="l">
                <a:defRPr kumimoji="1" sz="1400" b="1">
                  <a:solidFill>
                    <a:schemeClr val="tx1"/>
                  </a:solidFill>
                  <a:latin typeface="ＭＳ Ｐゴシック" pitchFamily="50" charset="-128"/>
                  <a:ea typeface="ＭＳ Ｐゴシック" pitchFamily="50" charset="-128"/>
                </a:defRPr>
              </a:lvl1pPr>
              <a:lvl2pPr marL="742950" indent="-285750" algn="l">
                <a:defRPr kumimoji="1" sz="1400" b="1">
                  <a:solidFill>
                    <a:schemeClr val="tx1"/>
                  </a:solidFill>
                  <a:latin typeface="ＭＳ Ｐゴシック" pitchFamily="50" charset="-128"/>
                  <a:ea typeface="ＭＳ Ｐゴシック" pitchFamily="50" charset="-128"/>
                </a:defRPr>
              </a:lvl2pPr>
              <a:lvl3pPr marL="1143000" indent="-228600" algn="l">
                <a:defRPr kumimoji="1" sz="1400" b="1">
                  <a:solidFill>
                    <a:schemeClr val="tx1"/>
                  </a:solidFill>
                  <a:latin typeface="ＭＳ Ｐゴシック" pitchFamily="50" charset="-128"/>
                  <a:ea typeface="ＭＳ Ｐゴシック" pitchFamily="50" charset="-128"/>
                </a:defRPr>
              </a:lvl3pPr>
              <a:lvl4pPr marL="1600200" indent="-228600" algn="l">
                <a:defRPr kumimoji="1" sz="1400" b="1">
                  <a:solidFill>
                    <a:schemeClr val="tx1"/>
                  </a:solidFill>
                  <a:latin typeface="ＭＳ Ｐゴシック" pitchFamily="50" charset="-128"/>
                  <a:ea typeface="ＭＳ Ｐゴシック" pitchFamily="50" charset="-128"/>
                </a:defRPr>
              </a:lvl4pPr>
              <a:lvl5pPr marL="2057400" indent="-228600" algn="l">
                <a:defRPr kumimoji="1" sz="1400" b="1">
                  <a:solidFill>
                    <a:schemeClr val="tx1"/>
                  </a:solidFill>
                  <a:latin typeface="ＭＳ Ｐゴシック" pitchFamily="50" charset="-128"/>
                  <a:ea typeface="ＭＳ Ｐゴシック" pitchFamily="50" charset="-128"/>
                </a:defRPr>
              </a:lvl5pPr>
              <a:lvl6pPr marL="25146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6pPr>
              <a:lvl7pPr marL="29718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7pPr>
              <a:lvl8pPr marL="34290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8pPr>
              <a:lvl9pPr marL="3886200" indent="-228600" fontAlgn="base">
                <a:spcBef>
                  <a:spcPct val="0"/>
                </a:spcBef>
                <a:spcAft>
                  <a:spcPct val="0"/>
                </a:spcAft>
                <a:defRPr kumimoji="1" sz="1400" b="1">
                  <a:solidFill>
                    <a:schemeClr val="tx1"/>
                  </a:solidFill>
                  <a:latin typeface="ＭＳ Ｐゴシック" pitchFamily="50" charset="-128"/>
                  <a:ea typeface="ＭＳ Ｐゴシック" pitchFamily="50" charset="-128"/>
                </a:defRPr>
              </a:lvl9pPr>
            </a:lstStyle>
            <a:p>
              <a:pPr algn="ctr" fontAlgn="auto">
                <a:spcBef>
                  <a:spcPts val="0"/>
                </a:spcBef>
                <a:spcAft>
                  <a:spcPts val="0"/>
                </a:spcAft>
                <a:defRPr/>
              </a:pPr>
              <a:endParaRPr lang="ja-JP" altLang="en-US" sz="1790" b="0">
                <a:solidFill>
                  <a:srgbClr val="C0504D">
                    <a:lumMod val="50000"/>
                  </a:srgbClr>
                </a:solidFill>
                <a:effectLst>
                  <a:outerShdw blurRad="38100" dist="38100" dir="2700000" algn="tl">
                    <a:srgbClr val="C0C0C0"/>
                  </a:outerShdw>
                </a:effectLst>
                <a:latin typeface="Arial" pitchFamily="34" charset="0"/>
                <a:ea typeface="HGP創英角ｺﾞｼｯｸUB" pitchFamily="50" charset="-128"/>
              </a:endParaRPr>
            </a:p>
          </p:txBody>
        </p:sp>
      </p:grpSp>
      <p:sp>
        <p:nvSpPr>
          <p:cNvPr id="4" name="スライド番号プレースホルダー 3"/>
          <p:cNvSpPr>
            <a:spLocks noGrp="1"/>
          </p:cNvSpPr>
          <p:nvPr>
            <p:ph type="sldNum" sz="quarter" idx="12"/>
          </p:nvPr>
        </p:nvSpPr>
        <p:spPr/>
        <p:txBody>
          <a:bodyPr/>
          <a:lstStyle/>
          <a:p>
            <a:pPr>
              <a:defRPr/>
            </a:pPr>
            <a:fld id="{55363B20-348C-414B-81BA-DD2FC51C32FB}" type="slidenum">
              <a:rPr lang="en-US" altLang="ja-JP" smtClean="0">
                <a:solidFill>
                  <a:prstClr val="black"/>
                </a:solidFill>
              </a:rPr>
              <a:pPr>
                <a:defRPr/>
              </a:pPr>
              <a:t>‹#›</a:t>
            </a:fld>
            <a:endParaRPr lang="en-US" altLang="ja-JP">
              <a:solidFill>
                <a:prstClr val="black"/>
              </a:solidFill>
            </a:endParaRPr>
          </a:p>
        </p:txBody>
      </p:sp>
    </p:spTree>
    <p:extLst>
      <p:ext uri="{BB962C8B-B14F-4D97-AF65-F5344CB8AC3E}">
        <p14:creationId xmlns:p14="http://schemas.microsoft.com/office/powerpoint/2010/main" val="3926494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283C986-A3B6-417D-9DDE-C222056354AE}"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FED173DD-3E2F-4949-85A1-36F5DA726C8F}"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61159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42"/>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
          <p:cNvSpPr>
            <a:spLocks noGrp="1" noChangeArrowheads="1"/>
          </p:cNvSpPr>
          <p:nvPr>
            <p:ph type="dt" sz="half" idx="10"/>
          </p:nvPr>
        </p:nvSpPr>
        <p:spPr/>
        <p:txBody>
          <a:bodyPr/>
          <a:lstStyle>
            <a:lvl1pPr>
              <a:defRPr/>
            </a:lvl1pPr>
          </a:lstStyle>
          <a:p>
            <a:pPr>
              <a:defRPr/>
            </a:pPr>
            <a:fld id="{6682FA87-9F9C-412D-92E3-62991B0DCFC0}" type="datetime1">
              <a:rPr lang="ja-JP" altLang="en-US" smtClean="0">
                <a:solidFill>
                  <a:prstClr val="black">
                    <a:tint val="75000"/>
                  </a:prstClr>
                </a:solidFill>
              </a:rPr>
              <a:t>2021/5/13</a:t>
            </a:fld>
            <a:endParaRPr lang="en-US" altLang="ja-JP">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ja-JP">
              <a:solidFill>
                <a:prstClr val="black">
                  <a:tint val="75000"/>
                </a:prstClr>
              </a:solidFill>
            </a:endParaRPr>
          </a:p>
        </p:txBody>
      </p:sp>
      <p:sp>
        <p:nvSpPr>
          <p:cNvPr id="5" name="Rectangle 6"/>
          <p:cNvSpPr>
            <a:spLocks noGrp="1" noChangeArrowheads="1"/>
          </p:cNvSpPr>
          <p:nvPr>
            <p:ph type="sldNum" sz="quarter" idx="12"/>
          </p:nvPr>
        </p:nvSpPr>
        <p:spPr>
          <a:xfrm>
            <a:off x="7074877" y="6464300"/>
            <a:ext cx="2133600" cy="476250"/>
          </a:xfrm>
        </p:spPr>
        <p:txBody>
          <a:bodyPr/>
          <a:lstStyle>
            <a:lvl1pPr>
              <a:defRPr/>
            </a:lvl1pPr>
          </a:lstStyle>
          <a:p>
            <a:pPr>
              <a:defRPr/>
            </a:pPr>
            <a:fld id="{FFE46AA3-F9D0-47A3-8248-0C9E3605ED8C}" type="slidenum">
              <a:rPr lang="en-US" altLang="ja-JP">
                <a:solidFill>
                  <a:prstClr val="black">
                    <a:tint val="75000"/>
                  </a:prstClr>
                </a:solidFill>
              </a:rPr>
              <a:pPr>
                <a:defRPr/>
              </a:pPr>
              <a:t>‹#›</a:t>
            </a:fld>
            <a:endParaRPr lang="en-US" altLang="ja-JP">
              <a:solidFill>
                <a:prstClr val="black">
                  <a:tint val="75000"/>
                </a:prstClr>
              </a:solidFill>
            </a:endParaRPr>
          </a:p>
        </p:txBody>
      </p:sp>
    </p:spTree>
    <p:extLst>
      <p:ext uri="{BB962C8B-B14F-4D97-AF65-F5344CB8AC3E}">
        <p14:creationId xmlns:p14="http://schemas.microsoft.com/office/powerpoint/2010/main" val="13529203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CBC851A-E9FF-4799-A92F-C55940A9684C}"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609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F1CF661-D138-4647-9C37-5D9BC1096C5E}"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152131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2"/>
            <a:ext cx="7772400" cy="1362075"/>
          </a:xfrm>
        </p:spPr>
        <p:txBody>
          <a:bodyPr anchor="t"/>
          <a:lstStyle>
            <a:lvl1pPr algn="l">
              <a:defRPr sz="369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1846">
                <a:solidFill>
                  <a:schemeClr val="tx1">
                    <a:tint val="75000"/>
                  </a:schemeClr>
                </a:solidFill>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8400D4D-5726-40E0-B8EE-F5AFB2612FD5}"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392157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2"/>
            <a:ext cx="40386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6B8CDD2-300C-4A8E-B9C6-61F72CC203F0}"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67337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5" b="1"/>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98E0643-6808-4C60-97D6-C71502F3151A}"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550233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539D8AF-6D7C-47F5-9D21-5A29679F4305}"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0039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0925A527-5970-43C7-92D7-634B81363890}" type="datetime1">
              <a:rPr lang="ja-JP" altLang="en-US" smtClean="0"/>
              <a:t>2021/5/13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61C9E58B-3FAF-45D9-9542-44AD0D36815A}" type="slidenum">
              <a:rPr lang="ja-JP" altLang="en-US"/>
              <a:pPr>
                <a:defRPr/>
              </a:pPr>
              <a:t>‹#›</a:t>
            </a:fld>
            <a:endParaRPr lang="ja-JP" altLang="en-US"/>
          </a:p>
        </p:txBody>
      </p:sp>
    </p:spTree>
    <p:extLst>
      <p:ext uri="{BB962C8B-B14F-4D97-AF65-F5344CB8AC3E}">
        <p14:creationId xmlns:p14="http://schemas.microsoft.com/office/powerpoint/2010/main" val="17167442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E3AD928-F8E7-404E-989C-A1E4D13B3FB2}"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22577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1" y="273052"/>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C2E94CD-F506-4A60-B8AA-209778C18873}"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9145211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292"/>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CDE3F20-0D8C-4BB6-8F59-B0FDC34559A8}"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7080576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75482E7-D790-4BF0-AC6C-01F990C825F1}"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8757034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0"/>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40"/>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85EEC89-8A63-4742-BBB8-5C83FCAE2588}"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1197941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72" y="2130583"/>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72" y="3886200"/>
            <a:ext cx="6400800" cy="1752600"/>
          </a:xfrm>
        </p:spPr>
        <p:txBody>
          <a:bodyPr/>
          <a:lstStyle>
            <a:lvl1pPr marL="0" indent="0" algn="ctr">
              <a:buNone/>
              <a:defRPr>
                <a:solidFill>
                  <a:schemeClr val="tx1">
                    <a:tint val="75000"/>
                  </a:schemeClr>
                </a:solidFill>
              </a:defRPr>
            </a:lvl1pPr>
            <a:lvl2pPr marL="421195" indent="0" algn="ctr">
              <a:buNone/>
              <a:defRPr>
                <a:solidFill>
                  <a:schemeClr val="tx1">
                    <a:tint val="75000"/>
                  </a:schemeClr>
                </a:solidFill>
              </a:defRPr>
            </a:lvl2pPr>
            <a:lvl3pPr marL="842385" indent="0" algn="ctr">
              <a:buNone/>
              <a:defRPr>
                <a:solidFill>
                  <a:schemeClr val="tx1">
                    <a:tint val="75000"/>
                  </a:schemeClr>
                </a:solidFill>
              </a:defRPr>
            </a:lvl3pPr>
            <a:lvl4pPr marL="1263581" indent="0" algn="ctr">
              <a:buNone/>
              <a:defRPr>
                <a:solidFill>
                  <a:schemeClr val="tx1">
                    <a:tint val="75000"/>
                  </a:schemeClr>
                </a:solidFill>
              </a:defRPr>
            </a:lvl4pPr>
            <a:lvl5pPr marL="1684769" indent="0" algn="ctr">
              <a:buNone/>
              <a:defRPr>
                <a:solidFill>
                  <a:schemeClr val="tx1">
                    <a:tint val="75000"/>
                  </a:schemeClr>
                </a:solidFill>
              </a:defRPr>
            </a:lvl5pPr>
            <a:lvl6pPr marL="2105963" indent="0" algn="ctr">
              <a:buNone/>
              <a:defRPr>
                <a:solidFill>
                  <a:schemeClr val="tx1">
                    <a:tint val="75000"/>
                  </a:schemeClr>
                </a:solidFill>
              </a:defRPr>
            </a:lvl6pPr>
            <a:lvl7pPr marL="2527155" indent="0" algn="ctr">
              <a:buNone/>
              <a:defRPr>
                <a:solidFill>
                  <a:schemeClr val="tx1">
                    <a:tint val="75000"/>
                  </a:schemeClr>
                </a:solidFill>
              </a:defRPr>
            </a:lvl7pPr>
            <a:lvl8pPr marL="2948349" indent="0" algn="ctr">
              <a:buNone/>
              <a:defRPr>
                <a:solidFill>
                  <a:schemeClr val="tx1">
                    <a:tint val="75000"/>
                  </a:schemeClr>
                </a:solidFill>
              </a:defRPr>
            </a:lvl8pPr>
            <a:lvl9pPr marL="3369539"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7F6B306-BE73-4632-972C-5F77DEB43E52}"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965065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596E083-D0CE-489A-A0B8-BB2253DD3887}"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943959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9" y="4407058"/>
            <a:ext cx="7772400" cy="1362075"/>
          </a:xfrm>
        </p:spPr>
        <p:txBody>
          <a:bodyPr anchor="t"/>
          <a:lstStyle>
            <a:lvl1pPr algn="l">
              <a:defRPr sz="369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79" y="2906713"/>
            <a:ext cx="7772400" cy="1500187"/>
          </a:xfrm>
        </p:spPr>
        <p:txBody>
          <a:bodyPr anchor="b"/>
          <a:lstStyle>
            <a:lvl1pPr marL="0" indent="0">
              <a:buNone/>
              <a:defRPr sz="1846">
                <a:solidFill>
                  <a:schemeClr val="tx1">
                    <a:tint val="75000"/>
                  </a:schemeClr>
                </a:solidFill>
              </a:defRPr>
            </a:lvl1pPr>
            <a:lvl2pPr marL="421195" indent="0">
              <a:buNone/>
              <a:defRPr sz="1662">
                <a:solidFill>
                  <a:schemeClr val="tx1">
                    <a:tint val="75000"/>
                  </a:schemeClr>
                </a:solidFill>
              </a:defRPr>
            </a:lvl2pPr>
            <a:lvl3pPr marL="842385" indent="0">
              <a:buNone/>
              <a:defRPr sz="1477">
                <a:solidFill>
                  <a:schemeClr val="tx1">
                    <a:tint val="75000"/>
                  </a:schemeClr>
                </a:solidFill>
              </a:defRPr>
            </a:lvl3pPr>
            <a:lvl4pPr marL="1263581" indent="0">
              <a:buNone/>
              <a:defRPr sz="1292">
                <a:solidFill>
                  <a:schemeClr val="tx1">
                    <a:tint val="75000"/>
                  </a:schemeClr>
                </a:solidFill>
              </a:defRPr>
            </a:lvl4pPr>
            <a:lvl5pPr marL="1684769" indent="0">
              <a:buNone/>
              <a:defRPr sz="1292">
                <a:solidFill>
                  <a:schemeClr val="tx1">
                    <a:tint val="75000"/>
                  </a:schemeClr>
                </a:solidFill>
              </a:defRPr>
            </a:lvl5pPr>
            <a:lvl6pPr marL="2105963" indent="0">
              <a:buNone/>
              <a:defRPr sz="1292">
                <a:solidFill>
                  <a:schemeClr val="tx1">
                    <a:tint val="75000"/>
                  </a:schemeClr>
                </a:solidFill>
              </a:defRPr>
            </a:lvl6pPr>
            <a:lvl7pPr marL="2527155" indent="0">
              <a:buNone/>
              <a:defRPr sz="1292">
                <a:solidFill>
                  <a:schemeClr val="tx1">
                    <a:tint val="75000"/>
                  </a:schemeClr>
                </a:solidFill>
              </a:defRPr>
            </a:lvl7pPr>
            <a:lvl8pPr marL="2948349" indent="0">
              <a:buNone/>
              <a:defRPr sz="1292">
                <a:solidFill>
                  <a:schemeClr val="tx1">
                    <a:tint val="75000"/>
                  </a:schemeClr>
                </a:solidFill>
              </a:defRPr>
            </a:lvl8pPr>
            <a:lvl9pPr marL="3369539" indent="0">
              <a:buNone/>
              <a:defRPr sz="1292">
                <a:solidFill>
                  <a:schemeClr val="tx1">
                    <a:tint val="75000"/>
                  </a:schemeClr>
                </a:solidFill>
              </a:defRPr>
            </a:lvl9pPr>
          </a:lstStyle>
          <a:p>
            <a:pPr lvl="0"/>
            <a:r>
              <a:rPr kumimoji="1" lang="ja-JP" altLang="en-US" smtClean="0"/>
              <a:t>マスター テキストの書式設定</a:t>
            </a:r>
          </a:p>
        </p:txBody>
      </p:sp>
      <p:sp>
        <p:nvSpPr>
          <p:cNvPr id="13" name="日付プレースホルダー 12"/>
          <p:cNvSpPr>
            <a:spLocks noGrp="1"/>
          </p:cNvSpPr>
          <p:nvPr>
            <p:ph type="dt" sz="half" idx="10"/>
          </p:nvPr>
        </p:nvSpPr>
        <p:spPr/>
        <p:txBody>
          <a:bodyPr/>
          <a:lstStyle/>
          <a:p>
            <a:fld id="{FEEC13DB-9816-484C-B2C4-DADEA2ED2373}" type="datetime1">
              <a:rPr kumimoji="1" lang="ja-JP" altLang="en-US" smtClean="0"/>
              <a:t>2021/5/13</a:t>
            </a:fld>
            <a:endParaRPr kumimoji="1" lang="ja-JP" altLang="en-US"/>
          </a:p>
        </p:txBody>
      </p:sp>
      <p:sp>
        <p:nvSpPr>
          <p:cNvPr id="14" name="フッター プレースホルダー 13"/>
          <p:cNvSpPr>
            <a:spLocks noGrp="1"/>
          </p:cNvSpPr>
          <p:nvPr>
            <p:ph type="ftr" sz="quarter" idx="11"/>
          </p:nvPr>
        </p:nvSpPr>
        <p:spPr/>
        <p:txBody>
          <a:bodyPr/>
          <a:lstStyle/>
          <a:p>
            <a:endParaRPr kumimoji="1" lang="ja-JP" altLang="en-US"/>
          </a:p>
        </p:txBody>
      </p:sp>
      <p:sp>
        <p:nvSpPr>
          <p:cNvPr id="15" name="スライド番号プレースホルダー 14"/>
          <p:cNvSpPr>
            <a:spLocks noGrp="1"/>
          </p:cNvSpPr>
          <p:nvPr>
            <p:ph type="sldNum" sz="quarter" idx="12"/>
          </p:nvPr>
        </p:nvSpPr>
        <p:spPr/>
        <p:txBody>
          <a:bodyPr/>
          <a:lstStyle/>
          <a:p>
            <a:fld id="{84CE9E47-739D-4E28-963D-CE5465163352}" type="slidenum">
              <a:rPr lang="ja-JP" altLang="en-US" smtClean="0"/>
              <a:pPr/>
              <a:t>‹#›</a:t>
            </a:fld>
            <a:endParaRPr lang="ja-JP" altLang="en-US"/>
          </a:p>
        </p:txBody>
      </p:sp>
    </p:spTree>
    <p:extLst>
      <p:ext uri="{BB962C8B-B14F-4D97-AF65-F5344CB8AC3E}">
        <p14:creationId xmlns:p14="http://schemas.microsoft.com/office/powerpoint/2010/main" val="39492509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5"/>
            <a:ext cx="4379913"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7703" y="1600205"/>
            <a:ext cx="4381500" cy="4525963"/>
          </a:xfrm>
        </p:spPr>
        <p:txBody>
          <a:bodyPr/>
          <a:lstStyle>
            <a:lvl1pPr>
              <a:defRPr sz="2585"/>
            </a:lvl1pPr>
            <a:lvl2pPr>
              <a:defRPr sz="2216"/>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A3FB4C8-1FC6-4516-A829-58F877572199}"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5201309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90" y="1535113"/>
            <a:ext cx="4040188" cy="639762"/>
          </a:xfrm>
        </p:spPr>
        <p:txBody>
          <a:bodyPr anchor="b"/>
          <a:lstStyle>
            <a:lvl1pPr marL="0" indent="0">
              <a:buNone/>
              <a:defRPr sz="2216" b="1"/>
            </a:lvl1pPr>
            <a:lvl2pPr marL="421195" indent="0">
              <a:buNone/>
              <a:defRPr sz="1846" b="1"/>
            </a:lvl2pPr>
            <a:lvl3pPr marL="842385" indent="0">
              <a:buNone/>
              <a:defRPr sz="1662" b="1"/>
            </a:lvl3pPr>
            <a:lvl4pPr marL="1263581" indent="0">
              <a:buNone/>
              <a:defRPr sz="1477" b="1"/>
            </a:lvl4pPr>
            <a:lvl5pPr marL="1684769" indent="0">
              <a:buNone/>
              <a:defRPr sz="1477" b="1"/>
            </a:lvl5pPr>
            <a:lvl6pPr marL="2105963" indent="0">
              <a:buNone/>
              <a:defRPr sz="1477" b="1"/>
            </a:lvl6pPr>
            <a:lvl7pPr marL="2527155" indent="0">
              <a:buNone/>
              <a:defRPr sz="1477" b="1"/>
            </a:lvl7pPr>
            <a:lvl8pPr marL="2948349" indent="0">
              <a:buNone/>
              <a:defRPr sz="1477" b="1"/>
            </a:lvl8pPr>
            <a:lvl9pPr marL="3369539"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90" y="2174875"/>
            <a:ext cx="4040188"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216" b="1"/>
            </a:lvl1pPr>
            <a:lvl2pPr marL="421195" indent="0">
              <a:buNone/>
              <a:defRPr sz="1846" b="1"/>
            </a:lvl2pPr>
            <a:lvl3pPr marL="842385" indent="0">
              <a:buNone/>
              <a:defRPr sz="1662" b="1"/>
            </a:lvl3pPr>
            <a:lvl4pPr marL="1263581" indent="0">
              <a:buNone/>
              <a:defRPr sz="1477" b="1"/>
            </a:lvl4pPr>
            <a:lvl5pPr marL="1684769" indent="0">
              <a:buNone/>
              <a:defRPr sz="1477" b="1"/>
            </a:lvl5pPr>
            <a:lvl6pPr marL="2105963" indent="0">
              <a:buNone/>
              <a:defRPr sz="1477" b="1"/>
            </a:lvl6pPr>
            <a:lvl7pPr marL="2527155" indent="0">
              <a:buNone/>
              <a:defRPr sz="1477" b="1"/>
            </a:lvl7pPr>
            <a:lvl8pPr marL="2948349" indent="0">
              <a:buNone/>
              <a:defRPr sz="1477" b="1"/>
            </a:lvl8pPr>
            <a:lvl9pPr marL="3369539"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216"/>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195A881-D7AC-45D1-AE7B-D991E99DE12C}"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616280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F38A1FE6-7921-4523-8EFE-D1B97F3D586F}" type="datetime1">
              <a:rPr lang="ja-JP" altLang="en-US" smtClean="0"/>
              <a:t>2021/5/13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a:xfrm>
            <a:off x="6981735" y="6482965"/>
            <a:ext cx="2126769" cy="288000"/>
          </a:xfrm>
        </p:spPr>
        <p:txBody>
          <a:bodyPr/>
          <a:lstStyle>
            <a:lvl1pPr>
              <a:defRPr sz="1363">
                <a:solidFill>
                  <a:schemeClr val="tx1"/>
                </a:solidFill>
              </a:defRPr>
            </a:lvl1pPr>
          </a:lstStyle>
          <a:p>
            <a:pPr>
              <a:defRPr/>
            </a:pPr>
            <a:fld id="{25ABC06E-6C51-4B89-9B81-B2FED7DFF53E}" type="slidenum">
              <a:rPr lang="ja-JP" altLang="en-US" smtClean="0"/>
              <a:pPr>
                <a:defRPr/>
              </a:pPr>
              <a:t>‹#›</a:t>
            </a:fld>
            <a:endParaRPr lang="ja-JP" altLang="en-US" dirty="0"/>
          </a:p>
        </p:txBody>
      </p:sp>
    </p:spTree>
    <p:extLst>
      <p:ext uri="{BB962C8B-B14F-4D97-AF65-F5344CB8AC3E}">
        <p14:creationId xmlns:p14="http://schemas.microsoft.com/office/powerpoint/2010/main" val="9804665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D89008C-6047-4496-86E7-206C7137502B}"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7214232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D5FB1A9-4515-4B0D-A71F-C48A496F2C16}"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48192743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115" y="273053"/>
            <a:ext cx="5111750" cy="5853113"/>
          </a:xfrm>
        </p:spPr>
        <p:txBody>
          <a:bodyPr/>
          <a:lstStyle>
            <a:lvl1pPr>
              <a:defRPr sz="2954"/>
            </a:lvl1pPr>
            <a:lvl2pPr>
              <a:defRPr sz="2585"/>
            </a:lvl2pPr>
            <a:lvl3pPr>
              <a:defRPr sz="2216"/>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1195" indent="0">
              <a:buNone/>
              <a:defRPr sz="1108"/>
            </a:lvl2pPr>
            <a:lvl3pPr marL="842385" indent="0">
              <a:buNone/>
              <a:defRPr sz="923"/>
            </a:lvl3pPr>
            <a:lvl4pPr marL="1263581" indent="0">
              <a:buNone/>
              <a:defRPr sz="831"/>
            </a:lvl4pPr>
            <a:lvl5pPr marL="1684769" indent="0">
              <a:buNone/>
              <a:defRPr sz="831"/>
            </a:lvl5pPr>
            <a:lvl6pPr marL="2105963" indent="0">
              <a:buNone/>
              <a:defRPr sz="831"/>
            </a:lvl6pPr>
            <a:lvl7pPr marL="2527155" indent="0">
              <a:buNone/>
              <a:defRPr sz="831"/>
            </a:lvl7pPr>
            <a:lvl8pPr marL="2948349" indent="0">
              <a:buNone/>
              <a:defRPr sz="831"/>
            </a:lvl8pPr>
            <a:lvl9pPr marL="3369539"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B8BBD9-95F0-4831-A8D1-B3EEA79BE8C3}"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91403627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1195" indent="0">
              <a:buNone/>
              <a:defRPr sz="2585"/>
            </a:lvl2pPr>
            <a:lvl3pPr marL="842385" indent="0">
              <a:buNone/>
              <a:defRPr sz="2216"/>
            </a:lvl3pPr>
            <a:lvl4pPr marL="1263581" indent="0">
              <a:buNone/>
              <a:defRPr sz="1846"/>
            </a:lvl4pPr>
            <a:lvl5pPr marL="1684769" indent="0">
              <a:buNone/>
              <a:defRPr sz="1846"/>
            </a:lvl5pPr>
            <a:lvl6pPr marL="2105963" indent="0">
              <a:buNone/>
              <a:defRPr sz="1846"/>
            </a:lvl6pPr>
            <a:lvl7pPr marL="2527155" indent="0">
              <a:buNone/>
              <a:defRPr sz="1846"/>
            </a:lvl7pPr>
            <a:lvl8pPr marL="2948349" indent="0">
              <a:buNone/>
              <a:defRPr sz="1846"/>
            </a:lvl8pPr>
            <a:lvl9pPr marL="3369539"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292"/>
            </a:lvl1pPr>
            <a:lvl2pPr marL="421195" indent="0">
              <a:buNone/>
              <a:defRPr sz="1108"/>
            </a:lvl2pPr>
            <a:lvl3pPr marL="842385" indent="0">
              <a:buNone/>
              <a:defRPr sz="923"/>
            </a:lvl3pPr>
            <a:lvl4pPr marL="1263581" indent="0">
              <a:buNone/>
              <a:defRPr sz="831"/>
            </a:lvl4pPr>
            <a:lvl5pPr marL="1684769" indent="0">
              <a:buNone/>
              <a:defRPr sz="831"/>
            </a:lvl5pPr>
            <a:lvl6pPr marL="2105963" indent="0">
              <a:buNone/>
              <a:defRPr sz="831"/>
            </a:lvl6pPr>
            <a:lvl7pPr marL="2527155" indent="0">
              <a:buNone/>
              <a:defRPr sz="831"/>
            </a:lvl7pPr>
            <a:lvl8pPr marL="2948349" indent="0">
              <a:buNone/>
              <a:defRPr sz="831"/>
            </a:lvl8pPr>
            <a:lvl9pPr marL="3369539"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97680EE-071F-4464-BD5F-A396C3323524}"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4489231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F5639E-DAAA-43AB-BB5B-795E90D8ADAF}"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091173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4"/>
            <a:ext cx="2227263"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4"/>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D0F2DB0-CEC0-4AF4-9B9E-21FFC7E14D86}"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9986297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0"/>
            <a:ext cx="7772400" cy="1470026"/>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3"/>
            <a:ext cx="6400800" cy="1752599"/>
          </a:xfrm>
        </p:spPr>
        <p:txBody>
          <a:bodyPr/>
          <a:lstStyle>
            <a:lvl1pPr marL="0" indent="0" algn="ctr">
              <a:buNone/>
              <a:defRPr>
                <a:solidFill>
                  <a:schemeClr val="tx1">
                    <a:tint val="75000"/>
                  </a:schemeClr>
                </a:solidFill>
              </a:defRPr>
            </a:lvl1pPr>
            <a:lvl2pPr marL="407361" indent="0" algn="ctr">
              <a:buNone/>
              <a:defRPr>
                <a:solidFill>
                  <a:schemeClr val="tx1">
                    <a:tint val="75000"/>
                  </a:schemeClr>
                </a:solidFill>
              </a:defRPr>
            </a:lvl2pPr>
            <a:lvl3pPr marL="814721" indent="0" algn="ctr">
              <a:buNone/>
              <a:defRPr>
                <a:solidFill>
                  <a:schemeClr val="tx1">
                    <a:tint val="75000"/>
                  </a:schemeClr>
                </a:solidFill>
              </a:defRPr>
            </a:lvl3pPr>
            <a:lvl4pPr marL="1222081" indent="0" algn="ctr">
              <a:buNone/>
              <a:defRPr>
                <a:solidFill>
                  <a:schemeClr val="tx1">
                    <a:tint val="75000"/>
                  </a:schemeClr>
                </a:solidFill>
              </a:defRPr>
            </a:lvl4pPr>
            <a:lvl5pPr marL="1629441" indent="0" algn="ctr">
              <a:buNone/>
              <a:defRPr>
                <a:solidFill>
                  <a:schemeClr val="tx1">
                    <a:tint val="75000"/>
                  </a:schemeClr>
                </a:solidFill>
              </a:defRPr>
            </a:lvl5pPr>
            <a:lvl6pPr marL="2036802" indent="0" algn="ctr">
              <a:buNone/>
              <a:defRPr>
                <a:solidFill>
                  <a:schemeClr val="tx1">
                    <a:tint val="75000"/>
                  </a:schemeClr>
                </a:solidFill>
              </a:defRPr>
            </a:lvl6pPr>
            <a:lvl7pPr marL="2444163" indent="0" algn="ctr">
              <a:buNone/>
              <a:defRPr>
                <a:solidFill>
                  <a:schemeClr val="tx1">
                    <a:tint val="75000"/>
                  </a:schemeClr>
                </a:solidFill>
              </a:defRPr>
            </a:lvl7pPr>
            <a:lvl8pPr marL="2851523" indent="0" algn="ctr">
              <a:buNone/>
              <a:defRPr>
                <a:solidFill>
                  <a:schemeClr val="tx1">
                    <a:tint val="75000"/>
                  </a:schemeClr>
                </a:solidFill>
              </a:defRPr>
            </a:lvl8pPr>
            <a:lvl9pPr marL="3258883"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336E804-B02A-471A-956C-8F5DB7D89C2F}"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DB02525F-3D89-45E3-BA88-8C2428FA9C14}" type="slidenum">
              <a:rPr lang="ja-JP" altLang="en-US"/>
              <a:pPr>
                <a:defRPr/>
              </a:pPr>
              <a:t>‹#›</a:t>
            </a:fld>
            <a:endParaRPr lang="ja-JP" altLang="en-US"/>
          </a:p>
        </p:txBody>
      </p:sp>
    </p:spTree>
    <p:extLst>
      <p:ext uri="{BB962C8B-B14F-4D97-AF65-F5344CB8AC3E}">
        <p14:creationId xmlns:p14="http://schemas.microsoft.com/office/powerpoint/2010/main" val="26901285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F6C660A5-4123-4366-9020-FAAA00BFA785}"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A5A05A7F-8CE3-4109-9362-34BB9F9E23C9}" type="slidenum">
              <a:rPr lang="ja-JP" altLang="en-US"/>
              <a:pPr>
                <a:defRPr/>
              </a:pPr>
              <a:t>‹#›</a:t>
            </a:fld>
            <a:endParaRPr lang="ja-JP" altLang="en-US"/>
          </a:p>
        </p:txBody>
      </p:sp>
    </p:spTree>
    <p:extLst>
      <p:ext uri="{BB962C8B-B14F-4D97-AF65-F5344CB8AC3E}">
        <p14:creationId xmlns:p14="http://schemas.microsoft.com/office/powerpoint/2010/main" val="35573658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6" y="4406909"/>
            <a:ext cx="7772400" cy="1362076"/>
          </a:xfrm>
        </p:spPr>
        <p:txBody>
          <a:bodyPr anchor="t"/>
          <a:lstStyle>
            <a:lvl1pPr algn="l">
              <a:defRPr sz="3564"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436" y="2906716"/>
            <a:ext cx="7772400" cy="1500186"/>
          </a:xfrm>
        </p:spPr>
        <p:txBody>
          <a:bodyPr anchor="b"/>
          <a:lstStyle>
            <a:lvl1pPr marL="0" indent="0">
              <a:buNone/>
              <a:defRPr sz="1782">
                <a:solidFill>
                  <a:schemeClr val="tx1">
                    <a:tint val="75000"/>
                  </a:schemeClr>
                </a:solidFill>
              </a:defRPr>
            </a:lvl1pPr>
            <a:lvl2pPr marL="407361" indent="0">
              <a:buNone/>
              <a:defRPr sz="1604">
                <a:solidFill>
                  <a:schemeClr val="tx1">
                    <a:tint val="75000"/>
                  </a:schemeClr>
                </a:solidFill>
              </a:defRPr>
            </a:lvl2pPr>
            <a:lvl3pPr marL="814721" indent="0">
              <a:buNone/>
              <a:defRPr sz="1426">
                <a:solidFill>
                  <a:schemeClr val="tx1">
                    <a:tint val="75000"/>
                  </a:schemeClr>
                </a:solidFill>
              </a:defRPr>
            </a:lvl3pPr>
            <a:lvl4pPr marL="1222081" indent="0">
              <a:buNone/>
              <a:defRPr sz="1248">
                <a:solidFill>
                  <a:schemeClr val="tx1">
                    <a:tint val="75000"/>
                  </a:schemeClr>
                </a:solidFill>
              </a:defRPr>
            </a:lvl4pPr>
            <a:lvl5pPr marL="1629441" indent="0">
              <a:buNone/>
              <a:defRPr sz="1248">
                <a:solidFill>
                  <a:schemeClr val="tx1">
                    <a:tint val="75000"/>
                  </a:schemeClr>
                </a:solidFill>
              </a:defRPr>
            </a:lvl5pPr>
            <a:lvl6pPr marL="2036802" indent="0">
              <a:buNone/>
              <a:defRPr sz="1248">
                <a:solidFill>
                  <a:schemeClr val="tx1">
                    <a:tint val="75000"/>
                  </a:schemeClr>
                </a:solidFill>
              </a:defRPr>
            </a:lvl6pPr>
            <a:lvl7pPr marL="2444163" indent="0">
              <a:buNone/>
              <a:defRPr sz="1248">
                <a:solidFill>
                  <a:schemeClr val="tx1">
                    <a:tint val="75000"/>
                  </a:schemeClr>
                </a:solidFill>
              </a:defRPr>
            </a:lvl7pPr>
            <a:lvl8pPr marL="2851523" indent="0">
              <a:buNone/>
              <a:defRPr sz="1248">
                <a:solidFill>
                  <a:schemeClr val="tx1">
                    <a:tint val="75000"/>
                  </a:schemeClr>
                </a:solidFill>
              </a:defRPr>
            </a:lvl8pPr>
            <a:lvl9pPr marL="3258883" indent="0">
              <a:buNone/>
              <a:defRPr sz="1248">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B28067DF-24D1-45CF-874E-862EFC7FD440}"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499932-C233-4E5A-865C-8671E046D2B1}" type="slidenum">
              <a:rPr lang="ja-JP" altLang="en-US"/>
              <a:pPr>
                <a:defRPr/>
              </a:pPr>
              <a:t>‹#›</a:t>
            </a:fld>
            <a:endParaRPr lang="ja-JP" altLang="en-US"/>
          </a:p>
        </p:txBody>
      </p:sp>
    </p:spTree>
    <p:extLst>
      <p:ext uri="{BB962C8B-B14F-4D97-AF65-F5344CB8AC3E}">
        <p14:creationId xmlns:p14="http://schemas.microsoft.com/office/powerpoint/2010/main" val="3918953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3" y="1600208"/>
            <a:ext cx="4044463" cy="4525963"/>
          </a:xfrm>
        </p:spPr>
        <p:txBody>
          <a:bodyPr/>
          <a:lstStyle>
            <a:lvl1pPr>
              <a:defRPr sz="2495"/>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2343" y="1600208"/>
            <a:ext cx="4044463" cy="4525963"/>
          </a:xfrm>
        </p:spPr>
        <p:txBody>
          <a:bodyPr/>
          <a:lstStyle>
            <a:lvl1pPr>
              <a:defRPr sz="2495"/>
            </a:lvl1pPr>
            <a:lvl2pPr>
              <a:defRPr sz="2139"/>
            </a:lvl2pPr>
            <a:lvl3pPr>
              <a:defRPr sz="1782"/>
            </a:lvl3pPr>
            <a:lvl4pPr>
              <a:defRPr sz="1604"/>
            </a:lvl4pPr>
            <a:lvl5pPr>
              <a:defRPr sz="1604"/>
            </a:lvl5pPr>
            <a:lvl6pPr>
              <a:defRPr sz="1604"/>
            </a:lvl6pPr>
            <a:lvl7pPr>
              <a:defRPr sz="1604"/>
            </a:lvl7pPr>
            <a:lvl8pPr>
              <a:defRPr sz="1604"/>
            </a:lvl8pPr>
            <a:lvl9pPr>
              <a:defRPr sz="16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3"/>
          <p:cNvSpPr>
            <a:spLocks noGrp="1"/>
          </p:cNvSpPr>
          <p:nvPr>
            <p:ph type="dt" sz="half" idx="10"/>
          </p:nvPr>
        </p:nvSpPr>
        <p:spPr/>
        <p:txBody>
          <a:bodyPr/>
          <a:lstStyle>
            <a:lvl1pPr>
              <a:defRPr/>
            </a:lvl1pPr>
          </a:lstStyle>
          <a:p>
            <a:pPr>
              <a:defRPr/>
            </a:pPr>
            <a:fld id="{89C8D0C0-61BE-43FF-B60C-677AD89BBE7A}" type="datetime1">
              <a:rPr lang="ja-JP" altLang="en-US" smtClean="0"/>
              <a:t>2021/5/13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F26EE212-84DB-4E17-858B-80994A65EB99}" type="slidenum">
              <a:rPr lang="ja-JP" altLang="en-US"/>
              <a:pPr>
                <a:defRPr/>
              </a:pPr>
              <a:t>‹#›</a:t>
            </a:fld>
            <a:endParaRPr lang="ja-JP" altLang="en-US"/>
          </a:p>
        </p:txBody>
      </p:sp>
    </p:spTree>
    <p:extLst>
      <p:ext uri="{BB962C8B-B14F-4D97-AF65-F5344CB8AC3E}">
        <p14:creationId xmlns:p14="http://schemas.microsoft.com/office/powerpoint/2010/main" val="116393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6" y="273050"/>
            <a:ext cx="3008313" cy="1162050"/>
          </a:xfrm>
        </p:spPr>
        <p:txBody>
          <a:bodyPr anchor="b"/>
          <a:lstStyle>
            <a:lvl1pPr algn="l">
              <a:defRPr sz="1704"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5" y="273056"/>
            <a:ext cx="5111751" cy="5853113"/>
          </a:xfrm>
        </p:spPr>
        <p:txBody>
          <a:bodyPr/>
          <a:lstStyle>
            <a:lvl1pPr>
              <a:defRPr sz="2727"/>
            </a:lvl1pPr>
            <a:lvl2pPr>
              <a:defRPr sz="2386"/>
            </a:lvl2pPr>
            <a:lvl3pPr>
              <a:defRPr sz="2045"/>
            </a:lvl3pPr>
            <a:lvl4pPr>
              <a:defRPr sz="1704"/>
            </a:lvl4pPr>
            <a:lvl5pPr>
              <a:defRPr sz="1704"/>
            </a:lvl5pPr>
            <a:lvl6pPr>
              <a:defRPr sz="1704"/>
            </a:lvl6pPr>
            <a:lvl7pPr>
              <a:defRPr sz="1704"/>
            </a:lvl7pPr>
            <a:lvl8pPr>
              <a:defRPr sz="1704"/>
            </a:lvl8pPr>
            <a:lvl9pPr>
              <a:defRPr sz="1704"/>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6" y="1435103"/>
            <a:ext cx="3008313" cy="4691063"/>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B5A8880-CAD6-4B0A-B1B2-2067FB1DF3F8}" type="datetime1">
              <a:rPr lang="ja-JP" altLang="en-US" smtClean="0"/>
              <a:t>2021/5/13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CD346B9A-1FD6-4A7C-BA09-5A269665C3EE}" type="slidenum">
              <a:rPr lang="ja-JP" altLang="en-US"/>
              <a:pPr>
                <a:defRPr/>
              </a:pPr>
              <a:t>‹#›</a:t>
            </a:fld>
            <a:endParaRPr lang="ja-JP" altLang="en-US"/>
          </a:p>
        </p:txBody>
      </p:sp>
    </p:spTree>
    <p:extLst>
      <p:ext uri="{BB962C8B-B14F-4D97-AF65-F5344CB8AC3E}">
        <p14:creationId xmlns:p14="http://schemas.microsoft.com/office/powerpoint/2010/main" val="193852463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6"/>
            <a:ext cx="4040066" cy="639762"/>
          </a:xfrm>
        </p:spPr>
        <p:txBody>
          <a:bodyPr anchor="b"/>
          <a:lstStyle>
            <a:lvl1pPr marL="0" indent="0">
              <a:buNone/>
              <a:defRPr sz="2139" b="1"/>
            </a:lvl1pPr>
            <a:lvl2pPr marL="407361" indent="0">
              <a:buNone/>
              <a:defRPr sz="1782" b="1"/>
            </a:lvl2pPr>
            <a:lvl3pPr marL="814721" indent="0">
              <a:buNone/>
              <a:defRPr sz="1604" b="1"/>
            </a:lvl3pPr>
            <a:lvl4pPr marL="1222081" indent="0">
              <a:buNone/>
              <a:defRPr sz="1426" b="1"/>
            </a:lvl4pPr>
            <a:lvl5pPr marL="1629441" indent="0">
              <a:buNone/>
              <a:defRPr sz="1426" b="1"/>
            </a:lvl5pPr>
            <a:lvl6pPr marL="2036802" indent="0">
              <a:buNone/>
              <a:defRPr sz="1426" b="1"/>
            </a:lvl6pPr>
            <a:lvl7pPr marL="2444163" indent="0">
              <a:buNone/>
              <a:defRPr sz="1426" b="1"/>
            </a:lvl7pPr>
            <a:lvl8pPr marL="2851523" indent="0">
              <a:buNone/>
              <a:defRPr sz="1426" b="1"/>
            </a:lvl8pPr>
            <a:lvl9pPr marL="3258883" indent="0">
              <a:buNone/>
              <a:defRPr sz="1426"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7"/>
            <a:ext cx="4040066" cy="3951287"/>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278" y="1535116"/>
            <a:ext cx="4041531" cy="639762"/>
          </a:xfrm>
        </p:spPr>
        <p:txBody>
          <a:bodyPr anchor="b"/>
          <a:lstStyle>
            <a:lvl1pPr marL="0" indent="0">
              <a:buNone/>
              <a:defRPr sz="2139" b="1"/>
            </a:lvl1pPr>
            <a:lvl2pPr marL="407361" indent="0">
              <a:buNone/>
              <a:defRPr sz="1782" b="1"/>
            </a:lvl2pPr>
            <a:lvl3pPr marL="814721" indent="0">
              <a:buNone/>
              <a:defRPr sz="1604" b="1"/>
            </a:lvl3pPr>
            <a:lvl4pPr marL="1222081" indent="0">
              <a:buNone/>
              <a:defRPr sz="1426" b="1"/>
            </a:lvl4pPr>
            <a:lvl5pPr marL="1629441" indent="0">
              <a:buNone/>
              <a:defRPr sz="1426" b="1"/>
            </a:lvl5pPr>
            <a:lvl6pPr marL="2036802" indent="0">
              <a:buNone/>
              <a:defRPr sz="1426" b="1"/>
            </a:lvl6pPr>
            <a:lvl7pPr marL="2444163" indent="0">
              <a:buNone/>
              <a:defRPr sz="1426" b="1"/>
            </a:lvl7pPr>
            <a:lvl8pPr marL="2851523" indent="0">
              <a:buNone/>
              <a:defRPr sz="1426" b="1"/>
            </a:lvl8pPr>
            <a:lvl9pPr marL="3258883" indent="0">
              <a:buNone/>
              <a:defRPr sz="1426"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278" y="2174877"/>
            <a:ext cx="4041531" cy="3951287"/>
          </a:xfrm>
        </p:spPr>
        <p:txBody>
          <a:bodyPr/>
          <a:lstStyle>
            <a:lvl1pPr>
              <a:defRPr sz="2139"/>
            </a:lvl1pPr>
            <a:lvl2pPr>
              <a:defRPr sz="1782"/>
            </a:lvl2pPr>
            <a:lvl3pPr>
              <a:defRPr sz="1604"/>
            </a:lvl3pPr>
            <a:lvl4pPr>
              <a:defRPr sz="1426"/>
            </a:lvl4pPr>
            <a:lvl5pPr>
              <a:defRPr sz="1426"/>
            </a:lvl5pPr>
            <a:lvl6pPr>
              <a:defRPr sz="1426"/>
            </a:lvl6pPr>
            <a:lvl7pPr>
              <a:defRPr sz="1426"/>
            </a:lvl7pPr>
            <a:lvl8pPr>
              <a:defRPr sz="1426"/>
            </a:lvl8pPr>
            <a:lvl9pPr>
              <a:defRPr sz="1426"/>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3"/>
          <p:cNvSpPr>
            <a:spLocks noGrp="1"/>
          </p:cNvSpPr>
          <p:nvPr>
            <p:ph type="dt" sz="half" idx="10"/>
          </p:nvPr>
        </p:nvSpPr>
        <p:spPr/>
        <p:txBody>
          <a:bodyPr/>
          <a:lstStyle>
            <a:lvl1pPr>
              <a:defRPr/>
            </a:lvl1pPr>
          </a:lstStyle>
          <a:p>
            <a:pPr>
              <a:defRPr/>
            </a:pPr>
            <a:fld id="{8C173FEE-F5F7-4390-A968-FE2709EBF08B}" type="datetime1">
              <a:rPr lang="ja-JP" altLang="en-US" smtClean="0"/>
              <a:t>2021/5/13</a:t>
            </a:fld>
            <a:endParaRPr lang="ja-JP" altLang="en-US"/>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pPr>
              <a:defRPr/>
            </a:pPr>
            <a:fld id="{E0D46684-C629-496B-A7D9-3D57B7E256A6}" type="slidenum">
              <a:rPr lang="ja-JP" altLang="en-US"/>
              <a:pPr>
                <a:defRPr/>
              </a:pPr>
              <a:t>‹#›</a:t>
            </a:fld>
            <a:endParaRPr lang="ja-JP" altLang="en-US"/>
          </a:p>
        </p:txBody>
      </p:sp>
    </p:spTree>
    <p:extLst>
      <p:ext uri="{BB962C8B-B14F-4D97-AF65-F5344CB8AC3E}">
        <p14:creationId xmlns:p14="http://schemas.microsoft.com/office/powerpoint/2010/main" val="74395516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3"/>
          <p:cNvSpPr>
            <a:spLocks noGrp="1"/>
          </p:cNvSpPr>
          <p:nvPr>
            <p:ph type="dt" sz="half" idx="10"/>
          </p:nvPr>
        </p:nvSpPr>
        <p:spPr/>
        <p:txBody>
          <a:bodyPr/>
          <a:lstStyle>
            <a:lvl1pPr>
              <a:defRPr/>
            </a:lvl1pPr>
          </a:lstStyle>
          <a:p>
            <a:pPr>
              <a:defRPr/>
            </a:pPr>
            <a:fld id="{64DD139E-821E-4698-B42A-86632D88E2DF}" type="datetime1">
              <a:rPr lang="ja-JP" altLang="en-US" smtClean="0"/>
              <a:t>2021/5/13</a:t>
            </a:fld>
            <a:endParaRPr lang="ja-JP" altLang="en-US"/>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pPr>
              <a:defRPr/>
            </a:pPr>
            <a:fld id="{7FC637C0-0949-48C3-AB32-024352324272}" type="slidenum">
              <a:rPr lang="ja-JP" altLang="en-US"/>
              <a:pPr>
                <a:defRPr/>
              </a:pPr>
              <a:t>‹#›</a:t>
            </a:fld>
            <a:endParaRPr lang="ja-JP" altLang="en-US"/>
          </a:p>
        </p:txBody>
      </p:sp>
    </p:spTree>
    <p:extLst>
      <p:ext uri="{BB962C8B-B14F-4D97-AF65-F5344CB8AC3E}">
        <p14:creationId xmlns:p14="http://schemas.microsoft.com/office/powerpoint/2010/main" val="859382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13FF5B3A-FA6D-4EB7-807B-36C05AD73BED}" type="datetime1">
              <a:rPr lang="ja-JP" altLang="en-US" smtClean="0"/>
              <a:t>2021/5/13</a:t>
            </a:fld>
            <a:endParaRPr lang="ja-JP" altLang="en-US"/>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pPr>
              <a:defRPr/>
            </a:pPr>
            <a:fld id="{F95793F0-1422-48A7-88C7-0432C15BFF5A}" type="slidenum">
              <a:rPr lang="ja-JP" altLang="en-US"/>
              <a:pPr>
                <a:defRPr/>
              </a:pPr>
              <a:t>‹#›</a:t>
            </a:fld>
            <a:endParaRPr lang="ja-JP" altLang="en-US"/>
          </a:p>
        </p:txBody>
      </p:sp>
    </p:spTree>
    <p:extLst>
      <p:ext uri="{BB962C8B-B14F-4D97-AF65-F5344CB8AC3E}">
        <p14:creationId xmlns:p14="http://schemas.microsoft.com/office/powerpoint/2010/main" val="42168140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4"/>
            <a:ext cx="3008435" cy="1162049"/>
          </a:xfrm>
        </p:spPr>
        <p:txBody>
          <a:bodyPr anchor="b"/>
          <a:lstStyle>
            <a:lvl1pPr algn="l">
              <a:defRPr sz="1782"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538" y="273054"/>
            <a:ext cx="5111262" cy="5853114"/>
          </a:xfrm>
        </p:spPr>
        <p:txBody>
          <a:bodyPr/>
          <a:lstStyle>
            <a:lvl1pPr>
              <a:defRPr sz="2852"/>
            </a:lvl1pPr>
            <a:lvl2pPr>
              <a:defRPr sz="2495"/>
            </a:lvl2pPr>
            <a:lvl3pPr>
              <a:defRPr sz="2139"/>
            </a:lvl3pPr>
            <a:lvl4pPr>
              <a:defRPr sz="1782"/>
            </a:lvl4pPr>
            <a:lvl5pPr>
              <a:defRPr sz="1782"/>
            </a:lvl5pPr>
            <a:lvl6pPr>
              <a:defRPr sz="1782"/>
            </a:lvl6pPr>
            <a:lvl7pPr>
              <a:defRPr sz="1782"/>
            </a:lvl7pPr>
            <a:lvl8pPr>
              <a:defRPr sz="1782"/>
            </a:lvl8pPr>
            <a:lvl9pPr>
              <a:defRPr sz="1782"/>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2" y="1435105"/>
            <a:ext cx="3008435" cy="4691063"/>
          </a:xfrm>
        </p:spPr>
        <p:txBody>
          <a:bodyPr/>
          <a:lstStyle>
            <a:lvl1pPr marL="0" indent="0">
              <a:buNone/>
              <a:defRPr sz="1248"/>
            </a:lvl1pPr>
            <a:lvl2pPr marL="407361" indent="0">
              <a:buNone/>
              <a:defRPr sz="1069"/>
            </a:lvl2pPr>
            <a:lvl3pPr marL="814721" indent="0">
              <a:buNone/>
              <a:defRPr sz="891"/>
            </a:lvl3pPr>
            <a:lvl4pPr marL="1222081" indent="0">
              <a:buNone/>
              <a:defRPr sz="802"/>
            </a:lvl4pPr>
            <a:lvl5pPr marL="1629441" indent="0">
              <a:buNone/>
              <a:defRPr sz="802"/>
            </a:lvl5pPr>
            <a:lvl6pPr marL="2036802" indent="0">
              <a:buNone/>
              <a:defRPr sz="802"/>
            </a:lvl6pPr>
            <a:lvl7pPr marL="2444163" indent="0">
              <a:buNone/>
              <a:defRPr sz="802"/>
            </a:lvl7pPr>
            <a:lvl8pPr marL="2851523" indent="0">
              <a:buNone/>
              <a:defRPr sz="802"/>
            </a:lvl8pPr>
            <a:lvl9pPr marL="3258883" indent="0">
              <a:buNone/>
              <a:defRPr sz="802"/>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E3143FDA-D352-49F5-8C79-ED47582FF9EC}" type="datetime1">
              <a:rPr lang="ja-JP" altLang="en-US" smtClean="0"/>
              <a:t>2021/5/13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1DDAFC5-3AA7-46C0-B8E0-C2D5714CD36F}" type="slidenum">
              <a:rPr lang="ja-JP" altLang="en-US"/>
              <a:pPr>
                <a:defRPr/>
              </a:pPr>
              <a:t>‹#›</a:t>
            </a:fld>
            <a:endParaRPr lang="ja-JP" altLang="en-US"/>
          </a:p>
        </p:txBody>
      </p:sp>
    </p:spTree>
    <p:extLst>
      <p:ext uri="{BB962C8B-B14F-4D97-AF65-F5344CB8AC3E}">
        <p14:creationId xmlns:p14="http://schemas.microsoft.com/office/powerpoint/2010/main" val="13100064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4800603"/>
            <a:ext cx="5486400" cy="566739"/>
          </a:xfrm>
        </p:spPr>
        <p:txBody>
          <a:bodyPr anchor="b"/>
          <a:lstStyle>
            <a:lvl1pPr algn="l">
              <a:defRPr sz="1782"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166" y="612775"/>
            <a:ext cx="5486400" cy="4114800"/>
          </a:xfrm>
        </p:spPr>
        <p:txBody>
          <a:bodyPr rtlCol="0">
            <a:normAutofit/>
          </a:bodyPr>
          <a:lstStyle>
            <a:lvl1pPr marL="0" indent="0">
              <a:buNone/>
              <a:defRPr sz="2852"/>
            </a:lvl1pPr>
            <a:lvl2pPr marL="407361" indent="0">
              <a:buNone/>
              <a:defRPr sz="2495"/>
            </a:lvl2pPr>
            <a:lvl3pPr marL="814721" indent="0">
              <a:buNone/>
              <a:defRPr sz="2139"/>
            </a:lvl3pPr>
            <a:lvl4pPr marL="1222081" indent="0">
              <a:buNone/>
              <a:defRPr sz="1782"/>
            </a:lvl4pPr>
            <a:lvl5pPr marL="1629441" indent="0">
              <a:buNone/>
              <a:defRPr sz="1782"/>
            </a:lvl5pPr>
            <a:lvl6pPr marL="2036802" indent="0">
              <a:buNone/>
              <a:defRPr sz="1782"/>
            </a:lvl6pPr>
            <a:lvl7pPr marL="2444163" indent="0">
              <a:buNone/>
              <a:defRPr sz="1782"/>
            </a:lvl7pPr>
            <a:lvl8pPr marL="2851523" indent="0">
              <a:buNone/>
              <a:defRPr sz="1782"/>
            </a:lvl8pPr>
            <a:lvl9pPr marL="3258883" indent="0">
              <a:buNone/>
              <a:defRPr sz="1782"/>
            </a:lvl9pPr>
          </a:lstStyle>
          <a:p>
            <a:pPr lvl="0"/>
            <a:endParaRPr lang="ja-JP" altLang="en-US" noProof="0" smtClean="0"/>
          </a:p>
        </p:txBody>
      </p:sp>
      <p:sp>
        <p:nvSpPr>
          <p:cNvPr id="4" name="テキスト プレースホルダ 3"/>
          <p:cNvSpPr>
            <a:spLocks noGrp="1"/>
          </p:cNvSpPr>
          <p:nvPr>
            <p:ph type="body" sz="half" idx="2"/>
          </p:nvPr>
        </p:nvSpPr>
        <p:spPr>
          <a:xfrm>
            <a:off x="1792166" y="5367341"/>
            <a:ext cx="5486400" cy="804861"/>
          </a:xfrm>
        </p:spPr>
        <p:txBody>
          <a:bodyPr/>
          <a:lstStyle>
            <a:lvl1pPr marL="0" indent="0">
              <a:buNone/>
              <a:defRPr sz="1248"/>
            </a:lvl1pPr>
            <a:lvl2pPr marL="407361" indent="0">
              <a:buNone/>
              <a:defRPr sz="1069"/>
            </a:lvl2pPr>
            <a:lvl3pPr marL="814721" indent="0">
              <a:buNone/>
              <a:defRPr sz="891"/>
            </a:lvl3pPr>
            <a:lvl4pPr marL="1222081" indent="0">
              <a:buNone/>
              <a:defRPr sz="802"/>
            </a:lvl4pPr>
            <a:lvl5pPr marL="1629441" indent="0">
              <a:buNone/>
              <a:defRPr sz="802"/>
            </a:lvl5pPr>
            <a:lvl6pPr marL="2036802" indent="0">
              <a:buNone/>
              <a:defRPr sz="802"/>
            </a:lvl6pPr>
            <a:lvl7pPr marL="2444163" indent="0">
              <a:buNone/>
              <a:defRPr sz="802"/>
            </a:lvl7pPr>
            <a:lvl8pPr marL="2851523" indent="0">
              <a:buNone/>
              <a:defRPr sz="802"/>
            </a:lvl8pPr>
            <a:lvl9pPr marL="3258883" indent="0">
              <a:buNone/>
              <a:defRPr sz="802"/>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C57115BE-90C7-40E5-A6D2-8731811F6552}" type="datetime1">
              <a:rPr lang="ja-JP" altLang="en-US" smtClean="0"/>
              <a:t>2021/5/13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167DE737-F747-415D-83F0-C4F35064D925}" type="slidenum">
              <a:rPr lang="ja-JP" altLang="en-US"/>
              <a:pPr>
                <a:defRPr/>
              </a:pPr>
              <a:t>‹#›</a:t>
            </a:fld>
            <a:endParaRPr lang="ja-JP" altLang="en-US"/>
          </a:p>
        </p:txBody>
      </p:sp>
    </p:spTree>
    <p:extLst>
      <p:ext uri="{BB962C8B-B14F-4D97-AF65-F5344CB8AC3E}">
        <p14:creationId xmlns:p14="http://schemas.microsoft.com/office/powerpoint/2010/main" val="28405413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0E95EB02-78DF-4BF9-AEDB-879DEE497DCE}"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B7FE71B-FC1C-432F-BD1F-8D57B6BCD7F2}" type="slidenum">
              <a:rPr lang="ja-JP" altLang="en-US"/>
              <a:pPr>
                <a:defRPr/>
              </a:pPr>
              <a:t>‹#›</a:t>
            </a:fld>
            <a:endParaRPr lang="ja-JP" altLang="en-US"/>
          </a:p>
        </p:txBody>
      </p:sp>
    </p:spTree>
    <p:extLst>
      <p:ext uri="{BB962C8B-B14F-4D97-AF65-F5344CB8AC3E}">
        <p14:creationId xmlns:p14="http://schemas.microsoft.com/office/powerpoint/2010/main" val="401868918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1" y="274640"/>
            <a:ext cx="2057400" cy="5851527"/>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3" y="274640"/>
            <a:ext cx="6031523" cy="5851527"/>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lvl1pPr>
              <a:defRPr/>
            </a:lvl1pPr>
          </a:lstStyle>
          <a:p>
            <a:pPr>
              <a:defRPr/>
            </a:pPr>
            <a:fld id="{5F8BF0E8-D15A-4120-8C91-8E1F1B2AB558}" type="datetime1">
              <a:rPr lang="ja-JP" altLang="en-US" smtClean="0"/>
              <a:t>2021/5/13</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0A1C4FD3-2662-4FC6-96B7-C20B1DE207E3}" type="slidenum">
              <a:rPr lang="ja-JP" altLang="en-US"/>
              <a:pPr>
                <a:defRPr/>
              </a:pPr>
              <a:t>‹#›</a:t>
            </a:fld>
            <a:endParaRPr lang="ja-JP" altLang="en-US"/>
          </a:p>
        </p:txBody>
      </p:sp>
    </p:spTree>
    <p:extLst>
      <p:ext uri="{BB962C8B-B14F-4D97-AF65-F5344CB8AC3E}">
        <p14:creationId xmlns:p14="http://schemas.microsoft.com/office/powerpoint/2010/main" val="5588406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72" y="2130584"/>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72" y="3886200"/>
            <a:ext cx="6400800" cy="1752600"/>
          </a:xfrm>
        </p:spPr>
        <p:txBody>
          <a:bodyPr/>
          <a:lstStyle>
            <a:lvl1pPr marL="0" indent="0" algn="ctr">
              <a:buNone/>
              <a:defRPr>
                <a:solidFill>
                  <a:schemeClr val="tx1">
                    <a:tint val="75000"/>
                  </a:schemeClr>
                </a:solidFill>
              </a:defRPr>
            </a:lvl1pPr>
            <a:lvl2pPr marL="421150" indent="0" algn="ctr">
              <a:buNone/>
              <a:defRPr>
                <a:solidFill>
                  <a:schemeClr val="tx1">
                    <a:tint val="75000"/>
                  </a:schemeClr>
                </a:solidFill>
              </a:defRPr>
            </a:lvl2pPr>
            <a:lvl3pPr marL="842294" indent="0" algn="ctr">
              <a:buNone/>
              <a:defRPr>
                <a:solidFill>
                  <a:schemeClr val="tx1">
                    <a:tint val="75000"/>
                  </a:schemeClr>
                </a:solidFill>
              </a:defRPr>
            </a:lvl3pPr>
            <a:lvl4pPr marL="1263444" indent="0" algn="ctr">
              <a:buNone/>
              <a:defRPr>
                <a:solidFill>
                  <a:schemeClr val="tx1">
                    <a:tint val="75000"/>
                  </a:schemeClr>
                </a:solidFill>
              </a:defRPr>
            </a:lvl4pPr>
            <a:lvl5pPr marL="1684586" indent="0" algn="ctr">
              <a:buNone/>
              <a:defRPr>
                <a:solidFill>
                  <a:schemeClr val="tx1">
                    <a:tint val="75000"/>
                  </a:schemeClr>
                </a:solidFill>
              </a:defRPr>
            </a:lvl5pPr>
            <a:lvl6pPr marL="2105735" indent="0" algn="ctr">
              <a:buNone/>
              <a:defRPr>
                <a:solidFill>
                  <a:schemeClr val="tx1">
                    <a:tint val="75000"/>
                  </a:schemeClr>
                </a:solidFill>
              </a:defRPr>
            </a:lvl6pPr>
            <a:lvl7pPr marL="2526881" indent="0" algn="ctr">
              <a:buNone/>
              <a:defRPr>
                <a:solidFill>
                  <a:schemeClr val="tx1">
                    <a:tint val="75000"/>
                  </a:schemeClr>
                </a:solidFill>
              </a:defRPr>
            </a:lvl7pPr>
            <a:lvl8pPr marL="2948030" indent="0" algn="ctr">
              <a:buNone/>
              <a:defRPr>
                <a:solidFill>
                  <a:schemeClr val="tx1">
                    <a:tint val="75000"/>
                  </a:schemeClr>
                </a:solidFill>
              </a:defRPr>
            </a:lvl8pPr>
            <a:lvl9pPr marL="3369174"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F8A387D-BB56-4610-9765-304AEA6543D6}"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5625867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44C3A6A-8B59-4D99-B75A-236E90855F30}"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23177161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79" y="4407059"/>
            <a:ext cx="7772400" cy="1362075"/>
          </a:xfrm>
        </p:spPr>
        <p:txBody>
          <a:bodyPr anchor="t"/>
          <a:lstStyle>
            <a:lvl1pPr algn="l">
              <a:defRPr sz="3692"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79" y="2906713"/>
            <a:ext cx="7772400" cy="1500187"/>
          </a:xfrm>
        </p:spPr>
        <p:txBody>
          <a:bodyPr anchor="b"/>
          <a:lstStyle>
            <a:lvl1pPr marL="0" indent="0">
              <a:buNone/>
              <a:defRPr sz="1846">
                <a:solidFill>
                  <a:schemeClr val="tx1">
                    <a:tint val="75000"/>
                  </a:schemeClr>
                </a:solidFill>
              </a:defRPr>
            </a:lvl1pPr>
            <a:lvl2pPr marL="421150" indent="0">
              <a:buNone/>
              <a:defRPr sz="1662">
                <a:solidFill>
                  <a:schemeClr val="tx1">
                    <a:tint val="75000"/>
                  </a:schemeClr>
                </a:solidFill>
              </a:defRPr>
            </a:lvl2pPr>
            <a:lvl3pPr marL="842294" indent="0">
              <a:buNone/>
              <a:defRPr sz="1477">
                <a:solidFill>
                  <a:schemeClr val="tx1">
                    <a:tint val="75000"/>
                  </a:schemeClr>
                </a:solidFill>
              </a:defRPr>
            </a:lvl3pPr>
            <a:lvl4pPr marL="1263444" indent="0">
              <a:buNone/>
              <a:defRPr sz="1292">
                <a:solidFill>
                  <a:schemeClr val="tx1">
                    <a:tint val="75000"/>
                  </a:schemeClr>
                </a:solidFill>
              </a:defRPr>
            </a:lvl4pPr>
            <a:lvl5pPr marL="1684586" indent="0">
              <a:buNone/>
              <a:defRPr sz="1292">
                <a:solidFill>
                  <a:schemeClr val="tx1">
                    <a:tint val="75000"/>
                  </a:schemeClr>
                </a:solidFill>
              </a:defRPr>
            </a:lvl5pPr>
            <a:lvl6pPr marL="2105735" indent="0">
              <a:buNone/>
              <a:defRPr sz="1292">
                <a:solidFill>
                  <a:schemeClr val="tx1">
                    <a:tint val="75000"/>
                  </a:schemeClr>
                </a:solidFill>
              </a:defRPr>
            </a:lvl6pPr>
            <a:lvl7pPr marL="2526881" indent="0">
              <a:buNone/>
              <a:defRPr sz="1292">
                <a:solidFill>
                  <a:schemeClr val="tx1">
                    <a:tint val="75000"/>
                  </a:schemeClr>
                </a:solidFill>
              </a:defRPr>
            </a:lvl7pPr>
            <a:lvl8pPr marL="2948030" indent="0">
              <a:buNone/>
              <a:defRPr sz="1292">
                <a:solidFill>
                  <a:schemeClr val="tx1">
                    <a:tint val="75000"/>
                  </a:schemeClr>
                </a:solidFill>
              </a:defRPr>
            </a:lvl8pPr>
            <a:lvl9pPr marL="3369174" indent="0">
              <a:buNone/>
              <a:defRPr sz="129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6A3F389-6561-4452-862A-0A631B88E619}"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45621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1704"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2727"/>
            </a:lvl1pPr>
            <a:lvl2pPr marL="389586" indent="0">
              <a:buNone/>
              <a:defRPr sz="2386"/>
            </a:lvl2pPr>
            <a:lvl3pPr marL="779173" indent="0">
              <a:buNone/>
              <a:defRPr sz="2045"/>
            </a:lvl3pPr>
            <a:lvl4pPr marL="1168759" indent="0">
              <a:buNone/>
              <a:defRPr sz="1704"/>
            </a:lvl4pPr>
            <a:lvl5pPr marL="1558345" indent="0">
              <a:buNone/>
              <a:defRPr sz="1704"/>
            </a:lvl5pPr>
            <a:lvl6pPr marL="1947932" indent="0">
              <a:buNone/>
              <a:defRPr sz="1704"/>
            </a:lvl6pPr>
            <a:lvl7pPr marL="2337518" indent="0">
              <a:buNone/>
              <a:defRPr sz="1704"/>
            </a:lvl7pPr>
            <a:lvl8pPr marL="2727104" indent="0">
              <a:buNone/>
              <a:defRPr sz="1704"/>
            </a:lvl8pPr>
            <a:lvl9pPr marL="3116691" indent="0">
              <a:buNone/>
              <a:defRPr sz="1704"/>
            </a:lvl9pPr>
          </a:lstStyle>
          <a:p>
            <a:pPr lvl="0"/>
            <a:endParaRPr lang="ja-JP" altLang="en-US" noProof="0"/>
          </a:p>
        </p:txBody>
      </p:sp>
      <p:sp>
        <p:nvSpPr>
          <p:cNvPr id="4" name="テキスト プレースホルダ 3"/>
          <p:cNvSpPr>
            <a:spLocks noGrp="1"/>
          </p:cNvSpPr>
          <p:nvPr>
            <p:ph type="body" sz="half" idx="2"/>
          </p:nvPr>
        </p:nvSpPr>
        <p:spPr>
          <a:xfrm>
            <a:off x="1792288" y="5367339"/>
            <a:ext cx="5486400" cy="804862"/>
          </a:xfrm>
        </p:spPr>
        <p:txBody>
          <a:bodyPr/>
          <a:lstStyle>
            <a:lvl1pPr marL="0" indent="0">
              <a:buNone/>
              <a:defRPr sz="1193"/>
            </a:lvl1pPr>
            <a:lvl2pPr marL="389586" indent="0">
              <a:buNone/>
              <a:defRPr sz="1023"/>
            </a:lvl2pPr>
            <a:lvl3pPr marL="779173" indent="0">
              <a:buNone/>
              <a:defRPr sz="852"/>
            </a:lvl3pPr>
            <a:lvl4pPr marL="1168759" indent="0">
              <a:buNone/>
              <a:defRPr sz="767"/>
            </a:lvl4pPr>
            <a:lvl5pPr marL="1558345" indent="0">
              <a:buNone/>
              <a:defRPr sz="767"/>
            </a:lvl5pPr>
            <a:lvl6pPr marL="1947932" indent="0">
              <a:buNone/>
              <a:defRPr sz="767"/>
            </a:lvl6pPr>
            <a:lvl7pPr marL="2337518" indent="0">
              <a:buNone/>
              <a:defRPr sz="767"/>
            </a:lvl7pPr>
            <a:lvl8pPr marL="2727104" indent="0">
              <a:buNone/>
              <a:defRPr sz="767"/>
            </a:lvl8pPr>
            <a:lvl9pPr marL="3116691" indent="0">
              <a:buNone/>
              <a:defRPr sz="767"/>
            </a:lvl9pPr>
          </a:lstStyle>
          <a:p>
            <a:pPr lvl="0"/>
            <a:r>
              <a:rPr lang="ja-JP" altLang="en-US" smtClean="0"/>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D2520106-1B55-4DCC-B2B9-2F3A711870BA}" type="datetime1">
              <a:rPr lang="ja-JP" altLang="en-US" smtClean="0"/>
              <a:t>2021/5/13</a:t>
            </a:fld>
            <a:endParaRPr lang="ja-JP" altLang="en-US"/>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pPr>
              <a:defRPr/>
            </a:pPr>
            <a:fld id="{3FB307E2-1C28-4066-87DB-EA841D838BA2}" type="slidenum">
              <a:rPr lang="ja-JP" altLang="en-US"/>
              <a:pPr>
                <a:defRPr/>
              </a:pPr>
              <a:t>‹#›</a:t>
            </a:fld>
            <a:endParaRPr lang="ja-JP" altLang="en-US"/>
          </a:p>
        </p:txBody>
      </p:sp>
    </p:spTree>
    <p:extLst>
      <p:ext uri="{BB962C8B-B14F-4D97-AF65-F5344CB8AC3E}">
        <p14:creationId xmlns:p14="http://schemas.microsoft.com/office/powerpoint/2010/main" val="73480739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6"/>
            <a:ext cx="4379913"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27703" y="1600206"/>
            <a:ext cx="4381500" cy="4525963"/>
          </a:xfrm>
        </p:spPr>
        <p:txBody>
          <a:bodyPr/>
          <a:lstStyle>
            <a:lvl1pPr>
              <a:defRPr sz="2585"/>
            </a:lvl1pPr>
            <a:lvl2pPr>
              <a:defRPr sz="2215"/>
            </a:lvl2pPr>
            <a:lvl3pPr>
              <a:defRPr sz="1846"/>
            </a:lvl3pPr>
            <a:lvl4pPr>
              <a:defRPr sz="1662"/>
            </a:lvl4pPr>
            <a:lvl5pPr>
              <a:defRPr sz="1662"/>
            </a:lvl5pPr>
            <a:lvl6pPr>
              <a:defRPr sz="1662"/>
            </a:lvl6pPr>
            <a:lvl7pPr>
              <a:defRPr sz="1662"/>
            </a:lvl7pPr>
            <a:lvl8pPr>
              <a:defRPr sz="1662"/>
            </a:lvl8pPr>
            <a:lvl9pPr>
              <a:defRPr sz="1662"/>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F42793D7-84A8-475E-8FDC-41D56D1D89CF}"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4704168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4638"/>
            <a:ext cx="8229600" cy="1143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90" y="1535113"/>
            <a:ext cx="4040188" cy="639762"/>
          </a:xfrm>
        </p:spPr>
        <p:txBody>
          <a:bodyPr anchor="b"/>
          <a:lstStyle>
            <a:lvl1pPr marL="0" indent="0">
              <a:buNone/>
              <a:defRPr sz="2215" b="1"/>
            </a:lvl1pPr>
            <a:lvl2pPr marL="421150" indent="0">
              <a:buNone/>
              <a:defRPr sz="1846" b="1"/>
            </a:lvl2pPr>
            <a:lvl3pPr marL="842294" indent="0">
              <a:buNone/>
              <a:defRPr sz="1662" b="1"/>
            </a:lvl3pPr>
            <a:lvl4pPr marL="1263444" indent="0">
              <a:buNone/>
              <a:defRPr sz="1477" b="1"/>
            </a:lvl4pPr>
            <a:lvl5pPr marL="1684586" indent="0">
              <a:buNone/>
              <a:defRPr sz="1477" b="1"/>
            </a:lvl5pPr>
            <a:lvl6pPr marL="2105735" indent="0">
              <a:buNone/>
              <a:defRPr sz="1477" b="1"/>
            </a:lvl6pPr>
            <a:lvl7pPr marL="2526881" indent="0">
              <a:buNone/>
              <a:defRPr sz="1477" b="1"/>
            </a:lvl7pPr>
            <a:lvl8pPr marL="2948030" indent="0">
              <a:buNone/>
              <a:defRPr sz="1477" b="1"/>
            </a:lvl8pPr>
            <a:lvl9pPr marL="3369174" indent="0">
              <a:buNone/>
              <a:defRPr sz="1477"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90" y="2174875"/>
            <a:ext cx="4040188"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6" y="1535113"/>
            <a:ext cx="4041774" cy="639762"/>
          </a:xfrm>
        </p:spPr>
        <p:txBody>
          <a:bodyPr anchor="b"/>
          <a:lstStyle>
            <a:lvl1pPr marL="0" indent="0">
              <a:buNone/>
              <a:defRPr sz="2215" b="1"/>
            </a:lvl1pPr>
            <a:lvl2pPr marL="421150" indent="0">
              <a:buNone/>
              <a:defRPr sz="1846" b="1"/>
            </a:lvl2pPr>
            <a:lvl3pPr marL="842294" indent="0">
              <a:buNone/>
              <a:defRPr sz="1662" b="1"/>
            </a:lvl3pPr>
            <a:lvl4pPr marL="1263444" indent="0">
              <a:buNone/>
              <a:defRPr sz="1477" b="1"/>
            </a:lvl4pPr>
            <a:lvl5pPr marL="1684586" indent="0">
              <a:buNone/>
              <a:defRPr sz="1477" b="1"/>
            </a:lvl5pPr>
            <a:lvl6pPr marL="2105735" indent="0">
              <a:buNone/>
              <a:defRPr sz="1477" b="1"/>
            </a:lvl6pPr>
            <a:lvl7pPr marL="2526881" indent="0">
              <a:buNone/>
              <a:defRPr sz="1477" b="1"/>
            </a:lvl7pPr>
            <a:lvl8pPr marL="2948030" indent="0">
              <a:buNone/>
              <a:defRPr sz="1477" b="1"/>
            </a:lvl8pPr>
            <a:lvl9pPr marL="3369174" indent="0">
              <a:buNone/>
              <a:defRPr sz="1477"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6" y="2174875"/>
            <a:ext cx="4041774" cy="3951288"/>
          </a:xfrm>
        </p:spPr>
        <p:txBody>
          <a:bodyPr/>
          <a:lstStyle>
            <a:lvl1pPr>
              <a:defRPr sz="2215"/>
            </a:lvl1pPr>
            <a:lvl2pPr>
              <a:defRPr sz="1846"/>
            </a:lvl2pPr>
            <a:lvl3pPr>
              <a:defRPr sz="1662"/>
            </a:lvl3pPr>
            <a:lvl4pPr>
              <a:defRPr sz="1477"/>
            </a:lvl4pPr>
            <a:lvl5pPr>
              <a:defRPr sz="1477"/>
            </a:lvl5pPr>
            <a:lvl6pPr>
              <a:defRPr sz="1477"/>
            </a:lvl6pPr>
            <a:lvl7pPr>
              <a:defRPr sz="1477"/>
            </a:lvl7pPr>
            <a:lvl8pPr>
              <a:defRPr sz="1477"/>
            </a:lvl8pPr>
            <a:lvl9pPr>
              <a:defRPr sz="147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B8CF2F62-2DBD-45DF-A336-6D0593621CEA}" type="datetime1">
              <a:rPr kumimoji="1" lang="ja-JP" altLang="en-US" smtClean="0"/>
              <a:t>2021/5/13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34232761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C093E21-0D0A-46D7-8143-5D691DE7FAD6}" type="datetime1">
              <a:rPr kumimoji="1" lang="ja-JP" altLang="en-US" smtClean="0"/>
              <a:t>2021/5/13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73399632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F1D27E-DF36-424D-82D5-83C54D84B1A7}" type="datetime1">
              <a:rPr kumimoji="1" lang="ja-JP" altLang="en-US" smtClean="0"/>
              <a:t>2021/5/13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0479329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116" y="273054"/>
            <a:ext cx="5111750" cy="5853113"/>
          </a:xfrm>
        </p:spPr>
        <p:txBody>
          <a:bodyPr/>
          <a:lstStyle>
            <a:lvl1pPr>
              <a:defRPr sz="2954"/>
            </a:lvl1pPr>
            <a:lvl2pPr>
              <a:defRPr sz="2585"/>
            </a:lvl2pPr>
            <a:lvl3pPr>
              <a:defRPr sz="2215"/>
            </a:lvl3pPr>
            <a:lvl4pPr>
              <a:defRPr sz="1846"/>
            </a:lvl4pPr>
            <a:lvl5pPr>
              <a:defRPr sz="1846"/>
            </a:lvl5pPr>
            <a:lvl6pPr>
              <a:defRPr sz="1846"/>
            </a:lvl6pPr>
            <a:lvl7pPr>
              <a:defRPr sz="1846"/>
            </a:lvl7pPr>
            <a:lvl8pPr>
              <a:defRPr sz="1846"/>
            </a:lvl8pPr>
            <a:lvl9pPr>
              <a:defRPr sz="1846"/>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3"/>
            <a:ext cx="3008313" cy="4691063"/>
          </a:xfrm>
        </p:spPr>
        <p:txBody>
          <a:bodyPr/>
          <a:lstStyle>
            <a:lvl1pPr marL="0" indent="0">
              <a:buNone/>
              <a:defRPr sz="1292"/>
            </a:lvl1pPr>
            <a:lvl2pPr marL="421150" indent="0">
              <a:buNone/>
              <a:defRPr sz="1108"/>
            </a:lvl2pPr>
            <a:lvl3pPr marL="842294" indent="0">
              <a:buNone/>
              <a:defRPr sz="923"/>
            </a:lvl3pPr>
            <a:lvl4pPr marL="1263444" indent="0">
              <a:buNone/>
              <a:defRPr sz="831"/>
            </a:lvl4pPr>
            <a:lvl5pPr marL="1684586" indent="0">
              <a:buNone/>
              <a:defRPr sz="831"/>
            </a:lvl5pPr>
            <a:lvl6pPr marL="2105735" indent="0">
              <a:buNone/>
              <a:defRPr sz="831"/>
            </a:lvl6pPr>
            <a:lvl7pPr marL="2526881" indent="0">
              <a:buNone/>
              <a:defRPr sz="831"/>
            </a:lvl7pPr>
            <a:lvl8pPr marL="2948030" indent="0">
              <a:buNone/>
              <a:defRPr sz="831"/>
            </a:lvl8pPr>
            <a:lvl9pPr marL="3369174"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C6BB692-310A-42DD-847E-FBBA2F939206}"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21104389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1846"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2954"/>
            </a:lvl1pPr>
            <a:lvl2pPr marL="421150" indent="0">
              <a:buNone/>
              <a:defRPr sz="2585"/>
            </a:lvl2pPr>
            <a:lvl3pPr marL="842294" indent="0">
              <a:buNone/>
              <a:defRPr sz="2215"/>
            </a:lvl3pPr>
            <a:lvl4pPr marL="1263444" indent="0">
              <a:buNone/>
              <a:defRPr sz="1846"/>
            </a:lvl4pPr>
            <a:lvl5pPr marL="1684586" indent="0">
              <a:buNone/>
              <a:defRPr sz="1846"/>
            </a:lvl5pPr>
            <a:lvl6pPr marL="2105735" indent="0">
              <a:buNone/>
              <a:defRPr sz="1846"/>
            </a:lvl6pPr>
            <a:lvl7pPr marL="2526881" indent="0">
              <a:buNone/>
              <a:defRPr sz="1846"/>
            </a:lvl7pPr>
            <a:lvl8pPr marL="2948030" indent="0">
              <a:buNone/>
              <a:defRPr sz="1846"/>
            </a:lvl8pPr>
            <a:lvl9pPr marL="3369174" indent="0">
              <a:buNone/>
              <a:defRPr sz="1846"/>
            </a:lvl9pPr>
          </a:lstStyle>
          <a:p>
            <a:endParaRPr kumimoji="1" lang="ja-JP" altLang="en-US"/>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292"/>
            </a:lvl1pPr>
            <a:lvl2pPr marL="421150" indent="0">
              <a:buNone/>
              <a:defRPr sz="1108"/>
            </a:lvl2pPr>
            <a:lvl3pPr marL="842294" indent="0">
              <a:buNone/>
              <a:defRPr sz="923"/>
            </a:lvl3pPr>
            <a:lvl4pPr marL="1263444" indent="0">
              <a:buNone/>
              <a:defRPr sz="831"/>
            </a:lvl4pPr>
            <a:lvl5pPr marL="1684586" indent="0">
              <a:buNone/>
              <a:defRPr sz="831"/>
            </a:lvl5pPr>
            <a:lvl6pPr marL="2105735" indent="0">
              <a:buNone/>
              <a:defRPr sz="831"/>
            </a:lvl6pPr>
            <a:lvl7pPr marL="2526881" indent="0">
              <a:buNone/>
              <a:defRPr sz="831"/>
            </a:lvl7pPr>
            <a:lvl8pPr marL="2948030" indent="0">
              <a:buNone/>
              <a:defRPr sz="831"/>
            </a:lvl8pPr>
            <a:lvl9pPr marL="3369174" indent="0">
              <a:buNone/>
              <a:defRPr sz="831"/>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FD0F8D3-7C13-4060-8A3D-6C82BD5BEB00}" type="datetime1">
              <a:rPr kumimoji="1" lang="ja-JP" altLang="en-US" smtClean="0"/>
              <a:t>2021/5/13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17570866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2B4449D-5511-4D6B-A0E6-AC08DA0F5F32}"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67881975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7264"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5"/>
            <a:ext cx="65341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B980B5D3-5EA6-4A97-8E7E-1B0C637B40A3}" type="datetime1">
              <a:rPr kumimoji="1" lang="ja-JP" altLang="en-US" smtClean="0"/>
              <a:t>2021/5/13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4CE9E47-739D-4E28-963D-CE5465163352}" type="slidenum">
              <a:rPr kumimoji="1" lang="ja-JP" altLang="en-US" smtClean="0"/>
              <a:t>‹#›</a:t>
            </a:fld>
            <a:endParaRPr kumimoji="1" lang="ja-JP" altLang="en-US"/>
          </a:p>
        </p:txBody>
      </p:sp>
    </p:spTree>
    <p:extLst>
      <p:ext uri="{BB962C8B-B14F-4D97-AF65-F5344CB8AC3E}">
        <p14:creationId xmlns:p14="http://schemas.microsoft.com/office/powerpoint/2010/main" val="6489917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0A71C48-9A8A-4179-B49B-8CC8B67182F9}" type="datetime1">
              <a:rPr lang="ja-JP" altLang="en-US" smtClean="0"/>
              <a:t>2021/5/13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01619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81"/>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F709FED0-6E20-448A-BBE4-1F2E93CFE308}"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F3B9241B-5135-438D-8B8E-C866D1411035}"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73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theme" Target="../theme/theme10.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theme" Target="../theme/theme11.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9.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4.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theme" Target="../theme/theme15.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slideLayout" Target="../slideLayouts/slideLayout154.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6.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theme" Target="../theme/theme17.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0.xml"/><Relationship Id="rId7"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theme" Target="../theme/theme8.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theme" Target="../theme/theme9.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テキスト プレースホルダ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7"/>
            <a:ext cx="2133600" cy="365125"/>
          </a:xfrm>
          <a:prstGeom prst="rect">
            <a:avLst/>
          </a:prstGeom>
        </p:spPr>
        <p:txBody>
          <a:bodyPr vert="horz" lIns="91440" tIns="45720" rIns="91440" bIns="45720" rtlCol="0" anchor="ctr"/>
          <a:lstStyle>
            <a:lvl1pPr algn="l" fontAlgn="auto">
              <a:spcBef>
                <a:spcPts val="0"/>
              </a:spcBef>
              <a:spcAft>
                <a:spcPts val="0"/>
              </a:spcAft>
              <a:defRPr sz="1023" b="0">
                <a:solidFill>
                  <a:schemeClr val="tx1">
                    <a:tint val="75000"/>
                  </a:schemeClr>
                </a:solidFill>
                <a:latin typeface="+mn-lt"/>
                <a:ea typeface="+mn-ea"/>
              </a:defRPr>
            </a:lvl1pPr>
          </a:lstStyle>
          <a:p>
            <a:pPr>
              <a:defRPr/>
            </a:pPr>
            <a:fld id="{4D9FB990-5258-43BD-957E-1298D16FF553}" type="datetime1">
              <a:rPr lang="ja-JP" altLang="en-US" smtClean="0"/>
              <a:t>2021/5/13</a:t>
            </a:fld>
            <a:endParaRPr lang="ja-JP" altLang="en-US"/>
          </a:p>
        </p:txBody>
      </p:sp>
      <p:sp>
        <p:nvSpPr>
          <p:cNvPr id="5" name="フッター プレースホルダ 4"/>
          <p:cNvSpPr>
            <a:spLocks noGrp="1"/>
          </p:cNvSpPr>
          <p:nvPr>
            <p:ph type="ftr" sz="quarter" idx="3"/>
          </p:nvPr>
        </p:nvSpPr>
        <p:spPr>
          <a:xfrm>
            <a:off x="3124200" y="6356357"/>
            <a:ext cx="2895600" cy="365125"/>
          </a:xfrm>
          <a:prstGeom prst="rect">
            <a:avLst/>
          </a:prstGeom>
        </p:spPr>
        <p:txBody>
          <a:bodyPr vert="horz" lIns="91440" tIns="45720" rIns="91440" bIns="45720" rtlCol="0" anchor="ctr"/>
          <a:lstStyle>
            <a:lvl1pPr algn="ctr" fontAlgn="auto">
              <a:spcBef>
                <a:spcPts val="0"/>
              </a:spcBef>
              <a:spcAft>
                <a:spcPts val="0"/>
              </a:spcAft>
              <a:defRPr sz="1023" b="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7"/>
            <a:ext cx="2133600" cy="365125"/>
          </a:xfrm>
          <a:prstGeom prst="rect">
            <a:avLst/>
          </a:prstGeom>
        </p:spPr>
        <p:txBody>
          <a:bodyPr vert="horz" lIns="91440" tIns="45720" rIns="91440" bIns="45720" rtlCol="0" anchor="ctr"/>
          <a:lstStyle>
            <a:lvl1pPr algn="r" fontAlgn="auto">
              <a:spcBef>
                <a:spcPts val="0"/>
              </a:spcBef>
              <a:spcAft>
                <a:spcPts val="0"/>
              </a:spcAft>
              <a:defRPr sz="1023" b="0">
                <a:solidFill>
                  <a:schemeClr val="tx1">
                    <a:tint val="75000"/>
                  </a:schemeClr>
                </a:solidFill>
                <a:latin typeface="+mn-lt"/>
                <a:ea typeface="+mn-ea"/>
              </a:defRPr>
            </a:lvl1pPr>
          </a:lstStyle>
          <a:p>
            <a:pPr>
              <a:defRPr/>
            </a:pPr>
            <a:fld id="{0137376C-F1CA-4C8A-8DB5-B9F2702690B0}" type="slidenum">
              <a:rPr lang="ja-JP" altLang="en-US"/>
              <a:pPr>
                <a:defRPr/>
              </a:pPr>
              <a:t>‹#›</a:t>
            </a:fld>
            <a:endParaRPr lang="ja-JP" altLang="en-US"/>
          </a:p>
        </p:txBody>
      </p:sp>
    </p:spTree>
    <p:extLst>
      <p:ext uri="{BB962C8B-B14F-4D97-AF65-F5344CB8AC3E}">
        <p14:creationId xmlns:p14="http://schemas.microsoft.com/office/powerpoint/2010/main" val="2007509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rtl="0" eaLnBrk="0" fontAlgn="base" hangingPunct="0">
        <a:spcBef>
          <a:spcPct val="0"/>
        </a:spcBef>
        <a:spcAft>
          <a:spcPct val="0"/>
        </a:spcAft>
        <a:defRPr kumimoji="1" sz="3750" kern="1200">
          <a:solidFill>
            <a:schemeClr val="tx1"/>
          </a:solidFill>
          <a:latin typeface="+mj-lt"/>
          <a:ea typeface="+mj-ea"/>
          <a:cs typeface="+mj-cs"/>
        </a:defRPr>
      </a:lvl1pPr>
      <a:lvl2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5pPr>
      <a:lvl6pPr marL="389586" algn="ctr" rtl="0" fontAlgn="base">
        <a:spcBef>
          <a:spcPct val="0"/>
        </a:spcBef>
        <a:spcAft>
          <a:spcPct val="0"/>
        </a:spcAft>
        <a:defRPr kumimoji="1" sz="3750">
          <a:solidFill>
            <a:schemeClr val="tx1"/>
          </a:solidFill>
          <a:latin typeface="Calibri" pitchFamily="34" charset="0"/>
          <a:ea typeface="ＭＳ Ｐゴシック" charset="-128"/>
        </a:defRPr>
      </a:lvl6pPr>
      <a:lvl7pPr marL="779173" algn="ctr" rtl="0" fontAlgn="base">
        <a:spcBef>
          <a:spcPct val="0"/>
        </a:spcBef>
        <a:spcAft>
          <a:spcPct val="0"/>
        </a:spcAft>
        <a:defRPr kumimoji="1" sz="3750">
          <a:solidFill>
            <a:schemeClr val="tx1"/>
          </a:solidFill>
          <a:latin typeface="Calibri" pitchFamily="34" charset="0"/>
          <a:ea typeface="ＭＳ Ｐゴシック" charset="-128"/>
        </a:defRPr>
      </a:lvl7pPr>
      <a:lvl8pPr marL="1168759" algn="ctr" rtl="0" fontAlgn="base">
        <a:spcBef>
          <a:spcPct val="0"/>
        </a:spcBef>
        <a:spcAft>
          <a:spcPct val="0"/>
        </a:spcAft>
        <a:defRPr kumimoji="1" sz="3750">
          <a:solidFill>
            <a:schemeClr val="tx1"/>
          </a:solidFill>
          <a:latin typeface="Calibri" pitchFamily="34" charset="0"/>
          <a:ea typeface="ＭＳ Ｐゴシック" charset="-128"/>
        </a:defRPr>
      </a:lvl8pPr>
      <a:lvl9pPr marL="1558345" algn="ctr" rtl="0" fontAlgn="base">
        <a:spcBef>
          <a:spcPct val="0"/>
        </a:spcBef>
        <a:spcAft>
          <a:spcPct val="0"/>
        </a:spcAft>
        <a:defRPr kumimoji="1" sz="3750">
          <a:solidFill>
            <a:schemeClr val="tx1"/>
          </a:solidFill>
          <a:latin typeface="Calibri" pitchFamily="34" charset="0"/>
          <a:ea typeface="ＭＳ Ｐゴシック" charset="-128"/>
        </a:defRPr>
      </a:lvl9pPr>
    </p:titleStyle>
    <p:bodyStyle>
      <a:lvl1pPr marL="292190" indent="-292190" algn="l" rtl="0" eaLnBrk="0" fontAlgn="base" hangingPunct="0">
        <a:spcBef>
          <a:spcPct val="20000"/>
        </a:spcBef>
        <a:spcAft>
          <a:spcPct val="0"/>
        </a:spcAft>
        <a:buFont typeface="Arial" charset="0"/>
        <a:buChar char="•"/>
        <a:defRPr kumimoji="1" sz="2727" kern="1200">
          <a:solidFill>
            <a:schemeClr val="tx1"/>
          </a:solidFill>
          <a:latin typeface="+mn-lt"/>
          <a:ea typeface="+mn-ea"/>
          <a:cs typeface="+mn-cs"/>
        </a:defRPr>
      </a:lvl1pPr>
      <a:lvl2pPr marL="633078" indent="-243492" algn="l" rtl="0" eaLnBrk="0" fontAlgn="base" hangingPunct="0">
        <a:spcBef>
          <a:spcPct val="20000"/>
        </a:spcBef>
        <a:spcAft>
          <a:spcPct val="0"/>
        </a:spcAft>
        <a:buFont typeface="Arial" charset="0"/>
        <a:buChar char="–"/>
        <a:defRPr kumimoji="1" sz="2386" kern="1200">
          <a:solidFill>
            <a:schemeClr val="tx1"/>
          </a:solidFill>
          <a:latin typeface="+mn-lt"/>
          <a:ea typeface="+mn-ea"/>
          <a:cs typeface="+mn-cs"/>
        </a:defRPr>
      </a:lvl2pPr>
      <a:lvl3pPr marL="973966" indent="-194793" algn="l" rtl="0" eaLnBrk="0" fontAlgn="base" hangingPunct="0">
        <a:spcBef>
          <a:spcPct val="20000"/>
        </a:spcBef>
        <a:spcAft>
          <a:spcPct val="0"/>
        </a:spcAft>
        <a:buFont typeface="Arial" charset="0"/>
        <a:buChar char="•"/>
        <a:defRPr kumimoji="1" sz="2045" kern="1200">
          <a:solidFill>
            <a:schemeClr val="tx1"/>
          </a:solidFill>
          <a:latin typeface="+mn-lt"/>
          <a:ea typeface="+mn-ea"/>
          <a:cs typeface="+mn-cs"/>
        </a:defRPr>
      </a:lvl3pPr>
      <a:lvl4pPr marL="1363553" indent="-194793" algn="l" rtl="0" eaLnBrk="0" fontAlgn="base" hangingPunct="0">
        <a:spcBef>
          <a:spcPct val="20000"/>
        </a:spcBef>
        <a:spcAft>
          <a:spcPct val="0"/>
        </a:spcAft>
        <a:buFont typeface="Arial" charset="0"/>
        <a:buChar char="–"/>
        <a:defRPr kumimoji="1" sz="1704" kern="1200">
          <a:solidFill>
            <a:schemeClr val="tx1"/>
          </a:solidFill>
          <a:latin typeface="+mn-lt"/>
          <a:ea typeface="+mn-ea"/>
          <a:cs typeface="+mn-cs"/>
        </a:defRPr>
      </a:lvl4pPr>
      <a:lvl5pPr marL="1753139" indent="-194793" algn="l" rtl="0" eaLnBrk="0" fontAlgn="base" hangingPunct="0">
        <a:spcBef>
          <a:spcPct val="20000"/>
        </a:spcBef>
        <a:spcAft>
          <a:spcPct val="0"/>
        </a:spcAft>
        <a:buFont typeface="Arial" charset="0"/>
        <a:buChar char="»"/>
        <a:defRPr kumimoji="1" sz="1704" kern="1200">
          <a:solidFill>
            <a:schemeClr val="tx1"/>
          </a:solidFill>
          <a:latin typeface="+mn-lt"/>
          <a:ea typeface="+mn-ea"/>
          <a:cs typeface="+mn-cs"/>
        </a:defRPr>
      </a:lvl5pPr>
      <a:lvl6pPr marL="2142725" indent="-194793" algn="l" defTabSz="779173"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79173" rtl="0" eaLnBrk="1" latinLnBrk="0" hangingPunct="1">
        <a:defRPr kumimoji="1" sz="1534" kern="1200">
          <a:solidFill>
            <a:schemeClr val="tx1"/>
          </a:solidFill>
          <a:latin typeface="+mn-lt"/>
          <a:ea typeface="+mn-ea"/>
          <a:cs typeface="+mn-cs"/>
        </a:defRPr>
      </a:lvl1pPr>
      <a:lvl2pPr marL="389586" algn="l" defTabSz="779173" rtl="0" eaLnBrk="1" latinLnBrk="0" hangingPunct="1">
        <a:defRPr kumimoji="1" sz="1534" kern="1200">
          <a:solidFill>
            <a:schemeClr val="tx1"/>
          </a:solidFill>
          <a:latin typeface="+mn-lt"/>
          <a:ea typeface="+mn-ea"/>
          <a:cs typeface="+mn-cs"/>
        </a:defRPr>
      </a:lvl2pPr>
      <a:lvl3pPr marL="779173" algn="l" defTabSz="779173" rtl="0" eaLnBrk="1" latinLnBrk="0" hangingPunct="1">
        <a:defRPr kumimoji="1" sz="1534" kern="1200">
          <a:solidFill>
            <a:schemeClr val="tx1"/>
          </a:solidFill>
          <a:latin typeface="+mn-lt"/>
          <a:ea typeface="+mn-ea"/>
          <a:cs typeface="+mn-cs"/>
        </a:defRPr>
      </a:lvl3pPr>
      <a:lvl4pPr marL="1168759" algn="l" defTabSz="779173" rtl="0" eaLnBrk="1" latinLnBrk="0" hangingPunct="1">
        <a:defRPr kumimoji="1" sz="1534" kern="1200">
          <a:solidFill>
            <a:schemeClr val="tx1"/>
          </a:solidFill>
          <a:latin typeface="+mn-lt"/>
          <a:ea typeface="+mn-ea"/>
          <a:cs typeface="+mn-cs"/>
        </a:defRPr>
      </a:lvl4pPr>
      <a:lvl5pPr marL="1558345" algn="l" defTabSz="779173" rtl="0" eaLnBrk="1" latinLnBrk="0" hangingPunct="1">
        <a:defRPr kumimoji="1" sz="1534" kern="1200">
          <a:solidFill>
            <a:schemeClr val="tx1"/>
          </a:solidFill>
          <a:latin typeface="+mn-lt"/>
          <a:ea typeface="+mn-ea"/>
          <a:cs typeface="+mn-cs"/>
        </a:defRPr>
      </a:lvl5pPr>
      <a:lvl6pPr marL="1947932" algn="l" defTabSz="779173" rtl="0" eaLnBrk="1" latinLnBrk="0" hangingPunct="1">
        <a:defRPr kumimoji="1" sz="1534" kern="1200">
          <a:solidFill>
            <a:schemeClr val="tx1"/>
          </a:solidFill>
          <a:latin typeface="+mn-lt"/>
          <a:ea typeface="+mn-ea"/>
          <a:cs typeface="+mn-cs"/>
        </a:defRPr>
      </a:lvl6pPr>
      <a:lvl7pPr marL="2337518" algn="l" defTabSz="779173" rtl="0" eaLnBrk="1" latinLnBrk="0" hangingPunct="1">
        <a:defRPr kumimoji="1" sz="1534" kern="1200">
          <a:solidFill>
            <a:schemeClr val="tx1"/>
          </a:solidFill>
          <a:latin typeface="+mn-lt"/>
          <a:ea typeface="+mn-ea"/>
          <a:cs typeface="+mn-cs"/>
        </a:defRPr>
      </a:lvl7pPr>
      <a:lvl8pPr marL="2727104" algn="l" defTabSz="779173" rtl="0" eaLnBrk="1" latinLnBrk="0" hangingPunct="1">
        <a:defRPr kumimoji="1" sz="1534" kern="1200">
          <a:solidFill>
            <a:schemeClr val="tx1"/>
          </a:solidFill>
          <a:latin typeface="+mn-lt"/>
          <a:ea typeface="+mn-ea"/>
          <a:cs typeface="+mn-cs"/>
        </a:defRPr>
      </a:lvl8pPr>
      <a:lvl9pPr marL="3116691" algn="l" defTabSz="779173" rtl="0" eaLnBrk="1" latinLnBrk="0" hangingPunct="1">
        <a:defRPr kumimoji="1" sz="1534"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0" cy="1143000"/>
          </a:xfrm>
          <a:prstGeom prst="rect">
            <a:avLst/>
          </a:prstGeom>
        </p:spPr>
        <p:txBody>
          <a:bodyPr vert="horz" lIns="91250" tIns="45626" rIns="91250" bIns="4562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600206"/>
            <a:ext cx="8229600" cy="4525963"/>
          </a:xfrm>
          <a:prstGeom prst="rect">
            <a:avLst/>
          </a:prstGeom>
        </p:spPr>
        <p:txBody>
          <a:bodyPr vert="horz" lIns="91250" tIns="45626" rIns="91250" bIns="4562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199" y="6356477"/>
            <a:ext cx="2133600" cy="365125"/>
          </a:xfrm>
          <a:prstGeom prst="rect">
            <a:avLst/>
          </a:prstGeom>
        </p:spPr>
        <p:txBody>
          <a:bodyPr vert="horz" lIns="91250" tIns="45626" rIns="91250" bIns="45626" rtlCol="0" anchor="ctr"/>
          <a:lstStyle>
            <a:lvl1pPr algn="l">
              <a:defRPr sz="1108">
                <a:solidFill>
                  <a:schemeClr val="tx1">
                    <a:tint val="75000"/>
                  </a:schemeClr>
                </a:solidFill>
              </a:defRPr>
            </a:lvl1pPr>
          </a:lstStyle>
          <a:p>
            <a:fld id="{DEF3DA86-2517-4674-A946-A75D36A74330}"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72" y="6356477"/>
            <a:ext cx="2895600" cy="365125"/>
          </a:xfrm>
          <a:prstGeom prst="rect">
            <a:avLst/>
          </a:prstGeom>
        </p:spPr>
        <p:txBody>
          <a:bodyPr vert="horz" lIns="91250" tIns="45626" rIns="91250" bIns="45626"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1886" y="6493001"/>
            <a:ext cx="2133600" cy="365125"/>
          </a:xfrm>
          <a:prstGeom prst="rect">
            <a:avLst/>
          </a:prstGeom>
        </p:spPr>
        <p:txBody>
          <a:bodyPr vert="horz" lIns="91250" tIns="45626" rIns="91250" bIns="45626" rtlCol="0" anchor="ctr"/>
          <a:lstStyle>
            <a:lvl1pPr algn="r">
              <a:defRPr sz="1477">
                <a:solidFill>
                  <a:schemeClr val="tx1"/>
                </a:solidFill>
                <a:latin typeface="+mn-lt"/>
              </a:defRPr>
            </a:lvl1pPr>
          </a:lstStyle>
          <a:p>
            <a:fld id="{84CE9E47-739D-4E28-963D-CE5465163352}" type="slidenum">
              <a:rPr lang="ja-JP" altLang="en-US" smtClean="0"/>
              <a:pPr/>
              <a:t>‹#›</a:t>
            </a:fld>
            <a:endParaRPr lang="ja-JP" altLang="en-US"/>
          </a:p>
        </p:txBody>
      </p:sp>
    </p:spTree>
    <p:extLst>
      <p:ext uri="{BB962C8B-B14F-4D97-AF65-F5344CB8AC3E}">
        <p14:creationId xmlns:p14="http://schemas.microsoft.com/office/powerpoint/2010/main" val="227887721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Lst>
  <p:hf hdr="0" ftr="0" dt="0"/>
  <p:txStyles>
    <p:titleStyle>
      <a:lvl1pPr algn="ctr" defTabSz="842294" rtl="0" eaLnBrk="1" latinLnBrk="0" hangingPunct="1">
        <a:spcBef>
          <a:spcPct val="0"/>
        </a:spcBef>
        <a:buNone/>
        <a:defRPr kumimoji="1" sz="4062" kern="1200">
          <a:solidFill>
            <a:schemeClr val="tx1"/>
          </a:solidFill>
          <a:latin typeface="+mj-lt"/>
          <a:ea typeface="+mj-ea"/>
          <a:cs typeface="+mj-cs"/>
        </a:defRPr>
      </a:lvl1pPr>
    </p:titleStyle>
    <p:bodyStyle>
      <a:lvl1pPr marL="315862" indent="-315862" algn="l" defTabSz="842294"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4365" indent="-263216" algn="l" defTabSz="842294"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2866" indent="-210573" algn="l" defTabSz="842294" rtl="0" eaLnBrk="1" latinLnBrk="0" hangingPunct="1">
        <a:spcBef>
          <a:spcPct val="20000"/>
        </a:spcBef>
        <a:buFont typeface="Arial" panose="020B0604020202020204" pitchFamily="34" charset="0"/>
        <a:buChar char="•"/>
        <a:defRPr kumimoji="1" sz="2215" kern="1200">
          <a:solidFill>
            <a:schemeClr val="tx1"/>
          </a:solidFill>
          <a:latin typeface="+mn-lt"/>
          <a:ea typeface="+mn-ea"/>
          <a:cs typeface="+mn-cs"/>
        </a:defRPr>
      </a:lvl3pPr>
      <a:lvl4pPr marL="1474016" indent="-210573" algn="l" defTabSz="84229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5165" indent="-210573" algn="l" defTabSz="84229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16289" indent="-210573" algn="l" defTabSz="84229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37454" indent="-210573" algn="l" defTabSz="84229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58599" indent="-210573" algn="l" defTabSz="84229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79745" indent="-210573" algn="l" defTabSz="84229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2294" rtl="0" eaLnBrk="1" latinLnBrk="0" hangingPunct="1">
        <a:defRPr kumimoji="1" sz="1662" kern="1200">
          <a:solidFill>
            <a:schemeClr val="tx1"/>
          </a:solidFill>
          <a:latin typeface="+mn-lt"/>
          <a:ea typeface="+mn-ea"/>
          <a:cs typeface="+mn-cs"/>
        </a:defRPr>
      </a:lvl1pPr>
      <a:lvl2pPr marL="421150" algn="l" defTabSz="842294" rtl="0" eaLnBrk="1" latinLnBrk="0" hangingPunct="1">
        <a:defRPr kumimoji="1" sz="1662" kern="1200">
          <a:solidFill>
            <a:schemeClr val="tx1"/>
          </a:solidFill>
          <a:latin typeface="+mn-lt"/>
          <a:ea typeface="+mn-ea"/>
          <a:cs typeface="+mn-cs"/>
        </a:defRPr>
      </a:lvl2pPr>
      <a:lvl3pPr marL="842294" algn="l" defTabSz="842294" rtl="0" eaLnBrk="1" latinLnBrk="0" hangingPunct="1">
        <a:defRPr kumimoji="1" sz="1662" kern="1200">
          <a:solidFill>
            <a:schemeClr val="tx1"/>
          </a:solidFill>
          <a:latin typeface="+mn-lt"/>
          <a:ea typeface="+mn-ea"/>
          <a:cs typeface="+mn-cs"/>
        </a:defRPr>
      </a:lvl3pPr>
      <a:lvl4pPr marL="1263444" algn="l" defTabSz="842294" rtl="0" eaLnBrk="1" latinLnBrk="0" hangingPunct="1">
        <a:defRPr kumimoji="1" sz="1662" kern="1200">
          <a:solidFill>
            <a:schemeClr val="tx1"/>
          </a:solidFill>
          <a:latin typeface="+mn-lt"/>
          <a:ea typeface="+mn-ea"/>
          <a:cs typeface="+mn-cs"/>
        </a:defRPr>
      </a:lvl4pPr>
      <a:lvl5pPr marL="1684586" algn="l" defTabSz="842294" rtl="0" eaLnBrk="1" latinLnBrk="0" hangingPunct="1">
        <a:defRPr kumimoji="1" sz="1662" kern="1200">
          <a:solidFill>
            <a:schemeClr val="tx1"/>
          </a:solidFill>
          <a:latin typeface="+mn-lt"/>
          <a:ea typeface="+mn-ea"/>
          <a:cs typeface="+mn-cs"/>
        </a:defRPr>
      </a:lvl5pPr>
      <a:lvl6pPr marL="2105735" algn="l" defTabSz="842294" rtl="0" eaLnBrk="1" latinLnBrk="0" hangingPunct="1">
        <a:defRPr kumimoji="1" sz="1662" kern="1200">
          <a:solidFill>
            <a:schemeClr val="tx1"/>
          </a:solidFill>
          <a:latin typeface="+mn-lt"/>
          <a:ea typeface="+mn-ea"/>
          <a:cs typeface="+mn-cs"/>
        </a:defRPr>
      </a:lvl6pPr>
      <a:lvl7pPr marL="2526881" algn="l" defTabSz="842294" rtl="0" eaLnBrk="1" latinLnBrk="0" hangingPunct="1">
        <a:defRPr kumimoji="1" sz="1662" kern="1200">
          <a:solidFill>
            <a:schemeClr val="tx1"/>
          </a:solidFill>
          <a:latin typeface="+mn-lt"/>
          <a:ea typeface="+mn-ea"/>
          <a:cs typeface="+mn-cs"/>
        </a:defRPr>
      </a:lvl7pPr>
      <a:lvl8pPr marL="2948030" algn="l" defTabSz="842294" rtl="0" eaLnBrk="1" latinLnBrk="0" hangingPunct="1">
        <a:defRPr kumimoji="1" sz="1662" kern="1200">
          <a:solidFill>
            <a:schemeClr val="tx1"/>
          </a:solidFill>
          <a:latin typeface="+mn-lt"/>
          <a:ea typeface="+mn-ea"/>
          <a:cs typeface="+mn-cs"/>
        </a:defRPr>
      </a:lvl8pPr>
      <a:lvl9pPr marL="3369174" algn="l" defTabSz="842294" rtl="0" eaLnBrk="1" latinLnBrk="0" hangingPunct="1">
        <a:defRPr kumimoji="1" sz="1662"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5"/>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406"/>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A1F20445-16BA-4FEB-B211-1D916B5C350B}"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406"/>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05918" y="6492876"/>
            <a:ext cx="2133600" cy="365125"/>
          </a:xfrm>
          <a:prstGeom prst="rect">
            <a:avLst/>
          </a:prstGeom>
        </p:spPr>
        <p:txBody>
          <a:bodyPr vert="horz" lIns="91440" tIns="45720" rIns="91440" bIns="45720" rtlCol="0" anchor="ctr"/>
          <a:lstStyle>
            <a:lvl1pPr algn="r">
              <a:defRPr sz="2215">
                <a:solidFill>
                  <a:schemeClr val="tx1">
                    <a:tint val="75000"/>
                  </a:schemeClr>
                </a:solidFill>
              </a:defRPr>
            </a:lvl1pPr>
          </a:lstStyle>
          <a:p>
            <a:fld id="{71E48DE5-34C4-4159-9905-0B05C5077B0F}"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9118991"/>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85372" tIns="42684" rIns="85372" bIns="4268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26"/>
            <a:ext cx="8229600" cy="4525963"/>
          </a:xfrm>
          <a:prstGeom prst="rect">
            <a:avLst/>
          </a:prstGeom>
        </p:spPr>
        <p:txBody>
          <a:bodyPr vert="horz" lIns="85372" tIns="42684" rIns="85372" bIns="42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11" y="6356552"/>
            <a:ext cx="2133600" cy="365125"/>
          </a:xfrm>
          <a:prstGeom prst="rect">
            <a:avLst/>
          </a:prstGeom>
        </p:spPr>
        <p:txBody>
          <a:bodyPr vert="horz" lIns="85372" tIns="42684" rIns="85372" bIns="42684" rtlCol="0" anchor="ctr"/>
          <a:lstStyle>
            <a:lvl1pPr algn="l">
              <a:defRPr sz="1015">
                <a:solidFill>
                  <a:schemeClr val="tx1">
                    <a:tint val="75000"/>
                  </a:schemeClr>
                </a:solidFill>
              </a:defRPr>
            </a:lvl1pPr>
          </a:lstStyle>
          <a:p>
            <a:pPr defTabSz="842458" fontAlgn="base">
              <a:spcBef>
                <a:spcPct val="0"/>
              </a:spcBef>
              <a:spcAft>
                <a:spcPct val="0"/>
              </a:spcAft>
            </a:pPr>
            <a:fld id="{14F68E96-7C8F-4AB0-9E32-49F4AE5E5877}" type="datetime1">
              <a:rPr lang="ja-JP" altLang="en-US" smtClean="0">
                <a:solidFill>
                  <a:prstClr val="black">
                    <a:tint val="75000"/>
                  </a:prstClr>
                </a:solidFill>
                <a:latin typeface="Arial" charset="0"/>
              </a:rPr>
              <a:t>2021/5/13</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8" y="6356552"/>
            <a:ext cx="2895600" cy="365125"/>
          </a:xfrm>
          <a:prstGeom prst="rect">
            <a:avLst/>
          </a:prstGeom>
        </p:spPr>
        <p:txBody>
          <a:bodyPr vert="horz" lIns="85372" tIns="42684" rIns="85372" bIns="42684" rtlCol="0" anchor="ctr"/>
          <a:lstStyle>
            <a:lvl1pPr algn="ctr">
              <a:defRPr sz="1015">
                <a:solidFill>
                  <a:schemeClr val="tx1">
                    <a:tint val="75000"/>
                  </a:schemeClr>
                </a:solidFill>
              </a:defRPr>
            </a:lvl1pPr>
          </a:lstStyle>
          <a:p>
            <a:pPr defTabSz="842458"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04" y="6493056"/>
            <a:ext cx="2133600" cy="365125"/>
          </a:xfrm>
          <a:prstGeom prst="rect">
            <a:avLst/>
          </a:prstGeom>
        </p:spPr>
        <p:txBody>
          <a:bodyPr vert="horz" lIns="85372" tIns="42684" rIns="85372" bIns="42684" rtlCol="0" anchor="ctr"/>
          <a:lstStyle>
            <a:lvl1pPr algn="r">
              <a:defRPr sz="923">
                <a:solidFill>
                  <a:schemeClr val="tx1"/>
                </a:solidFill>
              </a:defRPr>
            </a:lvl1pPr>
          </a:lstStyle>
          <a:p>
            <a:pPr defTabSz="842458" fontAlgn="base">
              <a:spcBef>
                <a:spcPct val="0"/>
              </a:spcBef>
              <a:spcAft>
                <a:spcPct val="0"/>
              </a:spcAft>
              <a:defRPr/>
            </a:pPr>
            <a:fld id="{5FAC86AF-D720-49A4-B88A-A73BCFA62A50}" type="slidenum">
              <a:rPr lang="en-US" altLang="ja-JP" smtClean="0">
                <a:solidFill>
                  <a:prstClr val="black"/>
                </a:solidFill>
                <a:latin typeface="Arial" charset="0"/>
              </a:rPr>
              <a:pPr defTabSz="842458"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2800276123"/>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788038" rtl="0" eaLnBrk="1" latinLnBrk="0" hangingPunct="1">
        <a:spcBef>
          <a:spcPct val="0"/>
        </a:spcBef>
        <a:buNone/>
        <a:defRPr kumimoji="1" sz="3785" kern="1200">
          <a:solidFill>
            <a:schemeClr val="tx1"/>
          </a:solidFill>
          <a:latin typeface="+mj-lt"/>
          <a:ea typeface="+mj-ea"/>
          <a:cs typeface="+mj-cs"/>
        </a:defRPr>
      </a:lvl1pPr>
    </p:titleStyle>
    <p:bodyStyle>
      <a:lvl1pPr marL="295514" indent="-295514" algn="l" defTabSz="788038"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282" indent="-246263" algn="l" defTabSz="788038"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45" indent="-197008" algn="l" defTabSz="788038"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065"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084"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05"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123"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140"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159"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9pPr>
    </p:bodyStyle>
    <p:otherStyle>
      <a:defPPr>
        <a:defRPr lang="ja-JP"/>
      </a:defPPr>
      <a:lvl1pPr marL="0" algn="l" defTabSz="788038" rtl="0" eaLnBrk="1" latinLnBrk="0" hangingPunct="1">
        <a:defRPr kumimoji="1" sz="1569" kern="1200">
          <a:solidFill>
            <a:schemeClr val="tx1"/>
          </a:solidFill>
          <a:latin typeface="+mn-lt"/>
          <a:ea typeface="+mn-ea"/>
          <a:cs typeface="+mn-cs"/>
        </a:defRPr>
      </a:lvl1pPr>
      <a:lvl2pPr marL="394020" algn="l" defTabSz="788038" rtl="0" eaLnBrk="1" latinLnBrk="0" hangingPunct="1">
        <a:defRPr kumimoji="1" sz="1569" kern="1200">
          <a:solidFill>
            <a:schemeClr val="tx1"/>
          </a:solidFill>
          <a:latin typeface="+mn-lt"/>
          <a:ea typeface="+mn-ea"/>
          <a:cs typeface="+mn-cs"/>
        </a:defRPr>
      </a:lvl2pPr>
      <a:lvl3pPr marL="788038" algn="l" defTabSz="788038" rtl="0" eaLnBrk="1" latinLnBrk="0" hangingPunct="1">
        <a:defRPr kumimoji="1" sz="1569" kern="1200">
          <a:solidFill>
            <a:schemeClr val="tx1"/>
          </a:solidFill>
          <a:latin typeface="+mn-lt"/>
          <a:ea typeface="+mn-ea"/>
          <a:cs typeface="+mn-cs"/>
        </a:defRPr>
      </a:lvl3pPr>
      <a:lvl4pPr marL="1182055" algn="l" defTabSz="788038" rtl="0" eaLnBrk="1" latinLnBrk="0" hangingPunct="1">
        <a:defRPr kumimoji="1" sz="1569" kern="1200">
          <a:solidFill>
            <a:schemeClr val="tx1"/>
          </a:solidFill>
          <a:latin typeface="+mn-lt"/>
          <a:ea typeface="+mn-ea"/>
          <a:cs typeface="+mn-cs"/>
        </a:defRPr>
      </a:lvl4pPr>
      <a:lvl5pPr marL="1576075" algn="l" defTabSz="788038" rtl="0" eaLnBrk="1" latinLnBrk="0" hangingPunct="1">
        <a:defRPr kumimoji="1" sz="1569" kern="1200">
          <a:solidFill>
            <a:schemeClr val="tx1"/>
          </a:solidFill>
          <a:latin typeface="+mn-lt"/>
          <a:ea typeface="+mn-ea"/>
          <a:cs typeface="+mn-cs"/>
        </a:defRPr>
      </a:lvl5pPr>
      <a:lvl6pPr marL="1970095" algn="l" defTabSz="788038" rtl="0" eaLnBrk="1" latinLnBrk="0" hangingPunct="1">
        <a:defRPr kumimoji="1" sz="1569" kern="1200">
          <a:solidFill>
            <a:schemeClr val="tx1"/>
          </a:solidFill>
          <a:latin typeface="+mn-lt"/>
          <a:ea typeface="+mn-ea"/>
          <a:cs typeface="+mn-cs"/>
        </a:defRPr>
      </a:lvl6pPr>
      <a:lvl7pPr marL="2364113" algn="l" defTabSz="788038" rtl="0" eaLnBrk="1" latinLnBrk="0" hangingPunct="1">
        <a:defRPr kumimoji="1" sz="1569" kern="1200">
          <a:solidFill>
            <a:schemeClr val="tx1"/>
          </a:solidFill>
          <a:latin typeface="+mn-lt"/>
          <a:ea typeface="+mn-ea"/>
          <a:cs typeface="+mn-cs"/>
        </a:defRPr>
      </a:lvl7pPr>
      <a:lvl8pPr marL="2758132" algn="l" defTabSz="788038" rtl="0" eaLnBrk="1" latinLnBrk="0" hangingPunct="1">
        <a:defRPr kumimoji="1" sz="1569" kern="1200">
          <a:solidFill>
            <a:schemeClr val="tx1"/>
          </a:solidFill>
          <a:latin typeface="+mn-lt"/>
          <a:ea typeface="+mn-ea"/>
          <a:cs typeface="+mn-cs"/>
        </a:defRPr>
      </a:lvl8pPr>
      <a:lvl9pPr marL="3152152" algn="l" defTabSz="788038" rtl="0" eaLnBrk="1" latinLnBrk="0" hangingPunct="1">
        <a:defRPr kumimoji="1" sz="156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1"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1"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051">
                <a:solidFill>
                  <a:schemeClr val="tx1">
                    <a:tint val="75000"/>
                  </a:schemeClr>
                </a:solidFill>
              </a:defRPr>
            </a:lvl1pPr>
          </a:lstStyle>
          <a:p>
            <a:fld id="{CAA0592E-27DC-4415-A680-8417234DBEBE}"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051">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051">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61594314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800832" rtl="0" eaLnBrk="1" latinLnBrk="0" hangingPunct="1">
        <a:spcBef>
          <a:spcPct val="0"/>
        </a:spcBef>
        <a:buNone/>
        <a:defRPr kumimoji="1" sz="3854" kern="1200">
          <a:solidFill>
            <a:schemeClr val="tx1"/>
          </a:solidFill>
          <a:latin typeface="+mj-lt"/>
          <a:ea typeface="+mj-ea"/>
          <a:cs typeface="+mj-cs"/>
        </a:defRPr>
      </a:lvl1pPr>
    </p:titleStyle>
    <p:bodyStyle>
      <a:lvl1pPr marL="300312" indent="-300312" algn="l" defTabSz="800832" rtl="0" eaLnBrk="1" latinLnBrk="0" hangingPunct="1">
        <a:spcBef>
          <a:spcPct val="20000"/>
        </a:spcBef>
        <a:buFont typeface="Arial" pitchFamily="34" charset="0"/>
        <a:buChar char="•"/>
        <a:defRPr kumimoji="1" sz="2803" kern="1200">
          <a:solidFill>
            <a:schemeClr val="tx1"/>
          </a:solidFill>
          <a:latin typeface="+mn-lt"/>
          <a:ea typeface="+mn-ea"/>
          <a:cs typeface="+mn-cs"/>
        </a:defRPr>
      </a:lvl1pPr>
      <a:lvl2pPr marL="650676" indent="-250260" algn="l" defTabSz="800832" rtl="0" eaLnBrk="1" latinLnBrk="0" hangingPunct="1">
        <a:spcBef>
          <a:spcPct val="20000"/>
        </a:spcBef>
        <a:buFont typeface="Arial" pitchFamily="34" charset="0"/>
        <a:buChar char="–"/>
        <a:defRPr kumimoji="1" sz="2452" kern="1200">
          <a:solidFill>
            <a:schemeClr val="tx1"/>
          </a:solidFill>
          <a:latin typeface="+mn-lt"/>
          <a:ea typeface="+mn-ea"/>
          <a:cs typeface="+mn-cs"/>
        </a:defRPr>
      </a:lvl2pPr>
      <a:lvl3pPr marL="1001039" indent="-200208" algn="l" defTabSz="800832" rtl="0" eaLnBrk="1" latinLnBrk="0" hangingPunct="1">
        <a:spcBef>
          <a:spcPct val="20000"/>
        </a:spcBef>
        <a:buFont typeface="Arial" pitchFamily="34" charset="0"/>
        <a:buChar char="•"/>
        <a:defRPr kumimoji="1" sz="2102" kern="1200">
          <a:solidFill>
            <a:schemeClr val="tx1"/>
          </a:solidFill>
          <a:latin typeface="+mn-lt"/>
          <a:ea typeface="+mn-ea"/>
          <a:cs typeface="+mn-cs"/>
        </a:defRPr>
      </a:lvl3pPr>
      <a:lvl4pPr marL="1401455" indent="-200208" algn="l" defTabSz="800832" rtl="0" eaLnBrk="1" latinLnBrk="0" hangingPunct="1">
        <a:spcBef>
          <a:spcPct val="20000"/>
        </a:spcBef>
        <a:buFont typeface="Arial" pitchFamily="34" charset="0"/>
        <a:buChar char="–"/>
        <a:defRPr kumimoji="1" sz="1752" kern="1200">
          <a:solidFill>
            <a:schemeClr val="tx1"/>
          </a:solidFill>
          <a:latin typeface="+mn-lt"/>
          <a:ea typeface="+mn-ea"/>
          <a:cs typeface="+mn-cs"/>
        </a:defRPr>
      </a:lvl4pPr>
      <a:lvl5pPr marL="1801871" indent="-200208" algn="l" defTabSz="800832" rtl="0" eaLnBrk="1" latinLnBrk="0" hangingPunct="1">
        <a:spcBef>
          <a:spcPct val="20000"/>
        </a:spcBef>
        <a:buFont typeface="Arial" pitchFamily="34" charset="0"/>
        <a:buChar char="»"/>
        <a:defRPr kumimoji="1" sz="1752" kern="1200">
          <a:solidFill>
            <a:schemeClr val="tx1"/>
          </a:solidFill>
          <a:latin typeface="+mn-lt"/>
          <a:ea typeface="+mn-ea"/>
          <a:cs typeface="+mn-cs"/>
        </a:defRPr>
      </a:lvl5pPr>
      <a:lvl6pPr marL="2202287" indent="-200208" algn="l" defTabSz="800832" rtl="0" eaLnBrk="1" latinLnBrk="0" hangingPunct="1">
        <a:spcBef>
          <a:spcPct val="20000"/>
        </a:spcBef>
        <a:buFont typeface="Arial" pitchFamily="34" charset="0"/>
        <a:buChar char="•"/>
        <a:defRPr kumimoji="1" sz="1752" kern="1200">
          <a:solidFill>
            <a:schemeClr val="tx1"/>
          </a:solidFill>
          <a:latin typeface="+mn-lt"/>
          <a:ea typeface="+mn-ea"/>
          <a:cs typeface="+mn-cs"/>
        </a:defRPr>
      </a:lvl6pPr>
      <a:lvl7pPr marL="2602702" indent="-200208" algn="l" defTabSz="800832" rtl="0" eaLnBrk="1" latinLnBrk="0" hangingPunct="1">
        <a:spcBef>
          <a:spcPct val="20000"/>
        </a:spcBef>
        <a:buFont typeface="Arial" pitchFamily="34" charset="0"/>
        <a:buChar char="•"/>
        <a:defRPr kumimoji="1" sz="1752" kern="1200">
          <a:solidFill>
            <a:schemeClr val="tx1"/>
          </a:solidFill>
          <a:latin typeface="+mn-lt"/>
          <a:ea typeface="+mn-ea"/>
          <a:cs typeface="+mn-cs"/>
        </a:defRPr>
      </a:lvl7pPr>
      <a:lvl8pPr marL="3003118" indent="-200208" algn="l" defTabSz="800832" rtl="0" eaLnBrk="1" latinLnBrk="0" hangingPunct="1">
        <a:spcBef>
          <a:spcPct val="20000"/>
        </a:spcBef>
        <a:buFont typeface="Arial" pitchFamily="34" charset="0"/>
        <a:buChar char="•"/>
        <a:defRPr kumimoji="1" sz="1752" kern="1200">
          <a:solidFill>
            <a:schemeClr val="tx1"/>
          </a:solidFill>
          <a:latin typeface="+mn-lt"/>
          <a:ea typeface="+mn-ea"/>
          <a:cs typeface="+mn-cs"/>
        </a:defRPr>
      </a:lvl8pPr>
      <a:lvl9pPr marL="3403534" indent="-200208" algn="l" defTabSz="800832" rtl="0" eaLnBrk="1" latinLnBrk="0" hangingPunct="1">
        <a:spcBef>
          <a:spcPct val="20000"/>
        </a:spcBef>
        <a:buFont typeface="Arial" pitchFamily="34" charset="0"/>
        <a:buChar char="•"/>
        <a:defRPr kumimoji="1" sz="1752" kern="1200">
          <a:solidFill>
            <a:schemeClr val="tx1"/>
          </a:solidFill>
          <a:latin typeface="+mn-lt"/>
          <a:ea typeface="+mn-ea"/>
          <a:cs typeface="+mn-cs"/>
        </a:defRPr>
      </a:lvl9pPr>
    </p:bodyStyle>
    <p:otherStyle>
      <a:defPPr>
        <a:defRPr lang="ja-JP"/>
      </a:defPPr>
      <a:lvl1pPr marL="0" algn="l" defTabSz="800832" rtl="0" eaLnBrk="1" latinLnBrk="0" hangingPunct="1">
        <a:defRPr kumimoji="1" sz="1576" kern="1200">
          <a:solidFill>
            <a:schemeClr val="tx1"/>
          </a:solidFill>
          <a:latin typeface="+mn-lt"/>
          <a:ea typeface="+mn-ea"/>
          <a:cs typeface="+mn-cs"/>
        </a:defRPr>
      </a:lvl1pPr>
      <a:lvl2pPr marL="400416" algn="l" defTabSz="800832" rtl="0" eaLnBrk="1" latinLnBrk="0" hangingPunct="1">
        <a:defRPr kumimoji="1" sz="1576" kern="1200">
          <a:solidFill>
            <a:schemeClr val="tx1"/>
          </a:solidFill>
          <a:latin typeface="+mn-lt"/>
          <a:ea typeface="+mn-ea"/>
          <a:cs typeface="+mn-cs"/>
        </a:defRPr>
      </a:lvl2pPr>
      <a:lvl3pPr marL="800832" algn="l" defTabSz="800832" rtl="0" eaLnBrk="1" latinLnBrk="0" hangingPunct="1">
        <a:defRPr kumimoji="1" sz="1576" kern="1200">
          <a:solidFill>
            <a:schemeClr val="tx1"/>
          </a:solidFill>
          <a:latin typeface="+mn-lt"/>
          <a:ea typeface="+mn-ea"/>
          <a:cs typeface="+mn-cs"/>
        </a:defRPr>
      </a:lvl3pPr>
      <a:lvl4pPr marL="1201247" algn="l" defTabSz="800832" rtl="0" eaLnBrk="1" latinLnBrk="0" hangingPunct="1">
        <a:defRPr kumimoji="1" sz="1576" kern="1200">
          <a:solidFill>
            <a:schemeClr val="tx1"/>
          </a:solidFill>
          <a:latin typeface="+mn-lt"/>
          <a:ea typeface="+mn-ea"/>
          <a:cs typeface="+mn-cs"/>
        </a:defRPr>
      </a:lvl4pPr>
      <a:lvl5pPr marL="1601663" algn="l" defTabSz="800832" rtl="0" eaLnBrk="1" latinLnBrk="0" hangingPunct="1">
        <a:defRPr kumimoji="1" sz="1576" kern="1200">
          <a:solidFill>
            <a:schemeClr val="tx1"/>
          </a:solidFill>
          <a:latin typeface="+mn-lt"/>
          <a:ea typeface="+mn-ea"/>
          <a:cs typeface="+mn-cs"/>
        </a:defRPr>
      </a:lvl5pPr>
      <a:lvl6pPr marL="2002079" algn="l" defTabSz="800832" rtl="0" eaLnBrk="1" latinLnBrk="0" hangingPunct="1">
        <a:defRPr kumimoji="1" sz="1576" kern="1200">
          <a:solidFill>
            <a:schemeClr val="tx1"/>
          </a:solidFill>
          <a:latin typeface="+mn-lt"/>
          <a:ea typeface="+mn-ea"/>
          <a:cs typeface="+mn-cs"/>
        </a:defRPr>
      </a:lvl6pPr>
      <a:lvl7pPr marL="2402495" algn="l" defTabSz="800832" rtl="0" eaLnBrk="1" latinLnBrk="0" hangingPunct="1">
        <a:defRPr kumimoji="1" sz="1576" kern="1200">
          <a:solidFill>
            <a:schemeClr val="tx1"/>
          </a:solidFill>
          <a:latin typeface="+mn-lt"/>
          <a:ea typeface="+mn-ea"/>
          <a:cs typeface="+mn-cs"/>
        </a:defRPr>
      </a:lvl7pPr>
      <a:lvl8pPr marL="2802910" algn="l" defTabSz="800832" rtl="0" eaLnBrk="1" latinLnBrk="0" hangingPunct="1">
        <a:defRPr kumimoji="1" sz="1576" kern="1200">
          <a:solidFill>
            <a:schemeClr val="tx1"/>
          </a:solidFill>
          <a:latin typeface="+mn-lt"/>
          <a:ea typeface="+mn-ea"/>
          <a:cs typeface="+mn-cs"/>
        </a:defRPr>
      </a:lvl8pPr>
      <a:lvl9pPr marL="3203326" algn="l" defTabSz="800832" rtl="0" eaLnBrk="1" latinLnBrk="0" hangingPunct="1">
        <a:defRPr kumimoji="1" sz="1576"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1BAE94-8083-44C7-9BD9-48B4EDC96047}"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47514355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68DB61-D868-4704-8C89-58651207E362}"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62630758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hdr="0" ftr="0" dt="0"/>
  <p:txStyles>
    <p:titleStyle>
      <a:lvl1pPr algn="ctr" defTabSz="914395" rtl="0" eaLnBrk="1" latinLnBrk="0" hangingPunct="1">
        <a:spcBef>
          <a:spcPct val="0"/>
        </a:spcBef>
        <a:buNone/>
        <a:defRPr kumimoji="1" sz="4400" kern="1200">
          <a:solidFill>
            <a:schemeClr val="tx1"/>
          </a:solidFill>
          <a:latin typeface="+mj-lt"/>
          <a:ea typeface="+mj-ea"/>
          <a:cs typeface="+mj-cs"/>
        </a:defRPr>
      </a:lvl1pPr>
    </p:titleStyle>
    <p:bodyStyle>
      <a:lvl1pPr marL="342898" indent="-342898" algn="l" defTabSz="914395"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46" indent="-285748" algn="l" defTabSz="914395"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93" indent="-228598" algn="l" defTabSz="914395"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91"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88"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85"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83"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80"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77" indent="-228598" algn="l" defTabSz="914395"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95" rtl="0" eaLnBrk="1" latinLnBrk="0" hangingPunct="1">
        <a:defRPr kumimoji="1" sz="1800" kern="1200">
          <a:solidFill>
            <a:schemeClr val="tx1"/>
          </a:solidFill>
          <a:latin typeface="+mn-lt"/>
          <a:ea typeface="+mn-ea"/>
          <a:cs typeface="+mn-cs"/>
        </a:defRPr>
      </a:lvl1pPr>
      <a:lvl2pPr marL="457198" algn="l" defTabSz="914395" rtl="0" eaLnBrk="1" latinLnBrk="0" hangingPunct="1">
        <a:defRPr kumimoji="1" sz="1800" kern="1200">
          <a:solidFill>
            <a:schemeClr val="tx1"/>
          </a:solidFill>
          <a:latin typeface="+mn-lt"/>
          <a:ea typeface="+mn-ea"/>
          <a:cs typeface="+mn-cs"/>
        </a:defRPr>
      </a:lvl2pPr>
      <a:lvl3pPr marL="914395" algn="l" defTabSz="914395" rtl="0" eaLnBrk="1" latinLnBrk="0" hangingPunct="1">
        <a:defRPr kumimoji="1" sz="1800" kern="1200">
          <a:solidFill>
            <a:schemeClr val="tx1"/>
          </a:solidFill>
          <a:latin typeface="+mn-lt"/>
          <a:ea typeface="+mn-ea"/>
          <a:cs typeface="+mn-cs"/>
        </a:defRPr>
      </a:lvl3pPr>
      <a:lvl4pPr marL="1371592" algn="l" defTabSz="914395" rtl="0" eaLnBrk="1" latinLnBrk="0" hangingPunct="1">
        <a:defRPr kumimoji="1" sz="1800" kern="1200">
          <a:solidFill>
            <a:schemeClr val="tx1"/>
          </a:solidFill>
          <a:latin typeface="+mn-lt"/>
          <a:ea typeface="+mn-ea"/>
          <a:cs typeface="+mn-cs"/>
        </a:defRPr>
      </a:lvl4pPr>
      <a:lvl5pPr marL="1828789" algn="l" defTabSz="914395" rtl="0" eaLnBrk="1" latinLnBrk="0" hangingPunct="1">
        <a:defRPr kumimoji="1" sz="1800" kern="1200">
          <a:solidFill>
            <a:schemeClr val="tx1"/>
          </a:solidFill>
          <a:latin typeface="+mn-lt"/>
          <a:ea typeface="+mn-ea"/>
          <a:cs typeface="+mn-cs"/>
        </a:defRPr>
      </a:lvl5pPr>
      <a:lvl6pPr marL="2285987" algn="l" defTabSz="914395" rtl="0" eaLnBrk="1" latinLnBrk="0" hangingPunct="1">
        <a:defRPr kumimoji="1" sz="1800" kern="1200">
          <a:solidFill>
            <a:schemeClr val="tx1"/>
          </a:solidFill>
          <a:latin typeface="+mn-lt"/>
          <a:ea typeface="+mn-ea"/>
          <a:cs typeface="+mn-cs"/>
        </a:defRPr>
      </a:lvl6pPr>
      <a:lvl7pPr marL="2743185" algn="l" defTabSz="914395" rtl="0" eaLnBrk="1" latinLnBrk="0" hangingPunct="1">
        <a:defRPr kumimoji="1" sz="1800" kern="1200">
          <a:solidFill>
            <a:schemeClr val="tx1"/>
          </a:solidFill>
          <a:latin typeface="+mn-lt"/>
          <a:ea typeface="+mn-ea"/>
          <a:cs typeface="+mn-cs"/>
        </a:defRPr>
      </a:lvl7pPr>
      <a:lvl8pPr marL="3200381" algn="l" defTabSz="914395" rtl="0" eaLnBrk="1" latinLnBrk="0" hangingPunct="1">
        <a:defRPr kumimoji="1" sz="1800" kern="1200">
          <a:solidFill>
            <a:schemeClr val="tx1"/>
          </a:solidFill>
          <a:latin typeface="+mn-lt"/>
          <a:ea typeface="+mn-ea"/>
          <a:cs typeface="+mn-cs"/>
        </a:defRPr>
      </a:lvl8pPr>
      <a:lvl9pPr marL="3657579" algn="l" defTabSz="914395"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9286F2D7-0CE7-4D99-B3D8-887919EA0450}"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b="1">
                <a:solidFill>
                  <a:schemeClr val="tx1"/>
                </a:solidFill>
              </a:defRPr>
            </a:lvl1pPr>
          </a:lstStyle>
          <a:p>
            <a:fld id="{375D3972-E182-42CB-A62B-86E7951F1F99}" type="slidenum">
              <a:rPr lang="ja-JP" altLang="en-US" smtClean="0"/>
              <a:pPr/>
              <a:t>‹#›</a:t>
            </a:fld>
            <a:endParaRPr lang="ja-JP" altLang="en-US"/>
          </a:p>
        </p:txBody>
      </p:sp>
    </p:spTree>
    <p:extLst>
      <p:ext uri="{BB962C8B-B14F-4D97-AF65-F5344CB8AC3E}">
        <p14:creationId xmlns:p14="http://schemas.microsoft.com/office/powerpoint/2010/main" val="48466419"/>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iming>
    <p:tnLst>
      <p:par>
        <p:cTn id="1" dur="indefinite" restart="never" nodeType="tmRoot"/>
      </p:par>
    </p:tnLst>
  </p:timing>
  <p:hf hdr="0" ftr="0" dt="0"/>
  <p:txStyles>
    <p:titleStyle>
      <a:lvl1pPr algn="ctr" defTabSz="844174" rtl="0" eaLnBrk="1" latinLnBrk="0" hangingPunct="1">
        <a:spcBef>
          <a:spcPct val="0"/>
        </a:spcBef>
        <a:buNone/>
        <a:defRPr kumimoji="1" sz="4062" kern="1200">
          <a:solidFill>
            <a:schemeClr val="tx1"/>
          </a:solidFill>
          <a:latin typeface="+mj-lt"/>
          <a:ea typeface="+mj-ea"/>
          <a:cs typeface="+mj-cs"/>
        </a:defRPr>
      </a:lvl1pPr>
    </p:titleStyle>
    <p:bodyStyle>
      <a:lvl1pPr marL="316565" indent="-316565" algn="l" defTabSz="844174"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5891" indent="-263804" algn="l" defTabSz="844174"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5218" indent="-211044" algn="l" defTabSz="844174"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7305"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9392"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21479"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43566"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65653"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7740" indent="-211044" algn="l" defTabSz="844174"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4174" rtl="0" eaLnBrk="1" latinLnBrk="0" hangingPunct="1">
        <a:defRPr kumimoji="1" sz="1662" kern="1200">
          <a:solidFill>
            <a:schemeClr val="tx1"/>
          </a:solidFill>
          <a:latin typeface="+mn-lt"/>
          <a:ea typeface="+mn-ea"/>
          <a:cs typeface="+mn-cs"/>
        </a:defRPr>
      </a:lvl1pPr>
      <a:lvl2pPr marL="422087" algn="l" defTabSz="844174" rtl="0" eaLnBrk="1" latinLnBrk="0" hangingPunct="1">
        <a:defRPr kumimoji="1" sz="1662" kern="1200">
          <a:solidFill>
            <a:schemeClr val="tx1"/>
          </a:solidFill>
          <a:latin typeface="+mn-lt"/>
          <a:ea typeface="+mn-ea"/>
          <a:cs typeface="+mn-cs"/>
        </a:defRPr>
      </a:lvl2pPr>
      <a:lvl3pPr marL="844174" algn="l" defTabSz="844174" rtl="0" eaLnBrk="1" latinLnBrk="0" hangingPunct="1">
        <a:defRPr kumimoji="1" sz="1662" kern="1200">
          <a:solidFill>
            <a:schemeClr val="tx1"/>
          </a:solidFill>
          <a:latin typeface="+mn-lt"/>
          <a:ea typeface="+mn-ea"/>
          <a:cs typeface="+mn-cs"/>
        </a:defRPr>
      </a:lvl3pPr>
      <a:lvl4pPr marL="1266261" algn="l" defTabSz="844174" rtl="0" eaLnBrk="1" latinLnBrk="0" hangingPunct="1">
        <a:defRPr kumimoji="1" sz="1662" kern="1200">
          <a:solidFill>
            <a:schemeClr val="tx1"/>
          </a:solidFill>
          <a:latin typeface="+mn-lt"/>
          <a:ea typeface="+mn-ea"/>
          <a:cs typeface="+mn-cs"/>
        </a:defRPr>
      </a:lvl4pPr>
      <a:lvl5pPr marL="1688348" algn="l" defTabSz="844174" rtl="0" eaLnBrk="1" latinLnBrk="0" hangingPunct="1">
        <a:defRPr kumimoji="1" sz="1662" kern="1200">
          <a:solidFill>
            <a:schemeClr val="tx1"/>
          </a:solidFill>
          <a:latin typeface="+mn-lt"/>
          <a:ea typeface="+mn-ea"/>
          <a:cs typeface="+mn-cs"/>
        </a:defRPr>
      </a:lvl5pPr>
      <a:lvl6pPr marL="2110435" algn="l" defTabSz="844174" rtl="0" eaLnBrk="1" latinLnBrk="0" hangingPunct="1">
        <a:defRPr kumimoji="1" sz="1662" kern="1200">
          <a:solidFill>
            <a:schemeClr val="tx1"/>
          </a:solidFill>
          <a:latin typeface="+mn-lt"/>
          <a:ea typeface="+mn-ea"/>
          <a:cs typeface="+mn-cs"/>
        </a:defRPr>
      </a:lvl6pPr>
      <a:lvl7pPr marL="2532522" algn="l" defTabSz="844174" rtl="0" eaLnBrk="1" latinLnBrk="0" hangingPunct="1">
        <a:defRPr kumimoji="1" sz="1662" kern="1200">
          <a:solidFill>
            <a:schemeClr val="tx1"/>
          </a:solidFill>
          <a:latin typeface="+mn-lt"/>
          <a:ea typeface="+mn-ea"/>
          <a:cs typeface="+mn-cs"/>
        </a:defRPr>
      </a:lvl7pPr>
      <a:lvl8pPr marL="2954609" algn="l" defTabSz="844174" rtl="0" eaLnBrk="1" latinLnBrk="0" hangingPunct="1">
        <a:defRPr kumimoji="1" sz="1662" kern="1200">
          <a:solidFill>
            <a:schemeClr val="tx1"/>
          </a:solidFill>
          <a:latin typeface="+mn-lt"/>
          <a:ea typeface="+mn-ea"/>
          <a:cs typeface="+mn-cs"/>
        </a:defRPr>
      </a:lvl8pPr>
      <a:lvl9pPr marL="3376696" algn="l" defTabSz="844174" rtl="0" eaLnBrk="1" latinLnBrk="0" hangingPunct="1">
        <a:defRPr kumimoji="1" sz="1662"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250" tIns="45626" rIns="91250" bIns="4562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250" tIns="45626" rIns="91250" bIns="4562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476"/>
            <a:ext cx="2133600" cy="365125"/>
          </a:xfrm>
          <a:prstGeom prst="rect">
            <a:avLst/>
          </a:prstGeom>
        </p:spPr>
        <p:txBody>
          <a:bodyPr vert="horz" lIns="91250" tIns="45626" rIns="91250" bIns="45626" rtlCol="0" anchor="ctr"/>
          <a:lstStyle>
            <a:lvl1pPr algn="l">
              <a:defRPr sz="1108">
                <a:solidFill>
                  <a:schemeClr val="tx1">
                    <a:tint val="75000"/>
                  </a:schemeClr>
                </a:solidFill>
              </a:defRPr>
            </a:lvl1pPr>
          </a:lstStyle>
          <a:p>
            <a:fld id="{37EB004E-797F-4F4E-A556-10A549C0783B}"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72" y="6356476"/>
            <a:ext cx="2895600" cy="365125"/>
          </a:xfrm>
          <a:prstGeom prst="rect">
            <a:avLst/>
          </a:prstGeom>
        </p:spPr>
        <p:txBody>
          <a:bodyPr vert="horz" lIns="91250" tIns="45626" rIns="91250" bIns="45626"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1887" y="6493000"/>
            <a:ext cx="2133600" cy="365125"/>
          </a:xfrm>
          <a:prstGeom prst="rect">
            <a:avLst/>
          </a:prstGeom>
        </p:spPr>
        <p:txBody>
          <a:bodyPr vert="horz" lIns="91250" tIns="45626" rIns="91250" bIns="45626" rtlCol="0" anchor="ctr"/>
          <a:lstStyle>
            <a:lvl1pPr algn="r">
              <a:defRPr sz="1477">
                <a:solidFill>
                  <a:schemeClr val="tx1"/>
                </a:solidFill>
                <a:latin typeface="+mn-lt"/>
              </a:defRPr>
            </a:lvl1pPr>
          </a:lstStyle>
          <a:p>
            <a:fld id="{84CE9E47-739D-4E28-963D-CE5465163352}" type="slidenum">
              <a:rPr lang="ja-JP" altLang="en-US" smtClean="0"/>
              <a:pPr/>
              <a:t>‹#›</a:t>
            </a:fld>
            <a:endParaRPr lang="ja-JP" altLang="en-US"/>
          </a:p>
        </p:txBody>
      </p:sp>
    </p:spTree>
    <p:extLst>
      <p:ext uri="{BB962C8B-B14F-4D97-AF65-F5344CB8AC3E}">
        <p14:creationId xmlns:p14="http://schemas.microsoft.com/office/powerpoint/2010/main" val="627461675"/>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hf hdr="0" ftr="0" dt="0"/>
  <p:txStyles>
    <p:titleStyle>
      <a:lvl1pPr algn="ctr" defTabSz="842385" rtl="0" eaLnBrk="1" latinLnBrk="0" hangingPunct="1">
        <a:spcBef>
          <a:spcPct val="0"/>
        </a:spcBef>
        <a:buNone/>
        <a:defRPr kumimoji="1" sz="4062" kern="1200">
          <a:solidFill>
            <a:schemeClr val="tx1"/>
          </a:solidFill>
          <a:latin typeface="+mj-lt"/>
          <a:ea typeface="+mj-ea"/>
          <a:cs typeface="+mj-cs"/>
        </a:defRPr>
      </a:lvl1pPr>
    </p:titleStyle>
    <p:bodyStyle>
      <a:lvl1pPr marL="315896" indent="-315896" algn="l" defTabSz="842385"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4439" indent="-263244" algn="l" defTabSz="842385"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2980" indent="-210596" algn="l" defTabSz="842385"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4176"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5370"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16540"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37751"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58941"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0133"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2385" rtl="0" eaLnBrk="1" latinLnBrk="0" hangingPunct="1">
        <a:defRPr kumimoji="1" sz="1662" kern="1200">
          <a:solidFill>
            <a:schemeClr val="tx1"/>
          </a:solidFill>
          <a:latin typeface="+mn-lt"/>
          <a:ea typeface="+mn-ea"/>
          <a:cs typeface="+mn-cs"/>
        </a:defRPr>
      </a:lvl1pPr>
      <a:lvl2pPr marL="421195" algn="l" defTabSz="842385" rtl="0" eaLnBrk="1" latinLnBrk="0" hangingPunct="1">
        <a:defRPr kumimoji="1" sz="1662" kern="1200">
          <a:solidFill>
            <a:schemeClr val="tx1"/>
          </a:solidFill>
          <a:latin typeface="+mn-lt"/>
          <a:ea typeface="+mn-ea"/>
          <a:cs typeface="+mn-cs"/>
        </a:defRPr>
      </a:lvl2pPr>
      <a:lvl3pPr marL="842385" algn="l" defTabSz="842385" rtl="0" eaLnBrk="1" latinLnBrk="0" hangingPunct="1">
        <a:defRPr kumimoji="1" sz="1662" kern="1200">
          <a:solidFill>
            <a:schemeClr val="tx1"/>
          </a:solidFill>
          <a:latin typeface="+mn-lt"/>
          <a:ea typeface="+mn-ea"/>
          <a:cs typeface="+mn-cs"/>
        </a:defRPr>
      </a:lvl3pPr>
      <a:lvl4pPr marL="1263581" algn="l" defTabSz="842385" rtl="0" eaLnBrk="1" latinLnBrk="0" hangingPunct="1">
        <a:defRPr kumimoji="1" sz="1662" kern="1200">
          <a:solidFill>
            <a:schemeClr val="tx1"/>
          </a:solidFill>
          <a:latin typeface="+mn-lt"/>
          <a:ea typeface="+mn-ea"/>
          <a:cs typeface="+mn-cs"/>
        </a:defRPr>
      </a:lvl4pPr>
      <a:lvl5pPr marL="1684769" algn="l" defTabSz="842385" rtl="0" eaLnBrk="1" latinLnBrk="0" hangingPunct="1">
        <a:defRPr kumimoji="1" sz="1662" kern="1200">
          <a:solidFill>
            <a:schemeClr val="tx1"/>
          </a:solidFill>
          <a:latin typeface="+mn-lt"/>
          <a:ea typeface="+mn-ea"/>
          <a:cs typeface="+mn-cs"/>
        </a:defRPr>
      </a:lvl5pPr>
      <a:lvl6pPr marL="2105963" algn="l" defTabSz="842385" rtl="0" eaLnBrk="1" latinLnBrk="0" hangingPunct="1">
        <a:defRPr kumimoji="1" sz="1662" kern="1200">
          <a:solidFill>
            <a:schemeClr val="tx1"/>
          </a:solidFill>
          <a:latin typeface="+mn-lt"/>
          <a:ea typeface="+mn-ea"/>
          <a:cs typeface="+mn-cs"/>
        </a:defRPr>
      </a:lvl6pPr>
      <a:lvl7pPr marL="2527155" algn="l" defTabSz="842385" rtl="0" eaLnBrk="1" latinLnBrk="0" hangingPunct="1">
        <a:defRPr kumimoji="1" sz="1662" kern="1200">
          <a:solidFill>
            <a:schemeClr val="tx1"/>
          </a:solidFill>
          <a:latin typeface="+mn-lt"/>
          <a:ea typeface="+mn-ea"/>
          <a:cs typeface="+mn-cs"/>
        </a:defRPr>
      </a:lvl7pPr>
      <a:lvl8pPr marL="2948349" algn="l" defTabSz="842385" rtl="0" eaLnBrk="1" latinLnBrk="0" hangingPunct="1">
        <a:defRPr kumimoji="1" sz="1662" kern="1200">
          <a:solidFill>
            <a:schemeClr val="tx1"/>
          </a:solidFill>
          <a:latin typeface="+mn-lt"/>
          <a:ea typeface="+mn-ea"/>
          <a:cs typeface="+mn-cs"/>
        </a:defRPr>
      </a:lvl8pPr>
      <a:lvl9pPr marL="3369539" algn="l" defTabSz="842385" rtl="0" eaLnBrk="1" latinLnBrk="0" hangingPunct="1">
        <a:defRPr kumimoji="1" sz="1662"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1" y="6356351"/>
            <a:ext cx="21336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71F7A037-C55D-4DAC-945C-F8048E44ED62}"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1" y="6356351"/>
            <a:ext cx="28956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49042654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ctr" defTabSz="862049" rtl="0" eaLnBrk="1" latinLnBrk="0" hangingPunct="1">
        <a:spcBef>
          <a:spcPct val="0"/>
        </a:spcBef>
        <a:buNone/>
        <a:defRPr kumimoji="1" sz="4148" kern="1200">
          <a:solidFill>
            <a:schemeClr val="tx1"/>
          </a:solidFill>
          <a:latin typeface="+mj-lt"/>
          <a:ea typeface="+mj-ea"/>
          <a:cs typeface="+mj-cs"/>
        </a:defRPr>
      </a:lvl1pPr>
    </p:titleStyle>
    <p:bodyStyle>
      <a:lvl1pPr marL="323268" indent="-323268" algn="l" defTabSz="862049" rtl="0" eaLnBrk="1" latinLnBrk="0" hangingPunct="1">
        <a:spcBef>
          <a:spcPct val="20000"/>
        </a:spcBef>
        <a:buFont typeface="Arial" pitchFamily="34" charset="0"/>
        <a:buChar char="•"/>
        <a:defRPr kumimoji="1" sz="3017" kern="1200">
          <a:solidFill>
            <a:schemeClr val="tx1"/>
          </a:solidFill>
          <a:latin typeface="+mn-lt"/>
          <a:ea typeface="+mn-ea"/>
          <a:cs typeface="+mn-cs"/>
        </a:defRPr>
      </a:lvl1pPr>
      <a:lvl2pPr marL="700414" indent="-269390" algn="l" defTabSz="862049" rtl="0" eaLnBrk="1" latinLnBrk="0" hangingPunct="1">
        <a:spcBef>
          <a:spcPct val="20000"/>
        </a:spcBef>
        <a:buFont typeface="Arial" pitchFamily="34" charset="0"/>
        <a:buChar char="–"/>
        <a:defRPr kumimoji="1" sz="2640" kern="1200">
          <a:solidFill>
            <a:schemeClr val="tx1"/>
          </a:solidFill>
          <a:latin typeface="+mn-lt"/>
          <a:ea typeface="+mn-ea"/>
          <a:cs typeface="+mn-cs"/>
        </a:defRPr>
      </a:lvl2pPr>
      <a:lvl3pPr marL="1077561" indent="-215513" algn="l" defTabSz="862049" rtl="0" eaLnBrk="1" latinLnBrk="0" hangingPunct="1">
        <a:spcBef>
          <a:spcPct val="20000"/>
        </a:spcBef>
        <a:buFont typeface="Arial" pitchFamily="34" charset="0"/>
        <a:buChar char="•"/>
        <a:defRPr kumimoji="1" sz="2263" kern="1200">
          <a:solidFill>
            <a:schemeClr val="tx1"/>
          </a:solidFill>
          <a:latin typeface="+mn-lt"/>
          <a:ea typeface="+mn-ea"/>
          <a:cs typeface="+mn-cs"/>
        </a:defRPr>
      </a:lvl3pPr>
      <a:lvl4pPr marL="1508585" indent="-215513" algn="l" defTabSz="862049" rtl="0" eaLnBrk="1" latinLnBrk="0" hangingPunct="1">
        <a:spcBef>
          <a:spcPct val="20000"/>
        </a:spcBef>
        <a:buFont typeface="Arial" pitchFamily="34" charset="0"/>
        <a:buChar char="–"/>
        <a:defRPr kumimoji="1" sz="1885" kern="1200">
          <a:solidFill>
            <a:schemeClr val="tx1"/>
          </a:solidFill>
          <a:latin typeface="+mn-lt"/>
          <a:ea typeface="+mn-ea"/>
          <a:cs typeface="+mn-cs"/>
        </a:defRPr>
      </a:lvl4pPr>
      <a:lvl5pPr marL="1939610" indent="-215513" algn="l" defTabSz="862049" rtl="0" eaLnBrk="1" latinLnBrk="0" hangingPunct="1">
        <a:spcBef>
          <a:spcPct val="20000"/>
        </a:spcBef>
        <a:buFont typeface="Arial" pitchFamily="34" charset="0"/>
        <a:buChar char="»"/>
        <a:defRPr kumimoji="1" sz="1885" kern="1200">
          <a:solidFill>
            <a:schemeClr val="tx1"/>
          </a:solidFill>
          <a:latin typeface="+mn-lt"/>
          <a:ea typeface="+mn-ea"/>
          <a:cs typeface="+mn-cs"/>
        </a:defRPr>
      </a:lvl5pPr>
      <a:lvl6pPr marL="2370634" indent="-215513" algn="l" defTabSz="862049" rtl="0" eaLnBrk="1" latinLnBrk="0" hangingPunct="1">
        <a:spcBef>
          <a:spcPct val="20000"/>
        </a:spcBef>
        <a:buFont typeface="Arial" pitchFamily="34" charset="0"/>
        <a:buChar char="•"/>
        <a:defRPr kumimoji="1" sz="1885" kern="1200">
          <a:solidFill>
            <a:schemeClr val="tx1"/>
          </a:solidFill>
          <a:latin typeface="+mn-lt"/>
          <a:ea typeface="+mn-ea"/>
          <a:cs typeface="+mn-cs"/>
        </a:defRPr>
      </a:lvl6pPr>
      <a:lvl7pPr marL="2801658" indent="-215513" algn="l" defTabSz="862049" rtl="0" eaLnBrk="1" latinLnBrk="0" hangingPunct="1">
        <a:spcBef>
          <a:spcPct val="20000"/>
        </a:spcBef>
        <a:buFont typeface="Arial" pitchFamily="34" charset="0"/>
        <a:buChar char="•"/>
        <a:defRPr kumimoji="1" sz="1885" kern="1200">
          <a:solidFill>
            <a:schemeClr val="tx1"/>
          </a:solidFill>
          <a:latin typeface="+mn-lt"/>
          <a:ea typeface="+mn-ea"/>
          <a:cs typeface="+mn-cs"/>
        </a:defRPr>
      </a:lvl7pPr>
      <a:lvl8pPr marL="3232682" indent="-215513" algn="l" defTabSz="862049" rtl="0" eaLnBrk="1" latinLnBrk="0" hangingPunct="1">
        <a:spcBef>
          <a:spcPct val="20000"/>
        </a:spcBef>
        <a:buFont typeface="Arial" pitchFamily="34" charset="0"/>
        <a:buChar char="•"/>
        <a:defRPr kumimoji="1" sz="1885" kern="1200">
          <a:solidFill>
            <a:schemeClr val="tx1"/>
          </a:solidFill>
          <a:latin typeface="+mn-lt"/>
          <a:ea typeface="+mn-ea"/>
          <a:cs typeface="+mn-cs"/>
        </a:defRPr>
      </a:lvl8pPr>
      <a:lvl9pPr marL="3663707" indent="-215513" algn="l" defTabSz="862049" rtl="0" eaLnBrk="1" latinLnBrk="0" hangingPunct="1">
        <a:spcBef>
          <a:spcPct val="20000"/>
        </a:spcBef>
        <a:buFont typeface="Arial" pitchFamily="34" charset="0"/>
        <a:buChar char="•"/>
        <a:defRPr kumimoji="1" sz="1885" kern="1200">
          <a:solidFill>
            <a:schemeClr val="tx1"/>
          </a:solidFill>
          <a:latin typeface="+mn-lt"/>
          <a:ea typeface="+mn-ea"/>
          <a:cs typeface="+mn-cs"/>
        </a:defRPr>
      </a:lvl9pPr>
    </p:bodyStyle>
    <p:otherStyle>
      <a:defPPr>
        <a:defRPr lang="ja-JP"/>
      </a:defPPr>
      <a:lvl1pPr marL="0" algn="l" defTabSz="862049" rtl="0" eaLnBrk="1" latinLnBrk="0" hangingPunct="1">
        <a:defRPr kumimoji="1" sz="1697" kern="1200">
          <a:solidFill>
            <a:schemeClr val="tx1"/>
          </a:solidFill>
          <a:latin typeface="+mn-lt"/>
          <a:ea typeface="+mn-ea"/>
          <a:cs typeface="+mn-cs"/>
        </a:defRPr>
      </a:lvl1pPr>
      <a:lvl2pPr marL="431024" algn="l" defTabSz="862049" rtl="0" eaLnBrk="1" latinLnBrk="0" hangingPunct="1">
        <a:defRPr kumimoji="1" sz="1697" kern="1200">
          <a:solidFill>
            <a:schemeClr val="tx1"/>
          </a:solidFill>
          <a:latin typeface="+mn-lt"/>
          <a:ea typeface="+mn-ea"/>
          <a:cs typeface="+mn-cs"/>
        </a:defRPr>
      </a:lvl2pPr>
      <a:lvl3pPr marL="862049" algn="l" defTabSz="862049" rtl="0" eaLnBrk="1" latinLnBrk="0" hangingPunct="1">
        <a:defRPr kumimoji="1" sz="1697" kern="1200">
          <a:solidFill>
            <a:schemeClr val="tx1"/>
          </a:solidFill>
          <a:latin typeface="+mn-lt"/>
          <a:ea typeface="+mn-ea"/>
          <a:cs typeface="+mn-cs"/>
        </a:defRPr>
      </a:lvl3pPr>
      <a:lvl4pPr marL="1293073" algn="l" defTabSz="862049" rtl="0" eaLnBrk="1" latinLnBrk="0" hangingPunct="1">
        <a:defRPr kumimoji="1" sz="1697" kern="1200">
          <a:solidFill>
            <a:schemeClr val="tx1"/>
          </a:solidFill>
          <a:latin typeface="+mn-lt"/>
          <a:ea typeface="+mn-ea"/>
          <a:cs typeface="+mn-cs"/>
        </a:defRPr>
      </a:lvl4pPr>
      <a:lvl5pPr marL="1724097" algn="l" defTabSz="862049" rtl="0" eaLnBrk="1" latinLnBrk="0" hangingPunct="1">
        <a:defRPr kumimoji="1" sz="1697" kern="1200">
          <a:solidFill>
            <a:schemeClr val="tx1"/>
          </a:solidFill>
          <a:latin typeface="+mn-lt"/>
          <a:ea typeface="+mn-ea"/>
          <a:cs typeface="+mn-cs"/>
        </a:defRPr>
      </a:lvl5pPr>
      <a:lvl6pPr marL="2155121" algn="l" defTabSz="862049" rtl="0" eaLnBrk="1" latinLnBrk="0" hangingPunct="1">
        <a:defRPr kumimoji="1" sz="1697" kern="1200">
          <a:solidFill>
            <a:schemeClr val="tx1"/>
          </a:solidFill>
          <a:latin typeface="+mn-lt"/>
          <a:ea typeface="+mn-ea"/>
          <a:cs typeface="+mn-cs"/>
        </a:defRPr>
      </a:lvl6pPr>
      <a:lvl7pPr marL="2586146" algn="l" defTabSz="862049" rtl="0" eaLnBrk="1" latinLnBrk="0" hangingPunct="1">
        <a:defRPr kumimoji="1" sz="1697" kern="1200">
          <a:solidFill>
            <a:schemeClr val="tx1"/>
          </a:solidFill>
          <a:latin typeface="+mn-lt"/>
          <a:ea typeface="+mn-ea"/>
          <a:cs typeface="+mn-cs"/>
        </a:defRPr>
      </a:lvl7pPr>
      <a:lvl8pPr marL="3017170" algn="l" defTabSz="862049" rtl="0" eaLnBrk="1" latinLnBrk="0" hangingPunct="1">
        <a:defRPr kumimoji="1" sz="1697" kern="1200">
          <a:solidFill>
            <a:schemeClr val="tx1"/>
          </a:solidFill>
          <a:latin typeface="+mn-lt"/>
          <a:ea typeface="+mn-ea"/>
          <a:cs typeface="+mn-cs"/>
        </a:defRPr>
      </a:lvl8pPr>
      <a:lvl9pPr marL="3448194" algn="l" defTabSz="862049" rtl="0" eaLnBrk="1" latinLnBrk="0" hangingPunct="1">
        <a:defRPr kumimoji="1" sz="169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1" y="274638"/>
            <a:ext cx="8229600" cy="1143000"/>
          </a:xfrm>
          <a:prstGeom prst="rect">
            <a:avLst/>
          </a:prstGeom>
        </p:spPr>
        <p:txBody>
          <a:bodyPr vert="horz" lIns="85372" tIns="42684" rIns="85372" bIns="4268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1" y="1600226"/>
            <a:ext cx="8229600" cy="4525963"/>
          </a:xfrm>
          <a:prstGeom prst="rect">
            <a:avLst/>
          </a:prstGeom>
        </p:spPr>
        <p:txBody>
          <a:bodyPr vert="horz" lIns="85372" tIns="42684" rIns="85372" bIns="42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11" y="6356554"/>
            <a:ext cx="2133600" cy="365125"/>
          </a:xfrm>
          <a:prstGeom prst="rect">
            <a:avLst/>
          </a:prstGeom>
        </p:spPr>
        <p:txBody>
          <a:bodyPr vert="horz" lIns="85372" tIns="42684" rIns="85372" bIns="42684" rtlCol="0" anchor="ctr"/>
          <a:lstStyle>
            <a:lvl1pPr algn="l">
              <a:defRPr sz="1015">
                <a:solidFill>
                  <a:schemeClr val="tx1">
                    <a:tint val="75000"/>
                  </a:schemeClr>
                </a:solidFill>
              </a:defRPr>
            </a:lvl1pPr>
          </a:lstStyle>
          <a:p>
            <a:pPr defTabSz="842494" fontAlgn="base">
              <a:spcBef>
                <a:spcPct val="0"/>
              </a:spcBef>
              <a:spcAft>
                <a:spcPct val="0"/>
              </a:spcAft>
            </a:pPr>
            <a:fld id="{60B17B90-F1B0-43B8-B01A-C2E2FAF96CA4}" type="datetime1">
              <a:rPr lang="ja-JP" altLang="en-US" smtClean="0">
                <a:solidFill>
                  <a:prstClr val="black">
                    <a:tint val="75000"/>
                  </a:prstClr>
                </a:solidFill>
                <a:latin typeface="Arial" charset="0"/>
              </a:rPr>
              <a:t>2021/5/13</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9" y="6356554"/>
            <a:ext cx="2895600" cy="365125"/>
          </a:xfrm>
          <a:prstGeom prst="rect">
            <a:avLst/>
          </a:prstGeom>
        </p:spPr>
        <p:txBody>
          <a:bodyPr vert="horz" lIns="85372" tIns="42684" rIns="85372" bIns="42684" rtlCol="0" anchor="ctr"/>
          <a:lstStyle>
            <a:lvl1pPr algn="ctr">
              <a:defRPr sz="1015">
                <a:solidFill>
                  <a:schemeClr val="tx1">
                    <a:tint val="75000"/>
                  </a:schemeClr>
                </a:solidFill>
              </a:defRPr>
            </a:lvl1pPr>
          </a:lstStyle>
          <a:p>
            <a:pPr defTabSz="842494"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05" y="6493058"/>
            <a:ext cx="2133600" cy="365125"/>
          </a:xfrm>
          <a:prstGeom prst="rect">
            <a:avLst/>
          </a:prstGeom>
        </p:spPr>
        <p:txBody>
          <a:bodyPr vert="horz" lIns="85372" tIns="42684" rIns="85372" bIns="42684" rtlCol="0" anchor="ctr"/>
          <a:lstStyle>
            <a:lvl1pPr algn="r">
              <a:defRPr sz="923">
                <a:solidFill>
                  <a:schemeClr val="tx1"/>
                </a:solidFill>
              </a:defRPr>
            </a:lvl1pPr>
          </a:lstStyle>
          <a:p>
            <a:pPr defTabSz="842494" fontAlgn="base">
              <a:spcBef>
                <a:spcPct val="0"/>
              </a:spcBef>
              <a:spcAft>
                <a:spcPct val="0"/>
              </a:spcAft>
              <a:defRPr/>
            </a:pPr>
            <a:fld id="{5FAC86AF-D720-49A4-B88A-A73BCFA62A50}" type="slidenum">
              <a:rPr lang="en-US" altLang="ja-JP" smtClean="0">
                <a:solidFill>
                  <a:prstClr val="black"/>
                </a:solidFill>
                <a:latin typeface="Arial" charset="0"/>
              </a:rPr>
              <a:pPr defTabSz="842494"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123079439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ctr" defTabSz="788073" rtl="0" eaLnBrk="1" latinLnBrk="0" hangingPunct="1">
        <a:spcBef>
          <a:spcPct val="0"/>
        </a:spcBef>
        <a:buNone/>
        <a:defRPr kumimoji="1" sz="3785" kern="1200">
          <a:solidFill>
            <a:schemeClr val="tx1"/>
          </a:solidFill>
          <a:latin typeface="+mj-lt"/>
          <a:ea typeface="+mj-ea"/>
          <a:cs typeface="+mj-cs"/>
        </a:defRPr>
      </a:lvl1pPr>
    </p:titleStyle>
    <p:bodyStyle>
      <a:lvl1pPr marL="295527" indent="-295527" algn="l" defTabSz="788073"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308" indent="-246273" algn="l" defTabSz="788073"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87" indent="-197016" algn="l" defTabSz="788073"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124"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160"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9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233"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26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302"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9pPr>
    </p:bodyStyle>
    <p:otherStyle>
      <a:defPPr>
        <a:defRPr lang="ja-JP"/>
      </a:defPPr>
      <a:lvl1pPr marL="0" algn="l" defTabSz="788073" rtl="0" eaLnBrk="1" latinLnBrk="0" hangingPunct="1">
        <a:defRPr kumimoji="1" sz="1569" kern="1200">
          <a:solidFill>
            <a:schemeClr val="tx1"/>
          </a:solidFill>
          <a:latin typeface="+mn-lt"/>
          <a:ea typeface="+mn-ea"/>
          <a:cs typeface="+mn-cs"/>
        </a:defRPr>
      </a:lvl1pPr>
      <a:lvl2pPr marL="394036" algn="l" defTabSz="788073" rtl="0" eaLnBrk="1" latinLnBrk="0" hangingPunct="1">
        <a:defRPr kumimoji="1" sz="1569" kern="1200">
          <a:solidFill>
            <a:schemeClr val="tx1"/>
          </a:solidFill>
          <a:latin typeface="+mn-lt"/>
          <a:ea typeface="+mn-ea"/>
          <a:cs typeface="+mn-cs"/>
        </a:defRPr>
      </a:lvl2pPr>
      <a:lvl3pPr marL="788073" algn="l" defTabSz="788073" rtl="0" eaLnBrk="1" latinLnBrk="0" hangingPunct="1">
        <a:defRPr kumimoji="1" sz="1569" kern="1200">
          <a:solidFill>
            <a:schemeClr val="tx1"/>
          </a:solidFill>
          <a:latin typeface="+mn-lt"/>
          <a:ea typeface="+mn-ea"/>
          <a:cs typeface="+mn-cs"/>
        </a:defRPr>
      </a:lvl3pPr>
      <a:lvl4pPr marL="1182106" algn="l" defTabSz="788073" rtl="0" eaLnBrk="1" latinLnBrk="0" hangingPunct="1">
        <a:defRPr kumimoji="1" sz="1569" kern="1200">
          <a:solidFill>
            <a:schemeClr val="tx1"/>
          </a:solidFill>
          <a:latin typeface="+mn-lt"/>
          <a:ea typeface="+mn-ea"/>
          <a:cs typeface="+mn-cs"/>
        </a:defRPr>
      </a:lvl4pPr>
      <a:lvl5pPr marL="1576142" algn="l" defTabSz="788073" rtl="0" eaLnBrk="1" latinLnBrk="0" hangingPunct="1">
        <a:defRPr kumimoji="1" sz="1569" kern="1200">
          <a:solidFill>
            <a:schemeClr val="tx1"/>
          </a:solidFill>
          <a:latin typeface="+mn-lt"/>
          <a:ea typeface="+mn-ea"/>
          <a:cs typeface="+mn-cs"/>
        </a:defRPr>
      </a:lvl5pPr>
      <a:lvl6pPr marL="1970179" algn="l" defTabSz="788073" rtl="0" eaLnBrk="1" latinLnBrk="0" hangingPunct="1">
        <a:defRPr kumimoji="1" sz="1569" kern="1200">
          <a:solidFill>
            <a:schemeClr val="tx1"/>
          </a:solidFill>
          <a:latin typeface="+mn-lt"/>
          <a:ea typeface="+mn-ea"/>
          <a:cs typeface="+mn-cs"/>
        </a:defRPr>
      </a:lvl6pPr>
      <a:lvl7pPr marL="2364213" algn="l" defTabSz="788073" rtl="0" eaLnBrk="1" latinLnBrk="0" hangingPunct="1">
        <a:defRPr kumimoji="1" sz="1569" kern="1200">
          <a:solidFill>
            <a:schemeClr val="tx1"/>
          </a:solidFill>
          <a:latin typeface="+mn-lt"/>
          <a:ea typeface="+mn-ea"/>
          <a:cs typeface="+mn-cs"/>
        </a:defRPr>
      </a:lvl7pPr>
      <a:lvl8pPr marL="2758250" algn="l" defTabSz="788073" rtl="0" eaLnBrk="1" latinLnBrk="0" hangingPunct="1">
        <a:defRPr kumimoji="1" sz="1569" kern="1200">
          <a:solidFill>
            <a:schemeClr val="tx1"/>
          </a:solidFill>
          <a:latin typeface="+mn-lt"/>
          <a:ea typeface="+mn-ea"/>
          <a:cs typeface="+mn-cs"/>
        </a:defRPr>
      </a:lvl8pPr>
      <a:lvl9pPr marL="3152287" algn="l" defTabSz="788073" rtl="0" eaLnBrk="1" latinLnBrk="0" hangingPunct="1">
        <a:defRPr kumimoji="1" sz="156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85372" tIns="42684" rIns="85372" bIns="42684"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26"/>
            <a:ext cx="8229600" cy="4525963"/>
          </a:xfrm>
          <a:prstGeom prst="rect">
            <a:avLst/>
          </a:prstGeom>
        </p:spPr>
        <p:txBody>
          <a:bodyPr vert="horz" lIns="85372" tIns="42684" rIns="85372" bIns="42684"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11" y="6356552"/>
            <a:ext cx="2133600" cy="365125"/>
          </a:xfrm>
          <a:prstGeom prst="rect">
            <a:avLst/>
          </a:prstGeom>
        </p:spPr>
        <p:txBody>
          <a:bodyPr vert="horz" lIns="85372" tIns="42684" rIns="85372" bIns="42684" rtlCol="0" anchor="ctr"/>
          <a:lstStyle>
            <a:lvl1pPr algn="l">
              <a:defRPr sz="1015">
                <a:solidFill>
                  <a:schemeClr val="tx1">
                    <a:tint val="75000"/>
                  </a:schemeClr>
                </a:solidFill>
              </a:defRPr>
            </a:lvl1pPr>
          </a:lstStyle>
          <a:p>
            <a:pPr defTabSz="842458" fontAlgn="base">
              <a:spcBef>
                <a:spcPct val="0"/>
              </a:spcBef>
              <a:spcAft>
                <a:spcPct val="0"/>
              </a:spcAft>
            </a:pPr>
            <a:fld id="{35190474-D926-4464-94CB-CE3BB407AF75}" type="datetime1">
              <a:rPr lang="ja-JP" altLang="en-US" smtClean="0">
                <a:solidFill>
                  <a:prstClr val="black">
                    <a:tint val="75000"/>
                  </a:prstClr>
                </a:solidFill>
                <a:latin typeface="Arial" charset="0"/>
              </a:rPr>
              <a:t>2021/5/13</a:t>
            </a:fld>
            <a:endParaRPr lang="ja-JP" altLang="en-US" dirty="0">
              <a:solidFill>
                <a:prstClr val="black">
                  <a:tint val="75000"/>
                </a:prstClr>
              </a:solidFill>
              <a:latin typeface="Arial" charset="0"/>
            </a:endParaRPr>
          </a:p>
        </p:txBody>
      </p:sp>
      <p:sp>
        <p:nvSpPr>
          <p:cNvPr id="5" name="フッター プレースホルダ 4"/>
          <p:cNvSpPr>
            <a:spLocks noGrp="1"/>
          </p:cNvSpPr>
          <p:nvPr>
            <p:ph type="ftr" sz="quarter" idx="3"/>
          </p:nvPr>
        </p:nvSpPr>
        <p:spPr>
          <a:xfrm>
            <a:off x="3124208" y="6356552"/>
            <a:ext cx="2895600" cy="365125"/>
          </a:xfrm>
          <a:prstGeom prst="rect">
            <a:avLst/>
          </a:prstGeom>
        </p:spPr>
        <p:txBody>
          <a:bodyPr vert="horz" lIns="85372" tIns="42684" rIns="85372" bIns="42684" rtlCol="0" anchor="ctr"/>
          <a:lstStyle>
            <a:lvl1pPr algn="ctr">
              <a:defRPr sz="1015">
                <a:solidFill>
                  <a:schemeClr val="tx1">
                    <a:tint val="75000"/>
                  </a:schemeClr>
                </a:solidFill>
              </a:defRPr>
            </a:lvl1pPr>
          </a:lstStyle>
          <a:p>
            <a:pPr defTabSz="842458" fontAlgn="base">
              <a:spcBef>
                <a:spcPct val="0"/>
              </a:spcBef>
              <a:spcAft>
                <a:spcPct val="0"/>
              </a:spcAft>
            </a:pPr>
            <a:endParaRPr lang="ja-JP" altLang="en-US" dirty="0">
              <a:solidFill>
                <a:prstClr val="black">
                  <a:tint val="75000"/>
                </a:prstClr>
              </a:solidFill>
              <a:latin typeface="Arial" charset="0"/>
            </a:endParaRPr>
          </a:p>
        </p:txBody>
      </p:sp>
      <p:sp>
        <p:nvSpPr>
          <p:cNvPr id="6" name="スライド番号プレースホルダ 5"/>
          <p:cNvSpPr>
            <a:spLocks noGrp="1"/>
          </p:cNvSpPr>
          <p:nvPr>
            <p:ph type="sldNum" sz="quarter" idx="4"/>
          </p:nvPr>
        </p:nvSpPr>
        <p:spPr>
          <a:xfrm>
            <a:off x="7010404" y="6493056"/>
            <a:ext cx="2133600" cy="365125"/>
          </a:xfrm>
          <a:prstGeom prst="rect">
            <a:avLst/>
          </a:prstGeom>
        </p:spPr>
        <p:txBody>
          <a:bodyPr vert="horz" lIns="85372" tIns="42684" rIns="85372" bIns="42684" rtlCol="0" anchor="ctr"/>
          <a:lstStyle>
            <a:lvl1pPr algn="r">
              <a:defRPr sz="923">
                <a:solidFill>
                  <a:schemeClr val="tx1"/>
                </a:solidFill>
              </a:defRPr>
            </a:lvl1pPr>
          </a:lstStyle>
          <a:p>
            <a:pPr defTabSz="842458" fontAlgn="base">
              <a:spcBef>
                <a:spcPct val="0"/>
              </a:spcBef>
              <a:spcAft>
                <a:spcPct val="0"/>
              </a:spcAft>
              <a:defRPr/>
            </a:pPr>
            <a:fld id="{5FAC86AF-D720-49A4-B88A-A73BCFA62A50}" type="slidenum">
              <a:rPr lang="en-US" altLang="ja-JP" smtClean="0">
                <a:solidFill>
                  <a:prstClr val="black"/>
                </a:solidFill>
                <a:latin typeface="Arial" charset="0"/>
              </a:rPr>
              <a:pPr defTabSz="842458" fontAlgn="base">
                <a:spcBef>
                  <a:spcPct val="0"/>
                </a:spcBef>
                <a:spcAft>
                  <a:spcPct val="0"/>
                </a:spcAft>
                <a:defRPr/>
              </a:pPr>
              <a:t>‹#›</a:t>
            </a:fld>
            <a:endParaRPr lang="en-US" altLang="ja-JP" dirty="0">
              <a:solidFill>
                <a:prstClr val="black"/>
              </a:solidFill>
              <a:latin typeface="Arial" charset="0"/>
            </a:endParaRPr>
          </a:p>
        </p:txBody>
      </p:sp>
    </p:spTree>
    <p:extLst>
      <p:ext uri="{BB962C8B-B14F-4D97-AF65-F5344CB8AC3E}">
        <p14:creationId xmlns:p14="http://schemas.microsoft.com/office/powerpoint/2010/main" val="178789191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ctr" defTabSz="788038" rtl="0" eaLnBrk="1" latinLnBrk="0" hangingPunct="1">
        <a:spcBef>
          <a:spcPct val="0"/>
        </a:spcBef>
        <a:buNone/>
        <a:defRPr kumimoji="1" sz="3785" kern="1200">
          <a:solidFill>
            <a:schemeClr val="tx1"/>
          </a:solidFill>
          <a:latin typeface="+mj-lt"/>
          <a:ea typeface="+mj-ea"/>
          <a:cs typeface="+mj-cs"/>
        </a:defRPr>
      </a:lvl1pPr>
    </p:titleStyle>
    <p:bodyStyle>
      <a:lvl1pPr marL="295514" indent="-295514" algn="l" defTabSz="788038"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282" indent="-246263" algn="l" defTabSz="788038"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45" indent="-197008" algn="l" defTabSz="788038"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065"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084"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05"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123"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140"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159" indent="-197008" algn="l" defTabSz="788038" rtl="0" eaLnBrk="1" latinLnBrk="0" hangingPunct="1">
        <a:spcBef>
          <a:spcPct val="20000"/>
        </a:spcBef>
        <a:buFont typeface="Arial" pitchFamily="34" charset="0"/>
        <a:buChar char="•"/>
        <a:defRPr kumimoji="1" sz="1754" kern="1200">
          <a:solidFill>
            <a:schemeClr val="tx1"/>
          </a:solidFill>
          <a:latin typeface="+mn-lt"/>
          <a:ea typeface="+mn-ea"/>
          <a:cs typeface="+mn-cs"/>
        </a:defRPr>
      </a:lvl9pPr>
    </p:bodyStyle>
    <p:otherStyle>
      <a:defPPr>
        <a:defRPr lang="ja-JP"/>
      </a:defPPr>
      <a:lvl1pPr marL="0" algn="l" defTabSz="788038" rtl="0" eaLnBrk="1" latinLnBrk="0" hangingPunct="1">
        <a:defRPr kumimoji="1" sz="1569" kern="1200">
          <a:solidFill>
            <a:schemeClr val="tx1"/>
          </a:solidFill>
          <a:latin typeface="+mn-lt"/>
          <a:ea typeface="+mn-ea"/>
          <a:cs typeface="+mn-cs"/>
        </a:defRPr>
      </a:lvl1pPr>
      <a:lvl2pPr marL="394020" algn="l" defTabSz="788038" rtl="0" eaLnBrk="1" latinLnBrk="0" hangingPunct="1">
        <a:defRPr kumimoji="1" sz="1569" kern="1200">
          <a:solidFill>
            <a:schemeClr val="tx1"/>
          </a:solidFill>
          <a:latin typeface="+mn-lt"/>
          <a:ea typeface="+mn-ea"/>
          <a:cs typeface="+mn-cs"/>
        </a:defRPr>
      </a:lvl2pPr>
      <a:lvl3pPr marL="788038" algn="l" defTabSz="788038" rtl="0" eaLnBrk="1" latinLnBrk="0" hangingPunct="1">
        <a:defRPr kumimoji="1" sz="1569" kern="1200">
          <a:solidFill>
            <a:schemeClr val="tx1"/>
          </a:solidFill>
          <a:latin typeface="+mn-lt"/>
          <a:ea typeface="+mn-ea"/>
          <a:cs typeface="+mn-cs"/>
        </a:defRPr>
      </a:lvl3pPr>
      <a:lvl4pPr marL="1182055" algn="l" defTabSz="788038" rtl="0" eaLnBrk="1" latinLnBrk="0" hangingPunct="1">
        <a:defRPr kumimoji="1" sz="1569" kern="1200">
          <a:solidFill>
            <a:schemeClr val="tx1"/>
          </a:solidFill>
          <a:latin typeface="+mn-lt"/>
          <a:ea typeface="+mn-ea"/>
          <a:cs typeface="+mn-cs"/>
        </a:defRPr>
      </a:lvl4pPr>
      <a:lvl5pPr marL="1576075" algn="l" defTabSz="788038" rtl="0" eaLnBrk="1" latinLnBrk="0" hangingPunct="1">
        <a:defRPr kumimoji="1" sz="1569" kern="1200">
          <a:solidFill>
            <a:schemeClr val="tx1"/>
          </a:solidFill>
          <a:latin typeface="+mn-lt"/>
          <a:ea typeface="+mn-ea"/>
          <a:cs typeface="+mn-cs"/>
        </a:defRPr>
      </a:lvl5pPr>
      <a:lvl6pPr marL="1970095" algn="l" defTabSz="788038" rtl="0" eaLnBrk="1" latinLnBrk="0" hangingPunct="1">
        <a:defRPr kumimoji="1" sz="1569" kern="1200">
          <a:solidFill>
            <a:schemeClr val="tx1"/>
          </a:solidFill>
          <a:latin typeface="+mn-lt"/>
          <a:ea typeface="+mn-ea"/>
          <a:cs typeface="+mn-cs"/>
        </a:defRPr>
      </a:lvl6pPr>
      <a:lvl7pPr marL="2364113" algn="l" defTabSz="788038" rtl="0" eaLnBrk="1" latinLnBrk="0" hangingPunct="1">
        <a:defRPr kumimoji="1" sz="1569" kern="1200">
          <a:solidFill>
            <a:schemeClr val="tx1"/>
          </a:solidFill>
          <a:latin typeface="+mn-lt"/>
          <a:ea typeface="+mn-ea"/>
          <a:cs typeface="+mn-cs"/>
        </a:defRPr>
      </a:lvl7pPr>
      <a:lvl8pPr marL="2758132" algn="l" defTabSz="788038" rtl="0" eaLnBrk="1" latinLnBrk="0" hangingPunct="1">
        <a:defRPr kumimoji="1" sz="1569" kern="1200">
          <a:solidFill>
            <a:schemeClr val="tx1"/>
          </a:solidFill>
          <a:latin typeface="+mn-lt"/>
          <a:ea typeface="+mn-ea"/>
          <a:cs typeface="+mn-cs"/>
        </a:defRPr>
      </a:lvl8pPr>
      <a:lvl9pPr marL="3152152" algn="l" defTabSz="788038" rtl="0" eaLnBrk="1" latinLnBrk="0" hangingPunct="1">
        <a:defRPr kumimoji="1" sz="156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57200" y="1600203"/>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108">
                <a:solidFill>
                  <a:schemeClr val="tx1">
                    <a:tint val="75000"/>
                  </a:schemeClr>
                </a:solidFill>
                <a:latin typeface="Arial" charset="0"/>
                <a:ea typeface="ＭＳ Ｐゴシック" charset="-128"/>
              </a:defRPr>
            </a:lvl1pPr>
          </a:lstStyle>
          <a:p>
            <a:pPr fontAlgn="base">
              <a:spcBef>
                <a:spcPct val="0"/>
              </a:spcBef>
              <a:spcAft>
                <a:spcPct val="0"/>
              </a:spcAft>
              <a:defRPr/>
            </a:pPr>
            <a:fld id="{1D8F948C-A0C9-415D-9683-65370A2CB885}"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108">
                <a:solidFill>
                  <a:schemeClr val="tx1">
                    <a:tint val="75000"/>
                  </a:schemeClr>
                </a:solidFill>
                <a:latin typeface="Arial" charset="0"/>
                <a:ea typeface="ＭＳ Ｐゴシック" charset="-128"/>
              </a:defRPr>
            </a:lvl1pPr>
          </a:lstStyle>
          <a:p>
            <a:pPr fontAlgn="base">
              <a:spcBef>
                <a:spcPct val="0"/>
              </a:spcBef>
              <a:spcAft>
                <a:spcPct val="0"/>
              </a:spcAft>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1" y="6356353"/>
            <a:ext cx="2133600" cy="365125"/>
          </a:xfrm>
          <a:prstGeom prst="rect">
            <a:avLst/>
          </a:prstGeom>
        </p:spPr>
        <p:txBody>
          <a:bodyPr vert="horz" lIns="91440" tIns="45720" rIns="91440" bIns="45720" rtlCol="0" anchor="ctr"/>
          <a:lstStyle>
            <a:lvl1pPr algn="r">
              <a:defRPr sz="1108">
                <a:solidFill>
                  <a:schemeClr val="tx1">
                    <a:tint val="75000"/>
                  </a:schemeClr>
                </a:solidFill>
                <a:latin typeface="Arial" charset="0"/>
                <a:ea typeface="ＭＳ Ｐゴシック" charset="-128"/>
              </a:defRPr>
            </a:lvl1pPr>
          </a:lstStyle>
          <a:p>
            <a:pPr fontAlgn="base">
              <a:spcBef>
                <a:spcPct val="0"/>
              </a:spcBef>
              <a:spcAft>
                <a:spcPct val="0"/>
              </a:spcAft>
              <a:defRPr/>
            </a:pPr>
            <a:fld id="{17C4E106-E4D4-4543-B6B1-4D754DB78274}" type="slidenum">
              <a:rPr lang="ja-JP" altLang="en-US">
                <a:solidFill>
                  <a:prstClr val="black">
                    <a:tint val="75000"/>
                  </a:prstClr>
                </a:solidFill>
              </a:rPr>
              <a:pPr fontAlgn="base">
                <a:spcBef>
                  <a:spcPct val="0"/>
                </a:spcBef>
                <a:spcAft>
                  <a:spcPct val="0"/>
                </a:spcAft>
                <a:defRPr/>
              </a:pPr>
              <a:t>‹#›</a:t>
            </a:fld>
            <a:endParaRPr lang="ja-JP" altLang="en-US">
              <a:solidFill>
                <a:prstClr val="black">
                  <a:tint val="75000"/>
                </a:prstClr>
              </a:solidFill>
            </a:endParaRPr>
          </a:p>
        </p:txBody>
      </p:sp>
    </p:spTree>
    <p:extLst>
      <p:ext uri="{BB962C8B-B14F-4D97-AF65-F5344CB8AC3E}">
        <p14:creationId xmlns:p14="http://schemas.microsoft.com/office/powerpoint/2010/main" val="2608540491"/>
      </p:ext>
    </p:extLst>
  </p:cSld>
  <p:clrMap bg1="lt1" tx1="dk1" bg2="lt2" tx2="dk2" accent1="accent1" accent2="accent2" accent3="accent3" accent4="accent4" accent5="accent5" accent6="accent6" hlink="hlink" folHlink="folHlink"/>
  <p:sldLayoutIdLst>
    <p:sldLayoutId id="2147483713" r:id="rId1"/>
  </p:sldLayoutIdLst>
  <p:hf hdr="0" ftr="0" dt="0"/>
  <p:txStyles>
    <p:titleStyle>
      <a:lvl1pPr algn="ctr" rtl="0" eaLnBrk="0" fontAlgn="base" hangingPunct="0">
        <a:spcBef>
          <a:spcPct val="0"/>
        </a:spcBef>
        <a:spcAft>
          <a:spcPct val="0"/>
        </a:spcAft>
        <a:defRPr kumimoji="1" sz="4062" kern="1200">
          <a:solidFill>
            <a:schemeClr val="tx1"/>
          </a:solidFill>
          <a:latin typeface="+mj-lt"/>
          <a:ea typeface="+mj-ea"/>
          <a:cs typeface="+mj-cs"/>
        </a:defRPr>
      </a:lvl1pPr>
      <a:lvl2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062">
          <a:solidFill>
            <a:schemeClr val="tx1"/>
          </a:solidFill>
          <a:latin typeface="Calibri" pitchFamily="34" charset="0"/>
          <a:ea typeface="ＭＳ Ｐゴシック" charset="-128"/>
        </a:defRPr>
      </a:lvl5pPr>
      <a:lvl6pPr marL="422041" algn="ctr" rtl="0" fontAlgn="base">
        <a:spcBef>
          <a:spcPct val="0"/>
        </a:spcBef>
        <a:spcAft>
          <a:spcPct val="0"/>
        </a:spcAft>
        <a:defRPr kumimoji="1" sz="4062">
          <a:solidFill>
            <a:schemeClr val="tx1"/>
          </a:solidFill>
          <a:latin typeface="Calibri" pitchFamily="34" charset="0"/>
          <a:ea typeface="ＭＳ Ｐゴシック" charset="-128"/>
        </a:defRPr>
      </a:lvl6pPr>
      <a:lvl7pPr marL="844083" algn="ctr" rtl="0" fontAlgn="base">
        <a:spcBef>
          <a:spcPct val="0"/>
        </a:spcBef>
        <a:spcAft>
          <a:spcPct val="0"/>
        </a:spcAft>
        <a:defRPr kumimoji="1" sz="4062">
          <a:solidFill>
            <a:schemeClr val="tx1"/>
          </a:solidFill>
          <a:latin typeface="Calibri" pitchFamily="34" charset="0"/>
          <a:ea typeface="ＭＳ Ｐゴシック" charset="-128"/>
        </a:defRPr>
      </a:lvl7pPr>
      <a:lvl8pPr marL="1266124" algn="ctr" rtl="0" fontAlgn="base">
        <a:spcBef>
          <a:spcPct val="0"/>
        </a:spcBef>
        <a:spcAft>
          <a:spcPct val="0"/>
        </a:spcAft>
        <a:defRPr kumimoji="1" sz="4062">
          <a:solidFill>
            <a:schemeClr val="tx1"/>
          </a:solidFill>
          <a:latin typeface="Calibri" pitchFamily="34" charset="0"/>
          <a:ea typeface="ＭＳ Ｐゴシック" charset="-128"/>
        </a:defRPr>
      </a:lvl8pPr>
      <a:lvl9pPr marL="1688165" algn="ctr" rtl="0" fontAlgn="base">
        <a:spcBef>
          <a:spcPct val="0"/>
        </a:spcBef>
        <a:spcAft>
          <a:spcPct val="0"/>
        </a:spcAft>
        <a:defRPr kumimoji="1" sz="4062">
          <a:solidFill>
            <a:schemeClr val="tx1"/>
          </a:solidFill>
          <a:latin typeface="Calibri" pitchFamily="34" charset="0"/>
          <a:ea typeface="ＭＳ Ｐゴシック" charset="-128"/>
        </a:defRPr>
      </a:lvl9pPr>
    </p:titleStyle>
    <p:bodyStyle>
      <a:lvl1pPr marL="316531" indent="-316531" algn="l" rtl="0" eaLnBrk="0" fontAlgn="base" hangingPunct="0">
        <a:spcBef>
          <a:spcPct val="20000"/>
        </a:spcBef>
        <a:spcAft>
          <a:spcPct val="0"/>
        </a:spcAft>
        <a:buFont typeface="Arial" pitchFamily="34" charset="0"/>
        <a:buChar char="•"/>
        <a:defRPr kumimoji="1" sz="2954" kern="1200">
          <a:solidFill>
            <a:schemeClr val="tx1"/>
          </a:solidFill>
          <a:latin typeface="+mn-lt"/>
          <a:ea typeface="+mn-ea"/>
          <a:cs typeface="+mn-cs"/>
        </a:defRPr>
      </a:lvl1pPr>
      <a:lvl2pPr marL="685817" indent="-263776" algn="l" rtl="0" eaLnBrk="0" fontAlgn="base" hangingPunct="0">
        <a:spcBef>
          <a:spcPct val="20000"/>
        </a:spcBef>
        <a:spcAft>
          <a:spcPct val="0"/>
        </a:spcAft>
        <a:buFont typeface="Arial" pitchFamily="34" charset="0"/>
        <a:buChar char="–"/>
        <a:defRPr kumimoji="1" sz="2585" kern="1200">
          <a:solidFill>
            <a:schemeClr val="tx1"/>
          </a:solidFill>
          <a:latin typeface="+mn-lt"/>
          <a:ea typeface="+mn-ea"/>
          <a:cs typeface="+mn-cs"/>
        </a:defRPr>
      </a:lvl2pPr>
      <a:lvl3pPr marL="1055103" indent="-211021" algn="l" rtl="0" eaLnBrk="0" fontAlgn="base" hangingPunct="0">
        <a:spcBef>
          <a:spcPct val="20000"/>
        </a:spcBef>
        <a:spcAft>
          <a:spcPct val="0"/>
        </a:spcAft>
        <a:buFont typeface="Arial" pitchFamily="34" charset="0"/>
        <a:buChar char="•"/>
        <a:defRPr kumimoji="1" sz="2215" kern="1200">
          <a:solidFill>
            <a:schemeClr val="tx1"/>
          </a:solidFill>
          <a:latin typeface="+mn-lt"/>
          <a:ea typeface="+mn-ea"/>
          <a:cs typeface="+mn-cs"/>
        </a:defRPr>
      </a:lvl3pPr>
      <a:lvl4pPr marL="1477145" indent="-211021"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4pPr>
      <a:lvl5pPr marL="1899186" indent="-211021" algn="l" rtl="0" eaLnBrk="0" fontAlgn="base" hangingPunct="0">
        <a:spcBef>
          <a:spcPct val="20000"/>
        </a:spcBef>
        <a:spcAft>
          <a:spcPct val="0"/>
        </a:spcAft>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553D2227-4874-4A49-8804-CFDDE6D76BC5}"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D2D8002D-B5B0-4BAC-B1F6-782DDCCE6D9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380297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729" y="274653"/>
            <a:ext cx="8229601"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116" tIns="42555" rIns="85116" bIns="42555"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57729" y="1600324"/>
            <a:ext cx="82296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5116" tIns="42555" rIns="85116" bIns="42555"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417" y="6367183"/>
            <a:ext cx="2133600" cy="365125"/>
          </a:xfrm>
          <a:prstGeom prst="rect">
            <a:avLst/>
          </a:prstGeom>
        </p:spPr>
        <p:txBody>
          <a:bodyPr vert="horz" lIns="85116" tIns="42555" rIns="85116" bIns="42555" rtlCol="0" anchor="ctr"/>
          <a:lstStyle>
            <a:lvl1pPr algn="l">
              <a:defRPr sz="1023">
                <a:solidFill>
                  <a:schemeClr val="tx1">
                    <a:tint val="75000"/>
                  </a:schemeClr>
                </a:solidFill>
                <a:latin typeface="Arial" charset="0"/>
                <a:ea typeface="ＭＳ Ｐゴシック" charset="-128"/>
              </a:defRPr>
            </a:lvl1pPr>
          </a:lstStyle>
          <a:p>
            <a:pPr>
              <a:defRPr/>
            </a:pPr>
            <a:fld id="{AB7C1448-E676-444E-972B-8DF52C639D93}" type="datetime1">
              <a:rPr lang="ja-JP" altLang="en-US" smtClean="0">
                <a:solidFill>
                  <a:prstClr val="black">
                    <a:tint val="75000"/>
                  </a:prstClr>
                </a:solidFill>
              </a:rPr>
              <a:t>2021/5/13</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124242" y="6367183"/>
            <a:ext cx="2895600" cy="365125"/>
          </a:xfrm>
          <a:prstGeom prst="rect">
            <a:avLst/>
          </a:prstGeom>
        </p:spPr>
        <p:txBody>
          <a:bodyPr vert="horz" lIns="85116" tIns="42555" rIns="85116" bIns="42555" rtlCol="0" anchor="ctr"/>
          <a:lstStyle>
            <a:lvl1pPr algn="ctr">
              <a:defRPr sz="1023">
                <a:solidFill>
                  <a:schemeClr val="tx1">
                    <a:tint val="75000"/>
                  </a:schemeClr>
                </a:solidFill>
                <a:latin typeface="Arial" charset="0"/>
                <a:ea typeface="ＭＳ Ｐゴシック" charset="-128"/>
              </a:defRPr>
            </a:lvl1pPr>
          </a:lstStyle>
          <a:p>
            <a:pPr>
              <a:defRPr/>
            </a:pPr>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10405" y="6503728"/>
            <a:ext cx="2133600" cy="365125"/>
          </a:xfrm>
          <a:prstGeom prst="rect">
            <a:avLst/>
          </a:prstGeom>
        </p:spPr>
        <p:txBody>
          <a:bodyPr vert="horz" lIns="85116" tIns="42555" rIns="85116" bIns="42555" rtlCol="0" anchor="ctr"/>
          <a:lstStyle>
            <a:lvl1pPr algn="r">
              <a:defRPr sz="1193" baseline="0">
                <a:solidFill>
                  <a:schemeClr val="tx1"/>
                </a:solidFill>
                <a:latin typeface="Arial" charset="0"/>
                <a:ea typeface="ＭＳ Ｐゴシック" charset="-128"/>
              </a:defRPr>
            </a:lvl1pPr>
          </a:lstStyle>
          <a:p>
            <a:pPr>
              <a:defRPr/>
            </a:pPr>
            <a:fld id="{3D2F4F96-EEAA-46F7-8DC7-6CE3FAA95D67}" type="slidenum">
              <a:rPr lang="ja-JP" altLang="en-US" smtClean="0">
                <a:solidFill>
                  <a:prstClr val="black"/>
                </a:solidFill>
              </a:rPr>
              <a:pPr>
                <a:defRPr/>
              </a:pPr>
              <a:t>‹#›</a:t>
            </a:fld>
            <a:endParaRPr lang="ja-JP" altLang="en-US" dirty="0">
              <a:solidFill>
                <a:prstClr val="black"/>
              </a:solidFill>
            </a:endParaRPr>
          </a:p>
        </p:txBody>
      </p:sp>
    </p:spTree>
    <p:extLst>
      <p:ext uri="{BB962C8B-B14F-4D97-AF65-F5344CB8AC3E}">
        <p14:creationId xmlns:p14="http://schemas.microsoft.com/office/powerpoint/2010/main" val="214386074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p:timing>
    <p:tnLst>
      <p:par>
        <p:cTn id="1" dur="indefinite" restart="never" nodeType="tmRoot"/>
      </p:par>
    </p:tnLst>
  </p:timing>
  <p:hf hdr="0" ftr="0" dt="0"/>
  <p:txStyles>
    <p:titleStyle>
      <a:lvl1pPr algn="ctr" rtl="0" eaLnBrk="0" fontAlgn="base" hangingPunct="0">
        <a:spcBef>
          <a:spcPct val="0"/>
        </a:spcBef>
        <a:spcAft>
          <a:spcPct val="0"/>
        </a:spcAft>
        <a:defRPr kumimoji="1" sz="3750" kern="1200">
          <a:solidFill>
            <a:schemeClr val="tx1"/>
          </a:solidFill>
          <a:latin typeface="+mj-lt"/>
          <a:ea typeface="+mj-ea"/>
          <a:cs typeface="+mj-cs"/>
        </a:defRPr>
      </a:lvl1pPr>
      <a:lvl2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750">
          <a:solidFill>
            <a:schemeClr val="tx1"/>
          </a:solidFill>
          <a:latin typeface="Calibri" pitchFamily="34" charset="0"/>
          <a:ea typeface="ＭＳ Ｐゴシック" charset="-128"/>
        </a:defRPr>
      </a:lvl5pPr>
      <a:lvl6pPr marL="378412" algn="ctr" rtl="0" fontAlgn="base">
        <a:spcBef>
          <a:spcPct val="0"/>
        </a:spcBef>
        <a:spcAft>
          <a:spcPct val="0"/>
        </a:spcAft>
        <a:defRPr kumimoji="1" sz="3750">
          <a:solidFill>
            <a:schemeClr val="tx1"/>
          </a:solidFill>
          <a:latin typeface="Calibri" pitchFamily="34" charset="0"/>
          <a:ea typeface="ＭＳ Ｐゴシック" charset="-128"/>
        </a:defRPr>
      </a:lvl6pPr>
      <a:lvl7pPr marL="756822" algn="ctr" rtl="0" fontAlgn="base">
        <a:spcBef>
          <a:spcPct val="0"/>
        </a:spcBef>
        <a:spcAft>
          <a:spcPct val="0"/>
        </a:spcAft>
        <a:defRPr kumimoji="1" sz="3750">
          <a:solidFill>
            <a:schemeClr val="tx1"/>
          </a:solidFill>
          <a:latin typeface="Calibri" pitchFamily="34" charset="0"/>
          <a:ea typeface="ＭＳ Ｐゴシック" charset="-128"/>
        </a:defRPr>
      </a:lvl7pPr>
      <a:lvl8pPr marL="1135233" algn="ctr" rtl="0" fontAlgn="base">
        <a:spcBef>
          <a:spcPct val="0"/>
        </a:spcBef>
        <a:spcAft>
          <a:spcPct val="0"/>
        </a:spcAft>
        <a:defRPr kumimoji="1" sz="3750">
          <a:solidFill>
            <a:schemeClr val="tx1"/>
          </a:solidFill>
          <a:latin typeface="Calibri" pitchFamily="34" charset="0"/>
          <a:ea typeface="ＭＳ Ｐゴシック" charset="-128"/>
        </a:defRPr>
      </a:lvl8pPr>
      <a:lvl9pPr marL="1513637" algn="ctr" rtl="0" fontAlgn="base">
        <a:spcBef>
          <a:spcPct val="0"/>
        </a:spcBef>
        <a:spcAft>
          <a:spcPct val="0"/>
        </a:spcAft>
        <a:defRPr kumimoji="1" sz="3750">
          <a:solidFill>
            <a:schemeClr val="tx1"/>
          </a:solidFill>
          <a:latin typeface="Calibri" pitchFamily="34" charset="0"/>
          <a:ea typeface="ＭＳ Ｐゴシック" charset="-128"/>
        </a:defRPr>
      </a:lvl9pPr>
    </p:titleStyle>
    <p:bodyStyle>
      <a:lvl1pPr marL="283785" indent="-283785" algn="l" rtl="0" eaLnBrk="0" fontAlgn="base" hangingPunct="0">
        <a:spcBef>
          <a:spcPct val="20000"/>
        </a:spcBef>
        <a:spcAft>
          <a:spcPct val="0"/>
        </a:spcAft>
        <a:buFont typeface="Arial" charset="0"/>
        <a:buChar char="•"/>
        <a:defRPr kumimoji="1" sz="2727" kern="1200">
          <a:solidFill>
            <a:schemeClr val="tx1"/>
          </a:solidFill>
          <a:latin typeface="+mn-lt"/>
          <a:ea typeface="+mn-ea"/>
          <a:cs typeface="+mn-cs"/>
        </a:defRPr>
      </a:lvl1pPr>
      <a:lvl2pPr marL="614832" indent="-236507" algn="l" rtl="0" eaLnBrk="0" fontAlgn="base" hangingPunct="0">
        <a:spcBef>
          <a:spcPct val="20000"/>
        </a:spcBef>
        <a:spcAft>
          <a:spcPct val="0"/>
        </a:spcAft>
        <a:buFont typeface="Arial" charset="0"/>
        <a:buChar char="–"/>
        <a:defRPr kumimoji="1" sz="2386" kern="1200">
          <a:solidFill>
            <a:schemeClr val="tx1"/>
          </a:solidFill>
          <a:latin typeface="+mn-lt"/>
          <a:ea typeface="+mn-ea"/>
          <a:cs typeface="+mn-cs"/>
        </a:defRPr>
      </a:lvl2pPr>
      <a:lvl3pPr marL="946020" indent="-189201" algn="l" rtl="0" eaLnBrk="0" fontAlgn="base" hangingPunct="0">
        <a:spcBef>
          <a:spcPct val="20000"/>
        </a:spcBef>
        <a:spcAft>
          <a:spcPct val="0"/>
        </a:spcAft>
        <a:buFont typeface="Arial" charset="0"/>
        <a:buChar char="•"/>
        <a:defRPr kumimoji="1" sz="2045" kern="1200">
          <a:solidFill>
            <a:schemeClr val="tx1"/>
          </a:solidFill>
          <a:latin typeface="+mn-lt"/>
          <a:ea typeface="+mn-ea"/>
          <a:cs typeface="+mn-cs"/>
        </a:defRPr>
      </a:lvl3pPr>
      <a:lvl4pPr marL="1324443" indent="-189201" algn="l" rtl="0" eaLnBrk="0" fontAlgn="base" hangingPunct="0">
        <a:spcBef>
          <a:spcPct val="20000"/>
        </a:spcBef>
        <a:spcAft>
          <a:spcPct val="0"/>
        </a:spcAft>
        <a:buFont typeface="Arial" charset="0"/>
        <a:buChar char="–"/>
        <a:defRPr kumimoji="1" sz="1704" kern="1200">
          <a:solidFill>
            <a:schemeClr val="tx1"/>
          </a:solidFill>
          <a:latin typeface="+mn-lt"/>
          <a:ea typeface="+mn-ea"/>
          <a:cs typeface="+mn-cs"/>
        </a:defRPr>
      </a:lvl4pPr>
      <a:lvl5pPr marL="1702854" indent="-189201" algn="l" rtl="0" eaLnBrk="0" fontAlgn="base" hangingPunct="0">
        <a:spcBef>
          <a:spcPct val="20000"/>
        </a:spcBef>
        <a:spcAft>
          <a:spcPct val="0"/>
        </a:spcAft>
        <a:buFont typeface="Arial" charset="0"/>
        <a:buChar char="»"/>
        <a:defRPr kumimoji="1" sz="1704" kern="1200">
          <a:solidFill>
            <a:schemeClr val="tx1"/>
          </a:solidFill>
          <a:latin typeface="+mn-lt"/>
          <a:ea typeface="+mn-ea"/>
          <a:cs typeface="+mn-cs"/>
        </a:defRPr>
      </a:lvl5pPr>
      <a:lvl6pPr marL="2081260" indent="-189201" algn="l" defTabSz="756822" rtl="0" eaLnBrk="1" latinLnBrk="0" hangingPunct="1">
        <a:spcBef>
          <a:spcPct val="20000"/>
        </a:spcBef>
        <a:buFont typeface="Arial" pitchFamily="34" charset="0"/>
        <a:buChar char="•"/>
        <a:defRPr kumimoji="1" sz="1704" kern="1200">
          <a:solidFill>
            <a:schemeClr val="tx1"/>
          </a:solidFill>
          <a:latin typeface="+mn-lt"/>
          <a:ea typeface="+mn-ea"/>
          <a:cs typeface="+mn-cs"/>
        </a:defRPr>
      </a:lvl6pPr>
      <a:lvl7pPr marL="2459668" indent="-189201" algn="l" defTabSz="756822" rtl="0" eaLnBrk="1" latinLnBrk="0" hangingPunct="1">
        <a:spcBef>
          <a:spcPct val="20000"/>
        </a:spcBef>
        <a:buFont typeface="Arial" pitchFamily="34" charset="0"/>
        <a:buChar char="•"/>
        <a:defRPr kumimoji="1" sz="1704" kern="1200">
          <a:solidFill>
            <a:schemeClr val="tx1"/>
          </a:solidFill>
          <a:latin typeface="+mn-lt"/>
          <a:ea typeface="+mn-ea"/>
          <a:cs typeface="+mn-cs"/>
        </a:defRPr>
      </a:lvl7pPr>
      <a:lvl8pPr marL="2838071" indent="-189201" algn="l" defTabSz="756822" rtl="0" eaLnBrk="1" latinLnBrk="0" hangingPunct="1">
        <a:spcBef>
          <a:spcPct val="20000"/>
        </a:spcBef>
        <a:buFont typeface="Arial" pitchFamily="34" charset="0"/>
        <a:buChar char="•"/>
        <a:defRPr kumimoji="1" sz="1704" kern="1200">
          <a:solidFill>
            <a:schemeClr val="tx1"/>
          </a:solidFill>
          <a:latin typeface="+mn-lt"/>
          <a:ea typeface="+mn-ea"/>
          <a:cs typeface="+mn-cs"/>
        </a:defRPr>
      </a:lvl8pPr>
      <a:lvl9pPr marL="3216504" indent="-189201" algn="l" defTabSz="756822" rtl="0" eaLnBrk="1" latinLnBrk="0" hangingPunct="1">
        <a:spcBef>
          <a:spcPct val="20000"/>
        </a:spcBef>
        <a:buFont typeface="Arial" pitchFamily="34" charset="0"/>
        <a:buChar char="•"/>
        <a:defRPr kumimoji="1" sz="1704" kern="1200">
          <a:solidFill>
            <a:schemeClr val="tx1"/>
          </a:solidFill>
          <a:latin typeface="+mn-lt"/>
          <a:ea typeface="+mn-ea"/>
          <a:cs typeface="+mn-cs"/>
        </a:defRPr>
      </a:lvl9pPr>
    </p:bodyStyle>
    <p:otherStyle>
      <a:defPPr>
        <a:defRPr lang="ja-JP"/>
      </a:defPPr>
      <a:lvl1pPr marL="0" algn="l" defTabSz="756822" rtl="0" eaLnBrk="1" latinLnBrk="0" hangingPunct="1">
        <a:defRPr kumimoji="1" sz="1534" kern="1200">
          <a:solidFill>
            <a:schemeClr val="tx1"/>
          </a:solidFill>
          <a:latin typeface="+mn-lt"/>
          <a:ea typeface="+mn-ea"/>
          <a:cs typeface="+mn-cs"/>
        </a:defRPr>
      </a:lvl1pPr>
      <a:lvl2pPr marL="378412" algn="l" defTabSz="756822" rtl="0" eaLnBrk="1" latinLnBrk="0" hangingPunct="1">
        <a:defRPr kumimoji="1" sz="1534" kern="1200">
          <a:solidFill>
            <a:schemeClr val="tx1"/>
          </a:solidFill>
          <a:latin typeface="+mn-lt"/>
          <a:ea typeface="+mn-ea"/>
          <a:cs typeface="+mn-cs"/>
        </a:defRPr>
      </a:lvl2pPr>
      <a:lvl3pPr marL="756822" algn="l" defTabSz="756822" rtl="0" eaLnBrk="1" latinLnBrk="0" hangingPunct="1">
        <a:defRPr kumimoji="1" sz="1534" kern="1200">
          <a:solidFill>
            <a:schemeClr val="tx1"/>
          </a:solidFill>
          <a:latin typeface="+mn-lt"/>
          <a:ea typeface="+mn-ea"/>
          <a:cs typeface="+mn-cs"/>
        </a:defRPr>
      </a:lvl3pPr>
      <a:lvl4pPr marL="1135233" algn="l" defTabSz="756822" rtl="0" eaLnBrk="1" latinLnBrk="0" hangingPunct="1">
        <a:defRPr kumimoji="1" sz="1534" kern="1200">
          <a:solidFill>
            <a:schemeClr val="tx1"/>
          </a:solidFill>
          <a:latin typeface="+mn-lt"/>
          <a:ea typeface="+mn-ea"/>
          <a:cs typeface="+mn-cs"/>
        </a:defRPr>
      </a:lvl4pPr>
      <a:lvl5pPr marL="1513637" algn="l" defTabSz="756822" rtl="0" eaLnBrk="1" latinLnBrk="0" hangingPunct="1">
        <a:defRPr kumimoji="1" sz="1534" kern="1200">
          <a:solidFill>
            <a:schemeClr val="tx1"/>
          </a:solidFill>
          <a:latin typeface="+mn-lt"/>
          <a:ea typeface="+mn-ea"/>
          <a:cs typeface="+mn-cs"/>
        </a:defRPr>
      </a:lvl5pPr>
      <a:lvl6pPr marL="1892044" algn="l" defTabSz="756822" rtl="0" eaLnBrk="1" latinLnBrk="0" hangingPunct="1">
        <a:defRPr kumimoji="1" sz="1534" kern="1200">
          <a:solidFill>
            <a:schemeClr val="tx1"/>
          </a:solidFill>
          <a:latin typeface="+mn-lt"/>
          <a:ea typeface="+mn-ea"/>
          <a:cs typeface="+mn-cs"/>
        </a:defRPr>
      </a:lvl6pPr>
      <a:lvl7pPr marL="2270471" algn="l" defTabSz="756822" rtl="0" eaLnBrk="1" latinLnBrk="0" hangingPunct="1">
        <a:defRPr kumimoji="1" sz="1534" kern="1200">
          <a:solidFill>
            <a:schemeClr val="tx1"/>
          </a:solidFill>
          <a:latin typeface="+mn-lt"/>
          <a:ea typeface="+mn-ea"/>
          <a:cs typeface="+mn-cs"/>
        </a:defRPr>
      </a:lvl7pPr>
      <a:lvl8pPr marL="2648875" algn="l" defTabSz="756822" rtl="0" eaLnBrk="1" latinLnBrk="0" hangingPunct="1">
        <a:defRPr kumimoji="1" sz="1534" kern="1200">
          <a:solidFill>
            <a:schemeClr val="tx1"/>
          </a:solidFill>
          <a:latin typeface="+mn-lt"/>
          <a:ea typeface="+mn-ea"/>
          <a:cs typeface="+mn-cs"/>
        </a:defRPr>
      </a:lvl8pPr>
      <a:lvl9pPr marL="3027284" algn="l" defTabSz="756822" rtl="0" eaLnBrk="1" latinLnBrk="0" hangingPunct="1">
        <a:defRPr kumimoji="1" sz="153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8">
                <a:solidFill>
                  <a:schemeClr val="tx1">
                    <a:tint val="75000"/>
                  </a:schemeClr>
                </a:solidFill>
              </a:defRPr>
            </a:lvl1pPr>
          </a:lstStyle>
          <a:p>
            <a:fld id="{21182161-ADB7-4454-833D-1B2E5CC7A10F}"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8">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58269379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defTabSz="844083" rtl="0" eaLnBrk="1" latinLnBrk="0" hangingPunct="1">
        <a:spcBef>
          <a:spcPct val="0"/>
        </a:spcBef>
        <a:buNone/>
        <a:defRPr kumimoji="1" sz="4062" kern="1200">
          <a:solidFill>
            <a:schemeClr val="tx1"/>
          </a:solidFill>
          <a:latin typeface="+mj-lt"/>
          <a:ea typeface="+mj-ea"/>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250" tIns="45626" rIns="91250" bIns="4562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5"/>
            <a:ext cx="8229600" cy="4525963"/>
          </a:xfrm>
          <a:prstGeom prst="rect">
            <a:avLst/>
          </a:prstGeom>
        </p:spPr>
        <p:txBody>
          <a:bodyPr vert="horz" lIns="91250" tIns="45626" rIns="91250" bIns="4562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476"/>
            <a:ext cx="2133600" cy="365125"/>
          </a:xfrm>
          <a:prstGeom prst="rect">
            <a:avLst/>
          </a:prstGeom>
        </p:spPr>
        <p:txBody>
          <a:bodyPr vert="horz" lIns="91250" tIns="45626" rIns="91250" bIns="45626" rtlCol="0" anchor="ctr"/>
          <a:lstStyle>
            <a:lvl1pPr algn="l">
              <a:defRPr sz="1108">
                <a:solidFill>
                  <a:schemeClr val="tx1">
                    <a:tint val="75000"/>
                  </a:schemeClr>
                </a:solidFill>
              </a:defRPr>
            </a:lvl1pPr>
          </a:lstStyle>
          <a:p>
            <a:fld id="{FEEC13DB-9816-484C-B2C4-DADEA2ED2373}" type="datetime1">
              <a:rPr kumimoji="1" lang="ja-JP" altLang="en-US" smtClean="0"/>
              <a:t>2021/5/13</a:t>
            </a:fld>
            <a:endParaRPr kumimoji="1" lang="ja-JP" altLang="en-US"/>
          </a:p>
        </p:txBody>
      </p:sp>
      <p:sp>
        <p:nvSpPr>
          <p:cNvPr id="5" name="フッター プレースホルダー 4"/>
          <p:cNvSpPr>
            <a:spLocks noGrp="1"/>
          </p:cNvSpPr>
          <p:nvPr>
            <p:ph type="ftr" sz="quarter" idx="3"/>
          </p:nvPr>
        </p:nvSpPr>
        <p:spPr>
          <a:xfrm>
            <a:off x="3124272" y="6356476"/>
            <a:ext cx="2895600" cy="365125"/>
          </a:xfrm>
          <a:prstGeom prst="rect">
            <a:avLst/>
          </a:prstGeom>
        </p:spPr>
        <p:txBody>
          <a:bodyPr vert="horz" lIns="91250" tIns="45626" rIns="91250" bIns="45626" rtlCol="0" anchor="ctr"/>
          <a:lstStyle>
            <a:lvl1pPr algn="ctr">
              <a:defRPr sz="1108">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01887" y="6493000"/>
            <a:ext cx="2133600" cy="365125"/>
          </a:xfrm>
          <a:prstGeom prst="rect">
            <a:avLst/>
          </a:prstGeom>
        </p:spPr>
        <p:txBody>
          <a:bodyPr vert="horz" lIns="91250" tIns="45626" rIns="91250" bIns="45626" rtlCol="0" anchor="ctr"/>
          <a:lstStyle>
            <a:lvl1pPr algn="r">
              <a:defRPr sz="1477">
                <a:solidFill>
                  <a:schemeClr val="tx1"/>
                </a:solidFill>
                <a:latin typeface="+mn-lt"/>
              </a:defRPr>
            </a:lvl1pPr>
          </a:lstStyle>
          <a:p>
            <a:fld id="{84CE9E47-739D-4E28-963D-CE5465163352}" type="slidenum">
              <a:rPr lang="ja-JP" altLang="en-US" smtClean="0"/>
              <a:pPr/>
              <a:t>‹#›</a:t>
            </a:fld>
            <a:endParaRPr lang="ja-JP" altLang="en-US"/>
          </a:p>
        </p:txBody>
      </p:sp>
    </p:spTree>
    <p:extLst>
      <p:ext uri="{BB962C8B-B14F-4D97-AF65-F5344CB8AC3E}">
        <p14:creationId xmlns:p14="http://schemas.microsoft.com/office/powerpoint/2010/main" val="13370954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defTabSz="842385" rtl="0" eaLnBrk="1" latinLnBrk="0" hangingPunct="1">
        <a:spcBef>
          <a:spcPct val="0"/>
        </a:spcBef>
        <a:buNone/>
        <a:defRPr kumimoji="1" sz="4062" kern="1200">
          <a:solidFill>
            <a:schemeClr val="tx1"/>
          </a:solidFill>
          <a:latin typeface="+mj-lt"/>
          <a:ea typeface="+mj-ea"/>
          <a:cs typeface="+mj-cs"/>
        </a:defRPr>
      </a:lvl1pPr>
    </p:titleStyle>
    <p:bodyStyle>
      <a:lvl1pPr marL="315896" indent="-315896" algn="l" defTabSz="842385" rtl="0" eaLnBrk="1" latinLnBrk="0" hangingPunct="1">
        <a:spcBef>
          <a:spcPct val="20000"/>
        </a:spcBef>
        <a:buFont typeface="Arial" panose="020B0604020202020204" pitchFamily="34" charset="0"/>
        <a:buChar char="•"/>
        <a:defRPr kumimoji="1" sz="2954" kern="1200">
          <a:solidFill>
            <a:schemeClr val="tx1"/>
          </a:solidFill>
          <a:latin typeface="+mn-lt"/>
          <a:ea typeface="+mn-ea"/>
          <a:cs typeface="+mn-cs"/>
        </a:defRPr>
      </a:lvl1pPr>
      <a:lvl2pPr marL="684439" indent="-263244" algn="l" defTabSz="842385" rtl="0" eaLnBrk="1" latinLnBrk="0" hangingPunct="1">
        <a:spcBef>
          <a:spcPct val="20000"/>
        </a:spcBef>
        <a:buFont typeface="Arial" panose="020B0604020202020204" pitchFamily="34" charset="0"/>
        <a:buChar char="–"/>
        <a:defRPr kumimoji="1" sz="2585" kern="1200">
          <a:solidFill>
            <a:schemeClr val="tx1"/>
          </a:solidFill>
          <a:latin typeface="+mn-lt"/>
          <a:ea typeface="+mn-ea"/>
          <a:cs typeface="+mn-cs"/>
        </a:defRPr>
      </a:lvl2pPr>
      <a:lvl3pPr marL="1052980" indent="-210596" algn="l" defTabSz="842385" rtl="0" eaLnBrk="1" latinLnBrk="0" hangingPunct="1">
        <a:spcBef>
          <a:spcPct val="20000"/>
        </a:spcBef>
        <a:buFont typeface="Arial" panose="020B0604020202020204" pitchFamily="34" charset="0"/>
        <a:buChar char="•"/>
        <a:defRPr kumimoji="1" sz="2216" kern="1200">
          <a:solidFill>
            <a:schemeClr val="tx1"/>
          </a:solidFill>
          <a:latin typeface="+mn-lt"/>
          <a:ea typeface="+mn-ea"/>
          <a:cs typeface="+mn-cs"/>
        </a:defRPr>
      </a:lvl3pPr>
      <a:lvl4pPr marL="1474176"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4pPr>
      <a:lvl5pPr marL="1895370"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5pPr>
      <a:lvl6pPr marL="2316540"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6pPr>
      <a:lvl7pPr marL="2737751"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7pPr>
      <a:lvl8pPr marL="3158941"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8pPr>
      <a:lvl9pPr marL="3580133" indent="-210596" algn="l" defTabSz="842385" rtl="0" eaLnBrk="1" latinLnBrk="0" hangingPunct="1">
        <a:spcBef>
          <a:spcPct val="20000"/>
        </a:spcBef>
        <a:buFont typeface="Arial" panose="020B0604020202020204" pitchFamily="34" charset="0"/>
        <a:buChar char="•"/>
        <a:defRPr kumimoji="1" sz="1846" kern="1200">
          <a:solidFill>
            <a:schemeClr val="tx1"/>
          </a:solidFill>
          <a:latin typeface="+mn-lt"/>
          <a:ea typeface="+mn-ea"/>
          <a:cs typeface="+mn-cs"/>
        </a:defRPr>
      </a:lvl9pPr>
    </p:bodyStyle>
    <p:otherStyle>
      <a:defPPr>
        <a:defRPr lang="ja-JP"/>
      </a:defPPr>
      <a:lvl1pPr marL="0" algn="l" defTabSz="842385" rtl="0" eaLnBrk="1" latinLnBrk="0" hangingPunct="1">
        <a:defRPr kumimoji="1" sz="1662" kern="1200">
          <a:solidFill>
            <a:schemeClr val="tx1"/>
          </a:solidFill>
          <a:latin typeface="+mn-lt"/>
          <a:ea typeface="+mn-ea"/>
          <a:cs typeface="+mn-cs"/>
        </a:defRPr>
      </a:lvl1pPr>
      <a:lvl2pPr marL="421195" algn="l" defTabSz="842385" rtl="0" eaLnBrk="1" latinLnBrk="0" hangingPunct="1">
        <a:defRPr kumimoji="1" sz="1662" kern="1200">
          <a:solidFill>
            <a:schemeClr val="tx1"/>
          </a:solidFill>
          <a:latin typeface="+mn-lt"/>
          <a:ea typeface="+mn-ea"/>
          <a:cs typeface="+mn-cs"/>
        </a:defRPr>
      </a:lvl2pPr>
      <a:lvl3pPr marL="842385" algn="l" defTabSz="842385" rtl="0" eaLnBrk="1" latinLnBrk="0" hangingPunct="1">
        <a:defRPr kumimoji="1" sz="1662" kern="1200">
          <a:solidFill>
            <a:schemeClr val="tx1"/>
          </a:solidFill>
          <a:latin typeface="+mn-lt"/>
          <a:ea typeface="+mn-ea"/>
          <a:cs typeface="+mn-cs"/>
        </a:defRPr>
      </a:lvl3pPr>
      <a:lvl4pPr marL="1263581" algn="l" defTabSz="842385" rtl="0" eaLnBrk="1" latinLnBrk="0" hangingPunct="1">
        <a:defRPr kumimoji="1" sz="1662" kern="1200">
          <a:solidFill>
            <a:schemeClr val="tx1"/>
          </a:solidFill>
          <a:latin typeface="+mn-lt"/>
          <a:ea typeface="+mn-ea"/>
          <a:cs typeface="+mn-cs"/>
        </a:defRPr>
      </a:lvl4pPr>
      <a:lvl5pPr marL="1684769" algn="l" defTabSz="842385" rtl="0" eaLnBrk="1" latinLnBrk="0" hangingPunct="1">
        <a:defRPr kumimoji="1" sz="1662" kern="1200">
          <a:solidFill>
            <a:schemeClr val="tx1"/>
          </a:solidFill>
          <a:latin typeface="+mn-lt"/>
          <a:ea typeface="+mn-ea"/>
          <a:cs typeface="+mn-cs"/>
        </a:defRPr>
      </a:lvl5pPr>
      <a:lvl6pPr marL="2105963" algn="l" defTabSz="842385" rtl="0" eaLnBrk="1" latinLnBrk="0" hangingPunct="1">
        <a:defRPr kumimoji="1" sz="1662" kern="1200">
          <a:solidFill>
            <a:schemeClr val="tx1"/>
          </a:solidFill>
          <a:latin typeface="+mn-lt"/>
          <a:ea typeface="+mn-ea"/>
          <a:cs typeface="+mn-cs"/>
        </a:defRPr>
      </a:lvl6pPr>
      <a:lvl7pPr marL="2527155" algn="l" defTabSz="842385" rtl="0" eaLnBrk="1" latinLnBrk="0" hangingPunct="1">
        <a:defRPr kumimoji="1" sz="1662" kern="1200">
          <a:solidFill>
            <a:schemeClr val="tx1"/>
          </a:solidFill>
          <a:latin typeface="+mn-lt"/>
          <a:ea typeface="+mn-ea"/>
          <a:cs typeface="+mn-cs"/>
        </a:defRPr>
      </a:lvl7pPr>
      <a:lvl8pPr marL="2948349" algn="l" defTabSz="842385" rtl="0" eaLnBrk="1" latinLnBrk="0" hangingPunct="1">
        <a:defRPr kumimoji="1" sz="1662" kern="1200">
          <a:solidFill>
            <a:schemeClr val="tx1"/>
          </a:solidFill>
          <a:latin typeface="+mn-lt"/>
          <a:ea typeface="+mn-ea"/>
          <a:cs typeface="+mn-cs"/>
        </a:defRPr>
      </a:lvl8pPr>
      <a:lvl9pPr marL="3369539" algn="l" defTabSz="842385" rtl="0" eaLnBrk="1" latinLnBrk="0" hangingPunct="1">
        <a:defRPr kumimoji="1" sz="1662"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タイトル プレースホルダ 1"/>
          <p:cNvSpPr>
            <a:spLocks noGrp="1"/>
          </p:cNvSpPr>
          <p:nvPr>
            <p:ph type="title"/>
          </p:nvPr>
        </p:nvSpPr>
        <p:spPr bwMode="auto">
          <a:xfrm>
            <a:off x="457200" y="274643"/>
            <a:ext cx="8229600" cy="1142999"/>
          </a:xfrm>
          <a:prstGeom prst="rect">
            <a:avLst/>
          </a:prstGeom>
          <a:noFill/>
          <a:ln w="9525">
            <a:noFill/>
            <a:miter lim="800000"/>
            <a:headEnd/>
            <a:tailEnd/>
          </a:ln>
        </p:spPr>
        <p:txBody>
          <a:bodyPr vert="horz" wrap="square" lIns="91428" tIns="45714" rIns="91428" bIns="45714" numCol="1" anchor="ctr" anchorCtr="0" compatLnSpc="1">
            <a:prstTxWarp prst="textNoShape">
              <a:avLst/>
            </a:prstTxWarp>
          </a:bodyPr>
          <a:lstStyle/>
          <a:p>
            <a:pPr lvl="0"/>
            <a:r>
              <a:rPr lang="ja-JP" altLang="en-US" smtClean="0"/>
              <a:t>マスタ タイトルの書式設定</a:t>
            </a:r>
          </a:p>
        </p:txBody>
      </p:sp>
      <p:sp>
        <p:nvSpPr>
          <p:cNvPr id="3075" name="テキスト プレースホルダ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28" tIns="45714" rIns="91428" bIns="45714"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 3"/>
          <p:cNvSpPr>
            <a:spLocks noGrp="1"/>
          </p:cNvSpPr>
          <p:nvPr>
            <p:ph type="dt" sz="half" idx="2"/>
          </p:nvPr>
        </p:nvSpPr>
        <p:spPr>
          <a:xfrm>
            <a:off x="457202" y="6356353"/>
            <a:ext cx="2133600" cy="365127"/>
          </a:xfrm>
          <a:prstGeom prst="rect">
            <a:avLst/>
          </a:prstGeom>
        </p:spPr>
        <p:txBody>
          <a:bodyPr vert="horz" lIns="91428" tIns="45714" rIns="91428" bIns="45714" rtlCol="0" anchor="ctr"/>
          <a:lstStyle>
            <a:lvl1pPr algn="l">
              <a:defRPr sz="1069">
                <a:solidFill>
                  <a:schemeClr val="tx1">
                    <a:tint val="75000"/>
                  </a:schemeClr>
                </a:solidFill>
                <a:latin typeface="Arial" charset="0"/>
                <a:ea typeface="ＭＳ Ｐゴシック" charset="-128"/>
              </a:defRPr>
            </a:lvl1pPr>
          </a:lstStyle>
          <a:p>
            <a:pPr>
              <a:defRPr/>
            </a:pPr>
            <a:fld id="{D8BEDC66-AB75-4684-A4BD-5271A2FDF52B}" type="datetime1">
              <a:rPr lang="ja-JP" altLang="en-US" smtClean="0"/>
              <a:t>2021/5/13</a:t>
            </a:fld>
            <a:endParaRPr lang="ja-JP" altLang="en-US"/>
          </a:p>
        </p:txBody>
      </p:sp>
      <p:sp>
        <p:nvSpPr>
          <p:cNvPr id="5" name="フッター プレースホルダ 4"/>
          <p:cNvSpPr>
            <a:spLocks noGrp="1"/>
          </p:cNvSpPr>
          <p:nvPr>
            <p:ph type="ftr" sz="quarter" idx="3"/>
          </p:nvPr>
        </p:nvSpPr>
        <p:spPr>
          <a:xfrm>
            <a:off x="3124203" y="6356353"/>
            <a:ext cx="2895600" cy="365127"/>
          </a:xfrm>
          <a:prstGeom prst="rect">
            <a:avLst/>
          </a:prstGeom>
        </p:spPr>
        <p:txBody>
          <a:bodyPr vert="horz" lIns="91428" tIns="45714" rIns="91428" bIns="45714" rtlCol="0" anchor="ctr"/>
          <a:lstStyle>
            <a:lvl1pPr algn="ctr">
              <a:defRPr sz="1069">
                <a:solidFill>
                  <a:schemeClr val="tx1">
                    <a:tint val="75000"/>
                  </a:schemeClr>
                </a:solidFill>
                <a:latin typeface="Arial" charset="0"/>
                <a:ea typeface="ＭＳ Ｐゴシック" charset="-128"/>
              </a:defRPr>
            </a:lvl1pPr>
          </a:lstStyle>
          <a:p>
            <a:pPr>
              <a:defRPr/>
            </a:pPr>
            <a:endParaRPr lang="ja-JP" altLang="en-US"/>
          </a:p>
        </p:txBody>
      </p:sp>
      <p:sp>
        <p:nvSpPr>
          <p:cNvPr id="6" name="スライド番号プレースホルダ 5"/>
          <p:cNvSpPr>
            <a:spLocks noGrp="1"/>
          </p:cNvSpPr>
          <p:nvPr>
            <p:ph type="sldNum" sz="quarter" idx="4"/>
          </p:nvPr>
        </p:nvSpPr>
        <p:spPr>
          <a:xfrm>
            <a:off x="6553202" y="6356353"/>
            <a:ext cx="2133600" cy="365127"/>
          </a:xfrm>
          <a:prstGeom prst="rect">
            <a:avLst/>
          </a:prstGeom>
        </p:spPr>
        <p:txBody>
          <a:bodyPr vert="horz" lIns="91428" tIns="45714" rIns="91428" bIns="45714" rtlCol="0" anchor="ctr"/>
          <a:lstStyle>
            <a:lvl1pPr algn="r">
              <a:defRPr sz="1069">
                <a:solidFill>
                  <a:schemeClr val="tx1">
                    <a:tint val="75000"/>
                  </a:schemeClr>
                </a:solidFill>
                <a:latin typeface="Arial" charset="0"/>
                <a:ea typeface="ＭＳ Ｐゴシック" charset="-128"/>
              </a:defRPr>
            </a:lvl1pPr>
          </a:lstStyle>
          <a:p>
            <a:pPr>
              <a:defRPr/>
            </a:pPr>
            <a:fld id="{17C4E106-E4D4-4543-B6B1-4D754DB78274}" type="slidenum">
              <a:rPr lang="ja-JP" altLang="en-US"/>
              <a:pPr>
                <a:defRPr/>
              </a:pPr>
              <a:t>‹#›</a:t>
            </a:fld>
            <a:endParaRPr lang="ja-JP" altLang="en-US"/>
          </a:p>
        </p:txBody>
      </p:sp>
    </p:spTree>
    <p:extLst>
      <p:ext uri="{BB962C8B-B14F-4D97-AF65-F5344CB8AC3E}">
        <p14:creationId xmlns:p14="http://schemas.microsoft.com/office/powerpoint/2010/main" val="2927484053"/>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0" fontAlgn="base" hangingPunct="0">
        <a:spcBef>
          <a:spcPct val="0"/>
        </a:spcBef>
        <a:spcAft>
          <a:spcPct val="0"/>
        </a:spcAft>
        <a:defRPr kumimoji="1" sz="3921" kern="1200">
          <a:solidFill>
            <a:schemeClr val="tx1"/>
          </a:solidFill>
          <a:latin typeface="+mj-lt"/>
          <a:ea typeface="+mj-ea"/>
          <a:cs typeface="+mj-cs"/>
        </a:defRPr>
      </a:lvl1pPr>
      <a:lvl2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3921">
          <a:solidFill>
            <a:schemeClr val="tx1"/>
          </a:solidFill>
          <a:latin typeface="Calibri" pitchFamily="34" charset="0"/>
          <a:ea typeface="ＭＳ Ｐゴシック" charset="-128"/>
        </a:defRPr>
      </a:lvl5pPr>
      <a:lvl6pPr marL="407361" algn="ctr" rtl="0" fontAlgn="base">
        <a:spcBef>
          <a:spcPct val="0"/>
        </a:spcBef>
        <a:spcAft>
          <a:spcPct val="0"/>
        </a:spcAft>
        <a:defRPr kumimoji="1" sz="3921">
          <a:solidFill>
            <a:schemeClr val="tx1"/>
          </a:solidFill>
          <a:latin typeface="Calibri" pitchFamily="34" charset="0"/>
          <a:ea typeface="ＭＳ Ｐゴシック" charset="-128"/>
        </a:defRPr>
      </a:lvl6pPr>
      <a:lvl7pPr marL="814721" algn="ctr" rtl="0" fontAlgn="base">
        <a:spcBef>
          <a:spcPct val="0"/>
        </a:spcBef>
        <a:spcAft>
          <a:spcPct val="0"/>
        </a:spcAft>
        <a:defRPr kumimoji="1" sz="3921">
          <a:solidFill>
            <a:schemeClr val="tx1"/>
          </a:solidFill>
          <a:latin typeface="Calibri" pitchFamily="34" charset="0"/>
          <a:ea typeface="ＭＳ Ｐゴシック" charset="-128"/>
        </a:defRPr>
      </a:lvl7pPr>
      <a:lvl8pPr marL="1222081" algn="ctr" rtl="0" fontAlgn="base">
        <a:spcBef>
          <a:spcPct val="0"/>
        </a:spcBef>
        <a:spcAft>
          <a:spcPct val="0"/>
        </a:spcAft>
        <a:defRPr kumimoji="1" sz="3921">
          <a:solidFill>
            <a:schemeClr val="tx1"/>
          </a:solidFill>
          <a:latin typeface="Calibri" pitchFamily="34" charset="0"/>
          <a:ea typeface="ＭＳ Ｐゴシック" charset="-128"/>
        </a:defRPr>
      </a:lvl8pPr>
      <a:lvl9pPr marL="1629441" algn="ctr" rtl="0" fontAlgn="base">
        <a:spcBef>
          <a:spcPct val="0"/>
        </a:spcBef>
        <a:spcAft>
          <a:spcPct val="0"/>
        </a:spcAft>
        <a:defRPr kumimoji="1" sz="3921">
          <a:solidFill>
            <a:schemeClr val="tx1"/>
          </a:solidFill>
          <a:latin typeface="Calibri" pitchFamily="34" charset="0"/>
          <a:ea typeface="ＭＳ Ｐゴシック" charset="-128"/>
        </a:defRPr>
      </a:lvl9pPr>
    </p:titleStyle>
    <p:bodyStyle>
      <a:lvl1pPr marL="305520" indent="-305520" algn="l" rtl="0" eaLnBrk="0" fontAlgn="base" hangingPunct="0">
        <a:spcBef>
          <a:spcPct val="20000"/>
        </a:spcBef>
        <a:spcAft>
          <a:spcPct val="0"/>
        </a:spcAft>
        <a:buFont typeface="Arial" pitchFamily="34" charset="0"/>
        <a:buChar char="•"/>
        <a:defRPr kumimoji="1" sz="2852" kern="1200">
          <a:solidFill>
            <a:schemeClr val="tx1"/>
          </a:solidFill>
          <a:latin typeface="+mn-lt"/>
          <a:ea typeface="+mn-ea"/>
          <a:cs typeface="+mn-cs"/>
        </a:defRPr>
      </a:lvl1pPr>
      <a:lvl2pPr marL="661961" indent="-254600" algn="l" rtl="0" eaLnBrk="0" fontAlgn="base" hangingPunct="0">
        <a:spcBef>
          <a:spcPct val="20000"/>
        </a:spcBef>
        <a:spcAft>
          <a:spcPct val="0"/>
        </a:spcAft>
        <a:buFont typeface="Arial" pitchFamily="34" charset="0"/>
        <a:buChar char="–"/>
        <a:defRPr kumimoji="1" sz="2495" kern="1200">
          <a:solidFill>
            <a:schemeClr val="tx1"/>
          </a:solidFill>
          <a:latin typeface="+mn-lt"/>
          <a:ea typeface="+mn-ea"/>
          <a:cs typeface="+mn-cs"/>
        </a:defRPr>
      </a:lvl2pPr>
      <a:lvl3pPr marL="1018401" indent="-203681" algn="l" rtl="0" eaLnBrk="0" fontAlgn="base" hangingPunct="0">
        <a:spcBef>
          <a:spcPct val="20000"/>
        </a:spcBef>
        <a:spcAft>
          <a:spcPct val="0"/>
        </a:spcAft>
        <a:buFont typeface="Arial" pitchFamily="34" charset="0"/>
        <a:buChar char="•"/>
        <a:defRPr kumimoji="1" sz="2139" kern="1200">
          <a:solidFill>
            <a:schemeClr val="tx1"/>
          </a:solidFill>
          <a:latin typeface="+mn-lt"/>
          <a:ea typeface="+mn-ea"/>
          <a:cs typeface="+mn-cs"/>
        </a:defRPr>
      </a:lvl3pPr>
      <a:lvl4pPr marL="1425761" indent="-203681" algn="l" rtl="0" eaLnBrk="0" fontAlgn="base" hangingPunct="0">
        <a:spcBef>
          <a:spcPct val="20000"/>
        </a:spcBef>
        <a:spcAft>
          <a:spcPct val="0"/>
        </a:spcAft>
        <a:buFont typeface="Arial" pitchFamily="34" charset="0"/>
        <a:buChar char="–"/>
        <a:defRPr kumimoji="1" sz="1782" kern="1200">
          <a:solidFill>
            <a:schemeClr val="tx1"/>
          </a:solidFill>
          <a:latin typeface="+mn-lt"/>
          <a:ea typeface="+mn-ea"/>
          <a:cs typeface="+mn-cs"/>
        </a:defRPr>
      </a:lvl4pPr>
      <a:lvl5pPr marL="1833122" indent="-203681" algn="l" rtl="0" eaLnBrk="0" fontAlgn="base" hangingPunct="0">
        <a:spcBef>
          <a:spcPct val="20000"/>
        </a:spcBef>
        <a:spcAft>
          <a:spcPct val="0"/>
        </a:spcAft>
        <a:buFont typeface="Arial" pitchFamily="34" charset="0"/>
        <a:buChar char="»"/>
        <a:defRPr kumimoji="1" sz="1782" kern="1200">
          <a:solidFill>
            <a:schemeClr val="tx1"/>
          </a:solidFill>
          <a:latin typeface="+mn-lt"/>
          <a:ea typeface="+mn-ea"/>
          <a:cs typeface="+mn-cs"/>
        </a:defRPr>
      </a:lvl5pPr>
      <a:lvl6pPr marL="224048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6pPr>
      <a:lvl7pPr marL="2647842"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7pPr>
      <a:lvl8pPr marL="305520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8pPr>
      <a:lvl9pPr marL="3462563" indent="-203681" algn="l" defTabSz="814721" rtl="0" eaLnBrk="1" latinLnBrk="0" hangingPunct="1">
        <a:spcBef>
          <a:spcPct val="20000"/>
        </a:spcBef>
        <a:buFont typeface="Arial" pitchFamily="34" charset="0"/>
        <a:buChar char="•"/>
        <a:defRPr kumimoji="1" sz="1782" kern="1200">
          <a:solidFill>
            <a:schemeClr val="tx1"/>
          </a:solidFill>
          <a:latin typeface="+mn-lt"/>
          <a:ea typeface="+mn-ea"/>
          <a:cs typeface="+mn-cs"/>
        </a:defRPr>
      </a:lvl9pPr>
    </p:bodyStyle>
    <p:otherStyle>
      <a:defPPr>
        <a:defRPr lang="ja-JP"/>
      </a:defPPr>
      <a:lvl1pPr marL="0" algn="l" defTabSz="814721" rtl="0" eaLnBrk="1" latinLnBrk="0" hangingPunct="1">
        <a:defRPr kumimoji="1" sz="1604" kern="1200">
          <a:solidFill>
            <a:schemeClr val="tx1"/>
          </a:solidFill>
          <a:latin typeface="+mn-lt"/>
          <a:ea typeface="+mn-ea"/>
          <a:cs typeface="+mn-cs"/>
        </a:defRPr>
      </a:lvl1pPr>
      <a:lvl2pPr marL="407361" algn="l" defTabSz="814721" rtl="0" eaLnBrk="1" latinLnBrk="0" hangingPunct="1">
        <a:defRPr kumimoji="1" sz="1604" kern="1200">
          <a:solidFill>
            <a:schemeClr val="tx1"/>
          </a:solidFill>
          <a:latin typeface="+mn-lt"/>
          <a:ea typeface="+mn-ea"/>
          <a:cs typeface="+mn-cs"/>
        </a:defRPr>
      </a:lvl2pPr>
      <a:lvl3pPr marL="814721" algn="l" defTabSz="814721" rtl="0" eaLnBrk="1" latinLnBrk="0" hangingPunct="1">
        <a:defRPr kumimoji="1" sz="1604" kern="1200">
          <a:solidFill>
            <a:schemeClr val="tx1"/>
          </a:solidFill>
          <a:latin typeface="+mn-lt"/>
          <a:ea typeface="+mn-ea"/>
          <a:cs typeface="+mn-cs"/>
        </a:defRPr>
      </a:lvl3pPr>
      <a:lvl4pPr marL="1222081" algn="l" defTabSz="814721" rtl="0" eaLnBrk="1" latinLnBrk="0" hangingPunct="1">
        <a:defRPr kumimoji="1" sz="1604" kern="1200">
          <a:solidFill>
            <a:schemeClr val="tx1"/>
          </a:solidFill>
          <a:latin typeface="+mn-lt"/>
          <a:ea typeface="+mn-ea"/>
          <a:cs typeface="+mn-cs"/>
        </a:defRPr>
      </a:lvl4pPr>
      <a:lvl5pPr marL="1629441" algn="l" defTabSz="814721" rtl="0" eaLnBrk="1" latinLnBrk="0" hangingPunct="1">
        <a:defRPr kumimoji="1" sz="1604" kern="1200">
          <a:solidFill>
            <a:schemeClr val="tx1"/>
          </a:solidFill>
          <a:latin typeface="+mn-lt"/>
          <a:ea typeface="+mn-ea"/>
          <a:cs typeface="+mn-cs"/>
        </a:defRPr>
      </a:lvl5pPr>
      <a:lvl6pPr marL="2036802" algn="l" defTabSz="814721" rtl="0" eaLnBrk="1" latinLnBrk="0" hangingPunct="1">
        <a:defRPr kumimoji="1" sz="1604" kern="1200">
          <a:solidFill>
            <a:schemeClr val="tx1"/>
          </a:solidFill>
          <a:latin typeface="+mn-lt"/>
          <a:ea typeface="+mn-ea"/>
          <a:cs typeface="+mn-cs"/>
        </a:defRPr>
      </a:lvl6pPr>
      <a:lvl7pPr marL="2444163" algn="l" defTabSz="814721" rtl="0" eaLnBrk="1" latinLnBrk="0" hangingPunct="1">
        <a:defRPr kumimoji="1" sz="1604" kern="1200">
          <a:solidFill>
            <a:schemeClr val="tx1"/>
          </a:solidFill>
          <a:latin typeface="+mn-lt"/>
          <a:ea typeface="+mn-ea"/>
          <a:cs typeface="+mn-cs"/>
        </a:defRPr>
      </a:lvl7pPr>
      <a:lvl8pPr marL="2851523" algn="l" defTabSz="814721" rtl="0" eaLnBrk="1" latinLnBrk="0" hangingPunct="1">
        <a:defRPr kumimoji="1" sz="1604" kern="1200">
          <a:solidFill>
            <a:schemeClr val="tx1"/>
          </a:solidFill>
          <a:latin typeface="+mn-lt"/>
          <a:ea typeface="+mn-ea"/>
          <a:cs typeface="+mn-cs"/>
        </a:defRPr>
      </a:lvl8pPr>
      <a:lvl9pPr marL="3258883" algn="l" defTabSz="814721" rtl="0" eaLnBrk="1" latinLnBrk="0" hangingPunct="1">
        <a:defRPr kumimoji="1" sz="160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6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61.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61.xml"/><Relationship Id="rId5" Type="http://schemas.openxmlformats.org/officeDocument/2006/relationships/image" Target="../media/image7.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61.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3.xml"/><Relationship Id="rId1" Type="http://schemas.openxmlformats.org/officeDocument/2006/relationships/slideLayout" Target="../slideLayouts/slideLayout161.xml"/><Relationship Id="rId5" Type="http://schemas.openxmlformats.org/officeDocument/2006/relationships/image" Target="../media/image12.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0.xml"/><Relationship Id="rId1" Type="http://schemas.openxmlformats.org/officeDocument/2006/relationships/slideLayout" Target="../slideLayouts/slideLayout7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pixabay.com/ja/%E6%B3%A8%E6%84%8F-%E8%A8%98%E5%8F%B7-%E9%81%93%E8%B7%AF%E6%A8%99%E8%AD%98-%E4%BA%A4%E9%80%9A%E6%A8%99%E8%AD%98-%E5%8F%A4%E3%81%84-%E3%83%95%E3%83%A9%E3%83%B3%E3%82%B9-160818/" TargetMode="External"/><Relationship Id="rId2" Type="http://schemas.openxmlformats.org/officeDocument/2006/relationships/notesSlide" Target="../notesSlides/notesSlide8.xml"/><Relationship Id="rId1" Type="http://schemas.openxmlformats.org/officeDocument/2006/relationships/slideLayout" Target="../slideLayouts/slideLayout1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638901" y="1922384"/>
            <a:ext cx="8060516" cy="567174"/>
          </a:xfrm>
          <a:prstGeom prst="roundRect">
            <a:avLst>
              <a:gd name="adj" fmla="val 301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7883" tIns="38941" rIns="77883" bIns="38941" anchor="ct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1" lang="ja-JP" altLang="en-US" sz="2585" b="1" i="0" u="none" strike="noStrike" kern="1200" cap="none" spc="0" normalizeH="0" baseline="0" noProof="0" dirty="0" smtClean="0">
                <a:ln>
                  <a:noFill/>
                </a:ln>
                <a:solidFill>
                  <a:prstClr val="white"/>
                </a:solidFill>
                <a:effectLst/>
                <a:uLnTx/>
                <a:uFillTx/>
                <a:latin typeface="Calibri"/>
                <a:ea typeface="ＤＨＰ特太ゴシック体" pitchFamily="2" charset="-128"/>
                <a:cs typeface="+mn-cs"/>
              </a:rPr>
              <a:t>愛媛県社会保険労務士会中予支部研修会</a:t>
            </a:r>
            <a:endParaRPr kumimoji="1" lang="en-US" altLang="ja-JP" sz="2585" b="1" i="0" u="none" strike="noStrike" kern="1200" cap="none" spc="0" normalizeH="0" baseline="0" noProof="0" dirty="0">
              <a:ln>
                <a:noFill/>
              </a:ln>
              <a:solidFill>
                <a:prstClr val="white"/>
              </a:solidFill>
              <a:effectLst/>
              <a:uLnTx/>
              <a:uFillTx/>
              <a:latin typeface="Calibri"/>
              <a:ea typeface="ＤＨＰ特太ゴシック体" pitchFamily="2" charset="-128"/>
              <a:cs typeface="+mn-cs"/>
            </a:endParaRPr>
          </a:p>
        </p:txBody>
      </p:sp>
      <p:grpSp>
        <p:nvGrpSpPr>
          <p:cNvPr id="14339" name="グループ化 14"/>
          <p:cNvGrpSpPr>
            <a:grpSpLocks/>
          </p:cNvGrpSpPr>
          <p:nvPr/>
        </p:nvGrpSpPr>
        <p:grpSpPr bwMode="auto">
          <a:xfrm>
            <a:off x="1811216" y="5115770"/>
            <a:ext cx="5521569" cy="461259"/>
            <a:chOff x="17697" y="9213226"/>
            <a:chExt cx="6480000" cy="540016"/>
          </a:xfrm>
        </p:grpSpPr>
        <p:sp>
          <p:nvSpPr>
            <p:cNvPr id="7" name="角丸四角形 6"/>
            <p:cNvSpPr/>
            <p:nvPr/>
          </p:nvSpPr>
          <p:spPr>
            <a:xfrm>
              <a:off x="17697" y="9303494"/>
              <a:ext cx="6480000" cy="35948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077" rtl="0" eaLnBrk="1" latinLnBrk="0" hangingPunct="1">
                <a:defRPr kumimoji="1" sz="1800" kern="1200">
                  <a:solidFill>
                    <a:schemeClr val="lt1"/>
                  </a:solidFill>
                  <a:latin typeface="+mn-lt"/>
                  <a:ea typeface="+mn-ea"/>
                  <a:cs typeface="+mn-cs"/>
                </a:defRPr>
              </a:lvl1pPr>
              <a:lvl2pPr marL="457039" algn="l" defTabSz="914077" rtl="0" eaLnBrk="1" latinLnBrk="0" hangingPunct="1">
                <a:defRPr kumimoji="1" sz="1800" kern="1200">
                  <a:solidFill>
                    <a:schemeClr val="lt1"/>
                  </a:solidFill>
                  <a:latin typeface="+mn-lt"/>
                  <a:ea typeface="+mn-ea"/>
                  <a:cs typeface="+mn-cs"/>
                </a:defRPr>
              </a:lvl2pPr>
              <a:lvl3pPr marL="914077" algn="l" defTabSz="914077" rtl="0" eaLnBrk="1" latinLnBrk="0" hangingPunct="1">
                <a:defRPr kumimoji="1" sz="1800" kern="1200">
                  <a:solidFill>
                    <a:schemeClr val="lt1"/>
                  </a:solidFill>
                  <a:latin typeface="+mn-lt"/>
                  <a:ea typeface="+mn-ea"/>
                  <a:cs typeface="+mn-cs"/>
                </a:defRPr>
              </a:lvl3pPr>
              <a:lvl4pPr marL="1371116" algn="l" defTabSz="914077" rtl="0" eaLnBrk="1" latinLnBrk="0" hangingPunct="1">
                <a:defRPr kumimoji="1" sz="1800" kern="1200">
                  <a:solidFill>
                    <a:schemeClr val="lt1"/>
                  </a:solidFill>
                  <a:latin typeface="+mn-lt"/>
                  <a:ea typeface="+mn-ea"/>
                  <a:cs typeface="+mn-cs"/>
                </a:defRPr>
              </a:lvl4pPr>
              <a:lvl5pPr marL="1828155" algn="l" defTabSz="914077" rtl="0" eaLnBrk="1" latinLnBrk="0" hangingPunct="1">
                <a:defRPr kumimoji="1" sz="1800" kern="1200">
                  <a:solidFill>
                    <a:schemeClr val="lt1"/>
                  </a:solidFill>
                  <a:latin typeface="+mn-lt"/>
                  <a:ea typeface="+mn-ea"/>
                  <a:cs typeface="+mn-cs"/>
                </a:defRPr>
              </a:lvl5pPr>
              <a:lvl6pPr marL="2285192" algn="l" defTabSz="914077" rtl="0" eaLnBrk="1" latinLnBrk="0" hangingPunct="1">
                <a:defRPr kumimoji="1" sz="1800" kern="1200">
                  <a:solidFill>
                    <a:schemeClr val="lt1"/>
                  </a:solidFill>
                  <a:latin typeface="+mn-lt"/>
                  <a:ea typeface="+mn-ea"/>
                  <a:cs typeface="+mn-cs"/>
                </a:defRPr>
              </a:lvl6pPr>
              <a:lvl7pPr marL="2742232" algn="l" defTabSz="914077" rtl="0" eaLnBrk="1" latinLnBrk="0" hangingPunct="1">
                <a:defRPr kumimoji="1" sz="1800" kern="1200">
                  <a:solidFill>
                    <a:schemeClr val="lt1"/>
                  </a:solidFill>
                  <a:latin typeface="+mn-lt"/>
                  <a:ea typeface="+mn-ea"/>
                  <a:cs typeface="+mn-cs"/>
                </a:defRPr>
              </a:lvl7pPr>
              <a:lvl8pPr marL="3199271" algn="l" defTabSz="914077" rtl="0" eaLnBrk="1" latinLnBrk="0" hangingPunct="1">
                <a:defRPr kumimoji="1" sz="1800" kern="1200">
                  <a:solidFill>
                    <a:schemeClr val="lt1"/>
                  </a:solidFill>
                  <a:latin typeface="+mn-lt"/>
                  <a:ea typeface="+mn-ea"/>
                  <a:cs typeface="+mn-cs"/>
                </a:defRPr>
              </a:lvl8pPr>
              <a:lvl9pPr marL="3656308" algn="l" defTabSz="914077" rtl="0" eaLnBrk="1" latinLnBrk="0" hangingPunct="1">
                <a:defRPr kumimoji="1" sz="1800" kern="1200">
                  <a:solidFill>
                    <a:schemeClr val="lt1"/>
                  </a:solidFill>
                  <a:latin typeface="+mn-lt"/>
                  <a:ea typeface="+mn-ea"/>
                  <a:cs typeface="+mn-cs"/>
                </a:defRPr>
              </a:lvl9pPr>
            </a:lstStyle>
            <a:p>
              <a:pPr marL="0" marR="0" lvl="0" indent="0" algn="ctr" defTabSz="778897" rtl="0" eaLnBrk="1" fontAlgn="auto" latinLnBrk="0" hangingPunct="1">
                <a:lnSpc>
                  <a:spcPct val="100000"/>
                </a:lnSpc>
                <a:spcBef>
                  <a:spcPts val="0"/>
                </a:spcBef>
                <a:spcAft>
                  <a:spcPts val="0"/>
                </a:spcAft>
                <a:buClrTx/>
                <a:buSzTx/>
                <a:buFontTx/>
                <a:buNone/>
                <a:tabLst/>
                <a:defRPr/>
              </a:pPr>
              <a:r>
                <a:rPr kumimoji="1" lang="ja-JP" altLang="en-US" sz="1704"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r>
                <a:rPr kumimoji="1" lang="ja-JP" altLang="en-US" sz="2727"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愛媛</a:t>
              </a:r>
              <a:r>
                <a:rPr kumimoji="1" lang="ja-JP" altLang="en-US" sz="2727" b="1" i="0" u="none" strike="noStrike" kern="1200" cap="none" spc="0" normalizeH="0" baseline="0" noProof="0" dirty="0" smtClean="0">
                  <a:ln>
                    <a:noFill/>
                  </a:ln>
                  <a:solidFill>
                    <a:prstClr val="black"/>
                  </a:solidFill>
                  <a:effectLst/>
                  <a:uLnTx/>
                  <a:uFillTx/>
                  <a:latin typeface="HG丸ｺﾞｼｯｸM-PRO" pitchFamily="50" charset="-128"/>
                  <a:ea typeface="HG丸ｺﾞｼｯｸM-PRO" pitchFamily="50" charset="-128"/>
                  <a:cs typeface="+mn-cs"/>
                </a:rPr>
                <a:t>労働局雇用環境・均等室</a:t>
              </a:r>
              <a:r>
                <a:rPr kumimoji="1" lang="ja-JP" altLang="en-US" sz="2727"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1" lang="en-US" altLang="ja-JP" sz="2727"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pic>
          <p:nvPicPr>
            <p:cNvPr id="14344" name="図 7" descr="マーク最小.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97" y="9213226"/>
              <a:ext cx="540016" cy="540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1" name="Rectangle 9"/>
          <p:cNvSpPr>
            <a:spLocks noChangeArrowheads="1"/>
          </p:cNvSpPr>
          <p:nvPr/>
        </p:nvSpPr>
        <p:spPr bwMode="auto">
          <a:xfrm>
            <a:off x="481549" y="479739"/>
            <a:ext cx="157352" cy="314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7883" tIns="38941" rIns="77883" bIns="38941" anchor="ctr">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charset="-128"/>
              </a:defRPr>
            </a:lvl9pPr>
          </a:lstStyle>
          <a:p>
            <a:pPr marL="0" marR="0" lvl="0" indent="0" algn="l" defTabSz="779173" rtl="0" eaLnBrk="1" fontAlgn="base" latinLnBrk="0" hangingPunct="1">
              <a:lnSpc>
                <a:spcPct val="100000"/>
              </a:lnSpc>
              <a:spcBef>
                <a:spcPct val="0"/>
              </a:spcBef>
              <a:spcAft>
                <a:spcPct val="0"/>
              </a:spcAft>
              <a:buClrTx/>
              <a:buSzTx/>
              <a:buFont typeface="Arial" charset="0"/>
              <a:buNone/>
              <a:tabLst/>
              <a:defRPr/>
            </a:pPr>
            <a:endParaRPr kumimoji="1" lang="ja-JP" altLang="en-US" sz="1534" b="1" i="0" u="none" strike="noStrike" kern="1200" cap="none" spc="0" normalizeH="0" baseline="0" noProof="0">
              <a:ln>
                <a:noFill/>
              </a:ln>
              <a:solidFill>
                <a:srgbClr val="000000"/>
              </a:solidFill>
              <a:effectLst/>
              <a:uLnTx/>
              <a:uFillTx/>
              <a:latin typeface="Calibri" pitchFamily="34" charset="0"/>
              <a:ea typeface="メイリオ" pitchFamily="50" charset="-128"/>
              <a:cs typeface="+mn-cs"/>
            </a:endParaRPr>
          </a:p>
        </p:txBody>
      </p:sp>
      <p:sp>
        <p:nvSpPr>
          <p:cNvPr id="9" name="角丸四角形 8"/>
          <p:cNvSpPr/>
          <p:nvPr/>
        </p:nvSpPr>
        <p:spPr>
          <a:xfrm>
            <a:off x="560223" y="603074"/>
            <a:ext cx="4609998" cy="632452"/>
          </a:xfrm>
          <a:prstGeom prst="roundRect">
            <a:avLst>
              <a:gd name="adj" fmla="val 30178"/>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7883" tIns="38941" rIns="77883" bIns="38941" anchor="ctr"/>
          <a:lstStyle/>
          <a:p>
            <a:pPr marL="0" marR="0" lvl="0" indent="0" algn="l" defTabSz="779173"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令和</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5</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1" lang="en-US" altLang="ja-JP"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17</a:t>
            </a:r>
            <a:r>
              <a:rPr kumimoji="1" lang="ja-JP" altLang="en-US" sz="1600" b="1" i="0" u="none"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日（月）</a:t>
            </a:r>
            <a:endParaRPr kumimoji="1" lang="en-US" altLang="ja-JP" sz="16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 name="テキスト ボックス 1"/>
          <p:cNvSpPr txBox="1"/>
          <p:nvPr/>
        </p:nvSpPr>
        <p:spPr>
          <a:xfrm>
            <a:off x="1915250" y="3155611"/>
            <a:ext cx="5749905" cy="1371209"/>
          </a:xfrm>
          <a:prstGeom prst="rect">
            <a:avLst/>
          </a:prstGeom>
          <a:noFill/>
        </p:spPr>
        <p:txBody>
          <a:bodyPr wrap="square" rtlCol="0">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１</a:t>
            </a:r>
            <a:r>
              <a:rPr kumimoji="1" lang="ja-JP" altLang="en-US" sz="1662"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．パート・有期雇用労働法の均等・均衡待遇規定について</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２</a:t>
            </a:r>
            <a:r>
              <a:rPr kumimoji="1" lang="ja-JP" altLang="en-US" sz="1662"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r>
              <a:rPr kumimoji="1" lang="ja-JP" altLang="en-US" sz="1662" dirty="0" smtClean="0">
                <a:solidFill>
                  <a:prstClr val="black"/>
                </a:solidFill>
                <a:latin typeface="Calibri"/>
                <a:ea typeface="ＭＳ Ｐゴシック" panose="020B0600070205080204" pitchFamily="50" charset="-128"/>
              </a:rPr>
              <a:t>令和</a:t>
            </a:r>
            <a:r>
              <a:rPr kumimoji="1" lang="en-US" altLang="ja-JP" sz="1662" dirty="0" smtClean="0">
                <a:solidFill>
                  <a:prstClr val="black"/>
                </a:solidFill>
                <a:latin typeface="Calibri"/>
                <a:ea typeface="ＭＳ Ｐゴシック" panose="020B0600070205080204" pitchFamily="50" charset="-128"/>
              </a:rPr>
              <a:t>3</a:t>
            </a:r>
            <a:r>
              <a:rPr kumimoji="1" lang="ja-JP" altLang="en-US" sz="1662" dirty="0" smtClean="0">
                <a:solidFill>
                  <a:prstClr val="black"/>
                </a:solidFill>
                <a:latin typeface="Calibri"/>
                <a:ea typeface="ＭＳ Ｐゴシック" panose="020B0600070205080204" pitchFamily="50" charset="-128"/>
              </a:rPr>
              <a:t>年度助成金制度について</a:t>
            </a: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endParaRPr kumimoji="1" lang="en-US" altLang="ja-JP"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844083"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３</a:t>
            </a:r>
            <a:r>
              <a:rPr kumimoji="1" lang="ja-JP" altLang="en-US" sz="1662"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．総合的ハラスメント対策について</a:t>
            </a:r>
            <a:endParaRPr kumimoji="1" lang="ja-JP" altLang="en-US" sz="1662"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3393466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253086394"/>
              </p:ext>
            </p:extLst>
          </p:nvPr>
        </p:nvGraphicFramePr>
        <p:xfrm>
          <a:off x="112819" y="473507"/>
          <a:ext cx="8900552" cy="5195620"/>
        </p:xfrm>
        <a:graphic>
          <a:graphicData uri="http://schemas.openxmlformats.org/drawingml/2006/table">
            <a:tbl>
              <a:tblPr firstRow="1" bandRow="1">
                <a:tableStyleId>{5C22544A-7EE6-4342-B048-85BDC9FD1C3A}</a:tableStyleId>
              </a:tblPr>
              <a:tblGrid>
                <a:gridCol w="533504">
                  <a:extLst>
                    <a:ext uri="{9D8B030D-6E8A-4147-A177-3AD203B41FA5}">
                      <a16:colId xmlns:a16="http://schemas.microsoft.com/office/drawing/2014/main" val="2568689622"/>
                    </a:ext>
                  </a:extLst>
                </a:gridCol>
                <a:gridCol w="497939">
                  <a:extLst>
                    <a:ext uri="{9D8B030D-6E8A-4147-A177-3AD203B41FA5}">
                      <a16:colId xmlns:a16="http://schemas.microsoft.com/office/drawing/2014/main" val="2958398345"/>
                    </a:ext>
                  </a:extLst>
                </a:gridCol>
                <a:gridCol w="583298">
                  <a:extLst>
                    <a:ext uri="{9D8B030D-6E8A-4147-A177-3AD203B41FA5}">
                      <a16:colId xmlns:a16="http://schemas.microsoft.com/office/drawing/2014/main" val="762671478"/>
                    </a:ext>
                  </a:extLst>
                </a:gridCol>
                <a:gridCol w="1195052">
                  <a:extLst>
                    <a:ext uri="{9D8B030D-6E8A-4147-A177-3AD203B41FA5}">
                      <a16:colId xmlns:a16="http://schemas.microsoft.com/office/drawing/2014/main" val="1145215903"/>
                    </a:ext>
                  </a:extLst>
                </a:gridCol>
                <a:gridCol w="569072">
                  <a:extLst>
                    <a:ext uri="{9D8B030D-6E8A-4147-A177-3AD203B41FA5}">
                      <a16:colId xmlns:a16="http://schemas.microsoft.com/office/drawing/2014/main" val="2219042840"/>
                    </a:ext>
                  </a:extLst>
                </a:gridCol>
                <a:gridCol w="1123919">
                  <a:extLst>
                    <a:ext uri="{9D8B030D-6E8A-4147-A177-3AD203B41FA5}">
                      <a16:colId xmlns:a16="http://schemas.microsoft.com/office/drawing/2014/main" val="3203314207"/>
                    </a:ext>
                  </a:extLst>
                </a:gridCol>
                <a:gridCol w="1452950">
                  <a:extLst>
                    <a:ext uri="{9D8B030D-6E8A-4147-A177-3AD203B41FA5}">
                      <a16:colId xmlns:a16="http://schemas.microsoft.com/office/drawing/2014/main" val="1170661344"/>
                    </a:ext>
                  </a:extLst>
                </a:gridCol>
                <a:gridCol w="1478417">
                  <a:extLst>
                    <a:ext uri="{9D8B030D-6E8A-4147-A177-3AD203B41FA5}">
                      <a16:colId xmlns:a16="http://schemas.microsoft.com/office/drawing/2014/main" val="2335225401"/>
                    </a:ext>
                  </a:extLst>
                </a:gridCol>
                <a:gridCol w="1466401">
                  <a:extLst>
                    <a:ext uri="{9D8B030D-6E8A-4147-A177-3AD203B41FA5}">
                      <a16:colId xmlns:a16="http://schemas.microsoft.com/office/drawing/2014/main" val="1242164037"/>
                    </a:ext>
                  </a:extLst>
                </a:gridCol>
              </a:tblGrid>
              <a:tr h="301757">
                <a:tc rowSpan="8">
                  <a:txBody>
                    <a:bodyPr/>
                    <a:lstStyle/>
                    <a:p>
                      <a:r>
                        <a:rPr kumimoji="1" lang="ja-JP" altLang="en-US" dirty="0" smtClean="0"/>
                        <a:t>具体的な作業①</a:t>
                      </a:r>
                      <a:endParaRPr kumimoji="1" lang="ja-JP" altLang="en-US" dirty="0"/>
                    </a:p>
                  </a:txBody>
                  <a:tcPr anchor="ctr"/>
                </a:tc>
                <a:tc gridSpan="5">
                  <a:txBody>
                    <a:bodyPr/>
                    <a:lstStyle/>
                    <a:p>
                      <a:endParaRPr kumimoji="1" lang="ja-JP" altLang="en-US" dirty="0"/>
                    </a:p>
                  </a:txBody>
                  <a:tcPr anchor="ct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dirty="0" smtClean="0"/>
                        <a:t>（１）</a:t>
                      </a:r>
                      <a:endParaRPr kumimoji="1" lang="ja-JP" altLang="en-US" dirty="0"/>
                    </a:p>
                  </a:txBody>
                  <a:tcPr anchor="ctr"/>
                </a:tc>
                <a:tc>
                  <a:txBody>
                    <a:bodyPr/>
                    <a:lstStyle/>
                    <a:p>
                      <a:pPr algn="ctr"/>
                      <a:r>
                        <a:rPr kumimoji="1" lang="ja-JP" altLang="en-US" dirty="0" smtClean="0"/>
                        <a:t>（２）</a:t>
                      </a:r>
                      <a:endParaRPr kumimoji="1" lang="ja-JP" altLang="en-US" dirty="0"/>
                    </a:p>
                  </a:txBody>
                  <a:tcPr anchor="ctr"/>
                </a:tc>
                <a:tc>
                  <a:txBody>
                    <a:bodyPr/>
                    <a:lstStyle/>
                    <a:p>
                      <a:pPr algn="ctr"/>
                      <a:r>
                        <a:rPr kumimoji="1" lang="ja-JP" altLang="en-US" dirty="0" smtClean="0"/>
                        <a:t>（３）</a:t>
                      </a:r>
                      <a:endParaRPr kumimoji="1" lang="ja-JP" altLang="en-US" dirty="0"/>
                    </a:p>
                  </a:txBody>
                  <a:tcPr anchor="ctr"/>
                </a:tc>
                <a:extLst>
                  <a:ext uri="{0D108BD9-81ED-4DB2-BD59-A6C34878D82A}">
                    <a16:rowId xmlns:a16="http://schemas.microsoft.com/office/drawing/2014/main" val="1621216108"/>
                  </a:ext>
                </a:extLst>
              </a:tr>
              <a:tr h="301757">
                <a:tc vMerge="1">
                  <a:txBody>
                    <a:bodyPr/>
                    <a:lstStyle/>
                    <a:p>
                      <a:endParaRPr kumimoji="1" lang="ja-JP" altLang="en-US"/>
                    </a:p>
                  </a:txBody>
                  <a:tcPr/>
                </a:tc>
                <a:tc gridSpan="5">
                  <a:txBody>
                    <a:bodyPr/>
                    <a:lstStyle/>
                    <a:p>
                      <a:r>
                        <a:rPr kumimoji="1" lang="ja-JP" altLang="en-US" sz="1100" dirty="0" smtClean="0"/>
                        <a:t>職員のタイプの名称</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100" dirty="0" smtClean="0">
                          <a:solidFill>
                            <a:srgbClr val="FF0000"/>
                          </a:solidFill>
                        </a:rPr>
                        <a:t>正社員</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嘱託社員</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パート</a:t>
                      </a:r>
                      <a:endParaRPr kumimoji="1" lang="ja-JP" altLang="en-US" sz="1100" dirty="0">
                        <a:solidFill>
                          <a:srgbClr val="FF0000"/>
                        </a:solidFill>
                      </a:endParaRPr>
                    </a:p>
                  </a:txBody>
                  <a:tcPr anchor="ctr"/>
                </a:tc>
                <a:extLst>
                  <a:ext uri="{0D108BD9-81ED-4DB2-BD59-A6C34878D82A}">
                    <a16:rowId xmlns:a16="http://schemas.microsoft.com/office/drawing/2014/main" val="898073249"/>
                  </a:ext>
                </a:extLst>
              </a:tr>
              <a:tr h="301757">
                <a:tc vMerge="1">
                  <a:txBody>
                    <a:bodyPr/>
                    <a:lstStyle/>
                    <a:p>
                      <a:endParaRPr kumimoji="1" lang="ja-JP" altLang="en-US" dirty="0"/>
                    </a:p>
                  </a:txBody>
                  <a:tcPr/>
                </a:tc>
                <a:tc>
                  <a:txBody>
                    <a:bodyPr/>
                    <a:lstStyle/>
                    <a:p>
                      <a:r>
                        <a:rPr kumimoji="1" lang="ja-JP" altLang="en-US" sz="1100" dirty="0" smtClean="0"/>
                        <a:t>①</a:t>
                      </a:r>
                      <a:endParaRPr kumimoji="1" lang="ja-JP" altLang="en-US" sz="1100" dirty="0"/>
                    </a:p>
                  </a:txBody>
                  <a:tcPr anchor="ctr"/>
                </a:tc>
                <a:tc gridSpan="2">
                  <a:txBody>
                    <a:bodyPr/>
                    <a:lstStyle/>
                    <a:p>
                      <a:r>
                        <a:rPr kumimoji="1" lang="ja-JP" altLang="en-US" sz="1100" dirty="0" smtClean="0"/>
                        <a:t>人数</a:t>
                      </a:r>
                      <a:endParaRPr kumimoji="1" lang="ja-JP" altLang="en-US" sz="1100" dirty="0"/>
                    </a:p>
                  </a:txBody>
                  <a:tcPr anchor="ctr"/>
                </a:tc>
                <a:tc hMerge="1">
                  <a:txBody>
                    <a:bodyPr/>
                    <a:lstStyle/>
                    <a:p>
                      <a:endParaRPr kumimoji="1" lang="ja-JP" altLang="en-US" dirty="0"/>
                    </a:p>
                  </a:txBody>
                  <a:tcPr/>
                </a:tc>
                <a:tc gridSpan="2">
                  <a:txBody>
                    <a:bodyPr/>
                    <a:lstStyle/>
                    <a:p>
                      <a:endParaRPr kumimoji="1" lang="ja-JP" altLang="en-US" sz="1100" dirty="0"/>
                    </a:p>
                  </a:txBody>
                  <a:tcPr anchor="ctr"/>
                </a:tc>
                <a:tc hMerge="1">
                  <a:txBody>
                    <a:bodyPr/>
                    <a:lstStyle/>
                    <a:p>
                      <a:endParaRPr kumimoji="1" lang="ja-JP" altLang="en-US"/>
                    </a:p>
                  </a:txBody>
                  <a:tcPr/>
                </a:tc>
                <a:tc>
                  <a:txBody>
                    <a:bodyPr/>
                    <a:lstStyle/>
                    <a:p>
                      <a:pPr algn="ctr"/>
                      <a:r>
                        <a:rPr kumimoji="1" lang="ja-JP" altLang="en-US" sz="1100" dirty="0" smtClean="0">
                          <a:solidFill>
                            <a:srgbClr val="FF0000"/>
                          </a:solidFill>
                        </a:rPr>
                        <a:t>１００</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５</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３０</a:t>
                      </a:r>
                      <a:endParaRPr kumimoji="1" lang="ja-JP" altLang="en-US" sz="1100" dirty="0">
                        <a:solidFill>
                          <a:srgbClr val="FF0000"/>
                        </a:solidFill>
                      </a:endParaRPr>
                    </a:p>
                  </a:txBody>
                  <a:tcPr anchor="ctr"/>
                </a:tc>
                <a:extLst>
                  <a:ext uri="{0D108BD9-81ED-4DB2-BD59-A6C34878D82A}">
                    <a16:rowId xmlns:a16="http://schemas.microsoft.com/office/drawing/2014/main" val="749564226"/>
                  </a:ext>
                </a:extLst>
              </a:tr>
              <a:tr h="301757">
                <a:tc vMerge="1">
                  <a:txBody>
                    <a:bodyPr/>
                    <a:lstStyle/>
                    <a:p>
                      <a:endParaRPr kumimoji="1" lang="ja-JP" altLang="en-US"/>
                    </a:p>
                  </a:txBody>
                  <a:tcPr/>
                </a:tc>
                <a:tc rowSpan="2">
                  <a:txBody>
                    <a:bodyPr/>
                    <a:lstStyle/>
                    <a:p>
                      <a:r>
                        <a:rPr kumimoji="1" lang="ja-JP" altLang="en-US" sz="1100" dirty="0" smtClean="0"/>
                        <a:t>②</a:t>
                      </a:r>
                      <a:endParaRPr kumimoji="1" lang="ja-JP" altLang="en-US" sz="1100" dirty="0"/>
                    </a:p>
                  </a:txBody>
                  <a:tcPr anchor="ctr"/>
                </a:tc>
                <a:tc rowSpan="2" gridSpan="2">
                  <a:txBody>
                    <a:bodyPr/>
                    <a:lstStyle/>
                    <a:p>
                      <a:r>
                        <a:rPr kumimoji="1" lang="ja-JP" altLang="en-US" sz="1100" dirty="0" smtClean="0"/>
                        <a:t>労働契約期間</a:t>
                      </a:r>
                      <a:endParaRPr kumimoji="1" lang="ja-JP" altLang="en-US" sz="1100" dirty="0"/>
                    </a:p>
                  </a:txBody>
                  <a:tcPr anchor="ctr"/>
                </a:tc>
                <a:tc rowSpan="2" hMerge="1">
                  <a:txBody>
                    <a:bodyPr/>
                    <a:lstStyle/>
                    <a:p>
                      <a:endParaRPr kumimoji="1" lang="ja-JP" altLang="en-US" dirty="0"/>
                    </a:p>
                  </a:txBody>
                  <a:tcPr/>
                </a:tc>
                <a:tc gridSpan="2">
                  <a:txBody>
                    <a:bodyPr/>
                    <a:lstStyle/>
                    <a:p>
                      <a:r>
                        <a:rPr kumimoji="1" lang="ja-JP" altLang="en-US" sz="1100" dirty="0" smtClean="0"/>
                        <a:t>有期</a:t>
                      </a:r>
                      <a:endParaRPr kumimoji="1" lang="ja-JP" altLang="en-US" sz="1100" dirty="0"/>
                    </a:p>
                  </a:txBody>
                  <a:tcPr anchor="ctr"/>
                </a:tc>
                <a:tc hMerge="1">
                  <a:txBody>
                    <a:bodyPr/>
                    <a:lstStyle/>
                    <a:p>
                      <a:endParaRPr kumimoji="1" lang="ja-JP" altLang="en-US"/>
                    </a:p>
                  </a:txBody>
                  <a:tcPr/>
                </a:tc>
                <a:tc>
                  <a:txBody>
                    <a:bodyPr/>
                    <a:lstStyle/>
                    <a:p>
                      <a:pPr algn="ct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extLst>
                  <a:ext uri="{0D108BD9-81ED-4DB2-BD59-A6C34878D82A}">
                    <a16:rowId xmlns:a16="http://schemas.microsoft.com/office/drawing/2014/main" val="967366826"/>
                  </a:ext>
                </a:extLst>
              </a:tr>
              <a:tr h="301757">
                <a:tc vMerge="1">
                  <a:txBody>
                    <a:bodyPr/>
                    <a:lstStyle/>
                    <a:p>
                      <a:endParaRPr kumimoji="1" lang="ja-JP" altLang="en-US" dirty="0"/>
                    </a:p>
                  </a:txBody>
                  <a:tcPr/>
                </a:tc>
                <a:tc vMerge="1">
                  <a:txBody>
                    <a:bodyPr/>
                    <a:lstStyle/>
                    <a:p>
                      <a:endParaRPr kumimoji="1" lang="ja-JP" altLang="en-US" dirty="0"/>
                    </a:p>
                  </a:txBody>
                  <a:tcPr/>
                </a:tc>
                <a:tc gridSpan="2" vMerge="1">
                  <a:txBody>
                    <a:bodyPr/>
                    <a:lstStyle/>
                    <a:p>
                      <a:endParaRPr kumimoji="1" lang="ja-JP" altLang="en-US"/>
                    </a:p>
                  </a:txBody>
                  <a:tcPr/>
                </a:tc>
                <a:tc hMerge="1" vMerge="1">
                  <a:txBody>
                    <a:bodyPr/>
                    <a:lstStyle/>
                    <a:p>
                      <a:endParaRPr kumimoji="1" lang="ja-JP" altLang="en-US" dirty="0"/>
                    </a:p>
                  </a:txBody>
                  <a:tcPr/>
                </a:tc>
                <a:tc gridSpan="2">
                  <a:txBody>
                    <a:bodyPr/>
                    <a:lstStyle/>
                    <a:p>
                      <a:r>
                        <a:rPr kumimoji="1" lang="ja-JP" altLang="en-US" sz="1100" dirty="0" smtClean="0"/>
                        <a:t>無期</a:t>
                      </a:r>
                      <a:endParaRPr kumimoji="1" lang="ja-JP" altLang="en-US" sz="1100" dirty="0"/>
                    </a:p>
                  </a:txBody>
                  <a:tcPr anchor="ctr"/>
                </a:tc>
                <a:tc hMerge="1">
                  <a:txBody>
                    <a:bodyPr/>
                    <a:lstStyle/>
                    <a:p>
                      <a:endParaRPr kumimoji="1" lang="ja-JP" altLang="en-US"/>
                    </a:p>
                  </a:txBody>
                  <a:tcP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tc>
                  <a:txBody>
                    <a:bodyPr/>
                    <a:lstStyle/>
                    <a:p>
                      <a:pPr algn="ctr"/>
                      <a:endParaRPr kumimoji="1" lang="ja-JP" altLang="en-US" sz="1100" dirty="0">
                        <a:solidFill>
                          <a:srgbClr val="FF0000"/>
                        </a:solidFill>
                      </a:endParaRPr>
                    </a:p>
                  </a:txBody>
                  <a:tcPr anchor="ctr"/>
                </a:tc>
                <a:tc>
                  <a:txBody>
                    <a:bodyPr/>
                    <a:lstStyle/>
                    <a:p>
                      <a:pPr algn="ctr"/>
                      <a:endParaRPr kumimoji="1" lang="ja-JP" altLang="en-US" sz="1100" dirty="0">
                        <a:solidFill>
                          <a:srgbClr val="FF0000"/>
                        </a:solidFill>
                      </a:endParaRPr>
                    </a:p>
                  </a:txBody>
                  <a:tcPr anchor="ctr"/>
                </a:tc>
                <a:extLst>
                  <a:ext uri="{0D108BD9-81ED-4DB2-BD59-A6C34878D82A}">
                    <a16:rowId xmlns:a16="http://schemas.microsoft.com/office/drawing/2014/main" val="1320193826"/>
                  </a:ext>
                </a:extLst>
              </a:tr>
              <a:tr h="301757">
                <a:tc vMerge="1">
                  <a:txBody>
                    <a:bodyPr/>
                    <a:lstStyle/>
                    <a:p>
                      <a:endParaRPr kumimoji="1" lang="ja-JP" altLang="en-US" dirty="0"/>
                    </a:p>
                  </a:txBody>
                  <a:tcPr/>
                </a:tc>
                <a:tc rowSpan="2">
                  <a:txBody>
                    <a:bodyPr/>
                    <a:lstStyle/>
                    <a:p>
                      <a:r>
                        <a:rPr kumimoji="1" lang="ja-JP" altLang="en-US" sz="1100" dirty="0" smtClean="0"/>
                        <a:t>③</a:t>
                      </a:r>
                      <a:endParaRPr kumimoji="1" lang="ja-JP" altLang="en-US" sz="1100" dirty="0"/>
                    </a:p>
                  </a:txBody>
                  <a:tcPr anchor="ctr"/>
                </a:tc>
                <a:tc rowSpan="2" gridSpan="2">
                  <a:txBody>
                    <a:bodyPr/>
                    <a:lstStyle/>
                    <a:p>
                      <a:r>
                        <a:rPr kumimoji="1" lang="ja-JP" altLang="en-US" sz="1100" dirty="0" smtClean="0"/>
                        <a:t>１週間の所定労働時間</a:t>
                      </a:r>
                      <a:endParaRPr kumimoji="1" lang="ja-JP" altLang="en-US" sz="1100" dirty="0"/>
                    </a:p>
                  </a:txBody>
                  <a:tcPr anchor="ctr"/>
                </a:tc>
                <a:tc rowSpan="2" hMerge="1">
                  <a:txBody>
                    <a:bodyPr/>
                    <a:lstStyle/>
                    <a:p>
                      <a:endParaRPr kumimoji="1" lang="ja-JP" altLang="en-US" dirty="0"/>
                    </a:p>
                  </a:txBody>
                  <a:tcPr/>
                </a:tc>
                <a:tc gridSpan="2">
                  <a:txBody>
                    <a:bodyPr/>
                    <a:lstStyle/>
                    <a:p>
                      <a:r>
                        <a:rPr kumimoji="1" lang="ja-JP" altLang="en-US" sz="1100" dirty="0" smtClean="0"/>
                        <a:t>短時間</a:t>
                      </a:r>
                      <a:endParaRPr kumimoji="1" lang="ja-JP" altLang="en-US" sz="1100" dirty="0"/>
                    </a:p>
                  </a:txBody>
                  <a:tcPr anchor="ctr"/>
                </a:tc>
                <a:tc hMerge="1">
                  <a:txBody>
                    <a:bodyPr/>
                    <a:lstStyle/>
                    <a:p>
                      <a:endParaRPr kumimoji="1" lang="ja-JP" altLang="en-US"/>
                    </a:p>
                  </a:txBody>
                  <a:tcPr/>
                </a:tc>
                <a:tc>
                  <a:txBody>
                    <a:bodyPr/>
                    <a:lstStyle/>
                    <a:p>
                      <a:pPr algn="ctr"/>
                      <a:endParaRPr kumimoji="1" lang="ja-JP" altLang="en-US" sz="1100" dirty="0">
                        <a:solidFill>
                          <a:srgbClr val="FF0000"/>
                        </a:solidFill>
                      </a:endParaRPr>
                    </a:p>
                  </a:txBody>
                  <a:tcPr anchor="ctr"/>
                </a:tc>
                <a:tc>
                  <a:txBody>
                    <a:bodyPr/>
                    <a:lstStyle/>
                    <a:p>
                      <a:pPr algn="ct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extLst>
                  <a:ext uri="{0D108BD9-81ED-4DB2-BD59-A6C34878D82A}">
                    <a16:rowId xmlns:a16="http://schemas.microsoft.com/office/drawing/2014/main" val="2863844622"/>
                  </a:ext>
                </a:extLst>
              </a:tr>
              <a:tr h="301757">
                <a:tc vMerge="1">
                  <a:txBody>
                    <a:bodyPr/>
                    <a:lstStyle/>
                    <a:p>
                      <a:endParaRPr kumimoji="1" lang="ja-JP" altLang="en-US" dirty="0"/>
                    </a:p>
                  </a:txBody>
                  <a:tcPr/>
                </a:tc>
                <a:tc vMerge="1">
                  <a:txBody>
                    <a:bodyPr/>
                    <a:lstStyle/>
                    <a:p>
                      <a:endParaRPr kumimoji="1" lang="ja-JP" altLang="en-US" dirty="0"/>
                    </a:p>
                  </a:txBody>
                  <a:tcPr/>
                </a:tc>
                <a:tc gridSpan="2" vMerge="1">
                  <a:txBody>
                    <a:bodyPr/>
                    <a:lstStyle/>
                    <a:p>
                      <a:endParaRPr kumimoji="1" lang="ja-JP" altLang="en-US"/>
                    </a:p>
                  </a:txBody>
                  <a:tcPr/>
                </a:tc>
                <a:tc hMerge="1" vMerge="1">
                  <a:txBody>
                    <a:bodyPr/>
                    <a:lstStyle/>
                    <a:p>
                      <a:endParaRPr kumimoji="1" lang="ja-JP" altLang="en-US" dirty="0"/>
                    </a:p>
                  </a:txBody>
                  <a:tcPr/>
                </a:tc>
                <a:tc gridSpan="2">
                  <a:txBody>
                    <a:bodyPr/>
                    <a:lstStyle/>
                    <a:p>
                      <a:r>
                        <a:rPr kumimoji="1" lang="ja-JP" altLang="en-US" sz="1100" dirty="0" smtClean="0"/>
                        <a:t>フルタイム</a:t>
                      </a:r>
                      <a:endParaRPr kumimoji="1" lang="ja-JP" altLang="en-US" sz="1100" dirty="0"/>
                    </a:p>
                  </a:txBody>
                  <a:tcPr anchor="ctr"/>
                </a:tc>
                <a:tc hMerge="1">
                  <a:txBody>
                    <a:bodyPr/>
                    <a:lstStyle/>
                    <a:p>
                      <a:endParaRPr kumimoji="1" lang="ja-JP" altLang="en-US"/>
                    </a:p>
                  </a:txBody>
                  <a:tcP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tc>
                  <a:txBody>
                    <a:bodyPr/>
                    <a:lstStyle/>
                    <a:p>
                      <a:pPr algn="ctr"/>
                      <a:endParaRPr kumimoji="1" lang="ja-JP" altLang="en-US" sz="1100" dirty="0">
                        <a:solidFill>
                          <a:srgbClr val="FF0000"/>
                        </a:solidFill>
                      </a:endParaRPr>
                    </a:p>
                  </a:txBody>
                  <a:tcPr anchor="ctr"/>
                </a:tc>
                <a:extLst>
                  <a:ext uri="{0D108BD9-81ED-4DB2-BD59-A6C34878D82A}">
                    <a16:rowId xmlns:a16="http://schemas.microsoft.com/office/drawing/2014/main" val="1302118080"/>
                  </a:ext>
                </a:extLst>
              </a:tr>
              <a:tr h="361691">
                <a:tc vMerge="1">
                  <a:txBody>
                    <a:bodyPr/>
                    <a:lstStyle/>
                    <a:p>
                      <a:endParaRPr kumimoji="1" lang="ja-JP" altLang="en-US" dirty="0"/>
                    </a:p>
                  </a:txBody>
                  <a:tcPr/>
                </a:tc>
                <a:tc gridSpan="5">
                  <a:txBody>
                    <a:bodyPr/>
                    <a:lstStyle/>
                    <a:p>
                      <a:r>
                        <a:rPr kumimoji="1" lang="ja-JP" altLang="en-US" sz="1100" dirty="0" smtClean="0"/>
                        <a:t>取組対象労働者</a:t>
                      </a:r>
                      <a:r>
                        <a:rPr kumimoji="1" lang="en-US" altLang="ja-JP" sz="1100" dirty="0" smtClean="0"/>
                        <a:t>/</a:t>
                      </a:r>
                      <a:r>
                        <a:rPr kumimoji="1" lang="ja-JP" altLang="en-US" sz="1100" dirty="0" smtClean="0"/>
                        <a:t>比較対象労働者</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a:p>
                  </a:txBody>
                  <a:tcPr/>
                </a:tc>
                <a:tc>
                  <a:txBody>
                    <a:bodyPr/>
                    <a:lstStyle/>
                    <a:p>
                      <a:pPr algn="ctr"/>
                      <a:r>
                        <a:rPr kumimoji="1" lang="ja-JP" altLang="en-US" sz="1100" dirty="0" smtClean="0">
                          <a:solidFill>
                            <a:srgbClr val="FF0000"/>
                          </a:solidFill>
                        </a:rPr>
                        <a:t>比較対象労働者</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取組対象労働者①</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取組対象労働者②</a:t>
                      </a:r>
                      <a:endParaRPr kumimoji="1" lang="ja-JP" altLang="en-US" sz="1100" dirty="0">
                        <a:solidFill>
                          <a:srgbClr val="FF0000"/>
                        </a:solidFill>
                      </a:endParaRPr>
                    </a:p>
                  </a:txBody>
                  <a:tcPr anchor="ctr"/>
                </a:tc>
                <a:extLst>
                  <a:ext uri="{0D108BD9-81ED-4DB2-BD59-A6C34878D82A}">
                    <a16:rowId xmlns:a16="http://schemas.microsoft.com/office/drawing/2014/main" val="4238522780"/>
                  </a:ext>
                </a:extLst>
              </a:tr>
              <a:tr h="301757">
                <a:tc rowSpan="7">
                  <a:txBody>
                    <a:bodyPr/>
                    <a:lstStyle/>
                    <a:p>
                      <a:r>
                        <a:rPr kumimoji="1" lang="ja-JP" altLang="en-US" dirty="0" smtClean="0"/>
                        <a:t>具体的な作業②</a:t>
                      </a:r>
                      <a:endParaRPr kumimoji="1" lang="ja-JP" altLang="en-US" dirty="0"/>
                    </a:p>
                  </a:txBody>
                  <a:tcPr anchor="ctr"/>
                </a:tc>
                <a:tc rowSpan="3" gridSpan="2">
                  <a:txBody>
                    <a:bodyPr/>
                    <a:lstStyle/>
                    <a:p>
                      <a:r>
                        <a:rPr kumimoji="1" lang="ja-JP" altLang="en-US" sz="1100" dirty="0" smtClean="0"/>
                        <a:t>職務の内容</a:t>
                      </a:r>
                      <a:endParaRPr kumimoji="1" lang="ja-JP" altLang="en-US" sz="1100" dirty="0"/>
                    </a:p>
                  </a:txBody>
                  <a:tcPr anchor="ctr"/>
                </a:tc>
                <a:tc rowSpan="3" hMerge="1">
                  <a:txBody>
                    <a:bodyPr/>
                    <a:lstStyle/>
                    <a:p>
                      <a:endParaRPr kumimoji="1" lang="ja-JP" altLang="en-US"/>
                    </a:p>
                  </a:txBody>
                  <a:tcPr/>
                </a:tc>
                <a:tc gridSpan="2">
                  <a:txBody>
                    <a:bodyPr/>
                    <a:lstStyle/>
                    <a:p>
                      <a:r>
                        <a:rPr kumimoji="1" lang="ja-JP" altLang="en-US" sz="1100" dirty="0" smtClean="0"/>
                        <a:t>業務の内容（職種）</a:t>
                      </a:r>
                      <a:endParaRPr kumimoji="1" lang="ja-JP" altLang="en-US" sz="1100" dirty="0"/>
                    </a:p>
                  </a:txBody>
                  <a:tcPr anchor="ctr"/>
                </a:tc>
                <a:tc hMerge="1">
                  <a:txBody>
                    <a:bodyPr/>
                    <a:lstStyle/>
                    <a:p>
                      <a:endParaRPr kumimoji="1" lang="ja-JP" altLang="en-US"/>
                    </a:p>
                  </a:txBody>
                  <a:tcPr/>
                </a:tc>
                <a:tc rowSpan="3">
                  <a:txBody>
                    <a:bodyPr/>
                    <a:lstStyle/>
                    <a:p>
                      <a:r>
                        <a:rPr kumimoji="1" lang="ja-JP" altLang="en-US" sz="1100" dirty="0" smtClean="0"/>
                        <a:t>同じ</a:t>
                      </a:r>
                      <a:r>
                        <a:rPr kumimoji="1" lang="en-US" altLang="ja-JP" sz="1100" dirty="0" smtClean="0"/>
                        <a:t>/</a:t>
                      </a:r>
                      <a:r>
                        <a:rPr kumimoji="1" lang="ja-JP" altLang="en-US" sz="1100" dirty="0" smtClean="0"/>
                        <a:t>異なる</a:t>
                      </a:r>
                      <a:endParaRPr kumimoji="1" lang="en-US" altLang="ja-JP" sz="1100" dirty="0" smtClean="0"/>
                    </a:p>
                  </a:txBody>
                  <a:tcPr anchor="ctr"/>
                </a:tc>
                <a:tc>
                  <a:txBody>
                    <a:bodyPr/>
                    <a:lstStyle/>
                    <a:p>
                      <a:pPr algn="ctr"/>
                      <a:r>
                        <a:rPr kumimoji="1" lang="ja-JP" altLang="en-US" sz="1100" dirty="0" smtClean="0">
                          <a:solidFill>
                            <a:srgbClr val="FF0000"/>
                          </a:solidFill>
                        </a:rPr>
                        <a:t>－</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extLst>
                  <a:ext uri="{0D108BD9-81ED-4DB2-BD59-A6C34878D82A}">
                    <a16:rowId xmlns:a16="http://schemas.microsoft.com/office/drawing/2014/main" val="1660932701"/>
                  </a:ext>
                </a:extLst>
              </a:tr>
              <a:tr h="301757">
                <a:tc vMerge="1">
                  <a:txBody>
                    <a:bodyPr/>
                    <a:lstStyle/>
                    <a:p>
                      <a:endParaRPr kumimoji="1" lang="ja-JP" altLang="en-US" dirty="0"/>
                    </a:p>
                  </a:txBody>
                  <a:tcPr/>
                </a:tc>
                <a:tc gridSpan="2" vMerge="1">
                  <a:txBody>
                    <a:bodyPr/>
                    <a:lstStyle/>
                    <a:p>
                      <a:endParaRPr kumimoji="1" lang="ja-JP" altLang="en-US" dirty="0"/>
                    </a:p>
                  </a:txBody>
                  <a:tcPr/>
                </a:tc>
                <a:tc hMerge="1" vMerge="1">
                  <a:txBody>
                    <a:bodyPr/>
                    <a:lstStyle/>
                    <a:p>
                      <a:endParaRPr kumimoji="1" lang="ja-JP" altLang="en-US"/>
                    </a:p>
                  </a:txBody>
                  <a:tcPr/>
                </a:tc>
                <a:tc gridSpan="2">
                  <a:txBody>
                    <a:bodyPr/>
                    <a:lstStyle/>
                    <a:p>
                      <a:r>
                        <a:rPr kumimoji="1" lang="ja-JP" altLang="en-US" sz="1100" dirty="0" smtClean="0"/>
                        <a:t>中核的業務</a:t>
                      </a:r>
                      <a:endParaRPr kumimoji="1" lang="ja-JP" altLang="en-US" sz="1100" dirty="0"/>
                    </a:p>
                  </a:txBody>
                  <a:tcPr anchor="ct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FF0000"/>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extLst>
                  <a:ext uri="{0D108BD9-81ED-4DB2-BD59-A6C34878D82A}">
                    <a16:rowId xmlns:a16="http://schemas.microsoft.com/office/drawing/2014/main" val="1231743023"/>
                  </a:ext>
                </a:extLst>
              </a:tr>
              <a:tr h="301757">
                <a:tc vMerge="1">
                  <a:txBody>
                    <a:bodyPr/>
                    <a:lstStyle/>
                    <a:p>
                      <a:endParaRPr kumimoji="1" lang="ja-JP" altLang="en-US" dirty="0"/>
                    </a:p>
                  </a:txBody>
                  <a:tcPr/>
                </a:tc>
                <a:tc gridSpan="2" vMerge="1">
                  <a:txBody>
                    <a:bodyPr/>
                    <a:lstStyle/>
                    <a:p>
                      <a:endParaRPr kumimoji="1" lang="ja-JP" altLang="en-US" dirty="0"/>
                    </a:p>
                  </a:txBody>
                  <a:tcPr/>
                </a:tc>
                <a:tc hMerge="1" vMerge="1">
                  <a:txBody>
                    <a:bodyPr/>
                    <a:lstStyle/>
                    <a:p>
                      <a:endParaRPr kumimoji="1" lang="ja-JP" altLang="en-US"/>
                    </a:p>
                  </a:txBody>
                  <a:tcPr/>
                </a:tc>
                <a:tc gridSpan="2">
                  <a:txBody>
                    <a:bodyPr/>
                    <a:lstStyle/>
                    <a:p>
                      <a:r>
                        <a:rPr kumimoji="1" lang="ja-JP" altLang="en-US" sz="1100" dirty="0" smtClean="0"/>
                        <a:t>責任の程度</a:t>
                      </a:r>
                      <a:endParaRPr kumimoji="1" lang="ja-JP" altLang="en-US" sz="1100" dirty="0"/>
                    </a:p>
                  </a:txBody>
                  <a:tcPr anchor="ct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FF0000"/>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異なる</a:t>
                      </a:r>
                      <a:endParaRPr kumimoji="1" lang="ja-JP" altLang="en-US" sz="1100" dirty="0">
                        <a:solidFill>
                          <a:srgbClr val="FF0000"/>
                        </a:solidFill>
                      </a:endParaRPr>
                    </a:p>
                  </a:txBody>
                  <a:tcPr anchor="ctr"/>
                </a:tc>
                <a:extLst>
                  <a:ext uri="{0D108BD9-81ED-4DB2-BD59-A6C34878D82A}">
                    <a16:rowId xmlns:a16="http://schemas.microsoft.com/office/drawing/2014/main" val="455686649"/>
                  </a:ext>
                </a:extLst>
              </a:tr>
              <a:tr h="301757">
                <a:tc vMerge="1">
                  <a:txBody>
                    <a:bodyPr/>
                    <a:lstStyle/>
                    <a:p>
                      <a:endParaRPr kumimoji="1" lang="ja-JP" altLang="en-US" dirty="0"/>
                    </a:p>
                  </a:txBody>
                  <a:tcPr/>
                </a:tc>
                <a:tc rowSpan="4" gridSpan="2">
                  <a:txBody>
                    <a:bodyPr/>
                    <a:lstStyle/>
                    <a:p>
                      <a:r>
                        <a:rPr kumimoji="1" lang="ja-JP" altLang="en-US" sz="1100" dirty="0" smtClean="0"/>
                        <a:t>職務の内容・配置の変更の範囲</a:t>
                      </a:r>
                      <a:endParaRPr kumimoji="1" lang="ja-JP" altLang="en-US" sz="1100" dirty="0"/>
                    </a:p>
                  </a:txBody>
                  <a:tcPr anchor="ctr"/>
                </a:tc>
                <a:tc rowSpan="4" hMerge="1">
                  <a:txBody>
                    <a:bodyPr/>
                    <a:lstStyle/>
                    <a:p>
                      <a:endParaRPr kumimoji="1" lang="ja-JP" altLang="en-US"/>
                    </a:p>
                  </a:txBody>
                  <a:tcPr/>
                </a:tc>
                <a:tc gridSpan="2">
                  <a:txBody>
                    <a:bodyPr/>
                    <a:lstStyle/>
                    <a:p>
                      <a:r>
                        <a:rPr kumimoji="1" lang="ja-JP" altLang="en-US" sz="1100" dirty="0" smtClean="0"/>
                        <a:t>転勤の有無</a:t>
                      </a:r>
                      <a:endParaRPr kumimoji="1" lang="ja-JP" altLang="en-US" sz="1100" dirty="0"/>
                    </a:p>
                  </a:txBody>
                  <a:tcPr anchor="ctr"/>
                </a:tc>
                <a:tc hMerge="1">
                  <a:txBody>
                    <a:bodyPr/>
                    <a:lstStyle/>
                    <a:p>
                      <a:endParaRPr kumimoji="1" lang="ja-JP" altLang="en-US"/>
                    </a:p>
                  </a:txBody>
                  <a:tcPr/>
                </a:tc>
                <a:tc rowSpan="4">
                  <a:txBody>
                    <a:bodyPr/>
                    <a:lstStyle/>
                    <a:p>
                      <a:r>
                        <a:rPr kumimoji="1" lang="ja-JP" altLang="en-US" sz="1100" dirty="0" smtClean="0"/>
                        <a:t>同じ</a:t>
                      </a:r>
                      <a:r>
                        <a:rPr kumimoji="1" lang="en-US" altLang="ja-JP" sz="1100" dirty="0" smtClean="0"/>
                        <a:t>/</a:t>
                      </a:r>
                      <a:r>
                        <a:rPr kumimoji="1" lang="ja-JP" altLang="en-US" sz="1100" dirty="0" smtClean="0"/>
                        <a:t>異なる</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FF0000"/>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異なる</a:t>
                      </a:r>
                      <a:endParaRPr kumimoji="1" lang="ja-JP" altLang="en-US" sz="1100" dirty="0">
                        <a:solidFill>
                          <a:srgbClr val="FF0000"/>
                        </a:solidFill>
                      </a:endParaRPr>
                    </a:p>
                  </a:txBody>
                  <a:tcPr anchor="ctr"/>
                </a:tc>
                <a:extLst>
                  <a:ext uri="{0D108BD9-81ED-4DB2-BD59-A6C34878D82A}">
                    <a16:rowId xmlns:a16="http://schemas.microsoft.com/office/drawing/2014/main" val="401690328"/>
                  </a:ext>
                </a:extLst>
              </a:tr>
              <a:tr h="301757">
                <a:tc vMerge="1">
                  <a:txBody>
                    <a:bodyPr/>
                    <a:lstStyle/>
                    <a:p>
                      <a:endParaRPr kumimoji="1" lang="ja-JP" altLang="en-US" dirty="0"/>
                    </a:p>
                  </a:txBody>
                  <a:tcPr/>
                </a:tc>
                <a:tc gridSpan="2" vMerge="1">
                  <a:txBody>
                    <a:bodyPr/>
                    <a:lstStyle/>
                    <a:p>
                      <a:endParaRPr kumimoji="1" lang="ja-JP" altLang="en-US" dirty="0"/>
                    </a:p>
                  </a:txBody>
                  <a:tcPr/>
                </a:tc>
                <a:tc hMerge="1" vMerge="1">
                  <a:txBody>
                    <a:bodyPr/>
                    <a:lstStyle/>
                    <a:p>
                      <a:endParaRPr kumimoji="1" lang="ja-JP" altLang="en-US"/>
                    </a:p>
                  </a:txBody>
                  <a:tcPr/>
                </a:tc>
                <a:tc gridSpan="2">
                  <a:txBody>
                    <a:bodyPr/>
                    <a:lstStyle/>
                    <a:p>
                      <a:r>
                        <a:rPr kumimoji="1" lang="ja-JP" altLang="en-US" sz="1100" dirty="0" smtClean="0"/>
                        <a:t>転勤の範囲</a:t>
                      </a:r>
                      <a:endParaRPr kumimoji="1" lang="ja-JP" altLang="en-US" sz="1100" dirty="0"/>
                    </a:p>
                  </a:txBody>
                  <a:tcPr anchor="ct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srgbClr val="FF0000"/>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異なる</a:t>
                      </a:r>
                      <a:endParaRPr kumimoji="1" lang="ja-JP" altLang="en-US" sz="1100" dirty="0">
                        <a:solidFill>
                          <a:srgbClr val="FF0000"/>
                        </a:solidFill>
                      </a:endParaRPr>
                    </a:p>
                  </a:txBody>
                  <a:tcPr anchor="ctr"/>
                </a:tc>
                <a:extLst>
                  <a:ext uri="{0D108BD9-81ED-4DB2-BD59-A6C34878D82A}">
                    <a16:rowId xmlns:a16="http://schemas.microsoft.com/office/drawing/2014/main" val="2374738022"/>
                  </a:ext>
                </a:extLst>
              </a:tr>
              <a:tr h="361691">
                <a:tc vMerge="1">
                  <a:txBody>
                    <a:bodyPr/>
                    <a:lstStyle/>
                    <a:p>
                      <a:endParaRPr kumimoji="1" lang="ja-JP" altLang="en-US" dirty="0"/>
                    </a:p>
                  </a:txBody>
                  <a:tcPr/>
                </a:tc>
                <a:tc gridSpan="2" vMerge="1">
                  <a:txBody>
                    <a:bodyPr/>
                    <a:lstStyle/>
                    <a:p>
                      <a:endParaRPr kumimoji="1" lang="ja-JP" altLang="en-US" dirty="0"/>
                    </a:p>
                  </a:txBody>
                  <a:tcPr/>
                </a:tc>
                <a:tc hMerge="1" vMerge="1">
                  <a:txBody>
                    <a:bodyPr/>
                    <a:lstStyle/>
                    <a:p>
                      <a:endParaRPr kumimoji="1" lang="ja-JP" altLang="en-US"/>
                    </a:p>
                  </a:txBody>
                  <a:tcPr/>
                </a:tc>
                <a:tc gridSpan="2">
                  <a:txBody>
                    <a:bodyPr/>
                    <a:lstStyle/>
                    <a:p>
                      <a:r>
                        <a:rPr kumimoji="1" lang="ja-JP" altLang="en-US" sz="1100" dirty="0" smtClean="0"/>
                        <a:t>職務の内容・配置の変更の有無</a:t>
                      </a:r>
                      <a:endParaRPr kumimoji="1" lang="ja-JP" altLang="en-US" sz="1100" dirty="0"/>
                    </a:p>
                  </a:txBody>
                  <a:tcPr anchor="ct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異なる</a:t>
                      </a:r>
                      <a:endParaRPr kumimoji="1" lang="ja-JP" altLang="en-US" sz="1100" dirty="0">
                        <a:solidFill>
                          <a:srgbClr val="FF0000"/>
                        </a:solidFill>
                      </a:endParaRPr>
                    </a:p>
                  </a:txBody>
                  <a:tcPr anchor="ctr"/>
                </a:tc>
                <a:extLst>
                  <a:ext uri="{0D108BD9-81ED-4DB2-BD59-A6C34878D82A}">
                    <a16:rowId xmlns:a16="http://schemas.microsoft.com/office/drawing/2014/main" val="2377586350"/>
                  </a:ext>
                </a:extLst>
              </a:tr>
              <a:tr h="382486">
                <a:tc vMerge="1">
                  <a:txBody>
                    <a:bodyPr/>
                    <a:lstStyle/>
                    <a:p>
                      <a:endParaRPr kumimoji="1" lang="ja-JP" altLang="en-US" dirty="0"/>
                    </a:p>
                  </a:txBody>
                  <a:tcPr/>
                </a:tc>
                <a:tc gridSpan="2" vMerge="1">
                  <a:txBody>
                    <a:bodyPr/>
                    <a:lstStyle/>
                    <a:p>
                      <a:endParaRPr kumimoji="1" lang="ja-JP" altLang="en-US" dirty="0"/>
                    </a:p>
                  </a:txBody>
                  <a:tcPr/>
                </a:tc>
                <a:tc hMerge="1" vMerge="1">
                  <a:txBody>
                    <a:bodyPr/>
                    <a:lstStyle/>
                    <a:p>
                      <a:endParaRPr kumimoji="1" lang="ja-JP" altLang="en-US"/>
                    </a:p>
                  </a:txBody>
                  <a:tcPr/>
                </a:tc>
                <a:tc gridSpan="2">
                  <a:txBody>
                    <a:bodyPr/>
                    <a:lstStyle/>
                    <a:p>
                      <a:r>
                        <a:rPr kumimoji="1" lang="ja-JP" altLang="en-US" sz="1100" dirty="0" smtClean="0"/>
                        <a:t>職務の内容・配置の変更範囲</a:t>
                      </a:r>
                      <a:endParaRPr kumimoji="1" lang="ja-JP" altLang="en-US" sz="1100" dirty="0"/>
                    </a:p>
                  </a:txBody>
                  <a:tcPr anchor="ctr"/>
                </a:tc>
                <a:tc h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srgbClr val="FF0000"/>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txBody>
                  <a:tcPr anchor="ctr"/>
                </a:tc>
                <a:tc>
                  <a:txBody>
                    <a:bodyPr/>
                    <a:lstStyle/>
                    <a:p>
                      <a:pPr algn="ctr"/>
                      <a:r>
                        <a:rPr kumimoji="1" lang="ja-JP" altLang="en-US" sz="1100" dirty="0" smtClean="0">
                          <a:solidFill>
                            <a:srgbClr val="FF0000"/>
                          </a:solidFill>
                        </a:rPr>
                        <a:t>同じ</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異なる</a:t>
                      </a:r>
                      <a:endParaRPr kumimoji="1" lang="ja-JP" altLang="en-US" sz="1100" dirty="0">
                        <a:solidFill>
                          <a:srgbClr val="FF0000"/>
                        </a:solidFill>
                      </a:endParaRPr>
                    </a:p>
                  </a:txBody>
                  <a:tcPr anchor="ctr"/>
                </a:tc>
                <a:extLst>
                  <a:ext uri="{0D108BD9-81ED-4DB2-BD59-A6C34878D82A}">
                    <a16:rowId xmlns:a16="http://schemas.microsoft.com/office/drawing/2014/main" val="3353223833"/>
                  </a:ext>
                </a:extLst>
              </a:tr>
              <a:tr h="301757">
                <a:tc>
                  <a:txBody>
                    <a:bodyPr/>
                    <a:lstStyle/>
                    <a:p>
                      <a:endParaRPr kumimoji="1" lang="ja-JP" altLang="en-US" dirty="0"/>
                    </a:p>
                  </a:txBody>
                  <a:tcPr anchor="ctr"/>
                </a:tc>
                <a:tc gridSpan="5">
                  <a:txBody>
                    <a:bodyPr/>
                    <a:lstStyle/>
                    <a:p>
                      <a:r>
                        <a:rPr kumimoji="1" lang="ja-JP" altLang="en-US" sz="1100" dirty="0" smtClean="0"/>
                        <a:t>均等待遇</a:t>
                      </a:r>
                      <a:r>
                        <a:rPr kumimoji="1" lang="en-US" altLang="ja-JP" sz="1100" dirty="0" smtClean="0"/>
                        <a:t>/</a:t>
                      </a:r>
                      <a:r>
                        <a:rPr kumimoji="1" lang="ja-JP" altLang="en-US" sz="1100" dirty="0" smtClean="0"/>
                        <a:t>均衡待遇</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sz="1000" dirty="0"/>
                    </a:p>
                  </a:txBody>
                  <a:tcPr/>
                </a:tc>
                <a:tc hMerge="1">
                  <a:txBody>
                    <a:bodyPr/>
                    <a:lstStyle/>
                    <a:p>
                      <a:endParaRPr kumimoji="1" lang="ja-JP" altLang="en-US"/>
                    </a:p>
                  </a:txBody>
                  <a:tcPr/>
                </a:tc>
                <a:tc hMerge="1">
                  <a:txBody>
                    <a:bodyPr/>
                    <a:lstStyle/>
                    <a:p>
                      <a:endParaRPr kumimoji="1" lang="ja-JP" altLang="en-US"/>
                    </a:p>
                  </a:txBody>
                  <a:tcP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dirty="0" smtClean="0">
                          <a:solidFill>
                            <a:srgbClr val="FF0000"/>
                          </a:solidFill>
                        </a:rPr>
                        <a:t>－</a:t>
                      </a:r>
                    </a:p>
                  </a:txBody>
                  <a:tcPr anchor="ctr"/>
                </a:tc>
                <a:tc>
                  <a:txBody>
                    <a:bodyPr/>
                    <a:lstStyle/>
                    <a:p>
                      <a:pPr algn="ctr"/>
                      <a:r>
                        <a:rPr kumimoji="1" lang="ja-JP" altLang="en-US" sz="1100" dirty="0" smtClean="0">
                          <a:solidFill>
                            <a:srgbClr val="FF0000"/>
                          </a:solidFill>
                        </a:rPr>
                        <a:t>均等待遇</a:t>
                      </a:r>
                      <a:endParaRPr kumimoji="1" lang="ja-JP" altLang="en-US" sz="1100" dirty="0">
                        <a:solidFill>
                          <a:srgbClr val="FF0000"/>
                        </a:solidFill>
                      </a:endParaRPr>
                    </a:p>
                  </a:txBody>
                  <a:tcPr anchor="ctr"/>
                </a:tc>
                <a:tc>
                  <a:txBody>
                    <a:bodyPr/>
                    <a:lstStyle/>
                    <a:p>
                      <a:pPr algn="ctr"/>
                      <a:r>
                        <a:rPr kumimoji="1" lang="ja-JP" altLang="en-US" sz="1100" dirty="0" smtClean="0">
                          <a:solidFill>
                            <a:srgbClr val="FF0000"/>
                          </a:solidFill>
                        </a:rPr>
                        <a:t>均衡待遇</a:t>
                      </a:r>
                      <a:endParaRPr kumimoji="1" lang="ja-JP" altLang="en-US" sz="1100" dirty="0">
                        <a:solidFill>
                          <a:srgbClr val="FF0000"/>
                        </a:solidFill>
                      </a:endParaRPr>
                    </a:p>
                  </a:txBody>
                  <a:tcPr anchor="ctr"/>
                </a:tc>
                <a:extLst>
                  <a:ext uri="{0D108BD9-81ED-4DB2-BD59-A6C34878D82A}">
                    <a16:rowId xmlns:a16="http://schemas.microsoft.com/office/drawing/2014/main" val="1339711004"/>
                  </a:ext>
                </a:extLst>
              </a:tr>
            </a:tbl>
          </a:graphicData>
        </a:graphic>
      </p:graphicFrame>
      <p:sp>
        <p:nvSpPr>
          <p:cNvPr id="4" name="タイトル 3"/>
          <p:cNvSpPr>
            <a:spLocks noGrp="1"/>
          </p:cNvSpPr>
          <p:nvPr>
            <p:ph type="title"/>
          </p:nvPr>
        </p:nvSpPr>
        <p:spPr>
          <a:xfrm>
            <a:off x="0" y="0"/>
            <a:ext cx="9144000" cy="368135"/>
          </a:xfrm>
          <a:prstGeom prst="rect">
            <a:avLst/>
          </a:prstGeom>
          <a:solidFill>
            <a:srgbClr val="D50115"/>
          </a:solidFill>
          <a:ln w="25400" cap="flat" cmpd="sng" algn="ctr">
            <a:noFill/>
            <a:prstDash val="solid"/>
          </a:ln>
          <a:effectLst/>
        </p:spPr>
        <p:txBody>
          <a:bodyPr lIns="99692" tIns="66462" bIns="0" rtlCol="0" anchor="ctr">
            <a:normAutofit/>
          </a:bodyPr>
          <a:lstStyle/>
          <a:p>
            <a:pPr algn="ctr" defTabSz="844083">
              <a:defRPr/>
            </a:pPr>
            <a:r>
              <a:rPr lang="ja-JP" altLang="en-US" sz="18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短時間・有期雇用労働者の均衡・均等待遇の具体的な対応及び検討手順②</a:t>
            </a:r>
            <a:endParaRPr lang="ja-JP" altLang="en-US" sz="18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175161" y="5861215"/>
            <a:ext cx="8793678" cy="830997"/>
          </a:xfrm>
          <a:prstGeom prst="rect">
            <a:avLst/>
          </a:prstGeom>
          <a:noFill/>
        </p:spPr>
        <p:txBody>
          <a:bodyPr wrap="square" rtlCol="0">
            <a:spAutoFit/>
          </a:bodyPr>
          <a:lstStyle/>
          <a:p>
            <a:r>
              <a:rPr kumimoji="1" lang="ja-JP" altLang="en-US" sz="1200" b="1" dirty="0" smtClean="0"/>
              <a:t>具体的事例　（介護施設の訪問介護職の正社員とパートの比較）</a:t>
            </a:r>
            <a:endParaRPr kumimoji="1" lang="en-US" altLang="ja-JP" sz="1200" b="1" dirty="0" smtClean="0"/>
          </a:p>
          <a:p>
            <a:r>
              <a:rPr kumimoji="1" lang="ja-JP" altLang="en-US" sz="1200" dirty="0" smtClean="0"/>
              <a:t>介護</a:t>
            </a:r>
            <a:r>
              <a:rPr kumimoji="1" lang="ja-JP" altLang="en-US" sz="1200" dirty="0"/>
              <a:t>職</a:t>
            </a:r>
            <a:r>
              <a:rPr kumimoji="1" lang="ja-JP" altLang="en-US" sz="1200" dirty="0" smtClean="0"/>
              <a:t>として、職種や中核的職務（身体介護や生活援助）は同じであるが、正社員は利用者のケアプランの作成に関わる担当者会議に出席し、それに関連する業務が負荷される。パートは担当者会議に出席しない。正社員はパートに比べ業務に伴う責任が重い。正社員は法人内の別の事業所に転勤することや昇進（役割の変更）があるが、パートにはない。</a:t>
            </a:r>
            <a:r>
              <a:rPr kumimoji="1" lang="ja-JP" altLang="en-US" sz="1200" b="1" dirty="0" smtClean="0"/>
              <a:t>→均衡待遇の対象</a:t>
            </a:r>
            <a:endParaRPr kumimoji="1" lang="ja-JP" altLang="en-US" sz="1200" b="1" dirty="0"/>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10</a:t>
            </a:fld>
            <a:endParaRPr lang="en-US" altLang="ja-JP" sz="1480" dirty="0">
              <a:latin typeface="+mj-ea"/>
              <a:ea typeface="+mj-ea"/>
            </a:endParaRPr>
          </a:p>
        </p:txBody>
      </p:sp>
    </p:spTree>
    <p:extLst>
      <p:ext uri="{BB962C8B-B14F-4D97-AF65-F5344CB8AC3E}">
        <p14:creationId xmlns:p14="http://schemas.microsoft.com/office/powerpoint/2010/main" val="3939258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717849197"/>
              </p:ext>
            </p:extLst>
          </p:nvPr>
        </p:nvGraphicFramePr>
        <p:xfrm>
          <a:off x="92029" y="373499"/>
          <a:ext cx="8876810" cy="4852323"/>
        </p:xfrm>
        <a:graphic>
          <a:graphicData uri="http://schemas.openxmlformats.org/drawingml/2006/table">
            <a:tbl>
              <a:tblPr firstRow="1" bandRow="1">
                <a:tableStyleId>{5C22544A-7EE6-4342-B048-85BDC9FD1C3A}</a:tableStyleId>
              </a:tblPr>
              <a:tblGrid>
                <a:gridCol w="1775362">
                  <a:extLst>
                    <a:ext uri="{9D8B030D-6E8A-4147-A177-3AD203B41FA5}">
                      <a16:colId xmlns:a16="http://schemas.microsoft.com/office/drawing/2014/main" val="3302311378"/>
                    </a:ext>
                  </a:extLst>
                </a:gridCol>
                <a:gridCol w="1775362">
                  <a:extLst>
                    <a:ext uri="{9D8B030D-6E8A-4147-A177-3AD203B41FA5}">
                      <a16:colId xmlns:a16="http://schemas.microsoft.com/office/drawing/2014/main" val="1876451450"/>
                    </a:ext>
                  </a:extLst>
                </a:gridCol>
                <a:gridCol w="1775362">
                  <a:extLst>
                    <a:ext uri="{9D8B030D-6E8A-4147-A177-3AD203B41FA5}">
                      <a16:colId xmlns:a16="http://schemas.microsoft.com/office/drawing/2014/main" val="3063733290"/>
                    </a:ext>
                  </a:extLst>
                </a:gridCol>
                <a:gridCol w="1775362">
                  <a:extLst>
                    <a:ext uri="{9D8B030D-6E8A-4147-A177-3AD203B41FA5}">
                      <a16:colId xmlns:a16="http://schemas.microsoft.com/office/drawing/2014/main" val="1879380199"/>
                    </a:ext>
                  </a:extLst>
                </a:gridCol>
                <a:gridCol w="1775362">
                  <a:extLst>
                    <a:ext uri="{9D8B030D-6E8A-4147-A177-3AD203B41FA5}">
                      <a16:colId xmlns:a16="http://schemas.microsoft.com/office/drawing/2014/main" val="387153021"/>
                    </a:ext>
                  </a:extLst>
                </a:gridCol>
              </a:tblGrid>
              <a:tr h="370840">
                <a:tc rowSpan="4">
                  <a:txBody>
                    <a:bodyPr/>
                    <a:lstStyle/>
                    <a:p>
                      <a:pPr algn="ctr"/>
                      <a:r>
                        <a:rPr kumimoji="1" lang="ja-JP" altLang="en-US" sz="1200" dirty="0" smtClean="0"/>
                        <a:t>待遇の種類</a:t>
                      </a:r>
                      <a:endParaRPr kumimoji="1" lang="ja-JP" altLang="en-US" sz="1200" dirty="0"/>
                    </a:p>
                  </a:txBody>
                  <a:tcPr anchor="ctr"/>
                </a:tc>
                <a:tc rowSpan="4">
                  <a:txBody>
                    <a:bodyPr/>
                    <a:lstStyle/>
                    <a:p>
                      <a:pPr algn="ctr"/>
                      <a:r>
                        <a:rPr kumimoji="1" lang="ja-JP" altLang="en-US" sz="1200" dirty="0" smtClean="0"/>
                        <a:t>待遇の現状</a:t>
                      </a:r>
                      <a:endParaRPr kumimoji="1" lang="ja-JP" altLang="en-US" sz="1200" dirty="0"/>
                    </a:p>
                  </a:txBody>
                  <a:tcPr anchor="ctr"/>
                </a:tc>
                <a:tc>
                  <a:txBody>
                    <a:bodyPr/>
                    <a:lstStyle/>
                    <a:p>
                      <a:pPr algn="ctr"/>
                      <a:r>
                        <a:rPr kumimoji="1" lang="ja-JP" altLang="en-US" dirty="0" smtClean="0"/>
                        <a:t>（１）</a:t>
                      </a:r>
                      <a:endParaRPr kumimoji="1" lang="ja-JP" altLang="en-US" dirty="0"/>
                    </a:p>
                  </a:txBody>
                  <a:tcPr anchor="ctr"/>
                </a:tc>
                <a:tc>
                  <a:txBody>
                    <a:bodyPr/>
                    <a:lstStyle/>
                    <a:p>
                      <a:pPr algn="ctr"/>
                      <a:r>
                        <a:rPr kumimoji="1" lang="ja-JP" altLang="en-US" dirty="0" smtClean="0"/>
                        <a:t>（２）</a:t>
                      </a:r>
                      <a:endParaRPr kumimoji="1" lang="ja-JP" altLang="en-US" dirty="0"/>
                    </a:p>
                  </a:txBody>
                  <a:tcPr anchor="ctr"/>
                </a:tc>
                <a:tc>
                  <a:txBody>
                    <a:bodyPr/>
                    <a:lstStyle/>
                    <a:p>
                      <a:pPr algn="ctr"/>
                      <a:r>
                        <a:rPr kumimoji="1" lang="ja-JP" altLang="en-US" dirty="0" smtClean="0"/>
                        <a:t>（３）</a:t>
                      </a:r>
                      <a:endParaRPr kumimoji="1" lang="ja-JP" altLang="en-US" dirty="0"/>
                    </a:p>
                  </a:txBody>
                  <a:tcPr anchor="ctr"/>
                </a:tc>
                <a:extLst>
                  <a:ext uri="{0D108BD9-81ED-4DB2-BD59-A6C34878D82A}">
                    <a16:rowId xmlns:a16="http://schemas.microsoft.com/office/drawing/2014/main" val="3809786716"/>
                  </a:ext>
                </a:extLst>
              </a:tr>
              <a:tr h="37084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smtClean="0"/>
                        <a:t>正職員</a:t>
                      </a:r>
                      <a:endParaRPr kumimoji="1" lang="ja-JP" altLang="en-US" sz="1100" dirty="0"/>
                    </a:p>
                  </a:txBody>
                  <a:tcPr anchor="ctr"/>
                </a:tc>
                <a:tc>
                  <a:txBody>
                    <a:bodyPr/>
                    <a:lstStyle/>
                    <a:p>
                      <a:pPr algn="ctr"/>
                      <a:r>
                        <a:rPr kumimoji="1" lang="ja-JP" altLang="en-US" sz="1100" dirty="0" smtClean="0"/>
                        <a:t>嘱託社員</a:t>
                      </a:r>
                      <a:endParaRPr kumimoji="1" lang="ja-JP" altLang="en-US" sz="1100" dirty="0"/>
                    </a:p>
                  </a:txBody>
                  <a:tcPr anchor="ctr"/>
                </a:tc>
                <a:tc>
                  <a:txBody>
                    <a:bodyPr/>
                    <a:lstStyle/>
                    <a:p>
                      <a:pPr algn="ctr"/>
                      <a:r>
                        <a:rPr kumimoji="1" lang="ja-JP" altLang="en-US" sz="1100" dirty="0" smtClean="0"/>
                        <a:t>パート社員</a:t>
                      </a:r>
                      <a:endParaRPr kumimoji="1" lang="ja-JP" altLang="en-US" sz="1100" dirty="0"/>
                    </a:p>
                  </a:txBody>
                  <a:tcPr anchor="ctr"/>
                </a:tc>
                <a:extLst>
                  <a:ext uri="{0D108BD9-81ED-4DB2-BD59-A6C34878D82A}">
                    <a16:rowId xmlns:a16="http://schemas.microsoft.com/office/drawing/2014/main" val="2605914974"/>
                  </a:ext>
                </a:extLst>
              </a:tr>
              <a:tr h="37084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r>
                        <a:rPr kumimoji="1" lang="ja-JP" altLang="en-US" sz="1100" dirty="0" smtClean="0"/>
                        <a:t>比較対象労働者</a:t>
                      </a:r>
                      <a:endParaRPr kumimoji="1" lang="ja-JP" altLang="en-US" sz="1100" dirty="0"/>
                    </a:p>
                  </a:txBody>
                  <a:tcPr anchor="ctr"/>
                </a:tc>
                <a:tc>
                  <a:txBody>
                    <a:bodyPr/>
                    <a:lstStyle/>
                    <a:p>
                      <a:pPr algn="ctr"/>
                      <a:r>
                        <a:rPr kumimoji="1" lang="ja-JP" altLang="en-US" sz="1100" dirty="0" smtClean="0"/>
                        <a:t>取組対象労働者①</a:t>
                      </a:r>
                      <a:endParaRPr kumimoji="1" lang="ja-JP" altLang="en-US" sz="1100" dirty="0"/>
                    </a:p>
                  </a:txBody>
                  <a:tcPr anchor="ctr"/>
                </a:tc>
                <a:tc>
                  <a:txBody>
                    <a:bodyPr/>
                    <a:lstStyle/>
                    <a:p>
                      <a:pPr algn="ctr"/>
                      <a:r>
                        <a:rPr kumimoji="1" lang="ja-JP" altLang="en-US" sz="1100" dirty="0" smtClean="0"/>
                        <a:t>取組対象労働者②</a:t>
                      </a:r>
                      <a:endParaRPr kumimoji="1" lang="ja-JP" altLang="en-US" sz="1100" dirty="0"/>
                    </a:p>
                  </a:txBody>
                  <a:tcPr anchor="ctr"/>
                </a:tc>
                <a:extLst>
                  <a:ext uri="{0D108BD9-81ED-4DB2-BD59-A6C34878D82A}">
                    <a16:rowId xmlns:a16="http://schemas.microsoft.com/office/drawing/2014/main" val="806168695"/>
                  </a:ext>
                </a:extLst>
              </a:tr>
              <a:tr h="370840">
                <a:tc vMerge="1">
                  <a:txBody>
                    <a:bodyPr/>
                    <a:lstStyle/>
                    <a:p>
                      <a:endParaRPr kumimoji="1" lang="ja-JP" altLang="en-US" sz="1100" dirty="0"/>
                    </a:p>
                  </a:txBody>
                  <a:tcPr/>
                </a:tc>
                <a:tc vMerge="1">
                  <a:txBody>
                    <a:bodyPr/>
                    <a:lstStyle/>
                    <a:p>
                      <a:endParaRPr kumimoji="1" lang="ja-JP" altLang="en-US" sz="1100" dirty="0"/>
                    </a:p>
                  </a:txBody>
                  <a:tcPr/>
                </a:tc>
                <a:tc>
                  <a:txBody>
                    <a:bodyPr/>
                    <a:lstStyle/>
                    <a:p>
                      <a:pPr algn="ctr"/>
                      <a:endParaRPr kumimoji="1" lang="ja-JP" altLang="en-US" sz="1100" dirty="0"/>
                    </a:p>
                  </a:txBody>
                  <a:tcPr anchor="ctr"/>
                </a:tc>
                <a:tc>
                  <a:txBody>
                    <a:bodyPr/>
                    <a:lstStyle/>
                    <a:p>
                      <a:pPr algn="ctr"/>
                      <a:r>
                        <a:rPr kumimoji="1" lang="ja-JP" altLang="en-US" sz="1100" dirty="0" smtClean="0"/>
                        <a:t>均等待遇</a:t>
                      </a:r>
                      <a:endParaRPr kumimoji="1" lang="ja-JP" altLang="en-US" sz="1100" dirty="0"/>
                    </a:p>
                  </a:txBody>
                  <a:tcPr anchor="ctr"/>
                </a:tc>
                <a:tc>
                  <a:txBody>
                    <a:bodyPr/>
                    <a:lstStyle/>
                    <a:p>
                      <a:pPr algn="ctr"/>
                      <a:r>
                        <a:rPr kumimoji="1" lang="ja-JP" altLang="en-US" sz="1100" dirty="0" smtClean="0"/>
                        <a:t>均衡待遇</a:t>
                      </a:r>
                      <a:endParaRPr kumimoji="1" lang="ja-JP" altLang="en-US" sz="1100" dirty="0"/>
                    </a:p>
                  </a:txBody>
                  <a:tcPr anchor="ctr"/>
                </a:tc>
                <a:extLst>
                  <a:ext uri="{0D108BD9-81ED-4DB2-BD59-A6C34878D82A}">
                    <a16:rowId xmlns:a16="http://schemas.microsoft.com/office/drawing/2014/main" val="1795969324"/>
                  </a:ext>
                </a:extLst>
              </a:tr>
              <a:tr h="370840">
                <a:tc rowSpan="3">
                  <a:txBody>
                    <a:bodyPr/>
                    <a:lstStyle/>
                    <a:p>
                      <a:pPr algn="ctr"/>
                      <a:r>
                        <a:rPr kumimoji="1" lang="ja-JP" altLang="en-US" sz="1100" dirty="0" smtClean="0"/>
                        <a:t>待遇①</a:t>
                      </a:r>
                      <a:endParaRPr kumimoji="1" lang="en-US" altLang="ja-JP" sz="1100" dirty="0" smtClean="0"/>
                    </a:p>
                    <a:p>
                      <a:pPr algn="ctr"/>
                      <a:endParaRPr kumimoji="1" lang="en-US" altLang="ja-JP" sz="1100" dirty="0" smtClean="0"/>
                    </a:p>
                    <a:p>
                      <a:pPr algn="ctr"/>
                      <a:r>
                        <a:rPr kumimoji="1" lang="ja-JP" altLang="en-US" sz="1100" dirty="0" smtClean="0"/>
                        <a:t>（</a:t>
                      </a:r>
                      <a:r>
                        <a:rPr kumimoji="1" lang="ja-JP" altLang="en-US" sz="1100" b="1" dirty="0" smtClean="0"/>
                        <a:t>通勤手当</a:t>
                      </a:r>
                      <a:r>
                        <a:rPr kumimoji="1" lang="ja-JP" altLang="en-US" sz="1100" dirty="0" smtClean="0"/>
                        <a:t>）</a:t>
                      </a:r>
                      <a:endParaRPr kumimoji="1" lang="ja-JP" altLang="en-US" sz="1100" dirty="0"/>
                    </a:p>
                  </a:txBody>
                  <a:tcPr anchor="ctr"/>
                </a:tc>
                <a:tc>
                  <a:txBody>
                    <a:bodyPr/>
                    <a:lstStyle/>
                    <a:p>
                      <a:pPr algn="ctr"/>
                      <a:r>
                        <a:rPr kumimoji="1" lang="ja-JP" altLang="en-US" sz="1100" dirty="0" smtClean="0"/>
                        <a:t>適用の有無</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extLst>
                  <a:ext uri="{0D108BD9-81ED-4DB2-BD59-A6C34878D82A}">
                    <a16:rowId xmlns:a16="http://schemas.microsoft.com/office/drawing/2014/main" val="975407966"/>
                  </a:ext>
                </a:extLst>
              </a:tr>
              <a:tr h="370840">
                <a:tc vMerge="1">
                  <a:txBody>
                    <a:bodyPr/>
                    <a:lstStyle/>
                    <a:p>
                      <a:endParaRPr kumimoji="1" lang="ja-JP" altLang="en-US" dirty="0"/>
                    </a:p>
                  </a:txBody>
                  <a:tcPr/>
                </a:tc>
                <a:tc>
                  <a:txBody>
                    <a:bodyPr/>
                    <a:lstStyle/>
                    <a:p>
                      <a:pPr algn="ctr"/>
                      <a:r>
                        <a:rPr kumimoji="1" lang="ja-JP" altLang="en-US" sz="1100" dirty="0" smtClean="0"/>
                        <a:t>決定基準</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同じ</a:t>
                      </a:r>
                      <a:endParaRPr kumimoji="1" lang="ja-JP" altLang="en-US" sz="1100" dirty="0"/>
                    </a:p>
                  </a:txBody>
                  <a:tcPr anchor="ctr"/>
                </a:tc>
                <a:tc>
                  <a:txBody>
                    <a:bodyPr/>
                    <a:lstStyle/>
                    <a:p>
                      <a:pPr algn="ctr"/>
                      <a:r>
                        <a:rPr kumimoji="1" lang="ja-JP" altLang="en-US" sz="1100" dirty="0" smtClean="0"/>
                        <a:t>異なる</a:t>
                      </a:r>
                      <a:endParaRPr kumimoji="1" lang="ja-JP" altLang="en-US" sz="1100" dirty="0"/>
                    </a:p>
                  </a:txBody>
                  <a:tcPr anchor="ctr"/>
                </a:tc>
                <a:extLst>
                  <a:ext uri="{0D108BD9-81ED-4DB2-BD59-A6C34878D82A}">
                    <a16:rowId xmlns:a16="http://schemas.microsoft.com/office/drawing/2014/main" val="2779799870"/>
                  </a:ext>
                </a:extLst>
              </a:tr>
              <a:tr h="486954">
                <a:tc vMerge="1">
                  <a:txBody>
                    <a:bodyPr/>
                    <a:lstStyle/>
                    <a:p>
                      <a:endParaRPr kumimoji="1" lang="ja-JP" altLang="en-US" dirty="0"/>
                    </a:p>
                  </a:txBody>
                  <a:tcPr/>
                </a:tc>
                <a:tc>
                  <a:txBody>
                    <a:bodyPr/>
                    <a:lstStyle/>
                    <a:p>
                      <a:pPr algn="ctr"/>
                      <a:r>
                        <a:rPr kumimoji="1" lang="ja-JP" altLang="en-US" sz="1100" dirty="0" smtClean="0"/>
                        <a:t>比較対象労働者との異同</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同じ</a:t>
                      </a:r>
                      <a:endParaRPr kumimoji="1" lang="ja-JP" altLang="en-US" sz="1100" dirty="0"/>
                    </a:p>
                  </a:txBody>
                  <a:tcPr anchor="ctr"/>
                </a:tc>
                <a:tc>
                  <a:txBody>
                    <a:bodyPr/>
                    <a:lstStyle/>
                    <a:p>
                      <a:pPr algn="ctr"/>
                      <a:r>
                        <a:rPr kumimoji="1" lang="ja-JP" altLang="en-US" sz="1100" dirty="0" smtClean="0"/>
                        <a:t>異なる</a:t>
                      </a:r>
                      <a:endParaRPr kumimoji="1" lang="ja-JP" altLang="en-US" sz="1100" dirty="0"/>
                    </a:p>
                  </a:txBody>
                  <a:tcPr anchor="ctr"/>
                </a:tc>
                <a:extLst>
                  <a:ext uri="{0D108BD9-81ED-4DB2-BD59-A6C34878D82A}">
                    <a16:rowId xmlns:a16="http://schemas.microsoft.com/office/drawing/2014/main" val="1510182014"/>
                  </a:ext>
                </a:extLst>
              </a:tr>
              <a:tr h="370840">
                <a:tc rowSpan="3">
                  <a:txBody>
                    <a:bodyPr/>
                    <a:lstStyle/>
                    <a:p>
                      <a:pPr algn="ctr"/>
                      <a:r>
                        <a:rPr kumimoji="1" lang="ja-JP" altLang="en-US" sz="1100" dirty="0" smtClean="0"/>
                        <a:t>待遇②</a:t>
                      </a:r>
                      <a:endParaRPr kumimoji="1" lang="en-US" altLang="ja-JP" sz="1100" dirty="0" smtClean="0"/>
                    </a:p>
                    <a:p>
                      <a:pPr algn="ctr"/>
                      <a:endParaRPr kumimoji="1" lang="en-US" altLang="ja-JP" sz="1100" dirty="0" smtClean="0"/>
                    </a:p>
                    <a:p>
                      <a:pPr algn="ctr"/>
                      <a:r>
                        <a:rPr kumimoji="1" lang="ja-JP" altLang="en-US" sz="1100" dirty="0" smtClean="0"/>
                        <a:t>（</a:t>
                      </a:r>
                      <a:r>
                        <a:rPr kumimoji="1" lang="ja-JP" altLang="en-US" sz="1100" b="1" dirty="0" smtClean="0"/>
                        <a:t>皆勤手当</a:t>
                      </a:r>
                      <a:r>
                        <a:rPr kumimoji="1" lang="ja-JP" altLang="en-US" sz="1100" dirty="0" smtClean="0"/>
                        <a:t>）</a:t>
                      </a:r>
                      <a:endParaRPr kumimoji="1" lang="ja-JP" altLang="en-US" sz="1100" dirty="0"/>
                    </a:p>
                  </a:txBody>
                  <a:tcPr anchor="ctr"/>
                </a:tc>
                <a:tc>
                  <a:txBody>
                    <a:bodyPr/>
                    <a:lstStyle/>
                    <a:p>
                      <a:pPr algn="ctr"/>
                      <a:r>
                        <a:rPr kumimoji="1" lang="ja-JP" altLang="en-US" sz="1100" dirty="0" smtClean="0"/>
                        <a:t>適用の有無</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a:t>
                      </a:r>
                      <a:endParaRPr kumimoji="1" lang="ja-JP" altLang="en-US" sz="1100" dirty="0"/>
                    </a:p>
                  </a:txBody>
                  <a:tcPr anchor="ctr"/>
                </a:tc>
                <a:tc>
                  <a:txBody>
                    <a:bodyPr/>
                    <a:lstStyle/>
                    <a:p>
                      <a:pPr algn="ctr"/>
                      <a:r>
                        <a:rPr kumimoji="1" lang="en-US" altLang="ja-JP" sz="1100" dirty="0" smtClean="0"/>
                        <a:t>×</a:t>
                      </a:r>
                      <a:endParaRPr kumimoji="1" lang="ja-JP" altLang="en-US" sz="1100" dirty="0"/>
                    </a:p>
                  </a:txBody>
                  <a:tcPr anchor="ctr"/>
                </a:tc>
                <a:extLst>
                  <a:ext uri="{0D108BD9-81ED-4DB2-BD59-A6C34878D82A}">
                    <a16:rowId xmlns:a16="http://schemas.microsoft.com/office/drawing/2014/main" val="1263687476"/>
                  </a:ext>
                </a:extLst>
              </a:tr>
              <a:tr h="370840">
                <a:tc vMerge="1">
                  <a:txBody>
                    <a:bodyPr/>
                    <a:lstStyle/>
                    <a:p>
                      <a:endParaRPr kumimoji="1" lang="ja-JP" altLang="en-US" dirty="0"/>
                    </a:p>
                  </a:txBody>
                  <a:tcPr/>
                </a:tc>
                <a:tc>
                  <a:txBody>
                    <a:bodyPr/>
                    <a:lstStyle/>
                    <a:p>
                      <a:pPr algn="ctr"/>
                      <a:r>
                        <a:rPr kumimoji="1" lang="ja-JP" altLang="en-US" sz="1100" dirty="0" smtClean="0"/>
                        <a:t>決定基準</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同じ</a:t>
                      </a:r>
                      <a:endParaRPr kumimoji="1" lang="ja-JP" altLang="en-US" sz="1100" dirty="0"/>
                    </a:p>
                  </a:txBody>
                  <a:tcPr anchor="ctr"/>
                </a:tc>
                <a:tc>
                  <a:txBody>
                    <a:bodyPr/>
                    <a:lstStyle/>
                    <a:p>
                      <a:pPr algn="ctr"/>
                      <a:r>
                        <a:rPr kumimoji="1" lang="ja-JP" altLang="en-US" sz="1100" dirty="0" smtClean="0"/>
                        <a:t>異なる</a:t>
                      </a:r>
                      <a:endParaRPr kumimoji="1" lang="ja-JP" altLang="en-US" sz="1100" dirty="0"/>
                    </a:p>
                  </a:txBody>
                  <a:tcPr anchor="ctr"/>
                </a:tc>
                <a:extLst>
                  <a:ext uri="{0D108BD9-81ED-4DB2-BD59-A6C34878D82A}">
                    <a16:rowId xmlns:a16="http://schemas.microsoft.com/office/drawing/2014/main" val="2874502676"/>
                  </a:ext>
                </a:extLst>
              </a:tr>
              <a:tr h="370840">
                <a:tc vMerge="1">
                  <a:txBody>
                    <a:bodyPr/>
                    <a:lstStyle/>
                    <a:p>
                      <a:endParaRPr kumimoji="1" lang="ja-JP" altLang="en-US" dirty="0"/>
                    </a:p>
                  </a:txBody>
                  <a:tcPr/>
                </a:tc>
                <a:tc>
                  <a:txBody>
                    <a:bodyPr/>
                    <a:lstStyle/>
                    <a:p>
                      <a:pPr algn="ctr"/>
                      <a:r>
                        <a:rPr kumimoji="1" lang="ja-JP" altLang="en-US" sz="1100" dirty="0" smtClean="0"/>
                        <a:t>比較対象労働者との異同</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同じ</a:t>
                      </a:r>
                      <a:endParaRPr kumimoji="1" lang="ja-JP" altLang="en-US" sz="1100" dirty="0"/>
                    </a:p>
                  </a:txBody>
                  <a:tcPr anchor="ctr"/>
                </a:tc>
                <a:tc>
                  <a:txBody>
                    <a:bodyPr/>
                    <a:lstStyle/>
                    <a:p>
                      <a:pPr algn="ctr"/>
                      <a:r>
                        <a:rPr kumimoji="1" lang="ja-JP" altLang="en-US" sz="1100" dirty="0" smtClean="0"/>
                        <a:t>異なる</a:t>
                      </a:r>
                      <a:endParaRPr kumimoji="1" lang="ja-JP" altLang="en-US" sz="1100" dirty="0"/>
                    </a:p>
                  </a:txBody>
                  <a:tcPr anchor="ctr"/>
                </a:tc>
                <a:extLst>
                  <a:ext uri="{0D108BD9-81ED-4DB2-BD59-A6C34878D82A}">
                    <a16:rowId xmlns:a16="http://schemas.microsoft.com/office/drawing/2014/main" val="2768954583"/>
                  </a:ext>
                </a:extLst>
              </a:tr>
              <a:tr h="370840">
                <a:tc rowSpan="3">
                  <a:txBody>
                    <a:bodyPr/>
                    <a:lstStyle/>
                    <a:p>
                      <a:pPr algn="ctr"/>
                      <a:r>
                        <a:rPr kumimoji="1" lang="ja-JP" altLang="en-US" sz="1100" dirty="0" smtClean="0"/>
                        <a:t>待遇③</a:t>
                      </a:r>
                      <a:endParaRPr kumimoji="1" lang="en-US" altLang="ja-JP" sz="1100" dirty="0" smtClean="0"/>
                    </a:p>
                    <a:p>
                      <a:pPr algn="ctr"/>
                      <a:endParaRPr kumimoji="1" lang="en-US" altLang="ja-JP" sz="1100" dirty="0" smtClean="0"/>
                    </a:p>
                    <a:p>
                      <a:pPr algn="ctr"/>
                      <a:r>
                        <a:rPr kumimoji="1" lang="ja-JP" altLang="en-US" sz="1100" dirty="0" smtClean="0"/>
                        <a:t>（</a:t>
                      </a:r>
                      <a:r>
                        <a:rPr kumimoji="1" lang="ja-JP" altLang="en-US" sz="1100" b="1" dirty="0" smtClean="0"/>
                        <a:t>賞与</a:t>
                      </a:r>
                      <a:r>
                        <a:rPr kumimoji="1" lang="ja-JP" altLang="en-US" sz="1100" dirty="0" smtClean="0"/>
                        <a:t>）</a:t>
                      </a:r>
                      <a:endParaRPr kumimoji="1" lang="ja-JP" altLang="en-US" sz="1100" dirty="0"/>
                    </a:p>
                  </a:txBody>
                  <a:tcPr anchor="ctr"/>
                </a:tc>
                <a:tc>
                  <a:txBody>
                    <a:bodyPr/>
                    <a:lstStyle/>
                    <a:p>
                      <a:pPr algn="ctr"/>
                      <a:r>
                        <a:rPr kumimoji="1" lang="ja-JP" altLang="en-US" sz="1100" dirty="0" smtClean="0"/>
                        <a:t>適用の有無</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a:t>
                      </a:r>
                      <a:endParaRPr kumimoji="1" lang="ja-JP" altLang="en-US" sz="1100" dirty="0"/>
                    </a:p>
                  </a:txBody>
                  <a:tcPr anchor="ctr"/>
                </a:tc>
                <a:tc>
                  <a:txBody>
                    <a:bodyPr/>
                    <a:lstStyle/>
                    <a:p>
                      <a:pPr algn="ctr"/>
                      <a:r>
                        <a:rPr kumimoji="1" lang="ja-JP" altLang="en-US" sz="1100" dirty="0" smtClean="0"/>
                        <a:t>○</a:t>
                      </a:r>
                      <a:endParaRPr kumimoji="1" lang="ja-JP" altLang="en-US" sz="1100" dirty="0"/>
                    </a:p>
                  </a:txBody>
                  <a:tcPr anchor="ctr"/>
                </a:tc>
                <a:extLst>
                  <a:ext uri="{0D108BD9-81ED-4DB2-BD59-A6C34878D82A}">
                    <a16:rowId xmlns:a16="http://schemas.microsoft.com/office/drawing/2014/main" val="3182578573"/>
                  </a:ext>
                </a:extLst>
              </a:tr>
              <a:tr h="286129">
                <a:tc vMerge="1">
                  <a:txBody>
                    <a:bodyPr/>
                    <a:lstStyle/>
                    <a:p>
                      <a:endParaRPr kumimoji="1" lang="ja-JP" altLang="en-US" dirty="0"/>
                    </a:p>
                  </a:txBody>
                  <a:tcPr/>
                </a:tc>
                <a:tc>
                  <a:txBody>
                    <a:bodyPr/>
                    <a:lstStyle/>
                    <a:p>
                      <a:pPr algn="ctr"/>
                      <a:r>
                        <a:rPr kumimoji="1" lang="ja-JP" altLang="en-US" sz="1100" dirty="0" smtClean="0"/>
                        <a:t>決定基準</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同じ</a:t>
                      </a:r>
                      <a:endParaRPr kumimoji="1" lang="ja-JP" altLang="en-US" sz="1100" dirty="0"/>
                    </a:p>
                  </a:txBody>
                  <a:tcPr anchor="ctr"/>
                </a:tc>
                <a:tc>
                  <a:txBody>
                    <a:bodyPr/>
                    <a:lstStyle/>
                    <a:p>
                      <a:pPr algn="ctr"/>
                      <a:r>
                        <a:rPr kumimoji="1" lang="ja-JP" altLang="en-US" sz="1100" dirty="0" smtClean="0"/>
                        <a:t>異なる</a:t>
                      </a:r>
                      <a:endParaRPr kumimoji="1" lang="en-US" altLang="ja-JP" sz="1100" dirty="0" smtClean="0"/>
                    </a:p>
                  </a:txBody>
                  <a:tcPr anchor="ctr"/>
                </a:tc>
                <a:extLst>
                  <a:ext uri="{0D108BD9-81ED-4DB2-BD59-A6C34878D82A}">
                    <a16:rowId xmlns:a16="http://schemas.microsoft.com/office/drawing/2014/main" val="3419375168"/>
                  </a:ext>
                </a:extLst>
              </a:tr>
              <a:tr h="370840">
                <a:tc vMerge="1">
                  <a:txBody>
                    <a:bodyPr/>
                    <a:lstStyle/>
                    <a:p>
                      <a:endParaRPr kumimoji="1" lang="ja-JP" altLang="en-US" dirty="0"/>
                    </a:p>
                  </a:txBody>
                  <a:tcPr/>
                </a:tc>
                <a:tc>
                  <a:txBody>
                    <a:bodyPr/>
                    <a:lstStyle/>
                    <a:p>
                      <a:pPr algn="ctr"/>
                      <a:r>
                        <a:rPr kumimoji="1" lang="ja-JP" altLang="en-US" sz="1100" dirty="0" smtClean="0"/>
                        <a:t>比較対象労働者との異同</a:t>
                      </a:r>
                      <a:endParaRPr kumimoji="1" lang="ja-JP" altLang="en-US" sz="1100" dirty="0"/>
                    </a:p>
                  </a:txBody>
                  <a:tcPr anchor="ctr"/>
                </a:tc>
                <a:tc>
                  <a:txBody>
                    <a:bodyPr/>
                    <a:lstStyle/>
                    <a:p>
                      <a:pPr marL="0" marR="0" lvl="0" indent="0" algn="ctr" defTabSz="7880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a:t>
                      </a:r>
                      <a:endParaRPr kumimoji="1"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txBody>
                  <a:tcPr/>
                </a:tc>
                <a:tc>
                  <a:txBody>
                    <a:bodyPr/>
                    <a:lstStyle/>
                    <a:p>
                      <a:pPr algn="ctr"/>
                      <a:r>
                        <a:rPr kumimoji="1" lang="ja-JP" altLang="en-US" sz="1100" dirty="0" smtClean="0"/>
                        <a:t>同じ</a:t>
                      </a:r>
                      <a:endParaRPr kumimoji="1" lang="ja-JP" altLang="en-US" sz="1100" dirty="0"/>
                    </a:p>
                  </a:txBody>
                  <a:tcPr anchor="ctr"/>
                </a:tc>
                <a:tc>
                  <a:txBody>
                    <a:bodyPr/>
                    <a:lstStyle/>
                    <a:p>
                      <a:pPr algn="ctr"/>
                      <a:r>
                        <a:rPr kumimoji="1" lang="ja-JP" altLang="en-US" sz="1100" dirty="0" smtClean="0"/>
                        <a:t>異なる</a:t>
                      </a:r>
                      <a:endParaRPr kumimoji="1" lang="ja-JP" altLang="en-US" sz="1100" dirty="0"/>
                    </a:p>
                  </a:txBody>
                  <a:tcPr anchor="ctr"/>
                </a:tc>
                <a:extLst>
                  <a:ext uri="{0D108BD9-81ED-4DB2-BD59-A6C34878D82A}">
                    <a16:rowId xmlns:a16="http://schemas.microsoft.com/office/drawing/2014/main" val="3085427164"/>
                  </a:ext>
                </a:extLst>
              </a:tr>
            </a:tbl>
          </a:graphicData>
        </a:graphic>
      </p:graphicFrame>
      <p:sp>
        <p:nvSpPr>
          <p:cNvPr id="4" name="タイトル 3"/>
          <p:cNvSpPr>
            <a:spLocks noGrp="1"/>
          </p:cNvSpPr>
          <p:nvPr>
            <p:ph type="title"/>
          </p:nvPr>
        </p:nvSpPr>
        <p:spPr>
          <a:xfrm>
            <a:off x="0" y="0"/>
            <a:ext cx="9144000" cy="366630"/>
          </a:xfrm>
          <a:prstGeom prst="rect">
            <a:avLst/>
          </a:prstGeom>
          <a:solidFill>
            <a:srgbClr val="D50115"/>
          </a:solidFill>
          <a:ln w="25400" cap="flat" cmpd="sng" algn="ctr">
            <a:noFill/>
            <a:prstDash val="solid"/>
          </a:ln>
          <a:effectLst/>
        </p:spPr>
        <p:txBody>
          <a:bodyPr lIns="99692" tIns="66462" bIns="0" rtlCol="0" anchor="ctr">
            <a:normAutofit/>
          </a:bodyPr>
          <a:lstStyle/>
          <a:p>
            <a:pPr algn="ctr" defTabSz="844083">
              <a:defRPr/>
            </a:pPr>
            <a:r>
              <a:rPr lang="ja-JP" altLang="en-US" sz="18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短時間・有期雇用労働者の均衡・均等待遇の具体的な対応及び検討手順③</a:t>
            </a:r>
            <a:endParaRPr lang="ja-JP" altLang="en-US" sz="18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p:cNvSpPr txBox="1"/>
          <p:nvPr/>
        </p:nvSpPr>
        <p:spPr>
          <a:xfrm>
            <a:off x="1228344" y="5331330"/>
            <a:ext cx="8253351" cy="276999"/>
          </a:xfrm>
          <a:prstGeom prst="rect">
            <a:avLst/>
          </a:prstGeom>
          <a:noFill/>
        </p:spPr>
        <p:txBody>
          <a:bodyPr wrap="square" rtlCol="0">
            <a:spAutoFit/>
          </a:bodyPr>
          <a:lstStyle/>
          <a:p>
            <a:r>
              <a:rPr kumimoji="1" lang="ja-JP" altLang="en-US" sz="1200" dirty="0" smtClean="0"/>
              <a:t>比較対象労働者のすべての待遇を記入。（手当、福利厚生、教育訓練、退職金等）</a:t>
            </a:r>
            <a:endParaRPr kumimoji="1" lang="ja-JP" altLang="en-US" sz="1200" dirty="0"/>
          </a:p>
        </p:txBody>
      </p:sp>
      <p:sp>
        <p:nvSpPr>
          <p:cNvPr id="7" name="屈折矢印 6"/>
          <p:cNvSpPr/>
          <p:nvPr/>
        </p:nvSpPr>
        <p:spPr>
          <a:xfrm rot="5400000">
            <a:off x="910803" y="5209670"/>
            <a:ext cx="139328" cy="366630"/>
          </a:xfrm>
          <a:prstGeom prst="bentUpArrow">
            <a:avLst>
              <a:gd name="adj1" fmla="val 0"/>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175161" y="5720706"/>
            <a:ext cx="8793678" cy="830997"/>
          </a:xfrm>
          <a:prstGeom prst="rect">
            <a:avLst/>
          </a:prstGeom>
          <a:noFill/>
        </p:spPr>
        <p:txBody>
          <a:bodyPr wrap="square" rtlCol="0">
            <a:spAutoFit/>
          </a:bodyPr>
          <a:lstStyle/>
          <a:p>
            <a:r>
              <a:rPr kumimoji="1" lang="ja-JP" altLang="en-US" sz="1200" b="1" dirty="0" smtClean="0"/>
              <a:t>具体的事例　（介護施設の訪問介護職の正社員と嘱託社員、パートの比較）</a:t>
            </a:r>
            <a:endParaRPr kumimoji="1" lang="en-US" altLang="ja-JP" sz="1200" b="1" dirty="0" smtClean="0"/>
          </a:p>
          <a:p>
            <a:r>
              <a:rPr kumimoji="1" lang="ja-JP" altLang="en-US" sz="1200" b="1" dirty="0" smtClean="0"/>
              <a:t>　正社員と職務の内容、職務の内容、配置の変更範囲が同じ嘱託社員は均等待遇の対象で、すべての待遇について、正社員と同じ取扱いが求められる。</a:t>
            </a:r>
            <a:endParaRPr kumimoji="1" lang="en-US" altLang="ja-JP" sz="1200" b="1" dirty="0" smtClean="0"/>
          </a:p>
          <a:p>
            <a:r>
              <a:rPr kumimoji="1" lang="ja-JP" altLang="en-US" sz="1200" b="1" dirty="0" smtClean="0"/>
              <a:t>　均衡</a:t>
            </a:r>
            <a:r>
              <a:rPr kumimoji="1" lang="ja-JP" altLang="en-US" sz="1200" b="1" dirty="0"/>
              <a:t>待遇</a:t>
            </a:r>
            <a:r>
              <a:rPr kumimoji="1" lang="ja-JP" altLang="en-US" sz="1200" b="1" dirty="0" smtClean="0"/>
              <a:t>の対象であるパートは、待遇の違いが、不合理でないか否かを点検・検討する必要がある。</a:t>
            </a:r>
            <a:endParaRPr kumimoji="1" lang="en-US" altLang="ja-JP" sz="1200" b="1" dirty="0" smtClean="0"/>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11</a:t>
            </a:fld>
            <a:endParaRPr lang="en-US" altLang="ja-JP" sz="1480" dirty="0">
              <a:latin typeface="+mj-ea"/>
              <a:ea typeface="+mj-ea"/>
            </a:endParaRPr>
          </a:p>
        </p:txBody>
      </p:sp>
    </p:spTree>
    <p:extLst>
      <p:ext uri="{BB962C8B-B14F-4D97-AF65-F5344CB8AC3E}">
        <p14:creationId xmlns:p14="http://schemas.microsoft.com/office/powerpoint/2010/main" val="2601085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1802" y="592294"/>
            <a:ext cx="8817428" cy="1921851"/>
          </a:xfrm>
          <a:solidFill>
            <a:schemeClr val="accent2">
              <a:lumMod val="20000"/>
              <a:lumOff val="80000"/>
            </a:schemeClr>
          </a:solidFill>
        </p:spPr>
        <p:txBody>
          <a:bodyPr>
            <a:normAutofit/>
          </a:bodyPr>
          <a:lstStyle/>
          <a:p>
            <a:pPr marL="0" indent="0">
              <a:buNone/>
            </a:pPr>
            <a:r>
              <a:rPr kumimoji="1" lang="ja-JP" altLang="en-US" sz="1800" b="1" dirty="0" smtClean="0"/>
              <a:t>≪手順１≫</a:t>
            </a:r>
            <a:endParaRPr kumimoji="1" lang="en-US" altLang="ja-JP" sz="1800" b="1" dirty="0" smtClean="0"/>
          </a:p>
          <a:p>
            <a:pPr marL="0" indent="0">
              <a:buNone/>
            </a:pPr>
            <a:r>
              <a:rPr lang="ja-JP" altLang="en-US" sz="1800" b="1" dirty="0"/>
              <a:t>　</a:t>
            </a:r>
            <a:r>
              <a:rPr lang="ja-JP" altLang="en-US" sz="1800" b="1" dirty="0" smtClean="0"/>
              <a:t>・比較対象労働者との間に違いがある個々の待遇の「性質・目的」を明らかにします。</a:t>
            </a:r>
            <a:endParaRPr lang="en-US" altLang="ja-JP" sz="1800" b="1" dirty="0" smtClean="0"/>
          </a:p>
          <a:p>
            <a:pPr marL="0" indent="0">
              <a:buNone/>
            </a:pPr>
            <a:endParaRPr kumimoji="1" lang="ja-JP" altLang="en-US" sz="1800" b="1" dirty="0"/>
          </a:p>
        </p:txBody>
      </p:sp>
      <p:sp>
        <p:nvSpPr>
          <p:cNvPr id="4" name="タイトル 3"/>
          <p:cNvSpPr>
            <a:spLocks noGrp="1"/>
          </p:cNvSpPr>
          <p:nvPr>
            <p:ph type="title"/>
          </p:nvPr>
        </p:nvSpPr>
        <p:spPr>
          <a:xfrm>
            <a:off x="0" y="-10370"/>
            <a:ext cx="9144000" cy="473507"/>
          </a:xfrm>
          <a:prstGeom prst="rect">
            <a:avLst/>
          </a:prstGeom>
          <a:solidFill>
            <a:srgbClr val="D50115"/>
          </a:solidFill>
          <a:ln w="25400" cap="flat" cmpd="sng" algn="ctr">
            <a:noFill/>
            <a:prstDash val="solid"/>
          </a:ln>
          <a:effectLst/>
        </p:spPr>
        <p:txBody>
          <a:bodyPr lIns="99692" tIns="66462" bIns="0" rtlCol="0" anchor="ctr">
            <a:normAutofit/>
          </a:bodyPr>
          <a:lstStyle/>
          <a:p>
            <a:pPr algn="ctr" defTabSz="844083">
              <a:defRPr/>
            </a:pPr>
            <a:r>
              <a:rPr lang="ja-JP" altLang="en-US" sz="18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短時間・有期雇用労働者の均衡・均等待遇の具体的な対応及び検討手順④</a:t>
            </a:r>
            <a:endParaRPr lang="ja-JP" altLang="en-US" sz="18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p:cNvSpPr txBox="1">
            <a:spLocks/>
          </p:cNvSpPr>
          <p:nvPr/>
        </p:nvSpPr>
        <p:spPr>
          <a:xfrm>
            <a:off x="161802" y="2833257"/>
            <a:ext cx="8817428" cy="1655616"/>
          </a:xfrm>
          <a:prstGeom prst="rect">
            <a:avLst/>
          </a:prstGeom>
          <a:solidFill>
            <a:schemeClr val="accent2">
              <a:lumMod val="20000"/>
              <a:lumOff val="80000"/>
            </a:schemeClr>
          </a:solidFill>
        </p:spPr>
        <p:txBody>
          <a:bodyPr vert="horz" lIns="85372" tIns="42684" rIns="85372" bIns="42684" rtlCol="0">
            <a:noAutofit/>
          </a:bodyPr>
          <a:lstStyle>
            <a:lvl1pPr marL="295527" indent="-295527" algn="l" defTabSz="788073"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308" indent="-246273" algn="l" defTabSz="788073"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87" indent="-197016" algn="l" defTabSz="788073"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124"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160"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9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233"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26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302"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9pPr>
          </a:lstStyle>
          <a:p>
            <a:pPr marL="0" marR="0" lvl="0" indent="0" algn="l" defTabSz="788073"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≪手順２≫</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788073"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　・手順①で明らかにした待遇の「性質・目的」を踏まえ、待遇に関する考慮要素は、３つの考慮要素（職務内容、職務の内容、配置の変更範囲、その他の事情）の中のどれに当たるかを判断します。</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788073" rtl="0" eaLnBrk="1" fontAlgn="auto" latinLnBrk="0" hangingPunct="1">
              <a:lnSpc>
                <a:spcPct val="100000"/>
              </a:lnSpc>
              <a:spcBef>
                <a:spcPct val="20000"/>
              </a:spcBef>
              <a:spcAft>
                <a:spcPts val="0"/>
              </a:spcAft>
              <a:buClrTx/>
              <a:buSzTx/>
              <a:buFont typeface="Arial" pitchFamily="34" charset="0"/>
              <a:buNone/>
              <a:tabLst/>
              <a:defRPr/>
            </a:pPr>
            <a:endParaRPr kumimoji="1" lang="ja-JP" altLang="en-US" sz="1200" b="1"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p:txBody>
      </p:sp>
      <p:sp>
        <p:nvSpPr>
          <p:cNvPr id="6" name="コンテンツ プレースホルダー 2"/>
          <p:cNvSpPr txBox="1">
            <a:spLocks/>
          </p:cNvSpPr>
          <p:nvPr/>
        </p:nvSpPr>
        <p:spPr>
          <a:xfrm>
            <a:off x="161802" y="4863653"/>
            <a:ext cx="8817428" cy="1011058"/>
          </a:xfrm>
          <a:prstGeom prst="rect">
            <a:avLst/>
          </a:prstGeom>
          <a:solidFill>
            <a:schemeClr val="accent2">
              <a:lumMod val="20000"/>
              <a:lumOff val="80000"/>
            </a:schemeClr>
          </a:solidFill>
        </p:spPr>
        <p:txBody>
          <a:bodyPr vert="horz" lIns="85372" tIns="42684" rIns="85372" bIns="42684" rtlCol="0">
            <a:noAutofit/>
          </a:bodyPr>
          <a:lstStyle>
            <a:lvl1pPr marL="295527" indent="-295527" algn="l" defTabSz="788073"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308" indent="-246273" algn="l" defTabSz="788073"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87" indent="-197016" algn="l" defTabSz="788073"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124"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160"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9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233"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26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302"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9pPr>
          </a:lstStyle>
          <a:p>
            <a:pPr marL="0" marR="0" lvl="0" indent="0" algn="l" defTabSz="788073" rtl="0" eaLnBrk="1" fontAlgn="auto" latinLnBrk="0" hangingPunct="1">
              <a:lnSpc>
                <a:spcPct val="100000"/>
              </a:lnSpc>
              <a:spcBef>
                <a:spcPct val="20000"/>
              </a:spcBef>
              <a:spcAft>
                <a:spcPts val="0"/>
              </a:spcAft>
              <a:buClrTx/>
              <a:buSzTx/>
              <a:buFont typeface="Arial" pitchFamily="34" charset="0"/>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≪手順３≫</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a:p>
            <a:pPr marL="0" marR="0" lvl="0" indent="0" algn="l" defTabSz="788073" rtl="0" eaLnBrk="1" fontAlgn="auto" latinLnBrk="0" hangingPunct="1">
              <a:lnSpc>
                <a:spcPct val="100000"/>
              </a:lnSpc>
              <a:spcBef>
                <a:spcPct val="20000"/>
              </a:spcBef>
              <a:spcAft>
                <a:spcPts val="0"/>
              </a:spcAft>
              <a:buClrTx/>
              <a:buSzTx/>
              <a:buFont typeface="Arial" pitchFamily="34" charset="0"/>
              <a:buNone/>
              <a:tabLst/>
              <a:defRPr/>
            </a:pPr>
            <a:r>
              <a:rPr lang="ja-JP" altLang="en-US" sz="1800" b="1" dirty="0" smtClean="0">
                <a:solidFill>
                  <a:prstClr val="black"/>
                </a:solidFill>
                <a:latin typeface="Calibri"/>
                <a:ea typeface="ＭＳ Ｐゴシック" panose="020B0600070205080204" pitchFamily="50" charset="-128"/>
              </a:rPr>
              <a:t>・手順②で判断した「考慮要素」に基づき、「違い」が生じている理由を整理し、「違いが不合理ではない」といえるか否かを確認します。</a:t>
            </a:r>
            <a:endParaRPr kumimoji="1" lang="en-US" altLang="ja-JP"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endParaRPr>
          </a:p>
        </p:txBody>
      </p:sp>
      <p:sp>
        <p:nvSpPr>
          <p:cNvPr id="9" name="下矢印 8"/>
          <p:cNvSpPr/>
          <p:nvPr/>
        </p:nvSpPr>
        <p:spPr>
          <a:xfrm>
            <a:off x="4239491" y="2514145"/>
            <a:ext cx="662050" cy="319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下矢印 10"/>
          <p:cNvSpPr/>
          <p:nvPr/>
        </p:nvSpPr>
        <p:spPr>
          <a:xfrm>
            <a:off x="4239491" y="4535740"/>
            <a:ext cx="662050" cy="30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テキスト ボックス 1"/>
          <p:cNvSpPr txBox="1"/>
          <p:nvPr/>
        </p:nvSpPr>
        <p:spPr>
          <a:xfrm>
            <a:off x="970807" y="1282147"/>
            <a:ext cx="7735289" cy="1077218"/>
          </a:xfrm>
          <a:prstGeom prst="rect">
            <a:avLst/>
          </a:prstGeom>
          <a:solidFill>
            <a:schemeClr val="bg1"/>
          </a:solidFill>
        </p:spPr>
        <p:txBody>
          <a:bodyPr wrap="square" rtlCol="0">
            <a:spAutoFit/>
          </a:bodyPr>
          <a:lstStyle/>
          <a:p>
            <a:r>
              <a:rPr kumimoji="1" lang="ja-JP" altLang="en-US" sz="1600" dirty="0" smtClean="0"/>
              <a:t>・なぜ、その待遇に関する制度を設けたのか</a:t>
            </a:r>
            <a:endParaRPr kumimoji="1" lang="en-US" altLang="ja-JP" sz="1600" dirty="0" smtClean="0"/>
          </a:p>
          <a:p>
            <a:r>
              <a:rPr kumimoji="1" lang="ja-JP" altLang="en-US" sz="1600" dirty="0" smtClean="0"/>
              <a:t>・どのような事象に対してその待遇を支給・付与することとしているのか</a:t>
            </a:r>
            <a:endParaRPr kumimoji="1" lang="en-US" altLang="ja-JP" sz="1600" dirty="0" smtClean="0"/>
          </a:p>
          <a:p>
            <a:r>
              <a:rPr kumimoji="1" lang="ja-JP" altLang="en-US" sz="1600" dirty="0" smtClean="0"/>
              <a:t>・その待遇を労働者に支給・付与することにより、どのような効果を期待しているのか</a:t>
            </a:r>
            <a:endParaRPr kumimoji="1" lang="en-US" altLang="ja-JP" sz="1600" dirty="0" smtClean="0"/>
          </a:p>
          <a:p>
            <a:r>
              <a:rPr kumimoji="1" lang="ja-JP" altLang="en-US" sz="1600" dirty="0" smtClean="0"/>
              <a:t>　といった観点等から、「性質・目的」の内容を明らかにすることが必要です。</a:t>
            </a:r>
            <a:endParaRPr kumimoji="1" lang="ja-JP" altLang="en-US" sz="1600" dirty="0"/>
          </a:p>
        </p:txBody>
      </p:sp>
      <p:sp>
        <p:nvSpPr>
          <p:cNvPr id="12" name="テキスト ボックス 11"/>
          <p:cNvSpPr txBox="1"/>
          <p:nvPr/>
        </p:nvSpPr>
        <p:spPr>
          <a:xfrm>
            <a:off x="1096984" y="4048760"/>
            <a:ext cx="7609113" cy="338554"/>
          </a:xfrm>
          <a:prstGeom prst="rect">
            <a:avLst/>
          </a:prstGeom>
          <a:solidFill>
            <a:schemeClr val="bg1"/>
          </a:solidFill>
        </p:spPr>
        <p:txBody>
          <a:bodyPr wrap="square" rtlCol="0">
            <a:spAutoFit/>
          </a:bodyPr>
          <a:lstStyle/>
          <a:p>
            <a:r>
              <a:rPr kumimoji="1" lang="en-US" altLang="ja-JP" sz="1600" dirty="0"/>
              <a:t>※</a:t>
            </a:r>
            <a:r>
              <a:rPr kumimoji="1" lang="ja-JP" altLang="en-US" sz="1600" dirty="0" smtClean="0"/>
              <a:t>待遇の「性質・目的」は３つの考慮要素の中で複数の要素が関連する場合があります。</a:t>
            </a:r>
            <a:endParaRPr kumimoji="1" lang="ja-JP" altLang="en-US" sz="1600" dirty="0"/>
          </a:p>
        </p:txBody>
      </p:sp>
      <p:sp>
        <p:nvSpPr>
          <p:cNvPr id="13" name="テキスト ボックス 12"/>
          <p:cNvSpPr txBox="1"/>
          <p:nvPr/>
        </p:nvSpPr>
        <p:spPr>
          <a:xfrm>
            <a:off x="161802" y="6027003"/>
            <a:ext cx="8793678" cy="830997"/>
          </a:xfrm>
          <a:prstGeom prst="rect">
            <a:avLst/>
          </a:prstGeom>
          <a:noFill/>
        </p:spPr>
        <p:txBody>
          <a:bodyPr wrap="square" rtlCol="0">
            <a:spAutoFit/>
          </a:bodyPr>
          <a:lstStyle/>
          <a:p>
            <a:r>
              <a:rPr kumimoji="1" lang="ja-JP" altLang="en-US" sz="1200" b="1" dirty="0" smtClean="0"/>
              <a:t>具体的事例　（介護施設の訪問介護職の正社員とパートの比較）</a:t>
            </a:r>
            <a:endParaRPr kumimoji="1" lang="en-US" altLang="ja-JP" sz="1200" b="1" dirty="0" smtClean="0"/>
          </a:p>
          <a:p>
            <a:r>
              <a:rPr kumimoji="1" lang="ja-JP" altLang="en-US" sz="1200" b="1" dirty="0" smtClean="0"/>
              <a:t>　皆勤手当は、出勤する介護職を一定数確保する必要があることから、皆勤を奨励する目的で支給している。</a:t>
            </a:r>
            <a:endParaRPr kumimoji="1" lang="en-US" altLang="ja-JP" sz="1200" b="1" dirty="0" smtClean="0"/>
          </a:p>
          <a:p>
            <a:r>
              <a:rPr kumimoji="1" lang="ja-JP" altLang="en-US" sz="1200" b="1" dirty="0"/>
              <a:t>　</a:t>
            </a:r>
            <a:r>
              <a:rPr kumimoji="1" lang="ja-JP" altLang="en-US" sz="1200" b="1" dirty="0" smtClean="0"/>
              <a:t>介護職の業務に就く者が一定期間、無欠勤であった場合に、皆勤を奨励する趣旨で正社員に支給するが、パートには支給なし。</a:t>
            </a:r>
            <a:endParaRPr kumimoji="1" lang="en-US" altLang="ja-JP" sz="1200" b="1" dirty="0" smtClean="0"/>
          </a:p>
          <a:p>
            <a:r>
              <a:rPr kumimoji="1" lang="ja-JP" altLang="en-US" sz="1200" b="1" dirty="0"/>
              <a:t>　</a:t>
            </a:r>
            <a:r>
              <a:rPr kumimoji="1" lang="ja-JP" altLang="en-US" sz="1200" b="1" dirty="0" smtClean="0"/>
              <a:t>業務の内容が同じで、皆勤を奨励する必要性に違いがないため、支給に違いを設けることの合理的な説明ができないことから要改善。</a:t>
            </a:r>
            <a:endParaRPr kumimoji="1" lang="en-US" altLang="ja-JP" sz="1200" b="1" dirty="0" smtClean="0"/>
          </a:p>
        </p:txBody>
      </p:sp>
      <p:sp>
        <p:nvSpPr>
          <p:cNvPr id="7" name="スライド番号プレースホルダー 6"/>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12</a:t>
            </a:fld>
            <a:endParaRPr lang="en-US" altLang="ja-JP" sz="1480" dirty="0">
              <a:latin typeface="+mj-ea"/>
              <a:ea typeface="+mj-ea"/>
            </a:endParaRPr>
          </a:p>
        </p:txBody>
      </p:sp>
    </p:spTree>
    <p:extLst>
      <p:ext uri="{BB962C8B-B14F-4D97-AF65-F5344CB8AC3E}">
        <p14:creationId xmlns:p14="http://schemas.microsoft.com/office/powerpoint/2010/main" val="160269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263771"/>
            <a:ext cx="9144000" cy="373535"/>
          </a:xfrm>
          <a:prstGeom prst="rect">
            <a:avLst/>
          </a:prstGeom>
          <a:solidFill>
            <a:srgbClr val="D50115"/>
          </a:solidFill>
          <a:ln w="25400" cap="flat" cmpd="sng" algn="ctr">
            <a:noFill/>
            <a:prstDash val="solid"/>
          </a:ln>
          <a:effectLst/>
        </p:spPr>
        <p:txBody>
          <a:bodyPr lIns="99692" tIns="66462" bIns="0" rtlCol="0" anchor="ctr"/>
          <a:lstStyle/>
          <a:p>
            <a:pPr defTabSz="844083">
              <a:defRPr/>
            </a:pP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参考：「不合理な待遇差」</a:t>
            </a:r>
            <a:r>
              <a:rPr lang="ja-JP" altLang="en-US" sz="1662" b="1" kern="0"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どうかが争われた裁判例　</a:t>
            </a:r>
            <a:r>
              <a:rPr lang="ja-JP" altLang="en-US" sz="129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（ハマキョウレックス事件）</a:t>
            </a:r>
            <a:endPar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p:cNvSpPr/>
          <p:nvPr/>
        </p:nvSpPr>
        <p:spPr>
          <a:xfrm>
            <a:off x="52113" y="687867"/>
            <a:ext cx="8191706" cy="291170"/>
          </a:xfrm>
          <a:prstGeom prst="rect">
            <a:avLst/>
          </a:prstGeom>
        </p:spPr>
        <p:txBody>
          <a:bodyPr wrap="square">
            <a:spAutoFit/>
          </a:bodyPr>
          <a:lstStyle/>
          <a:p>
            <a:pPr defTabSz="842560">
              <a:spcBef>
                <a:spcPts val="554"/>
              </a:spcBef>
              <a:defRPr/>
            </a:pPr>
            <a:r>
              <a:rPr kumimoji="1" lang="ja-JP" altLang="en-US" sz="1292" dirty="0">
                <a:solidFill>
                  <a:srgbClr val="000000"/>
                </a:solidFill>
                <a:latin typeface="ＭＳ Ｐゴシック" panose="020B0600070205080204" pitchFamily="50" charset="-128"/>
                <a:ea typeface="ＭＳ Ｐゴシック" panose="020B0600070205080204" pitchFamily="50" charset="-128"/>
              </a:rPr>
              <a:t>旧労働契約法第</a:t>
            </a:r>
            <a:r>
              <a:rPr kumimoji="1" lang="en-US" altLang="ja-JP" sz="1292" dirty="0">
                <a:solidFill>
                  <a:srgbClr val="000000"/>
                </a:solidFill>
                <a:latin typeface="ＭＳ Ｐゴシック" panose="020B0600070205080204" pitchFamily="50" charset="-128"/>
                <a:ea typeface="ＭＳ Ｐゴシック" panose="020B0600070205080204" pitchFamily="50" charset="-128"/>
              </a:rPr>
              <a:t>20</a:t>
            </a:r>
            <a:r>
              <a:rPr kumimoji="1" lang="ja-JP" altLang="en-US" sz="1292" dirty="0">
                <a:solidFill>
                  <a:srgbClr val="000000"/>
                </a:solidFill>
                <a:latin typeface="ＭＳ Ｐゴシック" panose="020B0600070205080204" pitchFamily="50" charset="-128"/>
                <a:ea typeface="ＭＳ Ｐゴシック" panose="020B0600070205080204" pitchFamily="50" charset="-128"/>
              </a:rPr>
              <a:t>条に関する</a:t>
            </a:r>
            <a:r>
              <a:rPr kumimoji="1" lang="ja-JP" altLang="en-US" sz="1292" dirty="0">
                <a:solidFill>
                  <a:prstClr val="black"/>
                </a:solidFill>
                <a:latin typeface="ＭＳ Ｐゴシック" panose="020B0600070205080204" pitchFamily="50" charset="-128"/>
                <a:ea typeface="ＭＳ Ｐゴシック" panose="020B0600070205080204" pitchFamily="50" charset="-128"/>
              </a:rPr>
              <a:t>これまで</a:t>
            </a:r>
            <a:r>
              <a:rPr kumimoji="1" lang="ja-JP" altLang="en-US" sz="1292" dirty="0">
                <a:solidFill>
                  <a:srgbClr val="000000"/>
                </a:solidFill>
                <a:latin typeface="ＭＳ Ｐゴシック" panose="020B0600070205080204" pitchFamily="50" charset="-128"/>
                <a:ea typeface="ＭＳ Ｐゴシック" panose="020B0600070205080204" pitchFamily="50" charset="-128"/>
              </a:rPr>
              <a:t>の最高裁判決の概要を紹介します。</a:t>
            </a:r>
          </a:p>
        </p:txBody>
      </p:sp>
      <p:sp>
        <p:nvSpPr>
          <p:cNvPr id="19" name="正方形/長方形 18"/>
          <p:cNvSpPr/>
          <p:nvPr/>
        </p:nvSpPr>
        <p:spPr>
          <a:xfrm>
            <a:off x="52114" y="1504805"/>
            <a:ext cx="8975190" cy="730731"/>
          </a:xfrm>
          <a:prstGeom prst="rect">
            <a:avLst/>
          </a:prstGeom>
          <a:ln w="28575">
            <a:solidFill>
              <a:schemeClr val="tx1"/>
            </a:solidFill>
          </a:ln>
        </p:spPr>
        <p:txBody>
          <a:bodyPr wrap="square" tIns="99692" bIns="33231" anchor="ctr" anchorCtr="0">
            <a:spAutoFit/>
          </a:bodyPr>
          <a:lstStyle/>
          <a:p>
            <a:pPr defTabSz="842560">
              <a:defRPr/>
            </a:pPr>
            <a:r>
              <a:rPr kumimoji="1" lang="ja-JP" altLang="en-US" sz="1292" dirty="0">
                <a:solidFill>
                  <a:srgbClr val="000000"/>
                </a:solidFill>
                <a:latin typeface="メイリオ" panose="020B0604030504040204" pitchFamily="50" charset="-128"/>
                <a:ea typeface="メイリオ" panose="020B0604030504040204" pitchFamily="50" charset="-128"/>
              </a:rPr>
              <a:t>正規雇用労働者と有期雇用労働者の各種手当に関する待遇の違いが不合理かどうかが争われた。運送会社で働く契約社員（有期雇用労働者）が、正社員との間に差を設けるのは無効であると訴えた。その結果、表のとおり、５つの手当について、正社員との間に差を設けることは不合理だと判断された。</a:t>
            </a:r>
            <a:endParaRPr kumimoji="1" lang="ja-JP" altLang="en-US" sz="1292" dirty="0">
              <a:solidFill>
                <a:prstClr val="black"/>
              </a:solidFill>
              <a:latin typeface="メイリオ" panose="020B0604030504040204" pitchFamily="50" charset="-128"/>
              <a:ea typeface="メイリオ" panose="020B0604030504040204" pitchFamily="50" charset="-128"/>
            </a:endParaRPr>
          </a:p>
        </p:txBody>
      </p:sp>
      <p:graphicFrame>
        <p:nvGraphicFramePr>
          <p:cNvPr id="20" name="表 19"/>
          <p:cNvGraphicFramePr>
            <a:graphicFrameLocks noGrp="1"/>
          </p:cNvGraphicFramePr>
          <p:nvPr>
            <p:extLst/>
          </p:nvPr>
        </p:nvGraphicFramePr>
        <p:xfrm>
          <a:off x="52114" y="2299028"/>
          <a:ext cx="8975190" cy="4045045"/>
        </p:xfrm>
        <a:graphic>
          <a:graphicData uri="http://schemas.openxmlformats.org/drawingml/2006/table">
            <a:tbl>
              <a:tblPr/>
              <a:tblGrid>
                <a:gridCol w="1212772">
                  <a:extLst>
                    <a:ext uri="{9D8B030D-6E8A-4147-A177-3AD203B41FA5}">
                      <a16:colId xmlns:a16="http://schemas.microsoft.com/office/drawing/2014/main" val="1390145678"/>
                    </a:ext>
                  </a:extLst>
                </a:gridCol>
                <a:gridCol w="1272122">
                  <a:extLst>
                    <a:ext uri="{9D8B030D-6E8A-4147-A177-3AD203B41FA5}">
                      <a16:colId xmlns:a16="http://schemas.microsoft.com/office/drawing/2014/main" val="3356635782"/>
                    </a:ext>
                  </a:extLst>
                </a:gridCol>
                <a:gridCol w="2776836">
                  <a:extLst>
                    <a:ext uri="{9D8B030D-6E8A-4147-A177-3AD203B41FA5}">
                      <a16:colId xmlns:a16="http://schemas.microsoft.com/office/drawing/2014/main" val="3990075554"/>
                    </a:ext>
                  </a:extLst>
                </a:gridCol>
                <a:gridCol w="3713460">
                  <a:extLst>
                    <a:ext uri="{9D8B030D-6E8A-4147-A177-3AD203B41FA5}">
                      <a16:colId xmlns:a16="http://schemas.microsoft.com/office/drawing/2014/main" val="503714262"/>
                    </a:ext>
                  </a:extLst>
                </a:gridCol>
              </a:tblGrid>
              <a:tr h="394182">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手当名</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判　断</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本件における手当支給の目的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TW" altLang="en-US" sz="1300" b="1" i="0" u="none" strike="noStrike" dirty="0">
                          <a:solidFill>
                            <a:schemeClr val="bg1"/>
                          </a:solidFill>
                          <a:effectLst/>
                          <a:latin typeface="メイリオ" panose="020B0604030504040204" pitchFamily="50" charset="-128"/>
                          <a:ea typeface="メイリオ" panose="020B0604030504040204" pitchFamily="50" charset="-128"/>
                        </a:rPr>
                        <a:t>判　決　理　由</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59595559"/>
                  </a:ext>
                </a:extLst>
              </a:tr>
              <a:tr h="542734">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無事故手当</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優良ドライバーの育成や安全な輸送による顧客の信頼の獲得を目的として支給。</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正社員と契約社員の職務の内容が同じであり、安全運転および事故防止の必要性は同じ。将来の転勤や出向の可能性等の相違によって異なるものではない。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278768"/>
                  </a:ext>
                </a:extLst>
              </a:tr>
              <a:tr h="600718">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作業手当</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特定の作業を行った対価として作業そのものを金銭的に評価して支給される性質の賃金。</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正社員と契約社員の職務の内容が同じであり、作業に対する金銭的評価は、職務内容・配置の変更範囲の相違によって異なるものではない。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12518"/>
                  </a:ext>
                </a:extLst>
              </a:tr>
              <a:tr h="680536">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給食手当</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従業員の食事に係る補助として支給。</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勤務時間中に食事をとる必要がある労働者に対して支給されるもので、正社員と契約社員の職務の内容が同じであるうえ、職務内容・配置の変更範囲の相違と勤務時間中に食事をとる必要性には関係がない。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657110"/>
                  </a:ext>
                </a:extLst>
              </a:tr>
              <a:tr h="499641">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住宅手当</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002060"/>
                          </a:solidFill>
                          <a:effectLst/>
                          <a:latin typeface="メイリオ" panose="020B0604030504040204" pitchFamily="50" charset="-128"/>
                          <a:ea typeface="メイリオ" panose="020B0604030504040204" pitchFamily="50" charset="-128"/>
                        </a:rPr>
                        <a:t>不合理ではない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従業員の住宅に要する費用を補助する趣旨で支給。</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正社員は転居を伴う配転が予定されており、契約社員よりも住宅に要する費用が多額となる可能性がある。</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478990"/>
                  </a:ext>
                </a:extLst>
              </a:tr>
              <a:tr h="600718">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皆勤手当</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出勤する運転手を一定数確保する必要があることから、皆勤を奨励する趣旨で支給。</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正社員と契約社員の職務の内容が同じであることから、出勤する者を確保する必要性は同じであり、将来の転勤や出向の可能性等の相違により異なるものではない。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01984"/>
                  </a:ext>
                </a:extLst>
              </a:tr>
              <a:tr h="726516">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通勤手当</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通勤に要する交通費を補填する趣旨で支給。</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rPr>
                        <a:t>労働契約に期間の定めがあるか否かによって通勤に必要な費用が異なるわけではない。正社員と契約社員の職務内容・配置の変更範囲が異なることは、通勤に必要な費用の多寡に直接関係はない。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572685"/>
                  </a:ext>
                </a:extLst>
              </a:tr>
            </a:tbl>
          </a:graphicData>
        </a:graphic>
      </p:graphicFrame>
      <p:sp>
        <p:nvSpPr>
          <p:cNvPr id="21" name="正方形/長方形 20"/>
          <p:cNvSpPr/>
          <p:nvPr/>
        </p:nvSpPr>
        <p:spPr>
          <a:xfrm>
            <a:off x="19650" y="6369099"/>
            <a:ext cx="4686058" cy="262829"/>
          </a:xfrm>
          <a:prstGeom prst="rect">
            <a:avLst/>
          </a:prstGeom>
        </p:spPr>
        <p:txBody>
          <a:bodyPr wrap="square">
            <a:spAutoFit/>
          </a:bodyPr>
          <a:lstStyle/>
          <a:p>
            <a:pPr defTabSz="842560">
              <a:defRPr/>
            </a:pPr>
            <a:r>
              <a:rPr kumimoji="1" lang="ja-JP" altLang="en-US" sz="1108" dirty="0">
                <a:solidFill>
                  <a:prstClr val="black"/>
                </a:solidFill>
                <a:latin typeface="Calibri"/>
                <a:ea typeface="ＭＳ Ｐゴシック" panose="020B0600070205080204" pitchFamily="50" charset="-128"/>
              </a:rPr>
              <a:t>参考：　</a:t>
            </a:r>
            <a:r>
              <a:rPr kumimoji="1" lang="en-US" altLang="ja-JP" sz="1108" dirty="0">
                <a:solidFill>
                  <a:prstClr val="black"/>
                </a:solidFill>
                <a:latin typeface="Calibri"/>
                <a:ea typeface="ＭＳ Ｐゴシック" panose="020B0600070205080204" pitchFamily="50" charset="-128"/>
              </a:rPr>
              <a:t>http://www.courts.go</a:t>
            </a:r>
            <a:r>
              <a:rPr kumimoji="1" lang="en-US" altLang="ja-JP" sz="1108" dirty="0">
                <a:solidFill>
                  <a:prstClr val="black"/>
                </a:solidFill>
                <a:latin typeface="ＭＳ Ｐゴシック" panose="020B0600070205080204" pitchFamily="50" charset="-128"/>
                <a:ea typeface="ＭＳ Ｐゴシック" panose="020B0600070205080204" pitchFamily="50" charset="-128"/>
              </a:rPr>
              <a:t>.</a:t>
            </a:r>
            <a:r>
              <a:rPr kumimoji="1" lang="en-US" altLang="ja-JP" sz="1108" dirty="0">
                <a:solidFill>
                  <a:prstClr val="black"/>
                </a:solidFill>
                <a:latin typeface="Calibri"/>
                <a:ea typeface="ＭＳ Ｐゴシック" panose="020B0600070205080204" pitchFamily="50" charset="-128"/>
              </a:rPr>
              <a:t>jp/app/files/hanrei_jp/784/087784_hanrei.pdf</a:t>
            </a:r>
            <a:endParaRPr kumimoji="1" lang="ja-JP" altLang="en-US" sz="1108" dirty="0">
              <a:solidFill>
                <a:prstClr val="black"/>
              </a:solidFill>
              <a:latin typeface="Calibri"/>
              <a:ea typeface="ＭＳ Ｐゴシック" panose="020B0600070205080204" pitchFamily="50" charset="-128"/>
            </a:endParaRPr>
          </a:p>
        </p:txBody>
      </p:sp>
      <p:sp>
        <p:nvSpPr>
          <p:cNvPr id="22" name="正方形/長方形 21"/>
          <p:cNvSpPr/>
          <p:nvPr/>
        </p:nvSpPr>
        <p:spPr>
          <a:xfrm>
            <a:off x="-54106" y="1220139"/>
            <a:ext cx="9669556" cy="291170"/>
          </a:xfrm>
          <a:prstGeom prst="rect">
            <a:avLst/>
          </a:prstGeom>
        </p:spPr>
        <p:txBody>
          <a:bodyPr wrap="square">
            <a:spAutoFit/>
          </a:bodyPr>
          <a:lstStyle/>
          <a:p>
            <a:pPr defTabSz="842560">
              <a:defRPr/>
            </a:pPr>
            <a:r>
              <a:rPr kumimoji="1" lang="ja-JP" altLang="en-US" sz="1292" b="1" u="sng" dirty="0">
                <a:solidFill>
                  <a:prstClr val="black"/>
                </a:solidFill>
                <a:latin typeface="Calibri"/>
                <a:ea typeface="ＭＳ Ｐゴシック" panose="020B0600070205080204" pitchFamily="50" charset="-128"/>
              </a:rPr>
              <a:t>◆ハマキョウレックス事件</a:t>
            </a:r>
            <a:r>
              <a:rPr kumimoji="1" lang="ja-JP" altLang="en-US" sz="1292" dirty="0">
                <a:solidFill>
                  <a:prstClr val="black"/>
                </a:solidFill>
                <a:latin typeface="Calibri"/>
                <a:ea typeface="ＭＳ Ｐゴシック" panose="020B0600070205080204" pitchFamily="50" charset="-128"/>
              </a:rPr>
              <a:t>　平成</a:t>
            </a:r>
            <a:r>
              <a:rPr kumimoji="1" lang="en-US" altLang="ja-JP" sz="1292" dirty="0">
                <a:solidFill>
                  <a:prstClr val="black"/>
                </a:solidFill>
                <a:latin typeface="Calibri"/>
                <a:ea typeface="ＭＳ Ｐゴシック" panose="020B0600070205080204" pitchFamily="50" charset="-128"/>
              </a:rPr>
              <a:t>30</a:t>
            </a:r>
            <a:r>
              <a:rPr kumimoji="1" lang="ja-JP" altLang="en-US" sz="1292" dirty="0">
                <a:solidFill>
                  <a:prstClr val="black"/>
                </a:solidFill>
                <a:latin typeface="Calibri"/>
                <a:ea typeface="ＭＳ Ｐゴシック" panose="020B0600070205080204" pitchFamily="50" charset="-128"/>
              </a:rPr>
              <a:t> 年６</a:t>
            </a:r>
            <a:r>
              <a:rPr kumimoji="1" lang="en-US" altLang="ja-JP" sz="1292" dirty="0">
                <a:solidFill>
                  <a:prstClr val="black"/>
                </a:solidFill>
                <a:latin typeface="Calibri"/>
                <a:ea typeface="ＭＳ Ｐゴシック" panose="020B0600070205080204" pitchFamily="50" charset="-128"/>
              </a:rPr>
              <a:t> </a:t>
            </a:r>
            <a:r>
              <a:rPr kumimoji="1" lang="ja-JP" altLang="en-US" sz="1292" dirty="0">
                <a:solidFill>
                  <a:prstClr val="black"/>
                </a:solidFill>
                <a:latin typeface="Calibri"/>
                <a:ea typeface="ＭＳ Ｐゴシック" panose="020B0600070205080204" pitchFamily="50" charset="-128"/>
              </a:rPr>
              <a:t>月１日　最高裁判所第二小法廷判決</a:t>
            </a:r>
            <a:r>
              <a:rPr kumimoji="1" lang="ja-JP" altLang="en-US" sz="1108" dirty="0">
                <a:solidFill>
                  <a:prstClr val="black"/>
                </a:solidFill>
                <a:latin typeface="Calibri"/>
                <a:ea typeface="ＭＳ Ｐゴシック" panose="020B0600070205080204" pitchFamily="50" charset="-128"/>
              </a:rPr>
              <a:t>（平成</a:t>
            </a:r>
            <a:r>
              <a:rPr kumimoji="1" lang="en-US" altLang="ja-JP" sz="1108" dirty="0">
                <a:solidFill>
                  <a:prstClr val="black"/>
                </a:solidFill>
                <a:latin typeface="Calibri"/>
                <a:ea typeface="ＭＳ Ｐゴシック" panose="020B0600070205080204" pitchFamily="50" charset="-128"/>
              </a:rPr>
              <a:t>28</a:t>
            </a:r>
            <a:r>
              <a:rPr kumimoji="1" lang="ja-JP" altLang="en-US" sz="1108" dirty="0">
                <a:solidFill>
                  <a:prstClr val="black"/>
                </a:solidFill>
                <a:latin typeface="Calibri"/>
                <a:ea typeface="ＭＳ Ｐゴシック" panose="020B0600070205080204" pitchFamily="50" charset="-128"/>
              </a:rPr>
              <a:t>年（受）第</a:t>
            </a:r>
            <a:r>
              <a:rPr kumimoji="1" lang="en-US" altLang="ja-JP" sz="1108" dirty="0">
                <a:solidFill>
                  <a:prstClr val="black"/>
                </a:solidFill>
                <a:latin typeface="Calibri"/>
                <a:ea typeface="ＭＳ Ｐゴシック" panose="020B0600070205080204" pitchFamily="50" charset="-128"/>
              </a:rPr>
              <a:t>2099</a:t>
            </a:r>
            <a:r>
              <a:rPr kumimoji="1" lang="ja-JP" altLang="en-US" sz="1108" dirty="0">
                <a:solidFill>
                  <a:prstClr val="black"/>
                </a:solidFill>
                <a:latin typeface="Calibri"/>
                <a:ea typeface="ＭＳ Ｐゴシック" panose="020B0600070205080204" pitchFamily="50" charset="-128"/>
              </a:rPr>
              <a:t>号，第</a:t>
            </a:r>
            <a:r>
              <a:rPr kumimoji="1" lang="en-US" altLang="ja-JP" sz="1108" dirty="0">
                <a:solidFill>
                  <a:prstClr val="black"/>
                </a:solidFill>
                <a:latin typeface="Calibri"/>
                <a:ea typeface="ＭＳ Ｐゴシック" panose="020B0600070205080204" pitchFamily="50" charset="-128"/>
              </a:rPr>
              <a:t>2100</a:t>
            </a:r>
            <a:r>
              <a:rPr kumimoji="1" lang="ja-JP" altLang="en-US" sz="1108" dirty="0">
                <a:solidFill>
                  <a:prstClr val="black"/>
                </a:solidFill>
                <a:latin typeface="Calibri"/>
                <a:ea typeface="ＭＳ Ｐゴシック" panose="020B0600070205080204" pitchFamily="50" charset="-128"/>
              </a:rPr>
              <a:t>号　未払賃金等支払請求事件）</a:t>
            </a:r>
          </a:p>
        </p:txBody>
      </p:sp>
      <p:sp>
        <p:nvSpPr>
          <p:cNvPr id="10" name="正方形/長方形 9"/>
          <p:cNvSpPr/>
          <p:nvPr/>
        </p:nvSpPr>
        <p:spPr>
          <a:xfrm>
            <a:off x="118582" y="932060"/>
            <a:ext cx="5516921" cy="262829"/>
          </a:xfrm>
          <a:prstGeom prst="rect">
            <a:avLst/>
          </a:prstGeom>
        </p:spPr>
        <p:txBody>
          <a:bodyPr wrap="square">
            <a:spAutoFit/>
          </a:bodyPr>
          <a:lstStyle/>
          <a:p>
            <a:pPr marL="168524" indent="-168524" defTabSz="842560">
              <a:defRPr/>
            </a:pPr>
            <a:r>
              <a:rPr kumimoji="1" lang="ja-JP" altLang="en-US" sz="1108" dirty="0">
                <a:solidFill>
                  <a:prstClr val="black"/>
                </a:solidFill>
                <a:latin typeface="Calibri"/>
                <a:ea typeface="ＭＳ Ｐゴシック" panose="020B0600070205080204" pitchFamily="50" charset="-128"/>
              </a:rPr>
              <a:t>※　いずれも個別事案の判決です。事案によって異なる判断となる可能性があります。</a:t>
            </a:r>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13</a:t>
            </a:fld>
            <a:endParaRPr lang="en-US" altLang="ja-JP" sz="1480" dirty="0">
              <a:latin typeface="+mj-ea"/>
              <a:ea typeface="+mj-ea"/>
            </a:endParaRPr>
          </a:p>
        </p:txBody>
      </p:sp>
    </p:spTree>
    <p:extLst>
      <p:ext uri="{BB962C8B-B14F-4D97-AF65-F5344CB8AC3E}">
        <p14:creationId xmlns:p14="http://schemas.microsoft.com/office/powerpoint/2010/main" val="3374930843"/>
      </p:ext>
    </p:extLst>
  </p:cSld>
  <p:clrMapOvr>
    <a:masterClrMapping/>
  </p:clrMapOvr>
  <mc:AlternateContent xmlns:mc="http://schemas.openxmlformats.org/markup-compatibility/2006" xmlns:p14="http://schemas.microsoft.com/office/powerpoint/2010/main">
    <mc:Choice Requires="p14">
      <p:transition spd="slow" p14:dur="2000" advTm="78154"/>
    </mc:Choice>
    <mc:Fallback xmlns="">
      <p:transition spd="slow" advTm="78154"/>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60905" y="2027594"/>
          <a:ext cx="8975190" cy="4238556"/>
        </p:xfrm>
        <a:graphic>
          <a:graphicData uri="http://schemas.openxmlformats.org/drawingml/2006/table">
            <a:tbl>
              <a:tblPr/>
              <a:tblGrid>
                <a:gridCol w="1400600">
                  <a:extLst>
                    <a:ext uri="{9D8B030D-6E8A-4147-A177-3AD203B41FA5}">
                      <a16:colId xmlns:a16="http://schemas.microsoft.com/office/drawing/2014/main" val="1390145678"/>
                    </a:ext>
                  </a:extLst>
                </a:gridCol>
                <a:gridCol w="1296790">
                  <a:extLst>
                    <a:ext uri="{9D8B030D-6E8A-4147-A177-3AD203B41FA5}">
                      <a16:colId xmlns:a16="http://schemas.microsoft.com/office/drawing/2014/main" val="3356635782"/>
                    </a:ext>
                  </a:extLst>
                </a:gridCol>
                <a:gridCol w="2752300">
                  <a:extLst>
                    <a:ext uri="{9D8B030D-6E8A-4147-A177-3AD203B41FA5}">
                      <a16:colId xmlns:a16="http://schemas.microsoft.com/office/drawing/2014/main" val="3990075554"/>
                    </a:ext>
                  </a:extLst>
                </a:gridCol>
                <a:gridCol w="3525500">
                  <a:extLst>
                    <a:ext uri="{9D8B030D-6E8A-4147-A177-3AD203B41FA5}">
                      <a16:colId xmlns:a16="http://schemas.microsoft.com/office/drawing/2014/main" val="503714262"/>
                    </a:ext>
                  </a:extLst>
                </a:gridCol>
              </a:tblGrid>
              <a:tr h="412722">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賃金項目</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判　断</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本件における支給</a:t>
                      </a: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の目的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TW" altLang="en-US" sz="1300" b="1" i="0" u="none" strike="noStrike" dirty="0">
                          <a:solidFill>
                            <a:schemeClr val="bg1"/>
                          </a:solidFill>
                          <a:effectLst/>
                          <a:latin typeface="メイリオ" panose="020B0604030504040204" pitchFamily="50" charset="-128"/>
                          <a:ea typeface="メイリオ" panose="020B0604030504040204" pitchFamily="50" charset="-128"/>
                        </a:rPr>
                        <a:t>判　決　理　由</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59595559"/>
                  </a:ext>
                </a:extLst>
              </a:tr>
              <a:tr h="690691">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精勤手当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労働者に対し、休日以外は１日も欠かさずに出勤することを奨励する趣旨で支給。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職務の内容が同一である以上、両者の間で、その皆勤を奨励する必要性に違いはない。</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12518"/>
                  </a:ext>
                </a:extLst>
              </a:tr>
              <a:tr h="593207">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住宅</a:t>
                      </a: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002060"/>
                          </a:solidFill>
                          <a:effectLst/>
                          <a:latin typeface="メイリオ" panose="020B0604030504040204" pitchFamily="50" charset="-128"/>
                          <a:ea typeface="メイリオ" panose="020B0604030504040204" pitchFamily="50" charset="-128"/>
                        </a:rPr>
                        <a:t>不合理ではない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労働者の住宅費の負担に対する補助として支給。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正社員は幅広い世代の労働者が存在する一方、嘱託乗務員は老齢厚生年金の支給を受けることが予定され、それまでも調整給を支給されている。</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478990"/>
                  </a:ext>
                </a:extLst>
              </a:tr>
              <a:tr h="607686">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家族手当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smtClean="0">
                          <a:solidFill>
                            <a:srgbClr val="002060"/>
                          </a:solidFill>
                          <a:effectLst/>
                          <a:latin typeface="メイリオ" panose="020B0604030504040204" pitchFamily="50" charset="-128"/>
                          <a:ea typeface="メイリオ" panose="020B0604030504040204" pitchFamily="50" charset="-128"/>
                        </a:rPr>
                        <a:t>不合理ではない</a:t>
                      </a:r>
                      <a:endParaRPr lang="ja-JP" altLang="en-US" sz="1300" b="1" i="0" u="none" strike="noStrike" dirty="0">
                        <a:solidFill>
                          <a:srgbClr val="00206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労働者の家族を扶養するための生活費として支給。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pPr algn="l" fontAlgn="ctr"/>
                      <a:endParaRPr lang="ja-JP" altLang="en-US" sz="1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727" marR="5727" marT="57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806750"/>
                  </a:ext>
                </a:extLst>
              </a:tr>
              <a:tr h="544590">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役付手当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853687" rtl="0" eaLnBrk="1" fontAlgn="ctr" latinLnBrk="0" hangingPunct="1">
                        <a:lnSpc>
                          <a:spcPct val="100000"/>
                        </a:lnSpc>
                        <a:spcBef>
                          <a:spcPts val="0"/>
                        </a:spcBef>
                        <a:spcAft>
                          <a:spcPts val="0"/>
                        </a:spcAft>
                        <a:buClrTx/>
                        <a:buSzTx/>
                        <a:buFontTx/>
                        <a:buNone/>
                        <a:tabLst/>
                        <a:defRPr/>
                      </a:pPr>
                      <a:r>
                        <a:rPr lang="ja-JP" altLang="en-US" sz="1300" b="1" i="0" u="none" strike="noStrike" dirty="0" smtClean="0">
                          <a:solidFill>
                            <a:srgbClr val="002060"/>
                          </a:solidFill>
                          <a:effectLst/>
                          <a:latin typeface="メイリオ" panose="020B0604030504040204" pitchFamily="50" charset="-128"/>
                          <a:ea typeface="メイリオ" panose="020B0604030504040204" pitchFamily="50" charset="-128"/>
                        </a:rPr>
                        <a:t>不合理ではない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正社員の中から指定された役付者であることに対して支給。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正社員のうち役付者に対して支給されるものであり、年功給、勤続給的性格ものではない。</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095245"/>
                  </a:ext>
                </a:extLst>
              </a:tr>
              <a:tr h="628974">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超勤手当</a:t>
                      </a:r>
                      <a:endParaRPr lang="en-US" altLang="ja-JP" sz="1300" b="1" i="0" u="none" strike="noStrike" dirty="0" smtClean="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（時間外手当）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労働者の時間外労働等に対して支給。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嘱託乗務員には精勤手当を支給しないことは不合理であるとの判断を踏まえ、時間外手当の計算の基礎に精勤手当を含めないという違いは不合理。</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01984"/>
                  </a:ext>
                </a:extLst>
              </a:tr>
              <a:tr h="760686">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賞与</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smtClean="0">
                          <a:solidFill>
                            <a:srgbClr val="002060"/>
                          </a:solidFill>
                          <a:effectLst/>
                          <a:latin typeface="メイリオ" panose="020B0604030504040204" pitchFamily="50" charset="-128"/>
                          <a:ea typeface="メイリオ" panose="020B0604030504040204" pitchFamily="50" charset="-128"/>
                        </a:rPr>
                        <a:t>不合理ではない</a:t>
                      </a:r>
                      <a:endParaRPr lang="ja-JP" altLang="en-US" sz="1300" b="1" i="0" u="none" strike="noStrike" dirty="0">
                        <a:solidFill>
                          <a:srgbClr val="00206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労務の対価の後払い、功労報償、生活費の補助、労働者の意欲向上等といった多様な趣旨を含みうる。</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嘱託乗務員は、定年退職に当たり退職金の支給を受けるほか、老齢厚生年金の支給を受けることが予定され、それまでも調整給を支給されている。</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01572685"/>
                  </a:ext>
                </a:extLst>
              </a:tr>
            </a:tbl>
          </a:graphicData>
        </a:graphic>
      </p:graphicFrame>
      <p:sp>
        <p:nvSpPr>
          <p:cNvPr id="6" name="正方形/長方形 5"/>
          <p:cNvSpPr/>
          <p:nvPr/>
        </p:nvSpPr>
        <p:spPr>
          <a:xfrm>
            <a:off x="25043" y="6338708"/>
            <a:ext cx="4686058" cy="262829"/>
          </a:xfrm>
          <a:prstGeom prst="rect">
            <a:avLst/>
          </a:prstGeom>
        </p:spPr>
        <p:txBody>
          <a:bodyPr wrap="square">
            <a:spAutoFit/>
          </a:bodyPr>
          <a:lstStyle/>
          <a:p>
            <a:pPr defTabSz="842560">
              <a:defRPr/>
            </a:pPr>
            <a:r>
              <a:rPr kumimoji="1" lang="ja-JP" altLang="en-US" sz="1108" dirty="0">
                <a:solidFill>
                  <a:prstClr val="black"/>
                </a:solidFill>
                <a:latin typeface="Calibri"/>
                <a:ea typeface="ＭＳ Ｐゴシック" panose="020B0600070205080204" pitchFamily="50" charset="-128"/>
              </a:rPr>
              <a:t>参考：　</a:t>
            </a:r>
            <a:r>
              <a:rPr kumimoji="1" lang="en-US" altLang="ja-JP" sz="1108" dirty="0">
                <a:solidFill>
                  <a:prstClr val="black"/>
                </a:solidFill>
                <a:latin typeface="Calibri"/>
                <a:ea typeface="ＭＳ Ｐゴシック" panose="020B0600070205080204" pitchFamily="50" charset="-128"/>
              </a:rPr>
              <a:t>http://www.courts.go.jp/app/files/hanrei_jp/785/087785_hanrei.pdf</a:t>
            </a:r>
            <a:endParaRPr kumimoji="1" lang="ja-JP" altLang="en-US" sz="1108" dirty="0">
              <a:solidFill>
                <a:prstClr val="black"/>
              </a:solidFill>
              <a:latin typeface="Calibri"/>
              <a:ea typeface="ＭＳ Ｐゴシック" panose="020B0600070205080204" pitchFamily="50" charset="-128"/>
            </a:endParaRPr>
          </a:p>
        </p:txBody>
      </p:sp>
      <p:sp>
        <p:nvSpPr>
          <p:cNvPr id="11" name="正方形/長方形 10"/>
          <p:cNvSpPr/>
          <p:nvPr/>
        </p:nvSpPr>
        <p:spPr>
          <a:xfrm>
            <a:off x="0" y="263771"/>
            <a:ext cx="9144000" cy="373535"/>
          </a:xfrm>
          <a:prstGeom prst="rect">
            <a:avLst/>
          </a:prstGeom>
          <a:solidFill>
            <a:srgbClr val="D50115"/>
          </a:solidFill>
          <a:ln w="25400" cap="flat" cmpd="sng" algn="ctr">
            <a:noFill/>
            <a:prstDash val="solid"/>
          </a:ln>
          <a:effectLst/>
        </p:spPr>
        <p:txBody>
          <a:bodyPr lIns="99692" tIns="66462" bIns="0" rtlCol="0" anchor="ctr"/>
          <a:lstStyle/>
          <a:p>
            <a:pPr defTabSz="844083">
              <a:defRPr/>
            </a:pP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参考：「不合理な待遇差」</a:t>
            </a:r>
            <a:r>
              <a:rPr lang="ja-JP" altLang="en-US" sz="1662" b="1" kern="0"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どうかが争われた裁判例　</a:t>
            </a:r>
            <a:r>
              <a:rPr lang="ja-JP" altLang="en-US" sz="129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（長澤運輸事件②）</a:t>
            </a:r>
            <a:endPar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54106" y="836712"/>
            <a:ext cx="9669556" cy="291170"/>
          </a:xfrm>
          <a:prstGeom prst="rect">
            <a:avLst/>
          </a:prstGeom>
        </p:spPr>
        <p:txBody>
          <a:bodyPr wrap="square">
            <a:spAutoFit/>
          </a:bodyPr>
          <a:lstStyle/>
          <a:p>
            <a:pPr defTabSz="842560">
              <a:defRPr/>
            </a:pPr>
            <a:r>
              <a:rPr kumimoji="1" lang="ja-JP" altLang="en-US" sz="1292" b="1" u="sng" dirty="0">
                <a:solidFill>
                  <a:prstClr val="black"/>
                </a:solidFill>
                <a:latin typeface="Calibri"/>
                <a:ea typeface="ＭＳ Ｐゴシック" panose="020B0600070205080204" pitchFamily="50" charset="-128"/>
              </a:rPr>
              <a:t>◆長澤運輸事件</a:t>
            </a:r>
            <a:r>
              <a:rPr kumimoji="1" lang="ja-JP" altLang="en-US" sz="1292" dirty="0">
                <a:solidFill>
                  <a:prstClr val="black"/>
                </a:solidFill>
                <a:latin typeface="Calibri"/>
                <a:ea typeface="ＭＳ Ｐゴシック" panose="020B0600070205080204" pitchFamily="50" charset="-128"/>
              </a:rPr>
              <a:t>　平成</a:t>
            </a:r>
            <a:r>
              <a:rPr kumimoji="1" lang="en-US" altLang="ja-JP" sz="1292" dirty="0">
                <a:solidFill>
                  <a:prstClr val="black"/>
                </a:solidFill>
                <a:latin typeface="Calibri"/>
                <a:ea typeface="ＭＳ Ｐゴシック" panose="020B0600070205080204" pitchFamily="50" charset="-128"/>
              </a:rPr>
              <a:t>30</a:t>
            </a:r>
            <a:r>
              <a:rPr kumimoji="1" lang="ja-JP" altLang="en-US" sz="1292" dirty="0">
                <a:solidFill>
                  <a:prstClr val="black"/>
                </a:solidFill>
                <a:latin typeface="Calibri"/>
                <a:ea typeface="ＭＳ Ｐゴシック" panose="020B0600070205080204" pitchFamily="50" charset="-128"/>
              </a:rPr>
              <a:t> 年６</a:t>
            </a:r>
            <a:r>
              <a:rPr kumimoji="1" lang="en-US" altLang="ja-JP" sz="1292" dirty="0">
                <a:solidFill>
                  <a:prstClr val="black"/>
                </a:solidFill>
                <a:latin typeface="Calibri"/>
                <a:ea typeface="ＭＳ Ｐゴシック" panose="020B0600070205080204" pitchFamily="50" charset="-128"/>
              </a:rPr>
              <a:t> </a:t>
            </a:r>
            <a:r>
              <a:rPr kumimoji="1" lang="ja-JP" altLang="en-US" sz="1292" dirty="0">
                <a:solidFill>
                  <a:prstClr val="black"/>
                </a:solidFill>
                <a:latin typeface="Calibri"/>
                <a:ea typeface="ＭＳ Ｐゴシック" panose="020B0600070205080204" pitchFamily="50" charset="-128"/>
              </a:rPr>
              <a:t>月１日　最高裁判所第二小法廷判決</a:t>
            </a:r>
            <a:r>
              <a:rPr kumimoji="1" lang="ja-JP" altLang="en-US" sz="1108" dirty="0">
                <a:solidFill>
                  <a:prstClr val="black"/>
                </a:solidFill>
                <a:latin typeface="Calibri"/>
                <a:ea typeface="ＭＳ Ｐゴシック" panose="020B0600070205080204" pitchFamily="50" charset="-128"/>
              </a:rPr>
              <a:t>（</a:t>
            </a:r>
            <a:r>
              <a:rPr kumimoji="1" lang="zh-TW" altLang="en-US" sz="1108" dirty="0">
                <a:solidFill>
                  <a:prstClr val="black"/>
                </a:solidFill>
                <a:latin typeface="Calibri"/>
              </a:rPr>
              <a:t>平成</a:t>
            </a:r>
            <a:r>
              <a:rPr kumimoji="1" lang="en-US" altLang="zh-TW" sz="1108" dirty="0">
                <a:solidFill>
                  <a:prstClr val="black"/>
                </a:solidFill>
                <a:latin typeface="Calibri"/>
              </a:rPr>
              <a:t>29</a:t>
            </a:r>
            <a:r>
              <a:rPr kumimoji="1" lang="zh-TW" altLang="en-US" sz="1108" dirty="0">
                <a:solidFill>
                  <a:prstClr val="black"/>
                </a:solidFill>
                <a:latin typeface="Calibri"/>
              </a:rPr>
              <a:t>年（受）第</a:t>
            </a:r>
            <a:r>
              <a:rPr kumimoji="1" lang="en-US" altLang="zh-TW" sz="1108" dirty="0">
                <a:solidFill>
                  <a:prstClr val="black"/>
                </a:solidFill>
                <a:latin typeface="Calibri"/>
              </a:rPr>
              <a:t>442</a:t>
            </a:r>
            <a:r>
              <a:rPr kumimoji="1" lang="zh-TW" altLang="en-US" sz="1108" dirty="0">
                <a:solidFill>
                  <a:prstClr val="black"/>
                </a:solidFill>
                <a:latin typeface="Calibri"/>
              </a:rPr>
              <a:t>号　地位確認等請求事件</a:t>
            </a:r>
            <a:r>
              <a:rPr kumimoji="1" lang="ja-JP" altLang="en-US" sz="1108" dirty="0">
                <a:solidFill>
                  <a:prstClr val="black"/>
                </a:solidFill>
                <a:latin typeface="Calibri"/>
                <a:ea typeface="ＭＳ Ｐゴシック" panose="020B0600070205080204" pitchFamily="50" charset="-128"/>
              </a:rPr>
              <a:t>）</a:t>
            </a:r>
            <a:endParaRPr kumimoji="1" lang="zh-TW" altLang="en-US" sz="1108" dirty="0">
              <a:solidFill>
                <a:prstClr val="black"/>
              </a:solidFill>
              <a:latin typeface="Calibri"/>
            </a:endParaRPr>
          </a:p>
        </p:txBody>
      </p:sp>
      <p:sp>
        <p:nvSpPr>
          <p:cNvPr id="16" name="正方形/長方形 15"/>
          <p:cNvSpPr/>
          <p:nvPr/>
        </p:nvSpPr>
        <p:spPr>
          <a:xfrm>
            <a:off x="52114" y="1197074"/>
            <a:ext cx="8975190" cy="730731"/>
          </a:xfrm>
          <a:prstGeom prst="rect">
            <a:avLst/>
          </a:prstGeom>
          <a:ln w="28575">
            <a:solidFill>
              <a:schemeClr val="tx1"/>
            </a:solidFill>
          </a:ln>
        </p:spPr>
        <p:txBody>
          <a:bodyPr wrap="square" tIns="99692" bIns="33231" anchor="ctr" anchorCtr="0">
            <a:spAutoFit/>
          </a:bodyPr>
          <a:lstStyle/>
          <a:p>
            <a:pPr defTabSz="842560">
              <a:defRPr/>
            </a:pPr>
            <a:r>
              <a:rPr kumimoji="1" lang="ja-JP" altLang="en-US" sz="1292" dirty="0">
                <a:solidFill>
                  <a:srgbClr val="000000"/>
                </a:solidFill>
                <a:latin typeface="メイリオ" panose="020B0604030504040204" pitchFamily="50" charset="-128"/>
                <a:ea typeface="メイリオ" panose="020B0604030504040204" pitchFamily="50" charset="-128"/>
              </a:rPr>
              <a:t>運送会社で働く嘱託乗務員（定年退職後に再雇用された有期雇用労働者）が、正社員との間に労働条件の差を設けるのは無効であると訴えた事案。</a:t>
            </a:r>
            <a:endParaRPr kumimoji="1" lang="en-US" altLang="ja-JP" sz="1292" dirty="0">
              <a:solidFill>
                <a:srgbClr val="000000"/>
              </a:solidFill>
              <a:latin typeface="メイリオ" panose="020B0604030504040204" pitchFamily="50" charset="-128"/>
              <a:ea typeface="メイリオ" panose="020B0604030504040204" pitchFamily="50" charset="-128"/>
            </a:endParaRPr>
          </a:p>
          <a:p>
            <a:pPr defTabSz="842560">
              <a:defRPr/>
            </a:pPr>
            <a:r>
              <a:rPr kumimoji="1" lang="ja-JP" altLang="en-US" sz="1292" dirty="0">
                <a:solidFill>
                  <a:srgbClr val="000000"/>
                </a:solidFill>
                <a:latin typeface="メイリオ" panose="020B0604030504040204" pitchFamily="50" charset="-128"/>
                <a:ea typeface="メイリオ" panose="020B0604030504040204" pitchFamily="50" charset="-128"/>
              </a:rPr>
              <a:t>最高裁では、表のとおり、２つの手当について、正社員との間に差を設けることは不合理だと判断。</a:t>
            </a:r>
            <a:endParaRPr kumimoji="1" lang="ja-JP" altLang="en-US" sz="1292" dirty="0">
              <a:solidFill>
                <a:prstClr val="black"/>
              </a:solidFill>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n-ea"/>
              </a:rPr>
              <a:pPr>
                <a:defRPr/>
              </a:pPr>
              <a:t>14</a:t>
            </a:fld>
            <a:endParaRPr lang="en-US" altLang="ja-JP" sz="1480" dirty="0">
              <a:latin typeface="+mn-ea"/>
            </a:endParaRPr>
          </a:p>
        </p:txBody>
      </p:sp>
    </p:spTree>
    <p:extLst>
      <p:ext uri="{BB962C8B-B14F-4D97-AF65-F5344CB8AC3E}">
        <p14:creationId xmlns:p14="http://schemas.microsoft.com/office/powerpoint/2010/main" val="1829617188"/>
      </p:ext>
    </p:extLst>
  </p:cSld>
  <p:clrMapOvr>
    <a:masterClrMapping/>
  </p:clrMapOvr>
  <mc:AlternateContent xmlns:mc="http://schemas.openxmlformats.org/markup-compatibility/2006" xmlns:p14="http://schemas.microsoft.com/office/powerpoint/2010/main">
    <mc:Choice Requires="p14">
      <p:transition spd="slow" p14:dur="2000" advTm="26719"/>
    </mc:Choice>
    <mc:Fallback xmlns="">
      <p:transition spd="slow" advTm="2671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7113" y="637306"/>
            <a:ext cx="8988305" cy="319639"/>
          </a:xfrm>
          <a:prstGeom prst="rect">
            <a:avLst/>
          </a:prstGeom>
        </p:spPr>
        <p:txBody>
          <a:bodyPr wrap="square">
            <a:spAutoFit/>
          </a:bodyPr>
          <a:lstStyle/>
          <a:p>
            <a:pPr defTabSz="842560">
              <a:spcBef>
                <a:spcPts val="554"/>
              </a:spcBef>
              <a:defRPr/>
            </a:pPr>
            <a:r>
              <a:rPr kumimoji="1" lang="ja-JP" altLang="en-US" sz="1477" dirty="0">
                <a:solidFill>
                  <a:prstClr val="black"/>
                </a:solidFill>
                <a:latin typeface="ＭＳ Ｐゴシック" panose="020B0600070205080204" pitchFamily="50" charset="-128"/>
                <a:ea typeface="ＭＳ Ｐゴシック" panose="020B0600070205080204" pitchFamily="50" charset="-128"/>
              </a:rPr>
              <a:t>次の２つ（大阪医科薬科大学事件とメトロコマース事件）</a:t>
            </a:r>
            <a:r>
              <a:rPr kumimoji="1" lang="ja-JP" altLang="en-US" sz="1477" dirty="0">
                <a:solidFill>
                  <a:srgbClr val="000000"/>
                </a:solidFill>
                <a:latin typeface="ＭＳ Ｐゴシック" panose="020B0600070205080204" pitchFamily="50" charset="-128"/>
                <a:ea typeface="ＭＳ Ｐゴシック" panose="020B0600070205080204" pitchFamily="50" charset="-128"/>
              </a:rPr>
              <a:t>の裁判例は、以下の総論を述べた上で判断されました。</a:t>
            </a:r>
          </a:p>
        </p:txBody>
      </p:sp>
      <p:sp>
        <p:nvSpPr>
          <p:cNvPr id="13" name="正方形/長方形 12"/>
          <p:cNvSpPr/>
          <p:nvPr/>
        </p:nvSpPr>
        <p:spPr>
          <a:xfrm>
            <a:off x="52114" y="2601680"/>
            <a:ext cx="9344340" cy="291170"/>
          </a:xfrm>
          <a:prstGeom prst="rect">
            <a:avLst/>
          </a:prstGeom>
        </p:spPr>
        <p:txBody>
          <a:bodyPr wrap="square">
            <a:spAutoFit/>
          </a:bodyPr>
          <a:lstStyle/>
          <a:p>
            <a:pPr defTabSz="842560">
              <a:defRPr/>
            </a:pPr>
            <a:r>
              <a:rPr kumimoji="1" lang="ja-JP" altLang="en-US" sz="1292" b="1" u="sng" dirty="0">
                <a:solidFill>
                  <a:prstClr val="black"/>
                </a:solidFill>
                <a:latin typeface="Calibri"/>
                <a:ea typeface="ＭＳ Ｐゴシック" panose="020B0600070205080204" pitchFamily="50" charset="-128"/>
              </a:rPr>
              <a:t>◆</a:t>
            </a:r>
            <a:r>
              <a:rPr kumimoji="1" lang="zh-CN" altLang="en-US" sz="1292" b="1" u="sng" dirty="0">
                <a:solidFill>
                  <a:prstClr val="black"/>
                </a:solidFill>
                <a:latin typeface="ＭＳ Ｐゴシック" panose="020B0600070205080204" pitchFamily="50" charset="-128"/>
                <a:ea typeface="ＭＳ Ｐゴシック" panose="020B0600070205080204" pitchFamily="50" charset="-128"/>
              </a:rPr>
              <a:t>大阪医科薬科大学事件</a:t>
            </a:r>
            <a:r>
              <a:rPr kumimoji="1" lang="ja-JP" altLang="en-US" sz="1292" dirty="0">
                <a:solidFill>
                  <a:prstClr val="black"/>
                </a:solidFill>
                <a:latin typeface="Calibri"/>
                <a:ea typeface="ＭＳ Ｐゴシック" panose="020B0600070205080204" pitchFamily="50" charset="-128"/>
              </a:rPr>
              <a:t>　令和２ 年</a:t>
            </a:r>
            <a:r>
              <a:rPr kumimoji="1" lang="en-US" altLang="ja-JP" sz="1292" dirty="0">
                <a:solidFill>
                  <a:prstClr val="black"/>
                </a:solidFill>
                <a:latin typeface="Calibri"/>
                <a:ea typeface="ＭＳ Ｐゴシック" panose="020B0600070205080204" pitchFamily="50" charset="-128"/>
              </a:rPr>
              <a:t>10 </a:t>
            </a:r>
            <a:r>
              <a:rPr kumimoji="1" lang="ja-JP" altLang="en-US" sz="1292" dirty="0">
                <a:solidFill>
                  <a:prstClr val="black"/>
                </a:solidFill>
                <a:latin typeface="Calibri"/>
                <a:ea typeface="ＭＳ Ｐゴシック" panose="020B0600070205080204" pitchFamily="50" charset="-128"/>
              </a:rPr>
              <a:t>月</a:t>
            </a:r>
            <a:r>
              <a:rPr kumimoji="1" lang="en-US" altLang="ja-JP" sz="1292" dirty="0">
                <a:solidFill>
                  <a:prstClr val="black"/>
                </a:solidFill>
                <a:latin typeface="Calibri"/>
                <a:ea typeface="ＭＳ Ｐゴシック" panose="020B0600070205080204" pitchFamily="50" charset="-128"/>
              </a:rPr>
              <a:t>13 </a:t>
            </a:r>
            <a:r>
              <a:rPr kumimoji="1" lang="ja-JP" altLang="en-US" sz="1292" dirty="0">
                <a:solidFill>
                  <a:prstClr val="black"/>
                </a:solidFill>
                <a:latin typeface="Calibri"/>
                <a:ea typeface="ＭＳ Ｐゴシック" panose="020B0600070205080204" pitchFamily="50" charset="-128"/>
              </a:rPr>
              <a:t>日　最高裁判所第三小法廷判決</a:t>
            </a:r>
            <a:r>
              <a:rPr kumimoji="1" lang="zh-TW" altLang="en-US" sz="1108" dirty="0">
                <a:solidFill>
                  <a:prstClr val="black"/>
                </a:solidFill>
                <a:latin typeface="Calibri"/>
              </a:rPr>
              <a:t>（令和元年（受）第</a:t>
            </a:r>
            <a:r>
              <a:rPr kumimoji="1" lang="en-US" altLang="zh-TW" sz="1108" dirty="0">
                <a:solidFill>
                  <a:prstClr val="black"/>
                </a:solidFill>
                <a:latin typeface="Calibri"/>
              </a:rPr>
              <a:t>1055</a:t>
            </a:r>
            <a:r>
              <a:rPr kumimoji="1" lang="zh-TW" altLang="en-US" sz="1108" dirty="0">
                <a:solidFill>
                  <a:prstClr val="black"/>
                </a:solidFill>
                <a:latin typeface="Calibri"/>
              </a:rPr>
              <a:t>号、第</a:t>
            </a:r>
            <a:r>
              <a:rPr kumimoji="1" lang="en-US" altLang="zh-TW" sz="1108" dirty="0">
                <a:solidFill>
                  <a:prstClr val="black"/>
                </a:solidFill>
                <a:latin typeface="Calibri"/>
              </a:rPr>
              <a:t>1056</a:t>
            </a:r>
            <a:r>
              <a:rPr kumimoji="1" lang="zh-TW" altLang="en-US" sz="1108" dirty="0">
                <a:solidFill>
                  <a:prstClr val="black"/>
                </a:solidFill>
                <a:latin typeface="Calibri"/>
              </a:rPr>
              <a:t>号　地位確認等請求事件）</a:t>
            </a:r>
            <a:endParaRPr kumimoji="1" lang="ja-JP" altLang="en-US" sz="1108" dirty="0">
              <a:solidFill>
                <a:prstClr val="black"/>
              </a:solidFill>
              <a:latin typeface="Calibri"/>
              <a:ea typeface="ＭＳ Ｐゴシック" panose="020B0600070205080204" pitchFamily="50" charset="-128"/>
            </a:endParaRPr>
          </a:p>
        </p:txBody>
      </p:sp>
      <p:sp>
        <p:nvSpPr>
          <p:cNvPr id="14" name="正方形/長方形 13"/>
          <p:cNvSpPr/>
          <p:nvPr/>
        </p:nvSpPr>
        <p:spPr>
          <a:xfrm>
            <a:off x="181256" y="1089723"/>
            <a:ext cx="8759457" cy="885922"/>
          </a:xfrm>
          <a:prstGeom prst="rect">
            <a:avLst/>
          </a:prstGeom>
          <a:ln w="28575">
            <a:solidFill>
              <a:schemeClr val="tx1"/>
            </a:solidFill>
            <a:prstDash val="sysDot"/>
          </a:ln>
        </p:spPr>
        <p:txBody>
          <a:bodyPr wrap="square" tIns="99692" bIns="66462" anchor="ctr">
            <a:spAutoFit/>
          </a:bodyPr>
          <a:lstStyle/>
          <a:p>
            <a:pPr marL="168524" indent="-168524" defTabSz="842560">
              <a:lnSpc>
                <a:spcPts val="1431"/>
              </a:lnSpc>
              <a:defRPr/>
            </a:pPr>
            <a:r>
              <a:rPr kumimoji="1" lang="ja-JP" altLang="en-US" sz="1292" dirty="0">
                <a:solidFill>
                  <a:prstClr val="black"/>
                </a:solidFill>
                <a:latin typeface="メイリオ" panose="020B0604030504040204" pitchFamily="50" charset="-128"/>
                <a:ea typeface="メイリオ" panose="020B0604030504040204" pitchFamily="50" charset="-128"/>
              </a:rPr>
              <a:t>・　有期雇用労働者と無期雇用労働者（通常の労働者）の間の労働条件の相違が賞与／退職金の支給に係るものであったとしても、それが旧労働契約法第</a:t>
            </a:r>
            <a:r>
              <a:rPr kumimoji="1" lang="en-US" altLang="ja-JP" sz="1292" dirty="0">
                <a:solidFill>
                  <a:prstClr val="black"/>
                </a:solidFill>
                <a:latin typeface="メイリオ" panose="020B0604030504040204" pitchFamily="50" charset="-128"/>
                <a:ea typeface="メイリオ" panose="020B0604030504040204" pitchFamily="50" charset="-128"/>
              </a:rPr>
              <a:t>20</a:t>
            </a:r>
            <a:r>
              <a:rPr kumimoji="1" lang="ja-JP" altLang="en-US" sz="1292" dirty="0">
                <a:solidFill>
                  <a:prstClr val="black"/>
                </a:solidFill>
                <a:latin typeface="メイリオ" panose="020B0604030504040204" pitchFamily="50" charset="-128"/>
                <a:ea typeface="メイリオ" panose="020B0604030504040204" pitchFamily="50" charset="-128"/>
              </a:rPr>
              <a:t>条にいう</a:t>
            </a:r>
            <a:r>
              <a:rPr kumimoji="1" lang="ja-JP" altLang="en-US" sz="1292" u="sng" dirty="0">
                <a:solidFill>
                  <a:prstClr val="black"/>
                </a:solidFill>
                <a:latin typeface="メイリオ" panose="020B0604030504040204" pitchFamily="50" charset="-128"/>
                <a:ea typeface="メイリオ" panose="020B0604030504040204" pitchFamily="50" charset="-128"/>
              </a:rPr>
              <a:t>不合理と認められるものに当たる場合はあり得る</a:t>
            </a:r>
            <a:r>
              <a:rPr kumimoji="1" lang="ja-JP" altLang="en-US" sz="1292" dirty="0">
                <a:solidFill>
                  <a:prstClr val="black"/>
                </a:solidFill>
                <a:latin typeface="メイリオ" panose="020B0604030504040204" pitchFamily="50" charset="-128"/>
                <a:ea typeface="メイリオ" panose="020B0604030504040204" pitchFamily="50" charset="-128"/>
              </a:rPr>
              <a:t>。</a:t>
            </a:r>
          </a:p>
          <a:p>
            <a:pPr marL="168524" indent="-168524" defTabSz="842560">
              <a:lnSpc>
                <a:spcPts val="1431"/>
              </a:lnSpc>
              <a:defRPr/>
            </a:pPr>
            <a:r>
              <a:rPr kumimoji="1" lang="ja-JP" altLang="en-US" sz="1292" dirty="0">
                <a:solidFill>
                  <a:prstClr val="black"/>
                </a:solidFill>
                <a:latin typeface="メイリオ" panose="020B0604030504040204" pitchFamily="50" charset="-128"/>
                <a:ea typeface="メイリオ" panose="020B0604030504040204" pitchFamily="50" charset="-128"/>
              </a:rPr>
              <a:t>・　その判断に当たっては、当該使用者における賞与／退職金の性質や目的を踏まえて、職務の内容、職務の内容・配置の変更範囲、その他の事情を考慮することにより、不合理か否かを検討すべき。</a:t>
            </a:r>
          </a:p>
        </p:txBody>
      </p:sp>
      <p:graphicFrame>
        <p:nvGraphicFramePr>
          <p:cNvPr id="15" name="表 14"/>
          <p:cNvGraphicFramePr>
            <a:graphicFrameLocks noGrp="1"/>
          </p:cNvGraphicFramePr>
          <p:nvPr>
            <p:extLst/>
          </p:nvPr>
        </p:nvGraphicFramePr>
        <p:xfrm>
          <a:off x="148379" y="3561938"/>
          <a:ext cx="8845189" cy="2626461"/>
        </p:xfrm>
        <a:graphic>
          <a:graphicData uri="http://schemas.openxmlformats.org/drawingml/2006/table">
            <a:tbl>
              <a:tblPr/>
              <a:tblGrid>
                <a:gridCol w="781703">
                  <a:extLst>
                    <a:ext uri="{9D8B030D-6E8A-4147-A177-3AD203B41FA5}">
                      <a16:colId xmlns:a16="http://schemas.microsoft.com/office/drawing/2014/main" val="1390145678"/>
                    </a:ext>
                  </a:extLst>
                </a:gridCol>
                <a:gridCol w="1233150">
                  <a:extLst>
                    <a:ext uri="{9D8B030D-6E8A-4147-A177-3AD203B41FA5}">
                      <a16:colId xmlns:a16="http://schemas.microsoft.com/office/drawing/2014/main" val="3356635782"/>
                    </a:ext>
                  </a:extLst>
                </a:gridCol>
                <a:gridCol w="2596104">
                  <a:extLst>
                    <a:ext uri="{9D8B030D-6E8A-4147-A177-3AD203B41FA5}">
                      <a16:colId xmlns:a16="http://schemas.microsoft.com/office/drawing/2014/main" val="3990075554"/>
                    </a:ext>
                  </a:extLst>
                </a:gridCol>
                <a:gridCol w="4234232">
                  <a:extLst>
                    <a:ext uri="{9D8B030D-6E8A-4147-A177-3AD203B41FA5}">
                      <a16:colId xmlns:a16="http://schemas.microsoft.com/office/drawing/2014/main" val="503714262"/>
                    </a:ext>
                  </a:extLst>
                </a:gridCol>
              </a:tblGrid>
              <a:tr h="254106">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手当名</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判　断</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待遇の性質・目的</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TW" altLang="en-US" sz="1300" b="1" i="0" u="none" strike="noStrike" dirty="0">
                          <a:solidFill>
                            <a:schemeClr val="bg1"/>
                          </a:solidFill>
                          <a:effectLst/>
                          <a:latin typeface="メイリオ" panose="020B0604030504040204" pitchFamily="50" charset="-128"/>
                          <a:ea typeface="メイリオ" panose="020B0604030504040204" pitchFamily="50" charset="-128"/>
                        </a:rPr>
                        <a:t>判　決　理　由</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59595559"/>
                  </a:ext>
                </a:extLst>
              </a:tr>
              <a:tr h="1044676">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賞与</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853724" rtl="0" eaLnBrk="1" fontAlgn="ctr" latinLnBrk="0" hangingPunct="1">
                        <a:lnSpc>
                          <a:spcPct val="100000"/>
                        </a:lnSpc>
                        <a:spcBef>
                          <a:spcPts val="0"/>
                        </a:spcBef>
                        <a:spcAft>
                          <a:spcPts val="0"/>
                        </a:spcAft>
                        <a:buClrTx/>
                        <a:buSzTx/>
                        <a:buFontTx/>
                        <a:buNone/>
                        <a:tabLst/>
                        <a:defRPr/>
                      </a:pPr>
                      <a:r>
                        <a:rPr lang="ja-JP" altLang="en-US" sz="1300" b="1" i="0" u="none" strike="noStrike" dirty="0" smtClean="0">
                          <a:solidFill>
                            <a:srgbClr val="002060"/>
                          </a:solidFill>
                          <a:effectLst/>
                          <a:latin typeface="メイリオ" panose="020B0604030504040204" pitchFamily="50" charset="-128"/>
                          <a:ea typeface="メイリオ" panose="020B0604030504040204" pitchFamily="50" charset="-128"/>
                        </a:rPr>
                        <a:t>不合理ではない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正職員の賃金体系や求められる職務遂行能力及び責任の程度等に照らせば、正職員としての職務を遂行し得る人材の確保・定着を図るなどの目的で支給（職能給である基本給を基礎に算定）。</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本件における）賞与の性質・目的を踏まえて、職務の内容及び変更の範囲に一定の相違があったこと、その他の事情（人員配置の見直し等により教室事務員の正職員は極めて少数となっていたこと、正職員登用制度を設けていたこと）を考慮すれば、不合理であるとまでいえ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278768"/>
                  </a:ext>
                </a:extLst>
              </a:tr>
              <a:tr h="1327679">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私傷病による欠勤中の賃金</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853724" rtl="0" eaLnBrk="1" fontAlgn="ctr" latinLnBrk="0" hangingPunct="1">
                        <a:lnSpc>
                          <a:spcPct val="100000"/>
                        </a:lnSpc>
                        <a:spcBef>
                          <a:spcPts val="0"/>
                        </a:spcBef>
                        <a:spcAft>
                          <a:spcPts val="0"/>
                        </a:spcAft>
                        <a:buClrTx/>
                        <a:buSzTx/>
                        <a:buFontTx/>
                        <a:buNone/>
                        <a:tabLst/>
                        <a:defRPr/>
                      </a:pPr>
                      <a:r>
                        <a:rPr lang="ja-JP" altLang="en-US" sz="1300" b="1" i="0" u="none" strike="noStrike" dirty="0" smtClean="0">
                          <a:solidFill>
                            <a:srgbClr val="002060"/>
                          </a:solidFill>
                          <a:effectLst/>
                          <a:latin typeface="メイリオ" panose="020B0604030504040204" pitchFamily="50" charset="-128"/>
                          <a:ea typeface="メイリオ" panose="020B0604030504040204" pitchFamily="50" charset="-128"/>
                        </a:rPr>
                        <a:t>不合理ではない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長期的又は将来的な勤続が期待される正職員の生活保障を図り、雇用を維持・確保する目的で支給（６か月間は給与全額、その後は休職となり２割支給）。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職務の内容等の一定の相違や、上記のその他の事情に加えて、長期雇用を前提とした勤務を予定しているものとはいい難いアルバイト職員に、雇用の維持・確保を前提とする制度の趣旨が直ちに妥当するとはいえない。また、原告の勤続期間（</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在籍期間は欠勤期間を含め３年余り）が相当の長期間に及んでいたとはいい難く、労働契約が当然に更新され継続するとうかがわせる事情も見当たらない。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12518"/>
                  </a:ext>
                </a:extLst>
              </a:tr>
            </a:tbl>
          </a:graphicData>
        </a:graphic>
      </p:graphicFrame>
      <p:sp>
        <p:nvSpPr>
          <p:cNvPr id="16" name="正方形/長方形 15"/>
          <p:cNvSpPr/>
          <p:nvPr/>
        </p:nvSpPr>
        <p:spPr>
          <a:xfrm>
            <a:off x="118582" y="2022421"/>
            <a:ext cx="8822130" cy="433324"/>
          </a:xfrm>
          <a:prstGeom prst="rect">
            <a:avLst/>
          </a:prstGeom>
        </p:spPr>
        <p:txBody>
          <a:bodyPr wrap="square">
            <a:spAutoFit/>
          </a:bodyPr>
          <a:lstStyle/>
          <a:p>
            <a:pPr marL="168524" indent="-168524" defTabSz="842560">
              <a:defRPr/>
            </a:pPr>
            <a:r>
              <a:rPr kumimoji="1" lang="ja-JP" altLang="en-US" sz="1108" dirty="0">
                <a:solidFill>
                  <a:prstClr val="black"/>
                </a:solidFill>
                <a:latin typeface="Calibri"/>
                <a:ea typeface="ＭＳ Ｐゴシック" panose="020B0600070205080204" pitchFamily="50" charset="-128"/>
              </a:rPr>
              <a:t>※　</a:t>
            </a:r>
            <a:r>
              <a:rPr kumimoji="1" lang="ja-JP" altLang="en-US" sz="1108" u="sng" dirty="0">
                <a:solidFill>
                  <a:prstClr val="black"/>
                </a:solidFill>
                <a:latin typeface="Calibri"/>
                <a:ea typeface="ＭＳ Ｐゴシック" panose="020B0600070205080204" pitchFamily="50" charset="-128"/>
              </a:rPr>
              <a:t>本件各事案においては、原告らによって比較の対象とされた通常の労働者を比較の対象としつつ、他の多数の通常の労働者についてはその他の事情として考慮された。</a:t>
            </a:r>
          </a:p>
        </p:txBody>
      </p:sp>
      <p:sp>
        <p:nvSpPr>
          <p:cNvPr id="17" name="正方形/長方形 16"/>
          <p:cNvSpPr/>
          <p:nvPr/>
        </p:nvSpPr>
        <p:spPr>
          <a:xfrm>
            <a:off x="148379" y="2956032"/>
            <a:ext cx="8845189" cy="501201"/>
          </a:xfrm>
          <a:prstGeom prst="rect">
            <a:avLst/>
          </a:prstGeom>
          <a:ln w="28575">
            <a:solidFill>
              <a:schemeClr val="tx1"/>
            </a:solidFill>
          </a:ln>
        </p:spPr>
        <p:txBody>
          <a:bodyPr wrap="square" tIns="99692" bIns="66462" anchor="ctr" anchorCtr="0">
            <a:spAutoFit/>
          </a:bodyPr>
          <a:lstStyle/>
          <a:p>
            <a:pPr defTabSz="842560">
              <a:lnSpc>
                <a:spcPts val="1329"/>
              </a:lnSpc>
              <a:defRPr/>
            </a:pPr>
            <a:r>
              <a:rPr kumimoji="1" lang="ja-JP" altLang="en-US" sz="1292" dirty="0">
                <a:solidFill>
                  <a:srgbClr val="000000"/>
                </a:solidFill>
                <a:latin typeface="メイリオ" panose="020B0604030504040204" pitchFamily="50" charset="-128"/>
                <a:ea typeface="メイリオ" panose="020B0604030504040204" pitchFamily="50" charset="-128"/>
              </a:rPr>
              <a:t>賞与及び私傷病による欠勤中の賃金について、通常の労働者（教室事務員である正職員）には支給し、有期雇用労働者（教室事務アルバイト職員）には支給しないことが不合理か否か争われた。</a:t>
            </a:r>
            <a:endParaRPr kumimoji="1" lang="ja-JP" altLang="en-US" sz="1292" dirty="0">
              <a:solidFill>
                <a:prstClr val="black"/>
              </a:solidFill>
              <a:latin typeface="メイリオ" panose="020B0604030504040204" pitchFamily="50" charset="-128"/>
              <a:ea typeface="メイリオ" panose="020B0604030504040204" pitchFamily="50" charset="-128"/>
            </a:endParaRPr>
          </a:p>
        </p:txBody>
      </p:sp>
      <p:sp>
        <p:nvSpPr>
          <p:cNvPr id="18" name="正方形/長方形 17"/>
          <p:cNvSpPr/>
          <p:nvPr/>
        </p:nvSpPr>
        <p:spPr>
          <a:xfrm>
            <a:off x="118583" y="6188400"/>
            <a:ext cx="4686058" cy="262829"/>
          </a:xfrm>
          <a:prstGeom prst="rect">
            <a:avLst/>
          </a:prstGeom>
        </p:spPr>
        <p:txBody>
          <a:bodyPr wrap="square">
            <a:spAutoFit/>
          </a:bodyPr>
          <a:lstStyle/>
          <a:p>
            <a:pPr defTabSz="842560">
              <a:defRPr/>
            </a:pPr>
            <a:r>
              <a:rPr kumimoji="1" lang="ja-JP" altLang="en-US" sz="1108" dirty="0">
                <a:solidFill>
                  <a:prstClr val="black"/>
                </a:solidFill>
                <a:latin typeface="Calibri"/>
                <a:ea typeface="ＭＳ Ｐゴシック" panose="020B0600070205080204" pitchFamily="50" charset="-128"/>
              </a:rPr>
              <a:t>参考：　</a:t>
            </a:r>
            <a:r>
              <a:rPr kumimoji="1" lang="en-US" altLang="ja-JP" sz="1108" dirty="0">
                <a:solidFill>
                  <a:prstClr val="black"/>
                </a:solidFill>
                <a:latin typeface="Calibri"/>
                <a:ea typeface="ＭＳ Ｐゴシック" panose="020B0600070205080204" pitchFamily="50" charset="-128"/>
              </a:rPr>
              <a:t>https://www.courts.go.jp/app/files/hanrei_jp/767/089767_hanrei.pdf</a:t>
            </a:r>
            <a:endParaRPr kumimoji="1" lang="ja-JP" altLang="en-US" sz="1108" dirty="0">
              <a:solidFill>
                <a:prstClr val="black"/>
              </a:solidFill>
              <a:latin typeface="Calibri"/>
              <a:ea typeface="ＭＳ Ｐゴシック" panose="020B0600070205080204" pitchFamily="50" charset="-128"/>
            </a:endParaRPr>
          </a:p>
        </p:txBody>
      </p:sp>
      <p:sp>
        <p:nvSpPr>
          <p:cNvPr id="20" name="正方形/長方形 19"/>
          <p:cNvSpPr/>
          <p:nvPr/>
        </p:nvSpPr>
        <p:spPr>
          <a:xfrm>
            <a:off x="0" y="263771"/>
            <a:ext cx="9144000" cy="373535"/>
          </a:xfrm>
          <a:prstGeom prst="rect">
            <a:avLst/>
          </a:prstGeom>
          <a:solidFill>
            <a:srgbClr val="D50115"/>
          </a:solidFill>
          <a:ln w="25400" cap="flat" cmpd="sng" algn="ctr">
            <a:noFill/>
            <a:prstDash val="solid"/>
          </a:ln>
          <a:effectLst/>
        </p:spPr>
        <p:txBody>
          <a:bodyPr lIns="99692" tIns="66462" bIns="0" rtlCol="0" anchor="ctr"/>
          <a:lstStyle/>
          <a:p>
            <a:pPr defTabSz="844083">
              <a:defRPr/>
            </a:pP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参考：「不合理な待遇差」</a:t>
            </a:r>
            <a:r>
              <a:rPr lang="ja-JP" altLang="en-US" sz="1662" b="1" kern="0"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どうかが争われた裁判例　</a:t>
            </a:r>
            <a:r>
              <a:rPr lang="ja-JP" altLang="en-US" sz="129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（大阪医科薬科大学事件）</a:t>
            </a:r>
            <a:endPar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15</a:t>
            </a:fld>
            <a:endParaRPr lang="en-US" altLang="ja-JP" sz="1480" dirty="0">
              <a:latin typeface="+mj-ea"/>
              <a:ea typeface="+mj-ea"/>
            </a:endParaRPr>
          </a:p>
        </p:txBody>
      </p:sp>
    </p:spTree>
    <p:extLst>
      <p:ext uri="{BB962C8B-B14F-4D97-AF65-F5344CB8AC3E}">
        <p14:creationId xmlns:p14="http://schemas.microsoft.com/office/powerpoint/2010/main" val="1998143727"/>
      </p:ext>
    </p:extLst>
  </p:cSld>
  <p:clrMapOvr>
    <a:masterClrMapping/>
  </p:clrMapOvr>
  <mc:AlternateContent xmlns:mc="http://schemas.openxmlformats.org/markup-compatibility/2006" xmlns:p14="http://schemas.microsoft.com/office/powerpoint/2010/main">
    <mc:Choice Requires="p14">
      <p:transition spd="slow" p14:dur="2000" advTm="20398"/>
    </mc:Choice>
    <mc:Fallback xmlns="">
      <p:transition spd="slow" advTm="20398"/>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 11"/>
          <p:cNvGraphicFramePr>
            <a:graphicFrameLocks noGrp="1"/>
          </p:cNvGraphicFramePr>
          <p:nvPr>
            <p:extLst/>
          </p:nvPr>
        </p:nvGraphicFramePr>
        <p:xfrm>
          <a:off x="54243" y="1843149"/>
          <a:ext cx="8973060" cy="3124039"/>
        </p:xfrm>
        <a:graphic>
          <a:graphicData uri="http://schemas.openxmlformats.org/drawingml/2006/table">
            <a:tbl>
              <a:tblPr/>
              <a:tblGrid>
                <a:gridCol w="834584">
                  <a:extLst>
                    <a:ext uri="{9D8B030D-6E8A-4147-A177-3AD203B41FA5}">
                      <a16:colId xmlns:a16="http://schemas.microsoft.com/office/drawing/2014/main" val="1390145678"/>
                    </a:ext>
                  </a:extLst>
                </a:gridCol>
                <a:gridCol w="1260315">
                  <a:extLst>
                    <a:ext uri="{9D8B030D-6E8A-4147-A177-3AD203B41FA5}">
                      <a16:colId xmlns:a16="http://schemas.microsoft.com/office/drawing/2014/main" val="3356635782"/>
                    </a:ext>
                  </a:extLst>
                </a:gridCol>
                <a:gridCol w="3561546">
                  <a:extLst>
                    <a:ext uri="{9D8B030D-6E8A-4147-A177-3AD203B41FA5}">
                      <a16:colId xmlns:a16="http://schemas.microsoft.com/office/drawing/2014/main" val="3990075554"/>
                    </a:ext>
                  </a:extLst>
                </a:gridCol>
                <a:gridCol w="3316615">
                  <a:extLst>
                    <a:ext uri="{9D8B030D-6E8A-4147-A177-3AD203B41FA5}">
                      <a16:colId xmlns:a16="http://schemas.microsoft.com/office/drawing/2014/main" val="503714262"/>
                    </a:ext>
                  </a:extLst>
                </a:gridCol>
              </a:tblGrid>
              <a:tr h="454783">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手当名</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判　断</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待遇の性質・目的</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TW" altLang="en-US" sz="1300" b="1" i="0" u="none" strike="noStrike" dirty="0">
                          <a:solidFill>
                            <a:schemeClr val="bg1"/>
                          </a:solidFill>
                          <a:effectLst/>
                          <a:latin typeface="メイリオ" panose="020B0604030504040204" pitchFamily="50" charset="-128"/>
                          <a:ea typeface="メイリオ" panose="020B0604030504040204" pitchFamily="50" charset="-128"/>
                        </a:rPr>
                        <a:t>判　決　理　由</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59595559"/>
                  </a:ext>
                </a:extLst>
              </a:tr>
              <a:tr h="2669256">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退職金</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853724" rtl="0" eaLnBrk="1" fontAlgn="ctr" latinLnBrk="0" hangingPunct="1">
                        <a:lnSpc>
                          <a:spcPct val="100000"/>
                        </a:lnSpc>
                        <a:spcBef>
                          <a:spcPts val="0"/>
                        </a:spcBef>
                        <a:spcAft>
                          <a:spcPts val="0"/>
                        </a:spcAft>
                        <a:buClrTx/>
                        <a:buSzTx/>
                        <a:buFontTx/>
                        <a:buNone/>
                        <a:tabLst/>
                        <a:defRPr/>
                      </a:pPr>
                      <a:r>
                        <a:rPr lang="ja-JP" altLang="en-US" sz="1300" b="1" i="0" u="none" strike="noStrike" dirty="0" smtClean="0">
                          <a:solidFill>
                            <a:srgbClr val="002060"/>
                          </a:solidFill>
                          <a:effectLst/>
                          <a:latin typeface="メイリオ" panose="020B0604030504040204" pitchFamily="50" charset="-128"/>
                          <a:ea typeface="メイリオ" panose="020B0604030504040204" pitchFamily="50" charset="-128"/>
                        </a:rPr>
                        <a:t>不合理ではない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支給要件や支給内容等に照らせば、職務遂行能力や責任の程度等を踏まえた労務の対価の後払いや継続勤務等に対する功労報償等の複合的な性質を有し、正社員としての職務を遂行し得る人材の確保・定着を図るなどの目的で、様々な部署等で継続的な就労が期待される正社員に対し支給（年齢給と職能給からなる基本給を基礎に算定）。</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本件における）退職金の有する複合的な性質・目的を踏まえて、職務の内容及び変更の範囲に一定の相違があったこと、その他の事情（売店業務に従事する正社員（少数）は、組織再編等に起因して賃金水準の変更や配置転換が困難であったこと、正社員登用制度を設けて相当数登用していたこと）を考慮すれば、不合理であるとまでいえない。</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278768"/>
                  </a:ext>
                </a:extLst>
              </a:tr>
            </a:tbl>
          </a:graphicData>
        </a:graphic>
      </p:graphicFrame>
      <p:sp>
        <p:nvSpPr>
          <p:cNvPr id="15" name="正方形/長方形 14"/>
          <p:cNvSpPr/>
          <p:nvPr/>
        </p:nvSpPr>
        <p:spPr>
          <a:xfrm>
            <a:off x="-25667" y="5025470"/>
            <a:ext cx="4686058" cy="262829"/>
          </a:xfrm>
          <a:prstGeom prst="rect">
            <a:avLst/>
          </a:prstGeom>
        </p:spPr>
        <p:txBody>
          <a:bodyPr wrap="square">
            <a:spAutoFit/>
          </a:bodyPr>
          <a:lstStyle/>
          <a:p>
            <a:pPr defTabSz="842560">
              <a:defRPr/>
            </a:pPr>
            <a:r>
              <a:rPr kumimoji="1" lang="ja-JP" altLang="en-US" sz="1108" dirty="0">
                <a:solidFill>
                  <a:prstClr val="black"/>
                </a:solidFill>
                <a:latin typeface="Calibri"/>
                <a:ea typeface="ＭＳ Ｐゴシック" panose="020B0600070205080204" pitchFamily="50" charset="-128"/>
              </a:rPr>
              <a:t>参考：　</a:t>
            </a:r>
            <a:r>
              <a:rPr kumimoji="1" lang="en-US" altLang="ja-JP" sz="1108" dirty="0">
                <a:solidFill>
                  <a:prstClr val="black"/>
                </a:solidFill>
                <a:latin typeface="Calibri"/>
                <a:ea typeface="ＭＳ Ｐゴシック" panose="020B0600070205080204" pitchFamily="50" charset="-128"/>
              </a:rPr>
              <a:t>https://www.courts.go.jp/app/files/hanrei_jp/768/089768_hanrei.pdf</a:t>
            </a:r>
            <a:endParaRPr kumimoji="1" lang="ja-JP" altLang="en-US" sz="1108" dirty="0">
              <a:solidFill>
                <a:prstClr val="black"/>
              </a:solidFill>
              <a:latin typeface="Calibri"/>
              <a:ea typeface="ＭＳ Ｐゴシック" panose="020B0600070205080204" pitchFamily="50" charset="-128"/>
            </a:endParaRPr>
          </a:p>
        </p:txBody>
      </p:sp>
      <p:sp>
        <p:nvSpPr>
          <p:cNvPr id="7" name="正方形/長方形 6"/>
          <p:cNvSpPr/>
          <p:nvPr/>
        </p:nvSpPr>
        <p:spPr>
          <a:xfrm>
            <a:off x="0" y="263771"/>
            <a:ext cx="9144000" cy="373535"/>
          </a:xfrm>
          <a:prstGeom prst="rect">
            <a:avLst/>
          </a:prstGeom>
          <a:solidFill>
            <a:srgbClr val="D50115"/>
          </a:solidFill>
          <a:ln w="25400" cap="flat" cmpd="sng" algn="ctr">
            <a:noFill/>
            <a:prstDash val="solid"/>
          </a:ln>
          <a:effectLst/>
        </p:spPr>
        <p:txBody>
          <a:bodyPr lIns="99692" tIns="66462" bIns="0" rtlCol="0" anchor="ctr"/>
          <a:lstStyle/>
          <a:p>
            <a:pPr defTabSz="844083">
              <a:defRPr/>
            </a:pP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参考：「不合理な待遇差」</a:t>
            </a:r>
            <a:r>
              <a:rPr lang="ja-JP" altLang="en-US" sz="1662" b="1" kern="0"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どうかが争われた裁判例　</a:t>
            </a:r>
            <a:r>
              <a:rPr lang="ja-JP" altLang="en-US" sz="129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（メトロコマース事件）</a:t>
            </a:r>
            <a:endPar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正方形/長方形 7"/>
          <p:cNvSpPr/>
          <p:nvPr/>
        </p:nvSpPr>
        <p:spPr>
          <a:xfrm>
            <a:off x="-54106" y="836712"/>
            <a:ext cx="9669556" cy="291170"/>
          </a:xfrm>
          <a:prstGeom prst="rect">
            <a:avLst/>
          </a:prstGeom>
        </p:spPr>
        <p:txBody>
          <a:bodyPr wrap="square">
            <a:spAutoFit/>
          </a:bodyPr>
          <a:lstStyle/>
          <a:p>
            <a:pPr defTabSz="842560">
              <a:defRPr/>
            </a:pPr>
            <a:r>
              <a:rPr kumimoji="1" lang="ja-JP" altLang="en-US" sz="1292" b="1" u="sng" dirty="0">
                <a:solidFill>
                  <a:prstClr val="black"/>
                </a:solidFill>
                <a:latin typeface="Calibri"/>
                <a:ea typeface="ＭＳ Ｐゴシック" panose="020B0600070205080204" pitchFamily="50" charset="-128"/>
              </a:rPr>
              <a:t>◆メトロコマース</a:t>
            </a:r>
            <a:r>
              <a:rPr kumimoji="1" lang="zh-CN" altLang="en-US" sz="1292" b="1" u="sng" dirty="0">
                <a:solidFill>
                  <a:prstClr val="black"/>
                </a:solidFill>
                <a:latin typeface="ＭＳ Ｐゴシック" panose="020B0600070205080204" pitchFamily="50" charset="-128"/>
                <a:ea typeface="ＭＳ Ｐゴシック" panose="020B0600070205080204" pitchFamily="50" charset="-128"/>
              </a:rPr>
              <a:t>事件</a:t>
            </a:r>
            <a:r>
              <a:rPr kumimoji="1" lang="ja-JP" altLang="en-US" sz="1292" dirty="0">
                <a:solidFill>
                  <a:prstClr val="black"/>
                </a:solidFill>
                <a:latin typeface="Calibri"/>
                <a:ea typeface="ＭＳ Ｐゴシック" panose="020B0600070205080204" pitchFamily="50" charset="-128"/>
              </a:rPr>
              <a:t>　令和２ 年</a:t>
            </a:r>
            <a:r>
              <a:rPr kumimoji="1" lang="en-US" altLang="ja-JP" sz="1292" dirty="0">
                <a:solidFill>
                  <a:prstClr val="black"/>
                </a:solidFill>
                <a:latin typeface="Calibri"/>
                <a:ea typeface="ＭＳ Ｐゴシック" panose="020B0600070205080204" pitchFamily="50" charset="-128"/>
              </a:rPr>
              <a:t>10 </a:t>
            </a:r>
            <a:r>
              <a:rPr kumimoji="1" lang="ja-JP" altLang="en-US" sz="1292" dirty="0">
                <a:solidFill>
                  <a:prstClr val="black"/>
                </a:solidFill>
                <a:latin typeface="Calibri"/>
                <a:ea typeface="ＭＳ Ｐゴシック" panose="020B0600070205080204" pitchFamily="50" charset="-128"/>
              </a:rPr>
              <a:t>月</a:t>
            </a:r>
            <a:r>
              <a:rPr kumimoji="1" lang="en-US" altLang="ja-JP" sz="1292" dirty="0">
                <a:solidFill>
                  <a:prstClr val="black"/>
                </a:solidFill>
                <a:latin typeface="Calibri"/>
                <a:ea typeface="ＭＳ Ｐゴシック" panose="020B0600070205080204" pitchFamily="50" charset="-128"/>
              </a:rPr>
              <a:t>13 </a:t>
            </a:r>
            <a:r>
              <a:rPr kumimoji="1" lang="ja-JP" altLang="en-US" sz="1292" dirty="0">
                <a:solidFill>
                  <a:prstClr val="black"/>
                </a:solidFill>
                <a:latin typeface="Calibri"/>
                <a:ea typeface="ＭＳ Ｐゴシック" panose="020B0600070205080204" pitchFamily="50" charset="-128"/>
              </a:rPr>
              <a:t>日　最高裁判所第三小法廷判決</a:t>
            </a:r>
            <a:r>
              <a:rPr kumimoji="1" lang="zh-TW" altLang="en-US" sz="1108" dirty="0">
                <a:solidFill>
                  <a:prstClr val="black"/>
                </a:solidFill>
                <a:latin typeface="Calibri"/>
              </a:rPr>
              <a:t>（令和元年（受）第</a:t>
            </a:r>
            <a:r>
              <a:rPr kumimoji="1" lang="en-US" altLang="zh-TW" sz="1108" dirty="0">
                <a:solidFill>
                  <a:prstClr val="black"/>
                </a:solidFill>
                <a:latin typeface="Calibri"/>
              </a:rPr>
              <a:t>1190</a:t>
            </a:r>
            <a:r>
              <a:rPr kumimoji="1" lang="zh-TW" altLang="en-US" sz="1108" dirty="0">
                <a:solidFill>
                  <a:prstClr val="black"/>
                </a:solidFill>
                <a:latin typeface="Calibri"/>
              </a:rPr>
              <a:t>号、</a:t>
            </a:r>
            <a:r>
              <a:rPr kumimoji="1" lang="en-US" altLang="zh-TW" sz="1108" dirty="0">
                <a:solidFill>
                  <a:prstClr val="black"/>
                </a:solidFill>
                <a:latin typeface="Calibri"/>
              </a:rPr>
              <a:t>1191</a:t>
            </a:r>
            <a:r>
              <a:rPr kumimoji="1" lang="zh-TW" altLang="en-US" sz="1108" dirty="0">
                <a:solidFill>
                  <a:prstClr val="black"/>
                </a:solidFill>
                <a:latin typeface="Calibri"/>
              </a:rPr>
              <a:t>号　損害賠償等請求事件）</a:t>
            </a:r>
            <a:endParaRPr kumimoji="1" lang="ja-JP" altLang="en-US" sz="1108" dirty="0">
              <a:solidFill>
                <a:prstClr val="black"/>
              </a:solidFill>
              <a:latin typeface="Calibri"/>
              <a:ea typeface="ＭＳ Ｐゴシック" panose="020B0600070205080204" pitchFamily="50" charset="-128"/>
            </a:endParaRPr>
          </a:p>
        </p:txBody>
      </p:sp>
      <p:sp>
        <p:nvSpPr>
          <p:cNvPr id="9" name="正方形/長方形 8"/>
          <p:cNvSpPr/>
          <p:nvPr/>
        </p:nvSpPr>
        <p:spPr>
          <a:xfrm>
            <a:off x="52114" y="1208972"/>
            <a:ext cx="8975190" cy="531894"/>
          </a:xfrm>
          <a:prstGeom prst="rect">
            <a:avLst/>
          </a:prstGeom>
          <a:ln w="28575">
            <a:solidFill>
              <a:schemeClr val="tx1"/>
            </a:solidFill>
          </a:ln>
        </p:spPr>
        <p:txBody>
          <a:bodyPr wrap="square" tIns="99692" bIns="33231" anchor="ctr" anchorCtr="0">
            <a:spAutoFit/>
          </a:bodyPr>
          <a:lstStyle/>
          <a:p>
            <a:pPr defTabSz="842560">
              <a:defRPr/>
            </a:pPr>
            <a:r>
              <a:rPr kumimoji="1" lang="ja-JP" altLang="en-US" sz="1292" dirty="0">
                <a:solidFill>
                  <a:srgbClr val="000000"/>
                </a:solidFill>
                <a:latin typeface="メイリオ" panose="020B0604030504040204" pitchFamily="50" charset="-128"/>
                <a:ea typeface="メイリオ" panose="020B0604030504040204" pitchFamily="50" charset="-128"/>
              </a:rPr>
              <a:t>退職金について、通常の労働者（売店業務に従事する正社員）には支給し、有期雇用労働者（売店業務契約社員）には支給しないことが不合理か否か争われた。</a:t>
            </a:r>
            <a:endParaRPr kumimoji="1" lang="ja-JP" altLang="en-US" sz="1292" dirty="0">
              <a:solidFill>
                <a:prstClr val="black"/>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2141362" y="2033153"/>
            <a:ext cx="1129972" cy="53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560"/>
            <a:r>
              <a:rPr kumimoji="1" lang="ja-JP" altLang="en-US" sz="1662" dirty="0">
                <a:solidFill>
                  <a:prstClr val="white"/>
                </a:solidFill>
                <a:latin typeface="Calibri"/>
                <a:ea typeface="ＭＳ Ｐゴシック" panose="020B0600070205080204" pitchFamily="50" charset="-128"/>
              </a:rPr>
              <a:t>更新済</a:t>
            </a:r>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16</a:t>
            </a:fld>
            <a:endParaRPr lang="en-US" altLang="ja-JP" sz="1480" dirty="0">
              <a:latin typeface="+mj-ea"/>
              <a:ea typeface="+mj-ea"/>
            </a:endParaRPr>
          </a:p>
        </p:txBody>
      </p:sp>
    </p:spTree>
    <p:extLst>
      <p:ext uri="{BB962C8B-B14F-4D97-AF65-F5344CB8AC3E}">
        <p14:creationId xmlns:p14="http://schemas.microsoft.com/office/powerpoint/2010/main" val="1004134759"/>
      </p:ext>
    </p:extLst>
  </p:cSld>
  <p:clrMapOvr>
    <a:masterClrMapping/>
  </p:clrMapOvr>
  <mc:AlternateContent xmlns:mc="http://schemas.openxmlformats.org/markup-compatibility/2006" xmlns:p14="http://schemas.microsoft.com/office/powerpoint/2010/main">
    <mc:Choice Requires="p14">
      <p:transition spd="slow" p14:dur="2000" advTm="51306"/>
    </mc:Choice>
    <mc:Fallback xmlns="">
      <p:transition spd="slow" advTm="51306"/>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0" y="647151"/>
            <a:ext cx="6540011" cy="873765"/>
          </a:xfrm>
          <a:prstGeom prst="rect">
            <a:avLst/>
          </a:prstGeom>
        </p:spPr>
        <p:txBody>
          <a:bodyPr wrap="square">
            <a:spAutoFit/>
          </a:bodyPr>
          <a:lstStyle/>
          <a:p>
            <a:pPr defTabSz="842560">
              <a:defRPr/>
            </a:pPr>
            <a:r>
              <a:rPr kumimoji="1" lang="ja-JP" altLang="en-US" sz="1292" b="1" u="sng" dirty="0">
                <a:solidFill>
                  <a:prstClr val="black"/>
                </a:solidFill>
                <a:latin typeface="Calibri"/>
                <a:ea typeface="ＭＳ Ｐゴシック" panose="020B0600070205080204" pitchFamily="50" charset="-128"/>
              </a:rPr>
              <a:t>◆日本郵便（東京・大阪・佐賀）事件</a:t>
            </a:r>
            <a:r>
              <a:rPr kumimoji="1" lang="ja-JP" altLang="en-US" sz="1292" dirty="0">
                <a:solidFill>
                  <a:prstClr val="black"/>
                </a:solidFill>
                <a:latin typeface="Calibri"/>
                <a:ea typeface="ＭＳ Ｐゴシック" panose="020B0600070205080204" pitchFamily="50" charset="-128"/>
              </a:rPr>
              <a:t>　令和２ 年</a:t>
            </a:r>
            <a:r>
              <a:rPr kumimoji="1" lang="en-US" altLang="ja-JP" sz="1292" dirty="0">
                <a:solidFill>
                  <a:prstClr val="black"/>
                </a:solidFill>
                <a:latin typeface="Calibri"/>
                <a:ea typeface="ＭＳ Ｐゴシック" panose="020B0600070205080204" pitchFamily="50" charset="-128"/>
              </a:rPr>
              <a:t>10 </a:t>
            </a:r>
            <a:r>
              <a:rPr kumimoji="1" lang="ja-JP" altLang="en-US" sz="1292" dirty="0">
                <a:solidFill>
                  <a:prstClr val="black"/>
                </a:solidFill>
                <a:latin typeface="Calibri"/>
                <a:ea typeface="ＭＳ Ｐゴシック" panose="020B0600070205080204" pitchFamily="50" charset="-128"/>
              </a:rPr>
              <a:t>月</a:t>
            </a:r>
            <a:r>
              <a:rPr kumimoji="1" lang="en-US" altLang="ja-JP" sz="1292" dirty="0">
                <a:solidFill>
                  <a:prstClr val="black"/>
                </a:solidFill>
                <a:latin typeface="Calibri"/>
                <a:ea typeface="ＭＳ Ｐゴシック" panose="020B0600070205080204" pitchFamily="50" charset="-128"/>
              </a:rPr>
              <a:t>15 </a:t>
            </a:r>
            <a:r>
              <a:rPr kumimoji="1" lang="ja-JP" altLang="en-US" sz="1292" dirty="0">
                <a:solidFill>
                  <a:prstClr val="black"/>
                </a:solidFill>
                <a:latin typeface="Calibri"/>
                <a:ea typeface="ＭＳ Ｐゴシック" panose="020B0600070205080204" pitchFamily="50" charset="-128"/>
              </a:rPr>
              <a:t>日　最高裁判所第一小法廷判決</a:t>
            </a:r>
          </a:p>
          <a:p>
            <a:pPr indent="168524" defTabSz="842560">
              <a:defRPr/>
            </a:pPr>
            <a:endParaRPr kumimoji="1" lang="en-US" altLang="ja-JP" sz="462" dirty="0">
              <a:solidFill>
                <a:prstClr val="black"/>
              </a:solidFill>
              <a:latin typeface="Calibri"/>
              <a:ea typeface="ＭＳ Ｐゴシック" panose="020B0600070205080204" pitchFamily="50" charset="-128"/>
            </a:endParaRPr>
          </a:p>
          <a:p>
            <a:pPr indent="168524" defTabSz="842560">
              <a:defRPr/>
            </a:pPr>
            <a:r>
              <a:rPr kumimoji="1" lang="ja-JP" altLang="en-US" sz="1108" dirty="0">
                <a:solidFill>
                  <a:prstClr val="black"/>
                </a:solidFill>
                <a:latin typeface="Calibri"/>
                <a:ea typeface="ＭＳ Ｐゴシック" panose="020B0600070205080204" pitchFamily="50" charset="-128"/>
              </a:rPr>
              <a:t>・日本郵便（東京）事件　（令和元 年（受）第</a:t>
            </a:r>
            <a:r>
              <a:rPr kumimoji="1" lang="en-US" altLang="ja-JP" sz="1108" dirty="0">
                <a:solidFill>
                  <a:prstClr val="black"/>
                </a:solidFill>
                <a:latin typeface="Calibri"/>
                <a:ea typeface="ＭＳ Ｐゴシック" panose="020B0600070205080204" pitchFamily="50" charset="-128"/>
              </a:rPr>
              <a:t>777 </a:t>
            </a:r>
            <a:r>
              <a:rPr kumimoji="1" lang="ja-JP" altLang="en-US" sz="1108" dirty="0">
                <a:solidFill>
                  <a:prstClr val="black"/>
                </a:solidFill>
                <a:latin typeface="Calibri"/>
                <a:ea typeface="ＭＳ Ｐゴシック" panose="020B0600070205080204" pitchFamily="50" charset="-128"/>
              </a:rPr>
              <a:t>号、第</a:t>
            </a:r>
            <a:r>
              <a:rPr kumimoji="1" lang="en-US" altLang="ja-JP" sz="1108" dirty="0">
                <a:solidFill>
                  <a:prstClr val="black"/>
                </a:solidFill>
                <a:latin typeface="Calibri"/>
                <a:ea typeface="ＭＳ Ｐゴシック" panose="020B0600070205080204" pitchFamily="50" charset="-128"/>
              </a:rPr>
              <a:t>778 </a:t>
            </a:r>
            <a:r>
              <a:rPr kumimoji="1" lang="ja-JP" altLang="en-US" sz="1108" dirty="0">
                <a:solidFill>
                  <a:prstClr val="black"/>
                </a:solidFill>
                <a:latin typeface="Calibri"/>
                <a:ea typeface="ＭＳ Ｐゴシック" panose="020B0600070205080204" pitchFamily="50" charset="-128"/>
              </a:rPr>
              <a:t>号　地位確認等請求事件）</a:t>
            </a:r>
          </a:p>
          <a:p>
            <a:pPr marL="168524" defTabSz="842560">
              <a:defRPr/>
            </a:pPr>
            <a:r>
              <a:rPr kumimoji="1" lang="ja-JP" altLang="en-US" sz="1108" dirty="0">
                <a:solidFill>
                  <a:prstClr val="black"/>
                </a:solidFill>
                <a:latin typeface="Calibri"/>
                <a:ea typeface="ＭＳ Ｐゴシック" panose="020B0600070205080204" pitchFamily="50" charset="-128"/>
              </a:rPr>
              <a:t>・日本郵便（大阪）事件　（令和元 年（受）第</a:t>
            </a:r>
            <a:r>
              <a:rPr kumimoji="1" lang="en-US" altLang="ja-JP" sz="1108" dirty="0">
                <a:solidFill>
                  <a:prstClr val="black"/>
                </a:solidFill>
                <a:latin typeface="Calibri"/>
                <a:ea typeface="ＭＳ Ｐゴシック" panose="020B0600070205080204" pitchFamily="50" charset="-128"/>
              </a:rPr>
              <a:t>794 </a:t>
            </a:r>
            <a:r>
              <a:rPr kumimoji="1" lang="ja-JP" altLang="en-US" sz="1108" dirty="0">
                <a:solidFill>
                  <a:prstClr val="black"/>
                </a:solidFill>
                <a:latin typeface="Calibri"/>
                <a:ea typeface="ＭＳ Ｐゴシック" panose="020B0600070205080204" pitchFamily="50" charset="-128"/>
              </a:rPr>
              <a:t>号、第</a:t>
            </a:r>
            <a:r>
              <a:rPr kumimoji="1" lang="en-US" altLang="ja-JP" sz="1108" dirty="0">
                <a:solidFill>
                  <a:prstClr val="black"/>
                </a:solidFill>
                <a:latin typeface="Calibri"/>
                <a:ea typeface="ＭＳ Ｐゴシック" panose="020B0600070205080204" pitchFamily="50" charset="-128"/>
              </a:rPr>
              <a:t>795 </a:t>
            </a:r>
            <a:r>
              <a:rPr kumimoji="1" lang="ja-JP" altLang="en-US" sz="1108" dirty="0">
                <a:solidFill>
                  <a:prstClr val="black"/>
                </a:solidFill>
                <a:latin typeface="Calibri"/>
                <a:ea typeface="ＭＳ Ｐゴシック" panose="020B0600070205080204" pitchFamily="50" charset="-128"/>
              </a:rPr>
              <a:t>号　地位確認等請求事件）</a:t>
            </a:r>
          </a:p>
          <a:p>
            <a:pPr indent="168524" defTabSz="842560">
              <a:defRPr/>
            </a:pPr>
            <a:r>
              <a:rPr kumimoji="1" lang="ja-JP" altLang="en-US" sz="1108" dirty="0">
                <a:solidFill>
                  <a:prstClr val="black"/>
                </a:solidFill>
                <a:latin typeface="Calibri"/>
                <a:ea typeface="ＭＳ Ｐゴシック" panose="020B0600070205080204" pitchFamily="50" charset="-128"/>
              </a:rPr>
              <a:t>・日本郵便（佐賀）事件　（平成</a:t>
            </a:r>
            <a:r>
              <a:rPr kumimoji="1" lang="en-US" altLang="ja-JP" sz="1108" dirty="0">
                <a:solidFill>
                  <a:prstClr val="black"/>
                </a:solidFill>
                <a:latin typeface="Calibri"/>
                <a:ea typeface="ＭＳ Ｐゴシック" panose="020B0600070205080204" pitchFamily="50" charset="-128"/>
              </a:rPr>
              <a:t>30 </a:t>
            </a:r>
            <a:r>
              <a:rPr kumimoji="1" lang="ja-JP" altLang="en-US" sz="1108" dirty="0">
                <a:solidFill>
                  <a:prstClr val="black"/>
                </a:solidFill>
                <a:latin typeface="Calibri"/>
                <a:ea typeface="ＭＳ Ｐゴシック" panose="020B0600070205080204" pitchFamily="50" charset="-128"/>
              </a:rPr>
              <a:t>年（受）第</a:t>
            </a:r>
            <a:r>
              <a:rPr kumimoji="1" lang="en-US" altLang="ja-JP" sz="1108" dirty="0">
                <a:solidFill>
                  <a:prstClr val="black"/>
                </a:solidFill>
                <a:latin typeface="Calibri"/>
                <a:ea typeface="ＭＳ Ｐゴシック" panose="020B0600070205080204" pitchFamily="50" charset="-128"/>
              </a:rPr>
              <a:t>1519 </a:t>
            </a:r>
            <a:r>
              <a:rPr kumimoji="1" lang="ja-JP" altLang="en-US" sz="1108" dirty="0">
                <a:solidFill>
                  <a:prstClr val="black"/>
                </a:solidFill>
                <a:latin typeface="Calibri"/>
                <a:ea typeface="ＭＳ Ｐゴシック" panose="020B0600070205080204" pitchFamily="50" charset="-128"/>
              </a:rPr>
              <a:t>号　未払時間外手当金等請求事件）</a:t>
            </a:r>
          </a:p>
        </p:txBody>
      </p:sp>
      <p:graphicFrame>
        <p:nvGraphicFramePr>
          <p:cNvPr id="8" name="表 7"/>
          <p:cNvGraphicFramePr>
            <a:graphicFrameLocks noGrp="1"/>
          </p:cNvGraphicFramePr>
          <p:nvPr>
            <p:extLst/>
          </p:nvPr>
        </p:nvGraphicFramePr>
        <p:xfrm>
          <a:off x="52113" y="2068322"/>
          <a:ext cx="8975191" cy="3499598"/>
        </p:xfrm>
        <a:graphic>
          <a:graphicData uri="http://schemas.openxmlformats.org/drawingml/2006/table">
            <a:tbl>
              <a:tblPr/>
              <a:tblGrid>
                <a:gridCol w="1010324">
                  <a:extLst>
                    <a:ext uri="{9D8B030D-6E8A-4147-A177-3AD203B41FA5}">
                      <a16:colId xmlns:a16="http://schemas.microsoft.com/office/drawing/2014/main" val="1390145678"/>
                    </a:ext>
                  </a:extLst>
                </a:gridCol>
                <a:gridCol w="1024943">
                  <a:extLst>
                    <a:ext uri="{9D8B030D-6E8A-4147-A177-3AD203B41FA5}">
                      <a16:colId xmlns:a16="http://schemas.microsoft.com/office/drawing/2014/main" val="3356635782"/>
                    </a:ext>
                  </a:extLst>
                </a:gridCol>
                <a:gridCol w="3268254">
                  <a:extLst>
                    <a:ext uri="{9D8B030D-6E8A-4147-A177-3AD203B41FA5}">
                      <a16:colId xmlns:a16="http://schemas.microsoft.com/office/drawing/2014/main" val="3990075554"/>
                    </a:ext>
                  </a:extLst>
                </a:gridCol>
                <a:gridCol w="3671670">
                  <a:extLst>
                    <a:ext uri="{9D8B030D-6E8A-4147-A177-3AD203B41FA5}">
                      <a16:colId xmlns:a16="http://schemas.microsoft.com/office/drawing/2014/main" val="503714262"/>
                    </a:ext>
                  </a:extLst>
                </a:gridCol>
              </a:tblGrid>
              <a:tr h="297175">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手当名</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chemeClr val="bg1"/>
                          </a:solidFill>
                          <a:effectLst/>
                          <a:latin typeface="メイリオ" panose="020B0604030504040204" pitchFamily="50" charset="-128"/>
                          <a:ea typeface="メイリオ" panose="020B0604030504040204" pitchFamily="50" charset="-128"/>
                        </a:rPr>
                        <a:t>判　断</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待遇の性質・目的</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zh-TW" altLang="en-US" sz="1300" b="1" i="0" u="none" strike="noStrike" dirty="0">
                          <a:solidFill>
                            <a:schemeClr val="bg1"/>
                          </a:solidFill>
                          <a:effectLst/>
                          <a:latin typeface="メイリオ" panose="020B0604030504040204" pitchFamily="50" charset="-128"/>
                          <a:ea typeface="メイリオ" panose="020B0604030504040204" pitchFamily="50" charset="-128"/>
                        </a:rPr>
                        <a:t>判　決　理　由</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2259595559"/>
                  </a:ext>
                </a:extLst>
              </a:tr>
              <a:tr h="690761">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扶養手当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長期勤続が期待される正社員の生活保障や福利厚生を図り、継続的な雇用を確保する目的で支給。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扶養親族があり、かつ、相応に継続的な勤務が見込まれるのであれば、契約社員にも扶養手当の趣旨は妥当する。</a:t>
                      </a:r>
                      <a:endPar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endParaRPr>
                    </a:p>
                    <a:p>
                      <a:pPr algn="r" fontAlgn="ct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日本郵便（大阪）事件</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6278768"/>
                  </a:ext>
                </a:extLst>
              </a:tr>
              <a:tr h="607174">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祝日給</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最繁忙期であるために年始に勤務したことの代償として支給。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短期間の勤務ではなく繁閑に関わらない勤務が見込まれている契約社員にも、年始における勤務の代償として祝日給を支給する趣旨は妥当する。　　</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日本郵便（大阪）事件</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1712518"/>
                  </a:ext>
                </a:extLst>
              </a:tr>
              <a:tr h="598220">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年末年始</a:t>
                      </a:r>
                      <a:endParaRPr lang="en-US" altLang="ja-JP" sz="1300" b="1" i="0" u="none" strike="noStrike" dirty="0" smtClean="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勤務手当</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最繁忙期であり、多くの労働者は休日である年末年始期間に業務に従事したことに対し、その勤務の特殊性の対価として支給。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業務の内容等に関わらず、実際に勤務したこと自体を支給要件としており、年末年始勤務手当の支給趣旨は契約社員にも妥当する。　　　　　</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日本郵便（東京・大阪）事件</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6657110"/>
                  </a:ext>
                </a:extLst>
              </a:tr>
              <a:tr h="585718">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夏期冬期</a:t>
                      </a:r>
                      <a:endParaRPr lang="en-US" altLang="ja-JP" sz="1300" b="1" i="0" u="none" strike="noStrike" dirty="0" smtClean="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休暇</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ctr" defTabSz="853724" rtl="0" eaLnBrk="1" fontAlgn="ctr" latinLnBrk="0" hangingPunct="1">
                        <a:lnSpc>
                          <a:spcPct val="100000"/>
                        </a:lnSpc>
                        <a:spcBef>
                          <a:spcPts val="0"/>
                        </a:spcBef>
                        <a:spcAft>
                          <a:spcPts val="0"/>
                        </a:spcAft>
                        <a:buClrTx/>
                        <a:buSzTx/>
                        <a:buFontTx/>
                        <a:buNone/>
                        <a:tabLst/>
                        <a:defRPr/>
                      </a:pPr>
                      <a:r>
                        <a:rPr lang="ja-JP" altLang="en-US" sz="1300" b="1" i="0" u="none" strike="noStrike" dirty="0" smtClean="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労働から離れる機会を与えることにより、心身の回復を図る目的で支給。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短期間の勤務ではなく繁閑に関わらない勤務が見込まれている契約社員にも、夏期冬期休暇を与える趣旨は妥当する。　　　　　　　　　　　　　　</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日本郵便（佐賀）事件</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478990"/>
                  </a:ext>
                </a:extLst>
              </a:tr>
              <a:tr h="720550">
                <a:tc>
                  <a:txBody>
                    <a:bodyPr/>
                    <a:lstStyle/>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有給の</a:t>
                      </a:r>
                      <a:endParaRPr lang="en-US" altLang="ja-JP" sz="1300" b="1" i="0" u="none" strike="noStrike" dirty="0" smtClean="0">
                        <a:solidFill>
                          <a:schemeClr val="bg1"/>
                        </a:solidFill>
                        <a:effectLst/>
                        <a:latin typeface="メイリオ" panose="020B0604030504040204" pitchFamily="50" charset="-128"/>
                        <a:ea typeface="メイリオ" panose="020B0604030504040204" pitchFamily="50" charset="-128"/>
                      </a:endParaRPr>
                    </a:p>
                    <a:p>
                      <a:pPr algn="ctr" fontAlgn="ctr"/>
                      <a:r>
                        <a:rPr lang="ja-JP" altLang="en-US" sz="1300" b="1" i="0" u="none" strike="noStrike" dirty="0" smtClean="0">
                          <a:solidFill>
                            <a:schemeClr val="bg1"/>
                          </a:solidFill>
                          <a:effectLst/>
                          <a:latin typeface="メイリオ" panose="020B0604030504040204" pitchFamily="50" charset="-128"/>
                          <a:ea typeface="メイリオ" panose="020B0604030504040204" pitchFamily="50" charset="-128"/>
                        </a:rPr>
                        <a:t>病気休暇</a:t>
                      </a:r>
                      <a:endParaRPr lang="ja-JP" altLang="en-US" sz="1300" b="1" i="0" u="none" strike="noStrike" dirty="0">
                        <a:solidFill>
                          <a:schemeClr val="bg1"/>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ctr"/>
                      <a:r>
                        <a:rPr lang="ja-JP" altLang="en-US" sz="1300" b="1" i="0" u="none" strike="noStrike" dirty="0">
                          <a:solidFill>
                            <a:srgbClr val="FF0000"/>
                          </a:solidFill>
                          <a:effectLst/>
                          <a:latin typeface="メイリオ" panose="020B0604030504040204" pitchFamily="50" charset="-128"/>
                          <a:ea typeface="メイリオ" panose="020B0604030504040204" pitchFamily="50" charset="-128"/>
                        </a:rPr>
                        <a:t>不合理</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長期勤続が期待される正社員の生活保障を図り、療養に専念させることを通じて、継続的な雇用を確保する目的で休暇中の賃金を最大</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90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日分まで支給。</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相応に継続的な勤務が見込まれるのであれば（</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原告らはいずれも</a:t>
                      </a:r>
                      <a:r>
                        <a:rPr lang="en-US" altLang="ja-JP" sz="1100" b="0" i="0" u="none" strike="noStrike" dirty="0" smtClean="0">
                          <a:solidFill>
                            <a:srgbClr val="000000"/>
                          </a:solidFill>
                          <a:effectLst/>
                          <a:latin typeface="メイリオ" panose="020B0604030504040204" pitchFamily="50" charset="-128"/>
                          <a:ea typeface="メイリオ" panose="020B0604030504040204" pitchFamily="50" charset="-128"/>
                        </a:rPr>
                        <a:t>10</a:t>
                      </a:r>
                      <a:r>
                        <a:rPr lang="ja-JP" altLang="en-US" sz="1100" b="0" i="0" u="none" strike="noStrike" dirty="0" smtClean="0">
                          <a:solidFill>
                            <a:srgbClr val="000000"/>
                          </a:solidFill>
                          <a:effectLst/>
                          <a:latin typeface="メイリオ" panose="020B0604030504040204" pitchFamily="50" charset="-128"/>
                          <a:ea typeface="メイリオ" panose="020B0604030504040204" pitchFamily="50" charset="-128"/>
                        </a:rPr>
                        <a:t>年以上勤務）、契約社員についても、有給の病気休暇を与える趣旨は妥当する。</a:t>
                      </a:r>
                      <a:r>
                        <a:rPr lang="ja-JP" altLang="en-US" sz="900" b="0" i="0" u="none" strike="noStrike" dirty="0" smtClean="0">
                          <a:solidFill>
                            <a:srgbClr val="000000"/>
                          </a:solidFill>
                          <a:effectLst/>
                          <a:latin typeface="メイリオ" panose="020B0604030504040204" pitchFamily="50" charset="-128"/>
                          <a:ea typeface="メイリオ" panose="020B0604030504040204" pitchFamily="50" charset="-128"/>
                        </a:rPr>
                        <a:t>日本郵便（東京）事件</a:t>
                      </a:r>
                    </a:p>
                  </a:txBody>
                  <a:tcPr marL="5286" marR="5286" marT="528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9401984"/>
                  </a:ext>
                </a:extLst>
              </a:tr>
            </a:tbl>
          </a:graphicData>
        </a:graphic>
      </p:graphicFrame>
      <p:sp>
        <p:nvSpPr>
          <p:cNvPr id="9" name="正方形/長方形 8"/>
          <p:cNvSpPr/>
          <p:nvPr/>
        </p:nvSpPr>
        <p:spPr>
          <a:xfrm>
            <a:off x="52114" y="5622475"/>
            <a:ext cx="8975190" cy="433324"/>
          </a:xfrm>
          <a:prstGeom prst="rect">
            <a:avLst/>
          </a:prstGeom>
          <a:ln w="28575">
            <a:noFill/>
          </a:ln>
        </p:spPr>
        <p:txBody>
          <a:bodyPr wrap="square">
            <a:spAutoFit/>
          </a:bodyPr>
          <a:lstStyle/>
          <a:p>
            <a:pPr marL="168524" indent="-168524" defTabSz="842560">
              <a:defRPr/>
            </a:pPr>
            <a:r>
              <a:rPr kumimoji="1" lang="en-US" altLang="ja-JP" sz="1108" dirty="0">
                <a:solidFill>
                  <a:prstClr val="black"/>
                </a:solidFill>
                <a:latin typeface="メイリオ" panose="020B0604030504040204" pitchFamily="50" charset="-128"/>
                <a:ea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rPr>
              <a:t>　住居手当については、転居を伴う配置転換等が予定されない正社員にも住居手当が支給されていることから、転居を伴う配置転換等が予定されていない契約社員について住居手当を不支給とすることは不合理な格差であるとの高裁判決が確定している。</a:t>
            </a:r>
          </a:p>
        </p:txBody>
      </p:sp>
      <p:sp>
        <p:nvSpPr>
          <p:cNvPr id="11" name="正方形/長方形 10"/>
          <p:cNvSpPr/>
          <p:nvPr/>
        </p:nvSpPr>
        <p:spPr>
          <a:xfrm>
            <a:off x="52113" y="6034064"/>
            <a:ext cx="7045706" cy="603820"/>
          </a:xfrm>
          <a:prstGeom prst="rect">
            <a:avLst/>
          </a:prstGeom>
        </p:spPr>
        <p:txBody>
          <a:bodyPr wrap="square">
            <a:spAutoFit/>
          </a:bodyPr>
          <a:lstStyle/>
          <a:p>
            <a:pPr defTabSz="842560">
              <a:defRPr/>
            </a:pPr>
            <a:r>
              <a:rPr kumimoji="1" lang="ja-JP" altLang="en-US" sz="1108" dirty="0">
                <a:solidFill>
                  <a:prstClr val="black"/>
                </a:solidFill>
                <a:latin typeface="Calibri"/>
                <a:ea typeface="ＭＳ Ｐゴシック" panose="020B0600070205080204" pitchFamily="50" charset="-128"/>
              </a:rPr>
              <a:t>参考：　日本郵便（東京）</a:t>
            </a:r>
            <a:r>
              <a:rPr kumimoji="1" lang="ja-JP" altLang="en-US" sz="1015" dirty="0">
                <a:solidFill>
                  <a:prstClr val="black"/>
                </a:solidFill>
                <a:latin typeface="Calibri"/>
                <a:ea typeface="ＭＳ Ｐゴシック" panose="020B0600070205080204" pitchFamily="50" charset="-128"/>
              </a:rPr>
              <a:t>事件</a:t>
            </a:r>
            <a:r>
              <a:rPr kumimoji="1" lang="ja-JP" altLang="en-US" sz="1108" dirty="0">
                <a:solidFill>
                  <a:prstClr val="black"/>
                </a:solidFill>
                <a:latin typeface="Calibri"/>
                <a:ea typeface="ＭＳ Ｐゴシック" panose="020B0600070205080204" pitchFamily="50" charset="-128"/>
              </a:rPr>
              <a:t>　</a:t>
            </a:r>
            <a:r>
              <a:rPr kumimoji="1" lang="en-US" altLang="ja-JP" sz="1108" dirty="0">
                <a:solidFill>
                  <a:prstClr val="black"/>
                </a:solidFill>
                <a:latin typeface="Calibri"/>
                <a:ea typeface="ＭＳ Ｐゴシック" panose="020B0600070205080204" pitchFamily="50" charset="-128"/>
              </a:rPr>
              <a:t>https://www.courts.go.jp/app/files/hanrei_jp/772/089772_hanrei.pdf</a:t>
            </a:r>
          </a:p>
          <a:p>
            <a:pPr defTabSz="842560">
              <a:defRPr/>
            </a:pPr>
            <a:r>
              <a:rPr kumimoji="1" lang="ja-JP" altLang="en-US" sz="1108" dirty="0">
                <a:solidFill>
                  <a:prstClr val="black"/>
                </a:solidFill>
                <a:latin typeface="Calibri"/>
                <a:ea typeface="ＭＳ Ｐゴシック" panose="020B0600070205080204" pitchFamily="50" charset="-128"/>
              </a:rPr>
              <a:t>　　　　  日本郵便（大阪）事件　</a:t>
            </a:r>
            <a:r>
              <a:rPr kumimoji="1" lang="en-US" altLang="ja-JP" sz="1108" dirty="0">
                <a:solidFill>
                  <a:prstClr val="black"/>
                </a:solidFill>
                <a:latin typeface="Calibri"/>
                <a:ea typeface="ＭＳ Ｐゴシック" panose="020B0600070205080204" pitchFamily="50" charset="-128"/>
              </a:rPr>
              <a:t>https://www.courts.go.jp/app/files/hanrei_jp/773/089773_hanrei.pdf</a:t>
            </a:r>
          </a:p>
          <a:p>
            <a:pPr defTabSz="842560">
              <a:defRPr/>
            </a:pPr>
            <a:r>
              <a:rPr kumimoji="1" lang="ja-JP" altLang="en-US" sz="1108" dirty="0">
                <a:solidFill>
                  <a:prstClr val="black"/>
                </a:solidFill>
                <a:latin typeface="Calibri"/>
                <a:ea typeface="ＭＳ Ｐゴシック" panose="020B0600070205080204" pitchFamily="50" charset="-128"/>
              </a:rPr>
              <a:t>　　　　  日本郵便（佐賀）事件　</a:t>
            </a:r>
            <a:r>
              <a:rPr kumimoji="1" lang="en-US" altLang="ja-JP" sz="1108" dirty="0">
                <a:solidFill>
                  <a:prstClr val="black"/>
                </a:solidFill>
                <a:latin typeface="Calibri"/>
                <a:ea typeface="ＭＳ Ｐゴシック" panose="020B0600070205080204" pitchFamily="50" charset="-128"/>
              </a:rPr>
              <a:t>https://www.courts.go.jp/app/files/hanrei_jp/773/089773_hanrei.pdf</a:t>
            </a:r>
            <a:endParaRPr kumimoji="1" lang="ja-JP" altLang="en-US" sz="1108" dirty="0">
              <a:solidFill>
                <a:prstClr val="black"/>
              </a:solidFill>
              <a:latin typeface="Calibri"/>
              <a:ea typeface="ＭＳ Ｐゴシック" panose="020B0600070205080204" pitchFamily="50" charset="-128"/>
            </a:endParaRPr>
          </a:p>
        </p:txBody>
      </p:sp>
      <p:sp>
        <p:nvSpPr>
          <p:cNvPr id="10" name="正方形/長方形 9"/>
          <p:cNvSpPr/>
          <p:nvPr/>
        </p:nvSpPr>
        <p:spPr>
          <a:xfrm>
            <a:off x="52114" y="1475059"/>
            <a:ext cx="8975190" cy="531894"/>
          </a:xfrm>
          <a:prstGeom prst="rect">
            <a:avLst/>
          </a:prstGeom>
          <a:ln w="28575">
            <a:solidFill>
              <a:schemeClr val="tx1"/>
            </a:solidFill>
          </a:ln>
        </p:spPr>
        <p:txBody>
          <a:bodyPr wrap="square" tIns="99692" bIns="33231" anchor="ctr" anchorCtr="0">
            <a:spAutoFit/>
          </a:bodyPr>
          <a:lstStyle/>
          <a:p>
            <a:pPr defTabSz="842560">
              <a:defRPr/>
            </a:pPr>
            <a:r>
              <a:rPr kumimoji="1" lang="ja-JP" altLang="en-US" sz="1292" dirty="0">
                <a:solidFill>
                  <a:srgbClr val="000000"/>
                </a:solidFill>
                <a:latin typeface="メイリオ" panose="020B0604030504040204" pitchFamily="50" charset="-128"/>
                <a:ea typeface="メイリオ" panose="020B0604030504040204" pitchFamily="50" charset="-128"/>
              </a:rPr>
              <a:t>各種手当や休暇等について、郵便業務等に従事する通常の労働者（正社員）には付与し、職務の内容等に相応の相違がある有期雇用労働者（契約社員）には付与しないことが不合理か否か争われた。</a:t>
            </a:r>
            <a:endParaRPr kumimoji="1" lang="ja-JP" altLang="en-US" sz="1292" dirty="0">
              <a:solidFill>
                <a:prstClr val="black"/>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0" y="263771"/>
            <a:ext cx="9144000" cy="373535"/>
          </a:xfrm>
          <a:prstGeom prst="rect">
            <a:avLst/>
          </a:prstGeom>
          <a:solidFill>
            <a:srgbClr val="D50115"/>
          </a:solidFill>
          <a:ln w="25400" cap="flat" cmpd="sng" algn="ctr">
            <a:noFill/>
            <a:prstDash val="solid"/>
          </a:ln>
          <a:effectLst/>
        </p:spPr>
        <p:txBody>
          <a:bodyPr lIns="99692" tIns="66462" bIns="0" rtlCol="0" anchor="ctr"/>
          <a:lstStyle/>
          <a:p>
            <a:pPr defTabSz="844083">
              <a:defRPr/>
            </a:pP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参考：「不合理な待遇差」</a:t>
            </a:r>
            <a:r>
              <a:rPr lang="ja-JP" altLang="en-US" sz="1662" b="1" kern="0" dirty="0" err="1">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か</a:t>
            </a:r>
            <a:r>
              <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どうかが争われた裁判例　</a:t>
            </a:r>
            <a:r>
              <a:rPr lang="ja-JP" altLang="en-US" sz="129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（日本郵便（東京・大阪・佐賀）事件）</a:t>
            </a:r>
            <a:endParaRPr lang="ja-JP" altLang="en-US" sz="166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17</a:t>
            </a:fld>
            <a:endParaRPr lang="en-US" altLang="ja-JP" sz="1480" dirty="0">
              <a:latin typeface="+mj-ea"/>
              <a:ea typeface="+mj-ea"/>
            </a:endParaRPr>
          </a:p>
        </p:txBody>
      </p:sp>
    </p:spTree>
    <p:extLst>
      <p:ext uri="{BB962C8B-B14F-4D97-AF65-F5344CB8AC3E}">
        <p14:creationId xmlns:p14="http://schemas.microsoft.com/office/powerpoint/2010/main" val="3320562703"/>
      </p:ext>
    </p:extLst>
  </p:cSld>
  <p:clrMapOvr>
    <a:masterClrMapping/>
  </p:clrMapOvr>
  <mc:AlternateContent xmlns:mc="http://schemas.openxmlformats.org/markup-compatibility/2006" xmlns:p14="http://schemas.microsoft.com/office/powerpoint/2010/main">
    <mc:Choice Requires="p14">
      <p:transition spd="slow" p14:dur="2000" advTm="43351"/>
    </mc:Choice>
    <mc:Fallback xmlns="">
      <p:transition spd="slow" advTm="4335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75971"/>
            <a:ext cx="8229600" cy="1143000"/>
          </a:xfrm>
        </p:spPr>
        <p:txBody>
          <a:bodyPr/>
          <a:lstStyle/>
          <a:p>
            <a:r>
              <a:rPr lang="ja-JP" altLang="en-US" sz="2400" dirty="0"/>
              <a:t>２</a:t>
            </a:r>
            <a:r>
              <a:rPr kumimoji="1" lang="ja-JP" altLang="en-US" sz="2400" dirty="0" smtClean="0"/>
              <a:t>　令和</a:t>
            </a:r>
            <a:r>
              <a:rPr kumimoji="1" lang="en-US" altLang="ja-JP" sz="2400" dirty="0" smtClean="0"/>
              <a:t>3</a:t>
            </a:r>
            <a:r>
              <a:rPr kumimoji="1" lang="ja-JP" altLang="en-US" sz="2400" dirty="0" smtClean="0"/>
              <a:t>年度助成金制度について</a:t>
            </a:r>
            <a:endParaRPr kumimoji="1" lang="ja-JP" altLang="en-US" sz="2400" dirty="0"/>
          </a:p>
        </p:txBody>
      </p:sp>
      <p:sp>
        <p:nvSpPr>
          <p:cNvPr id="3" name="スライド番号プレースホルダー 2"/>
          <p:cNvSpPr>
            <a:spLocks noGrp="1"/>
          </p:cNvSpPr>
          <p:nvPr>
            <p:ph type="sldNum" sz="quarter" idx="12"/>
          </p:nvPr>
        </p:nvSpPr>
        <p:spPr/>
        <p:txBody>
          <a:bodyPr/>
          <a:lstStyle/>
          <a:p>
            <a:pPr>
              <a:defRPr/>
            </a:pPr>
            <a:fld id="{D9A52D10-AB87-4392-824D-409D2B2BCAAA}" type="slidenum">
              <a:rPr lang="ja-JP" altLang="en-US" sz="1480" smtClean="0">
                <a:solidFill>
                  <a:schemeClr val="tx1"/>
                </a:solidFill>
              </a:rPr>
              <a:pPr>
                <a:defRPr/>
              </a:pPr>
              <a:t>18</a:t>
            </a:fld>
            <a:endParaRPr lang="ja-JP" altLang="en-US" sz="1480" dirty="0">
              <a:solidFill>
                <a:schemeClr val="tx1"/>
              </a:solidFill>
            </a:endParaRPr>
          </a:p>
        </p:txBody>
      </p:sp>
    </p:spTree>
    <p:extLst>
      <p:ext uri="{BB962C8B-B14F-4D97-AF65-F5344CB8AC3E}">
        <p14:creationId xmlns:p14="http://schemas.microsoft.com/office/powerpoint/2010/main" val="1708468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0" y="0"/>
            <a:ext cx="9018105" cy="361813"/>
          </a:xfrm>
          <a:prstGeom prst="roundRect">
            <a:avLst/>
          </a:prstGeom>
          <a:solidFill>
            <a:schemeClr val="accent6">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81470" tIns="40735" rIns="81470" bIns="40735" rtlCol="0" anchor="ctr"/>
          <a:lstStyle/>
          <a:p>
            <a:pPr algn="ctr" defTabSz="814822" fontAlgn="base">
              <a:spcBef>
                <a:spcPct val="0"/>
              </a:spcBef>
              <a:spcAft>
                <a:spcPct val="0"/>
              </a:spcAft>
            </a:pPr>
            <a:r>
              <a:rPr kumimoji="1" lang="ja-JP" altLang="en-US" sz="1782" b="1" dirty="0">
                <a:solidFill>
                  <a:prstClr val="black"/>
                </a:solidFill>
                <a:latin typeface="ＭＳ ゴシック" pitchFamily="49" charset="-128"/>
                <a:ea typeface="ＭＳ ゴシック" pitchFamily="49" charset="-128"/>
              </a:rPr>
              <a:t>キャリアアップ助成金について</a:t>
            </a:r>
            <a:r>
              <a:rPr kumimoji="1" lang="ja-JP" altLang="en-US" sz="100" b="1" dirty="0">
                <a:solidFill>
                  <a:prstClr val="black"/>
                </a:solidFill>
                <a:latin typeface="ＭＳ ゴシック" pitchFamily="49" charset="-128"/>
                <a:ea typeface="ＭＳ ゴシック" pitchFamily="49" charset="-128"/>
              </a:rPr>
              <a:t> </a:t>
            </a:r>
            <a:r>
              <a:rPr kumimoji="1" lang="ja-JP" altLang="en-US" sz="178" b="1" dirty="0">
                <a:solidFill>
                  <a:prstClr val="black"/>
                </a:solidFill>
                <a:latin typeface="ＭＳ ゴシック" pitchFamily="49" charset="-128"/>
                <a:ea typeface="ＭＳ ゴシック" pitchFamily="49" charset="-128"/>
              </a:rPr>
              <a:t>　　　　</a:t>
            </a:r>
            <a:endParaRPr kumimoji="1" lang="ja-JP" altLang="en-US" sz="1069" b="1" dirty="0">
              <a:solidFill>
                <a:prstClr val="black"/>
              </a:solidFill>
              <a:latin typeface="ＭＳ ゴシック" pitchFamily="49" charset="-128"/>
              <a:ea typeface="ＭＳ ゴシック" pitchFamily="49"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156154447"/>
              </p:ext>
            </p:extLst>
          </p:nvPr>
        </p:nvGraphicFramePr>
        <p:xfrm>
          <a:off x="51627" y="785210"/>
          <a:ext cx="9040747" cy="6012280"/>
        </p:xfrm>
        <a:graphic>
          <a:graphicData uri="http://schemas.openxmlformats.org/drawingml/2006/table">
            <a:tbl>
              <a:tblPr firstRow="1" bandRow="1">
                <a:tableStyleId>{5C22544A-7EE6-4342-B048-85BDC9FD1C3A}</a:tableStyleId>
              </a:tblPr>
              <a:tblGrid>
                <a:gridCol w="195833">
                  <a:extLst>
                    <a:ext uri="{9D8B030D-6E8A-4147-A177-3AD203B41FA5}">
                      <a16:colId xmlns:a16="http://schemas.microsoft.com/office/drawing/2014/main" val="20000"/>
                    </a:ext>
                  </a:extLst>
                </a:gridCol>
                <a:gridCol w="1141073">
                  <a:extLst>
                    <a:ext uri="{9D8B030D-6E8A-4147-A177-3AD203B41FA5}">
                      <a16:colId xmlns:a16="http://schemas.microsoft.com/office/drawing/2014/main" val="20001"/>
                    </a:ext>
                  </a:extLst>
                </a:gridCol>
                <a:gridCol w="1753626">
                  <a:extLst>
                    <a:ext uri="{9D8B030D-6E8A-4147-A177-3AD203B41FA5}">
                      <a16:colId xmlns:a16="http://schemas.microsoft.com/office/drawing/2014/main" val="20002"/>
                    </a:ext>
                  </a:extLst>
                </a:gridCol>
                <a:gridCol w="5950215">
                  <a:extLst>
                    <a:ext uri="{9D8B030D-6E8A-4147-A177-3AD203B41FA5}">
                      <a16:colId xmlns:a16="http://schemas.microsoft.com/office/drawing/2014/main" val="20003"/>
                    </a:ext>
                  </a:extLst>
                </a:gridCol>
              </a:tblGrid>
              <a:tr h="413304">
                <a:tc>
                  <a:txBody>
                    <a:bodyPr/>
                    <a:lstStyle/>
                    <a:p>
                      <a:pPr algn="ctr"/>
                      <a:r>
                        <a:rPr kumimoji="1" lang="ja-JP" altLang="en-US" sz="700" dirty="0" smtClean="0">
                          <a:solidFill>
                            <a:schemeClr val="tx1"/>
                          </a:solidFill>
                          <a:latin typeface="HG丸ｺﾞｼｯｸM-PRO" panose="020F0600000000000000" pitchFamily="50" charset="-128"/>
                          <a:ea typeface="HG丸ｺﾞｼｯｸM-PRO" panose="020F0600000000000000" pitchFamily="50" charset="-128"/>
                        </a:rPr>
                        <a:t>目的</a:t>
                      </a:r>
                      <a:endParaRPr kumimoji="1" lang="ja-JP" altLang="en-US" sz="700" dirty="0">
                        <a:solidFill>
                          <a:schemeClr val="tx1"/>
                        </a:solidFill>
                        <a:latin typeface="HG丸ｺﾞｼｯｸM-PRO" panose="020F0600000000000000" pitchFamily="50" charset="-128"/>
                        <a:ea typeface="HG丸ｺﾞｼｯｸM-PRO" panose="020F0600000000000000" pitchFamily="50" charset="-128"/>
                      </a:endParaRPr>
                    </a:p>
                  </a:txBody>
                  <a:tcPr marL="33230" marR="33230" marT="44276" marB="44276"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gridSpan="2">
                  <a:txBody>
                    <a:bodyPr/>
                    <a:lstStyle/>
                    <a:p>
                      <a:pPr marL="0" marR="0" indent="0" algn="ctr" defTabSz="914287"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コース名・内容</a:t>
                      </a: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a:txBody>
                  <a:tcPr marL="33230" marR="33230" marT="44276" marB="4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hMerge="1">
                  <a:txBody>
                    <a:bodyPr/>
                    <a:lstStyle/>
                    <a:p>
                      <a:endParaRPr kumimoji="1" lang="ja-JP" altLang="en-US"/>
                    </a:p>
                  </a:txBody>
                  <a:tcPr/>
                </a:tc>
                <a:tc>
                  <a:txBody>
                    <a:bodyPr/>
                    <a:lstStyle/>
                    <a:p>
                      <a:pPr algn="ctr"/>
                      <a:r>
                        <a:rPr kumimoji="1" lang="ja-JP" altLang="en-US" sz="900" dirty="0" smtClean="0">
                          <a:solidFill>
                            <a:schemeClr val="tx1"/>
                          </a:solidFill>
                          <a:latin typeface="HG丸ｺﾞｼｯｸM-PRO" panose="020F0600000000000000" pitchFamily="50" charset="-128"/>
                          <a:ea typeface="HG丸ｺﾞｼｯｸM-PRO" panose="020F0600000000000000" pitchFamily="50" charset="-128"/>
                        </a:rPr>
                        <a:t>助成額　</a:t>
                      </a:r>
                      <a:r>
                        <a:rPr kumimoji="1" lang="en-US" altLang="ja-JP" sz="700" b="0" dirty="0" smtClean="0">
                          <a:solidFill>
                            <a:schemeClr val="tx1"/>
                          </a:solidFill>
                          <a:latin typeface="HG丸ｺﾞｼｯｸM-PRO" panose="020F0600000000000000" pitchFamily="50" charset="-128"/>
                          <a:ea typeface="HG丸ｺﾞｼｯｸM-PRO" panose="020F0600000000000000" pitchFamily="50" charset="-128"/>
                        </a:rPr>
                        <a:t>※</a:t>
                      </a:r>
                      <a:r>
                        <a:rPr kumimoji="1" lang="ja-JP" altLang="en-US" sz="700" b="0" dirty="0" smtClean="0">
                          <a:solidFill>
                            <a:schemeClr val="tx1"/>
                          </a:solidFill>
                          <a:latin typeface="HG丸ｺﾞｼｯｸM-PRO" panose="020F0600000000000000" pitchFamily="50" charset="-128"/>
                          <a:ea typeface="HG丸ｺﾞｼｯｸM-PRO" panose="020F0600000000000000" pitchFamily="50" charset="-128"/>
                        </a:rPr>
                        <a:t>＜＞は生産性の向上が認められる場合の額、（　）は大企業の額</a:t>
                      </a:r>
                      <a:endParaRPr kumimoji="1" lang="en-US" altLang="ja-JP" sz="700" b="0" u="sng" dirty="0" smtClean="0">
                        <a:solidFill>
                          <a:schemeClr val="tx1"/>
                        </a:solidFill>
                        <a:latin typeface="HG丸ｺﾞｼｯｸM-PRO" panose="020F0600000000000000" pitchFamily="50" charset="-128"/>
                        <a:ea typeface="HG丸ｺﾞｼｯｸM-PRO" panose="020F0600000000000000" pitchFamily="50" charset="-128"/>
                      </a:endParaRPr>
                    </a:p>
                  </a:txBody>
                  <a:tcPr marL="33230" marR="33230" marT="44276" marB="442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34682">
                <a:tc rowSpan="2">
                  <a:txBody>
                    <a:bodyPr/>
                    <a:lstStyle/>
                    <a:p>
                      <a:pPr algn="ctr"/>
                      <a:r>
                        <a:rPr kumimoji="1" lang="ja-JP" altLang="en-US" sz="700" dirty="0" smtClean="0">
                          <a:latin typeface="HG丸ｺﾞｼｯｸM-PRO" panose="020F0600000000000000" pitchFamily="50" charset="-128"/>
                          <a:ea typeface="HG丸ｺﾞｼｯｸM-PRO" panose="020F0600000000000000" pitchFamily="50" charset="-128"/>
                        </a:rPr>
                        <a:t>正</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社</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員</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化</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支</a:t>
                      </a:r>
                      <a:endParaRPr kumimoji="1" lang="en-US" altLang="ja-JP" sz="700" dirty="0" smtClean="0">
                        <a:latin typeface="HG丸ｺﾞｼｯｸM-PRO" panose="020F0600000000000000" pitchFamily="50" charset="-128"/>
                        <a:ea typeface="HG丸ｺﾞｼｯｸM-PRO" panose="020F0600000000000000" pitchFamily="50" charset="-128"/>
                      </a:endParaRPr>
                    </a:p>
                    <a:p>
                      <a:pPr algn="ctr"/>
                      <a:r>
                        <a:rPr kumimoji="1" lang="ja-JP" altLang="en-US" sz="700" dirty="0" smtClean="0">
                          <a:latin typeface="HG丸ｺﾞｼｯｸM-PRO" panose="020F0600000000000000" pitchFamily="50" charset="-128"/>
                          <a:ea typeface="HG丸ｺﾞｼｯｸM-PRO" panose="020F0600000000000000" pitchFamily="50" charset="-128"/>
                        </a:rPr>
                        <a:t>援</a:t>
                      </a:r>
                      <a:endParaRPr kumimoji="1" lang="en-US" altLang="ja-JP" sz="700" dirty="0" smtClean="0">
                        <a:latin typeface="HG丸ｺﾞｼｯｸM-PRO" panose="020F0600000000000000" pitchFamily="50" charset="-128"/>
                        <a:ea typeface="HG丸ｺﾞｼｯｸM-PRO" panose="020F0600000000000000" pitchFamily="50" charset="-128"/>
                      </a:endParaRPr>
                    </a:p>
                  </a:txBody>
                  <a:tcPr marL="33230" marR="33230" marT="34863" marB="3486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kumimoji="1" lang="ja-JP" altLang="en-US" sz="900" b="1" dirty="0" smtClean="0">
                          <a:solidFill>
                            <a:schemeClr val="tx1"/>
                          </a:solidFill>
                          <a:latin typeface="HG丸ｺﾞｼｯｸM-PRO" pitchFamily="50" charset="-128"/>
                          <a:ea typeface="HG丸ｺﾞｼｯｸM-PRO" pitchFamily="50" charset="-128"/>
                        </a:rPr>
                        <a:t>正社員化</a:t>
                      </a:r>
                      <a:endParaRPr kumimoji="1" lang="en-US" altLang="ja-JP" sz="900" b="1" dirty="0" smtClean="0">
                        <a:solidFill>
                          <a:schemeClr val="tx1"/>
                        </a:solidFill>
                        <a:latin typeface="HG丸ｺﾞｼｯｸM-PRO" pitchFamily="50" charset="-128"/>
                        <a:ea typeface="HG丸ｺﾞｼｯｸM-PRO" pitchFamily="50" charset="-128"/>
                      </a:endParaRPr>
                    </a:p>
                    <a:p>
                      <a:pPr algn="ctr"/>
                      <a:r>
                        <a:rPr kumimoji="1" lang="ja-JP" altLang="en-US" sz="900" b="1" dirty="0" smtClean="0">
                          <a:solidFill>
                            <a:schemeClr val="tx1"/>
                          </a:solidFill>
                          <a:latin typeface="HG丸ｺﾞｼｯｸM-PRO" pitchFamily="50" charset="-128"/>
                          <a:ea typeface="HG丸ｺﾞｼｯｸM-PRO" pitchFamily="50" charset="-128"/>
                        </a:rPr>
                        <a:t>コース</a:t>
                      </a:r>
                      <a:endParaRPr kumimoji="1" lang="en-US" altLang="ja-JP" sz="900" b="1" dirty="0" smtClean="0">
                        <a:solidFill>
                          <a:schemeClr val="tx1"/>
                        </a:solidFill>
                        <a:latin typeface="HG丸ｺﾞｼｯｸM-PRO" pitchFamily="50" charset="-128"/>
                        <a:ea typeface="HG丸ｺﾞｼｯｸM-PRO" pitchFamily="50" charset="-128"/>
                      </a:endParaRPr>
                    </a:p>
                    <a:p>
                      <a:pPr marL="0" marR="0" lvl="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HG丸ｺﾞｼｯｸM-PRO" pitchFamily="50" charset="-128"/>
                          <a:ea typeface="HG丸ｺﾞｼｯｸM-PRO" pitchFamily="50" charset="-128"/>
                        </a:rPr>
                        <a:t>（一部新規）</a:t>
                      </a: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有期雇用労働者等を正規雇用労働者等に転換又は直接雇用</a:t>
                      </a:r>
                      <a:endParaRPr kumimoji="1" lang="en-US" altLang="ja-JP" sz="8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①有期→正規：１人当たり</a:t>
                      </a:r>
                      <a:r>
                        <a:rPr kumimoji="1" lang="en-US" altLang="ja-JP" sz="800" b="0" u="none" dirty="0" smtClean="0">
                          <a:solidFill>
                            <a:schemeClr val="tx1"/>
                          </a:solidFill>
                          <a:latin typeface="HG丸ｺﾞｼｯｸM-PRO" pitchFamily="50" charset="-128"/>
                          <a:ea typeface="HG丸ｺﾞｼｯｸM-PRO" pitchFamily="50" charset="-128"/>
                        </a:rPr>
                        <a:t>57</a:t>
                      </a:r>
                      <a:r>
                        <a:rPr kumimoji="1" lang="ja-JP" altLang="en-US"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r>
                        <a:rPr kumimoji="1" lang="en-US" altLang="ja-JP"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72</a:t>
                      </a:r>
                      <a:r>
                        <a:rPr kumimoji="1" lang="ja-JP" altLang="en-US"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万円＞（４</a:t>
                      </a:r>
                      <a:r>
                        <a:rPr kumimoji="1" lang="en-US" altLang="ja-JP"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2.75</a:t>
                      </a:r>
                      <a:r>
                        <a:rPr kumimoji="1" lang="ja-JP" altLang="en-US"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r>
                        <a:rPr kumimoji="1" lang="en-US" altLang="ja-JP"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5</a:t>
                      </a:r>
                      <a:r>
                        <a:rPr kumimoji="1" lang="ja-JP" altLang="en-US" sz="8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４万円＞）　</a:t>
                      </a:r>
                      <a:endParaRPr kumimoji="1" lang="en-US" altLang="ja-JP" sz="800" b="0" i="0" u="none" baseline="0" dirty="0" smtClean="0">
                        <a:solidFill>
                          <a:schemeClr val="tx1"/>
                        </a:solidFill>
                        <a:effectLst/>
                        <a:latin typeface="HG丸ｺﾞｼｯｸM-PRO" panose="020F0600000000000000" pitchFamily="50" charset="-128"/>
                        <a:ea typeface="HG丸ｺﾞｼｯｸM-PRO" panose="020F0600000000000000" pitchFamily="50" charset="-128"/>
                      </a:endParaRPr>
                    </a:p>
                    <a:p>
                      <a:pPr algn="l"/>
                      <a:r>
                        <a:rPr kumimoji="1" lang="ja-JP" altLang="en-US" sz="800" b="0" u="none" dirty="0" smtClean="0">
                          <a:solidFill>
                            <a:schemeClr val="tx1"/>
                          </a:solidFill>
                          <a:latin typeface="HG丸ｺﾞｼｯｸM-PRO" pitchFamily="50" charset="-128"/>
                          <a:ea typeface="HG丸ｺﾞｼｯｸM-PRO" pitchFamily="50" charset="-128"/>
                        </a:rPr>
                        <a:t>②有期→無期：１人当たり</a:t>
                      </a:r>
                      <a:r>
                        <a:rPr kumimoji="1" lang="en-US" altLang="ja-JP" sz="800" b="0" u="none" dirty="0" smtClean="0">
                          <a:solidFill>
                            <a:schemeClr val="tx1"/>
                          </a:solidFill>
                          <a:latin typeface="HG丸ｺﾞｼｯｸM-PRO" pitchFamily="50" charset="-128"/>
                          <a:ea typeface="HG丸ｺﾞｼｯｸM-PRO" pitchFamily="50" charset="-128"/>
                        </a:rPr>
                        <a:t>28.5</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36</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21.375</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27</a:t>
                      </a:r>
                      <a:r>
                        <a:rPr kumimoji="1" lang="ja-JP" altLang="en-US" sz="8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algn="l">
                        <a:spcAft>
                          <a:spcPts val="0"/>
                        </a:spcAft>
                      </a:pPr>
                      <a:r>
                        <a:rPr kumimoji="1" lang="ja-JP" altLang="en-US" sz="800" b="0" u="none" dirty="0" smtClean="0">
                          <a:solidFill>
                            <a:schemeClr val="tx1"/>
                          </a:solidFill>
                          <a:latin typeface="HG丸ｺﾞｼｯｸM-PRO" pitchFamily="50" charset="-128"/>
                          <a:ea typeface="HG丸ｺﾞｼｯｸM-PRO" pitchFamily="50" charset="-128"/>
                        </a:rPr>
                        <a:t>③無期→正規：１人当たり</a:t>
                      </a:r>
                      <a:r>
                        <a:rPr kumimoji="1" lang="en-US" altLang="ja-JP" sz="800" b="0" u="none" dirty="0" smtClean="0">
                          <a:solidFill>
                            <a:schemeClr val="tx1"/>
                          </a:solidFill>
                          <a:effectLst/>
                          <a:latin typeface="HG丸ｺﾞｼｯｸM-PRO" pitchFamily="50" charset="-128"/>
                          <a:ea typeface="HG丸ｺﾞｼｯｸM-PRO" pitchFamily="50" charset="-128"/>
                        </a:rPr>
                        <a:t>28.5</a:t>
                      </a:r>
                      <a:r>
                        <a:rPr kumimoji="1" lang="ja-JP" altLang="en-US" sz="800" b="0" u="none" dirty="0" smtClean="0">
                          <a:solidFill>
                            <a:schemeClr val="tx1"/>
                          </a:solidFill>
                          <a:effectLst/>
                          <a:latin typeface="HG丸ｺﾞｼｯｸM-PRO" pitchFamily="50" charset="-128"/>
                          <a:ea typeface="HG丸ｺﾞｼｯｸM-PRO" pitchFamily="50" charset="-128"/>
                        </a:rPr>
                        <a:t>万円＜</a:t>
                      </a:r>
                      <a:r>
                        <a:rPr kumimoji="1" lang="en-US" altLang="ja-JP" sz="800" b="0" u="none" dirty="0" smtClean="0">
                          <a:solidFill>
                            <a:schemeClr val="tx1"/>
                          </a:solidFill>
                          <a:effectLst/>
                          <a:latin typeface="HG丸ｺﾞｼｯｸM-PRO" pitchFamily="50" charset="-128"/>
                          <a:ea typeface="HG丸ｺﾞｼｯｸM-PRO" pitchFamily="50" charset="-128"/>
                        </a:rPr>
                        <a:t>36</a:t>
                      </a:r>
                      <a:r>
                        <a:rPr kumimoji="1" lang="ja-JP" altLang="en-US" sz="800" b="0" u="none" dirty="0" smtClean="0">
                          <a:solidFill>
                            <a:schemeClr val="tx1"/>
                          </a:solidFill>
                          <a:effectLst/>
                          <a:latin typeface="HG丸ｺﾞｼｯｸM-PRO" pitchFamily="50" charset="-128"/>
                          <a:ea typeface="HG丸ｺﾞｼｯｸM-PRO" pitchFamily="50" charset="-128"/>
                        </a:rPr>
                        <a:t>万円＞（</a:t>
                      </a:r>
                      <a:r>
                        <a:rPr kumimoji="1" lang="en-US" altLang="ja-JP" sz="800" b="0" u="none" dirty="0" smtClean="0">
                          <a:solidFill>
                            <a:schemeClr val="tx1"/>
                          </a:solidFill>
                          <a:effectLst/>
                          <a:latin typeface="HG丸ｺﾞｼｯｸM-PRO" pitchFamily="50" charset="-128"/>
                          <a:ea typeface="HG丸ｺﾞｼｯｸM-PRO" pitchFamily="50" charset="-128"/>
                        </a:rPr>
                        <a:t>21.375</a:t>
                      </a:r>
                      <a:r>
                        <a:rPr kumimoji="1" lang="ja-JP" altLang="en-US" sz="800" b="0" u="none" dirty="0" smtClean="0">
                          <a:solidFill>
                            <a:schemeClr val="tx1"/>
                          </a:solidFill>
                          <a:effectLst/>
                          <a:latin typeface="HG丸ｺﾞｼｯｸM-PRO" pitchFamily="50" charset="-128"/>
                          <a:ea typeface="HG丸ｺﾞｼｯｸM-PRO" pitchFamily="50" charset="-128"/>
                        </a:rPr>
                        <a:t>万円＜</a:t>
                      </a:r>
                      <a:r>
                        <a:rPr kumimoji="1" lang="en-US" altLang="ja-JP" sz="800" b="0" u="none" dirty="0" smtClean="0">
                          <a:solidFill>
                            <a:schemeClr val="tx1"/>
                          </a:solidFill>
                          <a:effectLst/>
                          <a:latin typeface="HG丸ｺﾞｼｯｸM-PRO" pitchFamily="50" charset="-128"/>
                          <a:ea typeface="HG丸ｺﾞｼｯｸM-PRO" pitchFamily="50" charset="-128"/>
                        </a:rPr>
                        <a:t>27</a:t>
                      </a:r>
                      <a:r>
                        <a:rPr kumimoji="1" lang="ja-JP" altLang="en-US" sz="800" b="0" u="none" dirty="0" smtClean="0">
                          <a:solidFill>
                            <a:schemeClr val="tx1"/>
                          </a:solidFill>
                          <a:effectLst/>
                          <a:latin typeface="HG丸ｺﾞｼｯｸM-PRO" pitchFamily="50" charset="-128"/>
                          <a:ea typeface="HG丸ｺﾞｼｯｸM-PRO" pitchFamily="50" charset="-128"/>
                        </a:rPr>
                        <a:t>万円＞）</a:t>
                      </a:r>
                      <a:endParaRPr kumimoji="1" lang="en-US" altLang="ja-JP" sz="800" b="0" u="none" dirty="0" smtClean="0">
                        <a:solidFill>
                          <a:schemeClr val="tx1"/>
                        </a:solidFill>
                        <a:effectLst/>
                        <a:latin typeface="HG丸ｺﾞｼｯｸM-PRO" pitchFamily="50" charset="-128"/>
                        <a:ea typeface="HG丸ｺﾞｼｯｸM-PRO" pitchFamily="50" charset="-128"/>
                      </a:endParaRPr>
                    </a:p>
                    <a:p>
                      <a:pPr marL="1257300" indent="-1257300" algn="l">
                        <a:spcAft>
                          <a:spcPts val="0"/>
                        </a:spcAft>
                      </a:pPr>
                      <a:r>
                        <a:rPr lang="ja-JP" altLang="en-US"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en-US" altLang="ja-JP"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lang="ja-JP" altLang="en-US"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派遣労働者を正規雇用で直接雇用する場合、①③：１人当たり</a:t>
                      </a:r>
                      <a:r>
                        <a:rPr lang="en-US" altLang="ja-JP"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28.5</a:t>
                      </a:r>
                      <a:r>
                        <a:rPr lang="ja-JP" altLang="en-US"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万円＜</a:t>
                      </a:r>
                      <a:r>
                        <a:rPr lang="en-US" altLang="ja-JP"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36</a:t>
                      </a:r>
                      <a:r>
                        <a:rPr lang="ja-JP" altLang="en-US"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万円＞（大企業も同額）加算</a:t>
                      </a:r>
                      <a:endParaRPr lang="en-US" altLang="ja-JP" sz="700" b="0" u="none"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57300" indent="-1257300" algn="l">
                        <a:spcAft>
                          <a:spcPts val="0"/>
                        </a:spcAft>
                      </a:pPr>
                      <a:r>
                        <a:rPr lang="ja-JP" altLang="en-US" sz="700" b="0"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（注）</a:t>
                      </a:r>
                      <a:r>
                        <a:rPr lang="ja-JP" altLang="en-US" sz="700" b="1" u="sng"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令和２年１月</a:t>
                      </a:r>
                      <a:r>
                        <a:rPr lang="en-US" altLang="ja-JP" sz="700" b="1" u="sng"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24</a:t>
                      </a:r>
                      <a:r>
                        <a:rPr lang="ja-JP" altLang="en-US" sz="700" b="1" u="sng"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日以降に新型コロナウイルス感染症の影響により離職</a:t>
                      </a: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し、</a:t>
                      </a:r>
                      <a:r>
                        <a:rPr lang="ja-JP" altLang="en-US" sz="700" b="1" u="sng"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就労経験のない職業</a:t>
                      </a: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に就くことを希望する者を、</a:t>
                      </a:r>
                      <a:endParaRPr lang="en-US" altLang="ja-JP"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57300" indent="-1257300" algn="l">
                        <a:spcAft>
                          <a:spcPts val="0"/>
                        </a:spcAft>
                      </a:pP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紹介予定派遣の後、派遣先の事業所が</a:t>
                      </a:r>
                      <a:r>
                        <a:rPr lang="ja-JP" altLang="en-US" sz="700" b="1" u="sng"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正社員として直接雇用した場合</a:t>
                      </a: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、対象となる労働者の方の直接雇用前に当該事業所に従事して</a:t>
                      </a:r>
                      <a:r>
                        <a:rPr lang="ja-JP" altLang="en-US" sz="700" b="1" u="none" dirty="0" err="1"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い</a:t>
                      </a:r>
                      <a:endParaRPr lang="en-US" altLang="ja-JP"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257300" indent="-1257300" algn="l">
                        <a:spcAft>
                          <a:spcPts val="0"/>
                        </a:spcAft>
                      </a:pP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lang="ja-JP" altLang="en-US" sz="700" b="1" u="none" dirty="0" err="1"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た</a:t>
                      </a: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期間が、</a:t>
                      </a:r>
                      <a:r>
                        <a:rPr lang="ja-JP" altLang="en-US" sz="700" b="1" u="sng"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２か月以上～６か月未満でも支給対象</a:t>
                      </a:r>
                      <a:r>
                        <a:rPr lang="ja-JP" altLang="en-US" sz="700" b="1" u="none" dirty="0" smtClean="0">
                          <a:solidFill>
                            <a:srgbClr val="FF0000"/>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rPr>
                        <a:t>とします（令和３年度限り）。</a:t>
                      </a:r>
                      <a:endParaRPr kumimoji="1" lang="en-US" altLang="ja-JP" sz="700" b="1" u="none" dirty="0" smtClean="0">
                        <a:solidFill>
                          <a:srgbClr val="FF0000"/>
                        </a:solidFill>
                        <a:effectLst/>
                        <a:latin typeface="HG丸ｺﾞｼｯｸM-PRO" panose="020F0600000000000000" pitchFamily="50" charset="-128"/>
                        <a:ea typeface="HG丸ｺﾞｼｯｸM-PRO" panose="020F0600000000000000" pitchFamily="50" charset="-128"/>
                      </a:endParaRPr>
                    </a:p>
                    <a:p>
                      <a:pPr marL="1257300" indent="-1257300" algn="l">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　</a:t>
                      </a:r>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母子家庭の母等又は父子家庭の父の場合</a:t>
                      </a:r>
                      <a:endParaRPr kumimoji="1" lang="en-US" altLang="ja-JP" sz="700" b="0" u="none" dirty="0" smtClean="0">
                        <a:solidFill>
                          <a:schemeClr val="tx1"/>
                        </a:solidFill>
                        <a:latin typeface="HG丸ｺﾞｼｯｸM-PRO" pitchFamily="50" charset="-128"/>
                        <a:ea typeface="HG丸ｺﾞｼｯｸM-PRO" pitchFamily="50" charset="-128"/>
                      </a:endParaRPr>
                    </a:p>
                    <a:p>
                      <a:pPr>
                        <a:lnSpc>
                          <a:spcPts val="1000"/>
                        </a:lnSpc>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　　　①：１人当たり</a:t>
                      </a:r>
                      <a:r>
                        <a:rPr kumimoji="1" lang="en-US" altLang="ja-JP" sz="700" b="0" u="none" dirty="0" smtClean="0">
                          <a:solidFill>
                            <a:schemeClr val="tx1"/>
                          </a:solidFill>
                          <a:latin typeface="HG丸ｺﾞｼｯｸM-PRO" pitchFamily="50" charset="-128"/>
                          <a:ea typeface="HG丸ｺﾞｼｯｸM-PRO" pitchFamily="50" charset="-128"/>
                        </a:rPr>
                        <a:t>9.5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12</a:t>
                      </a:r>
                      <a:r>
                        <a:rPr kumimoji="1" lang="ja-JP" altLang="en-US" sz="700" b="0" u="none" dirty="0" smtClean="0">
                          <a:solidFill>
                            <a:schemeClr val="tx1"/>
                          </a:solidFill>
                          <a:latin typeface="HG丸ｺﾞｼｯｸM-PRO" pitchFamily="50" charset="-128"/>
                          <a:ea typeface="HG丸ｺﾞｼｯｸM-PRO" pitchFamily="50" charset="-128"/>
                        </a:rPr>
                        <a:t>万円＞（大企業も同額）、②③：１人当たり</a:t>
                      </a:r>
                      <a:r>
                        <a:rPr kumimoji="1" lang="en-US" altLang="ja-JP" sz="700" b="0" u="none" dirty="0" smtClean="0">
                          <a:solidFill>
                            <a:schemeClr val="tx1"/>
                          </a:solidFill>
                          <a:latin typeface="HG丸ｺﾞｼｯｸM-PRO" pitchFamily="50" charset="-128"/>
                          <a:ea typeface="HG丸ｺﾞｼｯｸM-PRO" pitchFamily="50" charset="-128"/>
                        </a:rPr>
                        <a:t>4.75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6</a:t>
                      </a:r>
                      <a:r>
                        <a:rPr kumimoji="1" lang="ja-JP" altLang="en-US" sz="700" b="0" u="none" dirty="0" smtClean="0">
                          <a:solidFill>
                            <a:schemeClr val="tx1"/>
                          </a:solidFill>
                          <a:latin typeface="HG丸ｺﾞｼｯｸM-PRO" pitchFamily="50" charset="-128"/>
                          <a:ea typeface="HG丸ｺﾞｼｯｸM-PRO" pitchFamily="50" charset="-128"/>
                        </a:rPr>
                        <a:t>万円＞（大企業も同額）加算</a:t>
                      </a:r>
                      <a:endParaRPr kumimoji="1" lang="en-US" altLang="ja-JP" sz="700" b="0" u="none" dirty="0" smtClean="0">
                        <a:solidFill>
                          <a:schemeClr val="tx1"/>
                        </a:solidFill>
                        <a:latin typeface="HG丸ｺﾞｼｯｸM-PRO" pitchFamily="50" charset="-128"/>
                        <a:ea typeface="HG丸ｺﾞｼｯｸM-PRO" pitchFamily="50" charset="-128"/>
                      </a:endParaRPr>
                    </a:p>
                    <a:p>
                      <a:pPr>
                        <a:lnSpc>
                          <a:spcPts val="1000"/>
                        </a:lnSpc>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　</a:t>
                      </a:r>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勤務地・職務限定・短時間正社員制度を新たに規定した場合、①③：１事業所当たり</a:t>
                      </a:r>
                      <a:r>
                        <a:rPr kumimoji="1" lang="en-US" altLang="ja-JP" sz="700" b="0" u="none" dirty="0" smtClean="0">
                          <a:solidFill>
                            <a:schemeClr val="tx1"/>
                          </a:solidFill>
                          <a:latin typeface="HG丸ｺﾞｼｯｸM-PRO" pitchFamily="50" charset="-128"/>
                          <a:ea typeface="HG丸ｺﾞｼｯｸM-PRO" pitchFamily="50" charset="-128"/>
                        </a:rPr>
                        <a:t>9.5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12</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7.125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9</a:t>
                      </a:r>
                      <a:r>
                        <a:rPr kumimoji="1" lang="ja-JP" altLang="en-US" sz="700" b="0" u="none" dirty="0" smtClean="0">
                          <a:solidFill>
                            <a:schemeClr val="tx1"/>
                          </a:solidFill>
                          <a:latin typeface="HG丸ｺﾞｼｯｸM-PRO" pitchFamily="50" charset="-128"/>
                          <a:ea typeface="HG丸ｺﾞｼｯｸM-PRO" pitchFamily="50" charset="-128"/>
                        </a:rPr>
                        <a:t>万円＞）加算</a:t>
                      </a:r>
                      <a:endParaRPr kumimoji="1" lang="en-US" altLang="ja-JP" sz="7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489430">
                <a:tc vMerge="1">
                  <a:txBody>
                    <a:bodyPr/>
                    <a:lstStyle/>
                    <a:p>
                      <a:endParaRPr kumimoji="1" lang="ja-JP" altLang="en-US"/>
                    </a:p>
                  </a:txBody>
                  <a:tcPr/>
                </a:tc>
                <a:tc>
                  <a:txBody>
                    <a:bodyPr/>
                    <a:lstStyle/>
                    <a:p>
                      <a:pPr marL="0" marR="0" lvl="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rgbClr val="FF0000"/>
                          </a:solidFill>
                          <a:latin typeface="HG丸ｺﾞｼｯｸM-PRO" pitchFamily="50" charset="-128"/>
                          <a:ea typeface="HG丸ｺﾞｼｯｸM-PRO" pitchFamily="50" charset="-128"/>
                        </a:rPr>
                        <a:t>障害者正社員化</a:t>
                      </a:r>
                      <a:endParaRPr kumimoji="1" lang="en-US" altLang="ja-JP" sz="900" b="1" dirty="0" smtClean="0">
                        <a:solidFill>
                          <a:srgbClr val="FF0000"/>
                        </a:solidFill>
                        <a:latin typeface="HG丸ｺﾞｼｯｸM-PRO" pitchFamily="50" charset="-128"/>
                        <a:ea typeface="HG丸ｺﾞｼｯｸM-PRO" pitchFamily="50" charset="-128"/>
                      </a:endParaRPr>
                    </a:p>
                    <a:p>
                      <a:pPr marL="0" marR="0" lvl="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rgbClr val="FF0000"/>
                          </a:solidFill>
                          <a:latin typeface="HG丸ｺﾞｼｯｸM-PRO" pitchFamily="50" charset="-128"/>
                          <a:ea typeface="HG丸ｺﾞｼｯｸM-PRO" pitchFamily="50" charset="-128"/>
                        </a:rPr>
                        <a:t>コース</a:t>
                      </a:r>
                      <a:endParaRPr kumimoji="1" lang="en-US" altLang="ja-JP" sz="900" b="1" dirty="0" smtClean="0">
                        <a:solidFill>
                          <a:srgbClr val="FF0000"/>
                        </a:solidFill>
                        <a:latin typeface="HG丸ｺﾞｼｯｸM-PRO" pitchFamily="50" charset="-128"/>
                        <a:ea typeface="HG丸ｺﾞｼｯｸM-PRO" pitchFamily="50" charset="-128"/>
                      </a:endParaRPr>
                    </a:p>
                    <a:p>
                      <a:pPr marL="0" marR="0" lvl="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rgbClr val="FF0000"/>
                          </a:solidFill>
                          <a:latin typeface="HG丸ｺﾞｼｯｸM-PRO" pitchFamily="50" charset="-128"/>
                          <a:ea typeface="HG丸ｺﾞｼｯｸM-PRO" pitchFamily="50" charset="-128"/>
                        </a:rPr>
                        <a:t>（新規）</a:t>
                      </a: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914287" rtl="0" eaLnBrk="1" fontAlgn="auto" latinLnBrk="0" hangingPunct="1">
                        <a:lnSpc>
                          <a:spcPct val="100000"/>
                        </a:lnSpc>
                        <a:spcBef>
                          <a:spcPts val="0"/>
                        </a:spcBef>
                        <a:spcAft>
                          <a:spcPts val="0"/>
                        </a:spcAft>
                        <a:buClrTx/>
                        <a:buSzTx/>
                        <a:buFontTx/>
                        <a:buNone/>
                        <a:tabLst/>
                        <a:defRPr/>
                      </a:pPr>
                      <a:r>
                        <a:rPr kumimoji="1" lang="ja-JP" altLang="en-US" sz="800" b="0" u="none" dirty="0" smtClean="0">
                          <a:solidFill>
                            <a:schemeClr val="tx1"/>
                          </a:solidFill>
                          <a:latin typeface="HG丸ｺﾞｼｯｸM-PRO" pitchFamily="50" charset="-128"/>
                          <a:ea typeface="HG丸ｺﾞｼｯｸM-PRO" pitchFamily="50" charset="-128"/>
                        </a:rPr>
                        <a:t>障害者を正規雇用労働者等に転換</a:t>
                      </a:r>
                      <a:endParaRPr kumimoji="1" lang="en-US" altLang="ja-JP" sz="8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700" b="0" u="none" dirty="0" smtClean="0">
                          <a:solidFill>
                            <a:schemeClr val="tx1"/>
                          </a:solidFill>
                          <a:latin typeface="HG丸ｺﾞｼｯｸM-PRO" pitchFamily="50" charset="-128"/>
                          <a:ea typeface="HG丸ｺﾞｼｯｸM-PRO" pitchFamily="50" charset="-128"/>
                        </a:rPr>
                        <a:t>①有期→正規：１人当たり</a:t>
                      </a:r>
                      <a:r>
                        <a:rPr kumimoji="1" lang="en-US" altLang="ja-JP" sz="700" b="0" u="none" dirty="0" smtClean="0">
                          <a:solidFill>
                            <a:schemeClr val="tx1"/>
                          </a:solidFill>
                          <a:latin typeface="HG丸ｺﾞｼｯｸM-PRO" pitchFamily="50" charset="-128"/>
                          <a:ea typeface="HG丸ｺﾞｼｯｸM-PRO" pitchFamily="50" charset="-128"/>
                        </a:rPr>
                        <a:t>90</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r>
                        <a:rPr kumimoji="1" lang="en-US" altLang="ja-JP"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67.5</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　</a:t>
                      </a:r>
                      <a:r>
                        <a:rPr kumimoji="1" lang="en-US" altLang="ja-JP"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重度障害者等の場合は</a:t>
                      </a:r>
                      <a:r>
                        <a:rPr kumimoji="1" lang="ja-JP" altLang="en-US" sz="700" b="0" u="none" dirty="0" smtClean="0">
                          <a:solidFill>
                            <a:schemeClr val="tx1"/>
                          </a:solidFill>
                          <a:latin typeface="HG丸ｺﾞｼｯｸM-PRO" pitchFamily="50" charset="-128"/>
                          <a:ea typeface="HG丸ｺﾞｼｯｸM-PRO" pitchFamily="50" charset="-128"/>
                        </a:rPr>
                        <a:t>１人当たり</a:t>
                      </a:r>
                      <a:r>
                        <a:rPr kumimoji="1" lang="en-US" altLang="ja-JP" sz="700" b="0" u="none" dirty="0" smtClean="0">
                          <a:solidFill>
                            <a:schemeClr val="tx1"/>
                          </a:solidFill>
                          <a:latin typeface="HG丸ｺﾞｼｯｸM-PRO" pitchFamily="50" charset="-128"/>
                          <a:ea typeface="HG丸ｺﾞｼｯｸM-PRO" pitchFamily="50" charset="-128"/>
                        </a:rPr>
                        <a:t>120</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r>
                        <a:rPr kumimoji="1" lang="en-US" altLang="ja-JP"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90</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endParaRPr kumimoji="1" lang="en-US" altLang="ja-JP" sz="700" b="0" i="0" u="none" baseline="0" dirty="0" smtClean="0">
                        <a:solidFill>
                          <a:schemeClr val="tx1"/>
                        </a:solidFill>
                        <a:effectLst/>
                        <a:latin typeface="HG丸ｺﾞｼｯｸM-PRO" panose="020F0600000000000000" pitchFamily="50" charset="-128"/>
                        <a:ea typeface="HG丸ｺﾞｼｯｸM-PRO" panose="020F0600000000000000" pitchFamily="50" charset="-128"/>
                      </a:endParaRPr>
                    </a:p>
                    <a:p>
                      <a:pPr algn="l"/>
                      <a:r>
                        <a:rPr kumimoji="1" lang="ja-JP" altLang="en-US" sz="700" b="0" u="none" dirty="0" smtClean="0">
                          <a:solidFill>
                            <a:schemeClr val="tx1"/>
                          </a:solidFill>
                          <a:latin typeface="HG丸ｺﾞｼｯｸM-PRO" pitchFamily="50" charset="-128"/>
                          <a:ea typeface="HG丸ｺﾞｼｯｸM-PRO" pitchFamily="50" charset="-128"/>
                        </a:rPr>
                        <a:t>②有期→無期：１人当たり</a:t>
                      </a:r>
                      <a:r>
                        <a:rPr kumimoji="1" lang="en-US" altLang="ja-JP" sz="700" b="0" u="none" dirty="0" smtClean="0">
                          <a:solidFill>
                            <a:schemeClr val="tx1"/>
                          </a:solidFill>
                          <a:latin typeface="HG丸ｺﾞｼｯｸM-PRO" pitchFamily="50" charset="-128"/>
                          <a:ea typeface="HG丸ｺﾞｼｯｸM-PRO" pitchFamily="50" charset="-128"/>
                        </a:rPr>
                        <a:t>45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33</a:t>
                      </a:r>
                      <a:r>
                        <a:rPr kumimoji="1" lang="ja-JP" altLang="en-US" sz="700" b="0" u="none" dirty="0" smtClean="0">
                          <a:solidFill>
                            <a:schemeClr val="tx1"/>
                          </a:solidFill>
                          <a:latin typeface="HG丸ｺﾞｼｯｸM-PRO" pitchFamily="50" charset="-128"/>
                          <a:ea typeface="HG丸ｺﾞｼｯｸM-PRO" pitchFamily="50" charset="-128"/>
                        </a:rPr>
                        <a:t>万円）　　</a:t>
                      </a:r>
                      <a:r>
                        <a:rPr kumimoji="1" lang="en-US" altLang="ja-JP"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重度障害者等の場合は</a:t>
                      </a:r>
                      <a:r>
                        <a:rPr kumimoji="1" lang="ja-JP" altLang="en-US" sz="700" b="0" u="none" dirty="0" smtClean="0">
                          <a:solidFill>
                            <a:schemeClr val="tx1"/>
                          </a:solidFill>
                          <a:latin typeface="HG丸ｺﾞｼｯｸM-PRO" pitchFamily="50" charset="-128"/>
                          <a:ea typeface="HG丸ｺﾞｼｯｸM-PRO" pitchFamily="50" charset="-128"/>
                        </a:rPr>
                        <a:t>１人当たり</a:t>
                      </a:r>
                      <a:r>
                        <a:rPr kumimoji="1" lang="en-US" altLang="ja-JP" sz="700" b="0" u="none" dirty="0" smtClean="0">
                          <a:solidFill>
                            <a:schemeClr val="tx1"/>
                          </a:solidFill>
                          <a:latin typeface="HG丸ｺﾞｼｯｸM-PRO" pitchFamily="50" charset="-128"/>
                          <a:ea typeface="HG丸ｺﾞｼｯｸM-PRO" pitchFamily="50" charset="-128"/>
                        </a:rPr>
                        <a:t>60</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r>
                        <a:rPr kumimoji="1" lang="en-US" altLang="ja-JP"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45</a:t>
                      </a:r>
                      <a:r>
                        <a:rPr kumimoji="1" lang="ja-JP" altLang="en-US" sz="700" b="0" i="0" u="none" baseline="0" dirty="0" smtClean="0">
                          <a:solidFill>
                            <a:schemeClr val="tx1"/>
                          </a:solidFill>
                          <a:effectLst/>
                          <a:latin typeface="HG丸ｺﾞｼｯｸM-PRO" panose="020F0600000000000000" pitchFamily="50" charset="-128"/>
                          <a:ea typeface="HG丸ｺﾞｼｯｸM-PRO" panose="020F0600000000000000" pitchFamily="50" charset="-128"/>
                        </a:rPr>
                        <a:t>万円）</a:t>
                      </a:r>
                      <a:endParaRPr kumimoji="1" lang="en-US" altLang="ja-JP" sz="700" b="0" u="none" dirty="0" smtClean="0">
                        <a:solidFill>
                          <a:schemeClr val="tx1"/>
                        </a:solidFill>
                        <a:latin typeface="HG丸ｺﾞｼｯｸM-PRO" pitchFamily="50" charset="-128"/>
                        <a:ea typeface="HG丸ｺﾞｼｯｸM-PRO" pitchFamily="50" charset="-128"/>
                      </a:endParaRPr>
                    </a:p>
                    <a:p>
                      <a:pPr algn="l">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③無期→正規：１人当たり</a:t>
                      </a:r>
                      <a:r>
                        <a:rPr kumimoji="1" lang="en-US" altLang="ja-JP" sz="700" b="0" u="none" dirty="0" smtClean="0">
                          <a:solidFill>
                            <a:schemeClr val="tx1"/>
                          </a:solidFill>
                          <a:latin typeface="HG丸ｺﾞｼｯｸM-PRO" pitchFamily="50" charset="-128"/>
                          <a:ea typeface="HG丸ｺﾞｼｯｸM-PRO" pitchFamily="50" charset="-128"/>
                        </a:rPr>
                        <a:t>45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33</a:t>
                      </a:r>
                      <a:r>
                        <a:rPr kumimoji="1" lang="ja-JP" altLang="en-US" sz="700" b="0" u="none" dirty="0" smtClean="0">
                          <a:solidFill>
                            <a:schemeClr val="tx1"/>
                          </a:solidFill>
                          <a:latin typeface="HG丸ｺﾞｼｯｸM-PRO" pitchFamily="50" charset="-128"/>
                          <a:ea typeface="HG丸ｺﾞｼｯｸM-PRO" pitchFamily="50" charset="-128"/>
                        </a:rPr>
                        <a:t>万円）　　</a:t>
                      </a:r>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重度障害者等の場合は１人当たり</a:t>
                      </a:r>
                      <a:r>
                        <a:rPr kumimoji="1" lang="en-US" altLang="ja-JP" sz="700" b="0" u="none" dirty="0" smtClean="0">
                          <a:solidFill>
                            <a:schemeClr val="tx1"/>
                          </a:solidFill>
                          <a:latin typeface="HG丸ｺﾞｼｯｸM-PRO" pitchFamily="50" charset="-128"/>
                          <a:ea typeface="HG丸ｺﾞｼｯｸM-PRO" pitchFamily="50" charset="-128"/>
                        </a:rPr>
                        <a:t>60</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45</a:t>
                      </a:r>
                      <a:r>
                        <a:rPr kumimoji="1" lang="ja-JP" altLang="en-US" sz="700" b="0" u="none" dirty="0" smtClean="0">
                          <a:solidFill>
                            <a:schemeClr val="tx1"/>
                          </a:solidFill>
                          <a:latin typeface="HG丸ｺﾞｼｯｸM-PRO" pitchFamily="50" charset="-128"/>
                          <a:ea typeface="HG丸ｺﾞｼｯｸM-PRO" pitchFamily="50" charset="-128"/>
                        </a:rPr>
                        <a:t>万円）</a:t>
                      </a:r>
                      <a:endParaRPr kumimoji="1" lang="en-US" altLang="ja-JP" sz="700" b="1" u="sng" spc="-40" baseline="0" dirty="0" smtClean="0">
                        <a:solidFill>
                          <a:schemeClr val="tx1"/>
                        </a:solidFill>
                        <a:effectLst/>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863489011"/>
                  </a:ext>
                </a:extLst>
              </a:tr>
              <a:tr h="1474326">
                <a:tc rowSpan="5">
                  <a:txBody>
                    <a:bodyPr/>
                    <a:lstStyle/>
                    <a:p>
                      <a:pPr algn="ctr"/>
                      <a:r>
                        <a:rPr kumimoji="1" lang="ja-JP" altLang="en-US" sz="700" b="0" dirty="0" smtClean="0">
                          <a:latin typeface="HG丸ｺﾞｼｯｸM-PRO" pitchFamily="50" charset="-128"/>
                          <a:ea typeface="HG丸ｺﾞｼｯｸM-PRO" pitchFamily="50" charset="-128"/>
                        </a:rPr>
                        <a:t>処</a:t>
                      </a:r>
                      <a:endParaRPr kumimoji="1" lang="en-US" altLang="ja-JP" sz="700" b="0" dirty="0" smtClean="0">
                        <a:latin typeface="HG丸ｺﾞｼｯｸM-PRO" pitchFamily="50" charset="-128"/>
                        <a:ea typeface="HG丸ｺﾞｼｯｸM-PRO" pitchFamily="50" charset="-128"/>
                      </a:endParaRPr>
                    </a:p>
                    <a:p>
                      <a:pPr algn="ctr"/>
                      <a:r>
                        <a:rPr kumimoji="1" lang="ja-JP" altLang="en-US" sz="700" b="0" dirty="0" smtClean="0">
                          <a:latin typeface="HG丸ｺﾞｼｯｸM-PRO" pitchFamily="50" charset="-128"/>
                          <a:ea typeface="HG丸ｺﾞｼｯｸM-PRO" pitchFamily="50" charset="-128"/>
                        </a:rPr>
                        <a:t>遇</a:t>
                      </a:r>
                      <a:endParaRPr kumimoji="1" lang="en-US" altLang="ja-JP" sz="700" b="0" dirty="0" smtClean="0">
                        <a:latin typeface="HG丸ｺﾞｼｯｸM-PRO" pitchFamily="50" charset="-128"/>
                        <a:ea typeface="HG丸ｺﾞｼｯｸM-PRO" pitchFamily="50" charset="-128"/>
                      </a:endParaRPr>
                    </a:p>
                    <a:p>
                      <a:pPr algn="ctr"/>
                      <a:r>
                        <a:rPr kumimoji="1" lang="ja-JP" altLang="en-US" sz="700" b="0" dirty="0" smtClean="0">
                          <a:latin typeface="HG丸ｺﾞｼｯｸM-PRO" pitchFamily="50" charset="-128"/>
                          <a:ea typeface="HG丸ｺﾞｼｯｸM-PRO" pitchFamily="50" charset="-128"/>
                        </a:rPr>
                        <a:t>改</a:t>
                      </a:r>
                      <a:endParaRPr kumimoji="1" lang="en-US" altLang="ja-JP" sz="700" b="0" dirty="0" smtClean="0">
                        <a:latin typeface="HG丸ｺﾞｼｯｸM-PRO" pitchFamily="50" charset="-128"/>
                        <a:ea typeface="HG丸ｺﾞｼｯｸM-PRO" pitchFamily="50" charset="-128"/>
                      </a:endParaRPr>
                    </a:p>
                    <a:p>
                      <a:pPr algn="ctr"/>
                      <a:r>
                        <a:rPr kumimoji="1" lang="ja-JP" altLang="en-US" sz="700" b="0" dirty="0" smtClean="0">
                          <a:latin typeface="HG丸ｺﾞｼｯｸM-PRO" pitchFamily="50" charset="-128"/>
                          <a:ea typeface="HG丸ｺﾞｼｯｸM-PRO" pitchFamily="50" charset="-128"/>
                        </a:rPr>
                        <a:t>善</a:t>
                      </a:r>
                      <a:endParaRPr kumimoji="1" lang="en-US" altLang="ja-JP" sz="700" b="0" dirty="0" smtClean="0">
                        <a:latin typeface="HG丸ｺﾞｼｯｸM-PRO" pitchFamily="50" charset="-128"/>
                        <a:ea typeface="HG丸ｺﾞｼｯｸM-PRO" pitchFamily="50" charset="-128"/>
                      </a:endParaRPr>
                    </a:p>
                    <a:p>
                      <a:pPr algn="ctr"/>
                      <a:r>
                        <a:rPr kumimoji="1" lang="ja-JP" altLang="en-US" sz="700" b="0" dirty="0" smtClean="0">
                          <a:latin typeface="HG丸ｺﾞｼｯｸM-PRO" pitchFamily="50" charset="-128"/>
                          <a:ea typeface="HG丸ｺﾞｼｯｸM-PRO" pitchFamily="50" charset="-128"/>
                        </a:rPr>
                        <a:t>支</a:t>
                      </a:r>
                      <a:endParaRPr kumimoji="1" lang="en-US" altLang="ja-JP" sz="700" b="0" dirty="0" smtClean="0">
                        <a:latin typeface="HG丸ｺﾞｼｯｸM-PRO" pitchFamily="50" charset="-128"/>
                        <a:ea typeface="HG丸ｺﾞｼｯｸM-PRO" pitchFamily="50" charset="-128"/>
                      </a:endParaRPr>
                    </a:p>
                    <a:p>
                      <a:pPr algn="ctr"/>
                      <a:r>
                        <a:rPr kumimoji="1" lang="ja-JP" altLang="en-US" sz="700" b="0" dirty="0" smtClean="0">
                          <a:latin typeface="HG丸ｺﾞｼｯｸM-PRO" pitchFamily="50" charset="-128"/>
                          <a:ea typeface="HG丸ｺﾞｼｯｸM-PRO" pitchFamily="50" charset="-128"/>
                        </a:rPr>
                        <a:t>援</a:t>
                      </a:r>
                      <a:endParaRPr kumimoji="1" lang="ja-JP" altLang="en-US" sz="700" b="0" dirty="0">
                        <a:latin typeface="HG丸ｺﾞｼｯｸM-PRO" pitchFamily="50" charset="-128"/>
                        <a:ea typeface="HG丸ｺﾞｼｯｸM-PRO" pitchFamily="50" charset="-128"/>
                      </a:endParaRPr>
                    </a:p>
                  </a:txBody>
                  <a:tcPr marL="33230" marR="33230" marT="34863" marB="34863"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HG丸ｺﾞｼｯｸM-PRO" pitchFamily="50" charset="-128"/>
                          <a:ea typeface="HG丸ｺﾞｼｯｸM-PRO" pitchFamily="50" charset="-128"/>
                        </a:rPr>
                        <a:t>賃金規定等改定</a:t>
                      </a:r>
                      <a:endParaRPr kumimoji="1" lang="en-US" altLang="ja-JP" sz="900" b="1" dirty="0" smtClean="0">
                        <a:solidFill>
                          <a:schemeClr val="tx1"/>
                        </a:solidFill>
                        <a:latin typeface="HG丸ｺﾞｼｯｸM-PRO" pitchFamily="50" charset="-128"/>
                        <a:ea typeface="HG丸ｺﾞｼｯｸM-PRO" pitchFamily="50" charset="-128"/>
                      </a:endParaRPr>
                    </a:p>
                    <a:p>
                      <a:pPr marL="0" marR="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HG丸ｺﾞｼｯｸM-PRO" pitchFamily="50" charset="-128"/>
                          <a:ea typeface="HG丸ｺﾞｼｯｸM-PRO" pitchFamily="50" charset="-128"/>
                        </a:rPr>
                        <a:t>コース</a:t>
                      </a:r>
                      <a:endParaRPr kumimoji="1" lang="en-US" altLang="ja-JP" sz="900" b="1" dirty="0" smtClean="0">
                        <a:solidFill>
                          <a:schemeClr val="tx1"/>
                        </a:solidFill>
                        <a:latin typeface="HG丸ｺﾞｼｯｸM-PRO" pitchFamily="50" charset="-128"/>
                        <a:ea typeface="HG丸ｺﾞｼｯｸM-PRO" pitchFamily="50" charset="-128"/>
                      </a:endParaRP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全て又は一部の有期雇用労働者等の基本給の賃金規定等を改定し、</a:t>
                      </a:r>
                      <a:r>
                        <a:rPr kumimoji="1" lang="ja-JP" altLang="en-US" sz="800" b="0" u="none" dirty="0" smtClean="0">
                          <a:solidFill>
                            <a:schemeClr val="tx1"/>
                          </a:solidFill>
                          <a:effectLst/>
                          <a:latin typeface="HG丸ｺﾞｼｯｸM-PRO" pitchFamily="50" charset="-128"/>
                          <a:ea typeface="HG丸ｺﾞｼｯｸM-PRO" pitchFamily="50" charset="-128"/>
                        </a:rPr>
                        <a:t>２％</a:t>
                      </a:r>
                      <a:r>
                        <a:rPr kumimoji="1" lang="ja-JP" altLang="en-US" sz="800" b="0" u="none" dirty="0" smtClean="0">
                          <a:solidFill>
                            <a:schemeClr val="tx1"/>
                          </a:solidFill>
                          <a:latin typeface="HG丸ｺﾞｼｯｸM-PRO" pitchFamily="50" charset="-128"/>
                          <a:ea typeface="HG丸ｺﾞｼｯｸM-PRO" pitchFamily="50" charset="-128"/>
                        </a:rPr>
                        <a:t>以上増額</a:t>
                      </a:r>
                      <a:endParaRPr kumimoji="1" lang="ja-JP" altLang="en-US" sz="800" b="0" u="none" dirty="0">
                        <a:solidFill>
                          <a:schemeClr val="tx1"/>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spcAft>
                          <a:spcPts val="0"/>
                        </a:spcAft>
                      </a:pPr>
                      <a:r>
                        <a:rPr kumimoji="1" lang="ja-JP" altLang="en-US" sz="900" b="0" u="none" dirty="0" smtClean="0">
                          <a:solidFill>
                            <a:schemeClr val="tx1"/>
                          </a:solidFill>
                          <a:latin typeface="HG丸ｺﾞｼｯｸM-PRO" pitchFamily="50" charset="-128"/>
                          <a:ea typeface="HG丸ｺﾞｼｯｸM-PRO" pitchFamily="50" charset="-128"/>
                        </a:rPr>
                        <a:t>①全ての賃金規定等改定：</a:t>
                      </a:r>
                      <a:endParaRPr kumimoji="1" lang="en-US" altLang="ja-JP" sz="900" b="0" u="none" dirty="0" smtClean="0">
                        <a:solidFill>
                          <a:schemeClr val="tx1"/>
                        </a:solidFill>
                        <a:latin typeface="HG丸ｺﾞｼｯｸM-PRO" pitchFamily="50" charset="-128"/>
                        <a:ea typeface="HG丸ｺﾞｼｯｸM-PRO" pitchFamily="50" charset="-128"/>
                      </a:endParaRPr>
                    </a:p>
                    <a:p>
                      <a:pPr algn="l">
                        <a:spcAft>
                          <a:spcPts val="0"/>
                        </a:spcAft>
                      </a:pPr>
                      <a:r>
                        <a:rPr kumimoji="1" lang="ja-JP" altLang="en-US" sz="500" b="0" u="none" dirty="0" smtClean="0">
                          <a:solidFill>
                            <a:schemeClr val="tx1"/>
                          </a:solidFill>
                          <a:latin typeface="HG丸ｺﾞｼｯｸM-PRO" pitchFamily="50" charset="-128"/>
                          <a:ea typeface="HG丸ｺﾞｼｯｸM-PRO" pitchFamily="50" charset="-128"/>
                        </a:rPr>
                        <a:t>　</a:t>
                      </a:r>
                      <a:r>
                        <a:rPr kumimoji="1" lang="ja-JP" altLang="en-US" sz="500" b="0" u="none" baseline="0" dirty="0" smtClean="0">
                          <a:solidFill>
                            <a:schemeClr val="tx1"/>
                          </a:solidFill>
                          <a:latin typeface="HG丸ｺﾞｼｯｸM-PRO" pitchFamily="50" charset="-128"/>
                          <a:ea typeface="HG丸ｺﾞｼｯｸM-PRO" pitchFamily="50" charset="-128"/>
                        </a:rPr>
                        <a:t> </a:t>
                      </a:r>
                      <a:r>
                        <a:rPr kumimoji="1" lang="ja-JP" altLang="en-US" sz="500" b="0" u="none" dirty="0" smtClean="0">
                          <a:solidFill>
                            <a:schemeClr val="tx1"/>
                          </a:solidFill>
                          <a:latin typeface="HG丸ｺﾞｼｯｸM-PRO" pitchFamily="50" charset="-128"/>
                          <a:ea typeface="HG丸ｺﾞｼｯｸM-PRO" pitchFamily="50" charset="-128"/>
                        </a:rPr>
                        <a:t>対象労働者数が１人～３人：１事業所当たり</a:t>
                      </a:r>
                      <a:r>
                        <a:rPr kumimoji="1" lang="en-US" altLang="ja-JP" sz="500" b="0" u="none" dirty="0" smtClean="0">
                          <a:solidFill>
                            <a:schemeClr val="tx1"/>
                          </a:solidFill>
                          <a:latin typeface="HG丸ｺﾞｼｯｸM-PRO" pitchFamily="50" charset="-128"/>
                          <a:ea typeface="HG丸ｺﾞｼｯｸM-PRO" pitchFamily="50" charset="-128"/>
                        </a:rPr>
                        <a:t>9.5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12</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7.125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9</a:t>
                      </a:r>
                      <a:r>
                        <a:rPr kumimoji="1" lang="ja-JP" altLang="en-US" sz="500" b="0" u="none" dirty="0" smtClean="0">
                          <a:solidFill>
                            <a:schemeClr val="tx1"/>
                          </a:solidFill>
                          <a:latin typeface="HG丸ｺﾞｼｯｸM-PRO" pitchFamily="50" charset="-128"/>
                          <a:ea typeface="HG丸ｺﾞｼｯｸM-PRO" pitchFamily="50" charset="-128"/>
                        </a:rPr>
                        <a:t>万円＞） ４人～６人：１事業所当たり</a:t>
                      </a:r>
                      <a:r>
                        <a:rPr kumimoji="1" lang="en-US" altLang="ja-JP" sz="500" b="0" u="none" dirty="0" smtClean="0">
                          <a:solidFill>
                            <a:schemeClr val="tx1"/>
                          </a:solidFill>
                          <a:latin typeface="HG丸ｺﾞｼｯｸM-PRO" pitchFamily="50" charset="-128"/>
                          <a:ea typeface="HG丸ｺﾞｼｯｸM-PRO" pitchFamily="50" charset="-128"/>
                        </a:rPr>
                        <a:t>19</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24</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14.25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18</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marL="0" marR="0" indent="0" algn="l" defTabSz="914287" rtl="0" eaLnBrk="1" fontAlgn="auto" latinLnBrk="0" hangingPunct="1">
                        <a:lnSpc>
                          <a:spcPct val="100000"/>
                        </a:lnSpc>
                        <a:spcBef>
                          <a:spcPts val="0"/>
                        </a:spcBef>
                        <a:spcAft>
                          <a:spcPts val="0"/>
                        </a:spcAft>
                        <a:buClrTx/>
                        <a:buSzTx/>
                        <a:buFontTx/>
                        <a:buNone/>
                        <a:tabLst/>
                        <a:defRPr/>
                      </a:pPr>
                      <a:r>
                        <a:rPr kumimoji="1" lang="ja-JP" altLang="en-US" sz="500" b="0" u="none" dirty="0" smtClean="0">
                          <a:solidFill>
                            <a:schemeClr val="tx1"/>
                          </a:solidFill>
                          <a:latin typeface="HG丸ｺﾞｼｯｸM-PRO" pitchFamily="50" charset="-128"/>
                          <a:ea typeface="HG丸ｺﾞｼｯｸM-PRO" pitchFamily="50" charset="-128"/>
                        </a:rPr>
                        <a:t>　                      ７人～</a:t>
                      </a:r>
                      <a:r>
                        <a:rPr kumimoji="1" lang="en-US" altLang="ja-JP" sz="500" b="0" u="none" dirty="0" smtClean="0">
                          <a:solidFill>
                            <a:schemeClr val="tx1"/>
                          </a:solidFill>
                          <a:latin typeface="HG丸ｺﾞｼｯｸM-PRO" pitchFamily="50" charset="-128"/>
                          <a:ea typeface="HG丸ｺﾞｼｯｸM-PRO" pitchFamily="50" charset="-128"/>
                        </a:rPr>
                        <a:t>10</a:t>
                      </a:r>
                      <a:r>
                        <a:rPr kumimoji="1" lang="ja-JP" altLang="en-US" sz="500" b="0" u="none" dirty="0" smtClean="0">
                          <a:solidFill>
                            <a:schemeClr val="tx1"/>
                          </a:solidFill>
                          <a:latin typeface="HG丸ｺﾞｼｯｸM-PRO" pitchFamily="50" charset="-128"/>
                          <a:ea typeface="HG丸ｺﾞｼｯｸM-PRO" pitchFamily="50" charset="-128"/>
                        </a:rPr>
                        <a:t>人：１事業所当たり</a:t>
                      </a:r>
                      <a:r>
                        <a:rPr kumimoji="1" lang="en-US" altLang="ja-JP" sz="500" b="0" u="none" dirty="0" smtClean="0">
                          <a:solidFill>
                            <a:schemeClr val="tx1"/>
                          </a:solidFill>
                          <a:latin typeface="HG丸ｺﾞｼｯｸM-PRO" pitchFamily="50" charset="-128"/>
                          <a:ea typeface="HG丸ｺﾞｼｯｸM-PRO" pitchFamily="50" charset="-128"/>
                        </a:rPr>
                        <a:t>28.5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36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19</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24</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ja-JP" altLang="en-US" sz="500" b="0" u="none" baseline="0"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11</a:t>
                      </a:r>
                      <a:r>
                        <a:rPr kumimoji="1" lang="ja-JP" altLang="en-US" sz="500" b="0" u="none" dirty="0" smtClean="0">
                          <a:solidFill>
                            <a:schemeClr val="tx1"/>
                          </a:solidFill>
                          <a:latin typeface="HG丸ｺﾞｼｯｸM-PRO" pitchFamily="50" charset="-128"/>
                          <a:ea typeface="HG丸ｺﾞｼｯｸM-PRO" pitchFamily="50" charset="-128"/>
                        </a:rPr>
                        <a:t>人～</a:t>
                      </a:r>
                      <a:r>
                        <a:rPr kumimoji="1" lang="en-US" altLang="ja-JP" sz="500" b="0" u="none" dirty="0" smtClean="0">
                          <a:solidFill>
                            <a:schemeClr val="tx1"/>
                          </a:solidFill>
                          <a:latin typeface="HG丸ｺﾞｼｯｸM-PRO" pitchFamily="50" charset="-128"/>
                          <a:ea typeface="HG丸ｺﾞｼｯｸM-PRO" pitchFamily="50" charset="-128"/>
                        </a:rPr>
                        <a:t>100</a:t>
                      </a:r>
                      <a:r>
                        <a:rPr kumimoji="1" lang="ja-JP" altLang="en-US" sz="500" b="0" u="none" dirty="0" smtClean="0">
                          <a:solidFill>
                            <a:schemeClr val="tx1"/>
                          </a:solidFill>
                          <a:latin typeface="HG丸ｺﾞｼｯｸM-PRO" pitchFamily="50" charset="-128"/>
                          <a:ea typeface="HG丸ｺﾞｼｯｸM-PRO" pitchFamily="50" charset="-128"/>
                        </a:rPr>
                        <a:t>人：１人当たり</a:t>
                      </a:r>
                      <a:r>
                        <a:rPr kumimoji="1" lang="en-US" altLang="ja-JP" sz="500" b="0" u="none" dirty="0" smtClean="0">
                          <a:solidFill>
                            <a:schemeClr val="tx1"/>
                          </a:solidFill>
                          <a:latin typeface="HG丸ｺﾞｼｯｸM-PRO" pitchFamily="50" charset="-128"/>
                          <a:ea typeface="HG丸ｺﾞｼｯｸM-PRO" pitchFamily="50" charset="-128"/>
                        </a:rPr>
                        <a:t>2.85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3.6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1.9</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2.4</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algn="l">
                        <a:spcAft>
                          <a:spcPts val="0"/>
                        </a:spcAft>
                      </a:pPr>
                      <a:r>
                        <a:rPr kumimoji="1" lang="ja-JP" altLang="en-US" sz="900" b="0" u="none" dirty="0" smtClean="0">
                          <a:solidFill>
                            <a:schemeClr val="tx1"/>
                          </a:solidFill>
                          <a:latin typeface="HG丸ｺﾞｼｯｸM-PRO" pitchFamily="50" charset="-128"/>
                          <a:ea typeface="HG丸ｺﾞｼｯｸM-PRO" pitchFamily="50" charset="-128"/>
                        </a:rPr>
                        <a:t>②雇用形態別、職種別等の賃金規定等改定：</a:t>
                      </a:r>
                      <a:endParaRPr kumimoji="1" lang="en-US" altLang="ja-JP" sz="900" b="0" u="none" dirty="0" smtClean="0">
                        <a:solidFill>
                          <a:schemeClr val="tx1"/>
                        </a:solidFill>
                        <a:latin typeface="HG丸ｺﾞｼｯｸM-PRO" pitchFamily="50" charset="-128"/>
                        <a:ea typeface="HG丸ｺﾞｼｯｸM-PRO" pitchFamily="50" charset="-128"/>
                      </a:endParaRPr>
                    </a:p>
                    <a:p>
                      <a:pPr algn="l">
                        <a:spcAft>
                          <a:spcPts val="0"/>
                        </a:spcAft>
                      </a:pPr>
                      <a:r>
                        <a:rPr kumimoji="1" lang="ja-JP" altLang="en-US" sz="500" b="0" u="none" dirty="0" smtClean="0">
                          <a:solidFill>
                            <a:schemeClr val="tx1"/>
                          </a:solidFill>
                          <a:latin typeface="HG丸ｺﾞｼｯｸM-PRO" pitchFamily="50" charset="-128"/>
                          <a:ea typeface="HG丸ｺﾞｼｯｸM-PRO" pitchFamily="50" charset="-128"/>
                        </a:rPr>
                        <a:t>　 対象労働者数が１人～３人：１事業所当たり</a:t>
                      </a:r>
                      <a:r>
                        <a:rPr kumimoji="1" lang="en-US" altLang="ja-JP" sz="500" b="0" u="none" dirty="0" smtClean="0">
                          <a:solidFill>
                            <a:schemeClr val="tx1"/>
                          </a:solidFill>
                          <a:latin typeface="HG丸ｺﾞｼｯｸM-PRO" pitchFamily="50" charset="-128"/>
                          <a:ea typeface="HG丸ｺﾞｼｯｸM-PRO" pitchFamily="50" charset="-128"/>
                        </a:rPr>
                        <a:t>4.75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3.325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4.2</a:t>
                      </a:r>
                      <a:r>
                        <a:rPr kumimoji="1" lang="ja-JP" altLang="en-US" sz="500" b="0" u="none" dirty="0" smtClean="0">
                          <a:solidFill>
                            <a:schemeClr val="tx1"/>
                          </a:solidFill>
                          <a:latin typeface="HG丸ｺﾞｼｯｸM-PRO" pitchFamily="50" charset="-128"/>
                          <a:ea typeface="HG丸ｺﾞｼｯｸM-PRO" pitchFamily="50" charset="-128"/>
                        </a:rPr>
                        <a:t>万円＞） ４人～６人：１事業所当たり</a:t>
                      </a:r>
                      <a:r>
                        <a:rPr kumimoji="1" lang="en-US" altLang="ja-JP" sz="500" b="0" u="none" dirty="0" smtClean="0">
                          <a:solidFill>
                            <a:schemeClr val="tx1"/>
                          </a:solidFill>
                          <a:latin typeface="HG丸ｺﾞｼｯｸM-PRO" pitchFamily="50" charset="-128"/>
                          <a:ea typeface="HG丸ｺﾞｼｯｸM-PRO" pitchFamily="50" charset="-128"/>
                        </a:rPr>
                        <a:t>9.5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12</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7.125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9</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marL="0" marR="0" indent="0" algn="l" defTabSz="914287" rtl="0" eaLnBrk="1" fontAlgn="auto" latinLnBrk="0" hangingPunct="1">
                        <a:lnSpc>
                          <a:spcPct val="100000"/>
                        </a:lnSpc>
                        <a:spcBef>
                          <a:spcPts val="0"/>
                        </a:spcBef>
                        <a:spcAft>
                          <a:spcPts val="0"/>
                        </a:spcAft>
                        <a:buClrTx/>
                        <a:buSzTx/>
                        <a:buFontTx/>
                        <a:buNone/>
                        <a:tabLst/>
                        <a:defRPr/>
                      </a:pPr>
                      <a:r>
                        <a:rPr kumimoji="1" lang="ja-JP" altLang="en-US" sz="500" b="0" u="none" dirty="0" smtClean="0">
                          <a:solidFill>
                            <a:schemeClr val="tx1"/>
                          </a:solidFill>
                          <a:latin typeface="HG丸ｺﾞｼｯｸM-PRO" pitchFamily="50" charset="-128"/>
                          <a:ea typeface="HG丸ｺﾞｼｯｸM-PRO" pitchFamily="50" charset="-128"/>
                        </a:rPr>
                        <a:t>　              　　  ７人～</a:t>
                      </a:r>
                      <a:r>
                        <a:rPr kumimoji="1" lang="en-US" altLang="ja-JP" sz="500" b="0" u="none" dirty="0" smtClean="0">
                          <a:solidFill>
                            <a:schemeClr val="tx1"/>
                          </a:solidFill>
                          <a:latin typeface="HG丸ｺﾞｼｯｸM-PRO" pitchFamily="50" charset="-128"/>
                          <a:ea typeface="HG丸ｺﾞｼｯｸM-PRO" pitchFamily="50" charset="-128"/>
                        </a:rPr>
                        <a:t>10</a:t>
                      </a:r>
                      <a:r>
                        <a:rPr kumimoji="1" lang="ja-JP" altLang="en-US" sz="500" b="0" u="none" dirty="0" smtClean="0">
                          <a:solidFill>
                            <a:schemeClr val="tx1"/>
                          </a:solidFill>
                          <a:latin typeface="HG丸ｺﾞｼｯｸM-PRO" pitchFamily="50" charset="-128"/>
                          <a:ea typeface="HG丸ｺﾞｼｯｸM-PRO" pitchFamily="50" charset="-128"/>
                        </a:rPr>
                        <a:t>人：１事業所当たり</a:t>
                      </a:r>
                      <a:r>
                        <a:rPr kumimoji="1" lang="en-US" altLang="ja-JP" sz="500" b="0" u="none" dirty="0" smtClean="0">
                          <a:solidFill>
                            <a:schemeClr val="tx1"/>
                          </a:solidFill>
                          <a:latin typeface="HG丸ｺﾞｼｯｸM-PRO" pitchFamily="50" charset="-128"/>
                          <a:ea typeface="HG丸ｺﾞｼｯｸM-PRO" pitchFamily="50" charset="-128"/>
                        </a:rPr>
                        <a:t>14.25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18</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9.5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12</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ja-JP" altLang="en-US" sz="500" b="0" u="none" baseline="0"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11</a:t>
                      </a:r>
                      <a:r>
                        <a:rPr kumimoji="1" lang="ja-JP" altLang="en-US" sz="500" b="0" u="none" dirty="0" smtClean="0">
                          <a:solidFill>
                            <a:schemeClr val="tx1"/>
                          </a:solidFill>
                          <a:latin typeface="HG丸ｺﾞｼｯｸM-PRO" pitchFamily="50" charset="-128"/>
                          <a:ea typeface="HG丸ｺﾞｼｯｸM-PRO" pitchFamily="50" charset="-128"/>
                        </a:rPr>
                        <a:t>人～</a:t>
                      </a:r>
                      <a:r>
                        <a:rPr kumimoji="1" lang="en-US" altLang="ja-JP" sz="500" b="0" u="none" dirty="0" smtClean="0">
                          <a:solidFill>
                            <a:schemeClr val="tx1"/>
                          </a:solidFill>
                          <a:latin typeface="HG丸ｺﾞｼｯｸM-PRO" pitchFamily="50" charset="-128"/>
                          <a:ea typeface="HG丸ｺﾞｼｯｸM-PRO" pitchFamily="50" charset="-128"/>
                        </a:rPr>
                        <a:t>100</a:t>
                      </a:r>
                      <a:r>
                        <a:rPr kumimoji="1" lang="ja-JP" altLang="en-US" sz="500" b="0" u="none" dirty="0" smtClean="0">
                          <a:solidFill>
                            <a:schemeClr val="tx1"/>
                          </a:solidFill>
                          <a:latin typeface="HG丸ｺﾞｼｯｸM-PRO" pitchFamily="50" charset="-128"/>
                          <a:ea typeface="HG丸ｺﾞｼｯｸM-PRO" pitchFamily="50" charset="-128"/>
                        </a:rPr>
                        <a:t>人：１人当たり</a:t>
                      </a:r>
                      <a:r>
                        <a:rPr kumimoji="1" lang="en-US" altLang="ja-JP" sz="500" b="0" u="none" dirty="0" smtClean="0">
                          <a:solidFill>
                            <a:schemeClr val="tx1"/>
                          </a:solidFill>
                          <a:latin typeface="HG丸ｺﾞｼｯｸM-PRO" pitchFamily="50" charset="-128"/>
                          <a:ea typeface="HG丸ｺﾞｼｯｸM-PRO" pitchFamily="50" charset="-128"/>
                        </a:rPr>
                        <a:t>1.425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1.8</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0.95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1.2</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marL="0" marR="0" indent="0" algn="l" defTabSz="914287" rtl="0" eaLnBrk="1" fontAlgn="auto" latinLnBrk="0" hangingPunct="1">
                        <a:lnSpc>
                          <a:spcPts val="400"/>
                        </a:lnSpc>
                        <a:spcBef>
                          <a:spcPts val="0"/>
                        </a:spcBef>
                        <a:spcAft>
                          <a:spcPts val="0"/>
                        </a:spcAft>
                        <a:buClrTx/>
                        <a:buSzTx/>
                        <a:buFontTx/>
                        <a:buNone/>
                        <a:tabLst/>
                        <a:defRPr/>
                      </a:pPr>
                      <a:endParaRPr kumimoji="1" lang="en-US" altLang="ja-JP" sz="700" b="0" u="none" dirty="0" smtClean="0">
                        <a:solidFill>
                          <a:schemeClr val="tx1"/>
                        </a:solidFill>
                        <a:latin typeface="HG丸ｺﾞｼｯｸM-PRO" pitchFamily="50" charset="-128"/>
                        <a:ea typeface="HG丸ｺﾞｼｯｸM-PRO" pitchFamily="50" charset="-128"/>
                      </a:endParaRPr>
                    </a:p>
                    <a:p>
                      <a:pPr algn="l">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　</a:t>
                      </a:r>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　中小企業において</a:t>
                      </a:r>
                      <a:r>
                        <a:rPr kumimoji="1" lang="en-US" altLang="ja-JP" sz="700" b="0" u="none" dirty="0" smtClean="0">
                          <a:solidFill>
                            <a:schemeClr val="tx1"/>
                          </a:solidFill>
                          <a:latin typeface="HG丸ｺﾞｼｯｸM-PRO" pitchFamily="50" charset="-128"/>
                          <a:ea typeface="HG丸ｺﾞｼｯｸM-PRO" pitchFamily="50" charset="-128"/>
                        </a:rPr>
                        <a:t>3</a:t>
                      </a:r>
                      <a:r>
                        <a:rPr kumimoji="1" lang="ja-JP" altLang="en-US" sz="700" b="0" u="none" dirty="0" smtClean="0">
                          <a:solidFill>
                            <a:schemeClr val="tx1"/>
                          </a:solidFill>
                          <a:latin typeface="HG丸ｺﾞｼｯｸM-PRO" pitchFamily="50" charset="-128"/>
                          <a:ea typeface="HG丸ｺﾞｼｯｸM-PRO" pitchFamily="50" charset="-128"/>
                        </a:rPr>
                        <a:t>％以上増額した場合、全ての賃金規定等改定：</a:t>
                      </a:r>
                      <a:r>
                        <a:rPr kumimoji="1" lang="en-US" altLang="ja-JP" sz="700" b="0" u="none" dirty="0" smtClean="0">
                          <a:solidFill>
                            <a:schemeClr val="tx1"/>
                          </a:solidFill>
                          <a:latin typeface="HG丸ｺﾞｼｯｸM-PRO" pitchFamily="50" charset="-128"/>
                          <a:ea typeface="HG丸ｺﾞｼｯｸM-PRO" pitchFamily="50" charset="-128"/>
                        </a:rPr>
                        <a:t>1</a:t>
                      </a:r>
                      <a:r>
                        <a:rPr kumimoji="1" lang="ja-JP" altLang="en-US" sz="700" b="0" u="none" dirty="0" smtClean="0">
                          <a:solidFill>
                            <a:schemeClr val="tx1"/>
                          </a:solidFill>
                          <a:latin typeface="HG丸ｺﾞｼｯｸM-PRO" pitchFamily="50" charset="-128"/>
                          <a:ea typeface="HG丸ｺﾞｼｯｸM-PRO" pitchFamily="50" charset="-128"/>
                        </a:rPr>
                        <a:t>人当たり</a:t>
                      </a:r>
                      <a:r>
                        <a:rPr kumimoji="1" lang="en-US" altLang="ja-JP" sz="700" b="0" u="none" dirty="0" smtClean="0">
                          <a:solidFill>
                            <a:schemeClr val="tx1"/>
                          </a:solidFill>
                          <a:latin typeface="HG丸ｺﾞｼｯｸM-PRO" pitchFamily="50" charset="-128"/>
                          <a:ea typeface="HG丸ｺﾞｼｯｸM-PRO" pitchFamily="50" charset="-128"/>
                        </a:rPr>
                        <a:t>1.425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1.8</a:t>
                      </a:r>
                      <a:r>
                        <a:rPr kumimoji="1" lang="ja-JP" altLang="en-US" sz="700" b="0" u="none" dirty="0" smtClean="0">
                          <a:solidFill>
                            <a:schemeClr val="tx1"/>
                          </a:solidFill>
                          <a:latin typeface="HG丸ｺﾞｼｯｸM-PRO" pitchFamily="50" charset="-128"/>
                          <a:ea typeface="HG丸ｺﾞｼｯｸM-PRO" pitchFamily="50" charset="-128"/>
                        </a:rPr>
                        <a:t>万円＞加算</a:t>
                      </a:r>
                    </a:p>
                    <a:p>
                      <a:pPr algn="l">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　　　　　　　　　　　　　　　　　　　　　　雇用形態別、職種別等の賃金規定等改定：</a:t>
                      </a:r>
                      <a:r>
                        <a:rPr kumimoji="1" lang="en-US" altLang="ja-JP" sz="700" b="0" u="none" dirty="0" smtClean="0">
                          <a:solidFill>
                            <a:schemeClr val="tx1"/>
                          </a:solidFill>
                          <a:latin typeface="HG丸ｺﾞｼｯｸM-PRO" pitchFamily="50" charset="-128"/>
                          <a:ea typeface="HG丸ｺﾞｼｯｸM-PRO" pitchFamily="50" charset="-128"/>
                        </a:rPr>
                        <a:t>1</a:t>
                      </a:r>
                      <a:r>
                        <a:rPr kumimoji="1" lang="ja-JP" altLang="en-US" sz="700" b="0" u="none" dirty="0" smtClean="0">
                          <a:solidFill>
                            <a:schemeClr val="tx1"/>
                          </a:solidFill>
                          <a:latin typeface="HG丸ｺﾞｼｯｸM-PRO" pitchFamily="50" charset="-128"/>
                          <a:ea typeface="HG丸ｺﾞｼｯｸM-PRO" pitchFamily="50" charset="-128"/>
                        </a:rPr>
                        <a:t>人当たり</a:t>
                      </a:r>
                      <a:r>
                        <a:rPr kumimoji="1" lang="en-US" altLang="ja-JP" sz="700" b="0" u="none" dirty="0" smtClean="0">
                          <a:solidFill>
                            <a:schemeClr val="tx1"/>
                          </a:solidFill>
                          <a:latin typeface="HG丸ｺﾞｼｯｸM-PRO" pitchFamily="50" charset="-128"/>
                          <a:ea typeface="HG丸ｺﾞｼｯｸM-PRO" pitchFamily="50" charset="-128"/>
                        </a:rPr>
                        <a:t>0.76</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0.96</a:t>
                      </a:r>
                      <a:r>
                        <a:rPr kumimoji="1" lang="ja-JP" altLang="en-US" sz="700" b="0" u="none" dirty="0" smtClean="0">
                          <a:solidFill>
                            <a:schemeClr val="tx1"/>
                          </a:solidFill>
                          <a:latin typeface="HG丸ｺﾞｼｯｸM-PRO" pitchFamily="50" charset="-128"/>
                          <a:ea typeface="HG丸ｺﾞｼｯｸM-PRO" pitchFamily="50" charset="-128"/>
                        </a:rPr>
                        <a:t>万円＞加算</a:t>
                      </a:r>
                      <a:endParaRPr kumimoji="1" lang="en-US" altLang="ja-JP" sz="700" b="0" u="none" dirty="0" smtClean="0">
                        <a:solidFill>
                          <a:schemeClr val="tx1"/>
                        </a:solidFill>
                        <a:latin typeface="HG丸ｺﾞｼｯｸM-PRO" pitchFamily="50" charset="-128"/>
                        <a:ea typeface="HG丸ｺﾞｼｯｸM-PRO" pitchFamily="50" charset="-128"/>
                      </a:endParaRPr>
                    </a:p>
                    <a:p>
                      <a:pPr marL="0" marR="0" lvl="0" indent="0" algn="l" defTabSz="914287" rtl="0" eaLnBrk="1" fontAlgn="auto" latinLnBrk="0" hangingPunct="1">
                        <a:lnSpc>
                          <a:spcPct val="100000"/>
                        </a:lnSpc>
                        <a:spcBef>
                          <a:spcPts val="0"/>
                        </a:spcBef>
                        <a:spcAft>
                          <a:spcPts val="0"/>
                        </a:spcAft>
                        <a:buClrTx/>
                        <a:buSzTx/>
                        <a:buFontTx/>
                        <a:buNone/>
                        <a:tabLst/>
                        <a:defRPr/>
                      </a:pPr>
                      <a:r>
                        <a:rPr kumimoji="1" lang="ja-JP" altLang="en-US" sz="700" b="0" u="none" dirty="0" smtClean="0">
                          <a:solidFill>
                            <a:schemeClr val="tx1"/>
                          </a:solidFill>
                          <a:latin typeface="HG丸ｺﾞｼｯｸM-PRO" pitchFamily="50" charset="-128"/>
                          <a:ea typeface="HG丸ｺﾞｼｯｸM-PRO" pitchFamily="50" charset="-128"/>
                        </a:rPr>
                        <a:t>　</a:t>
                      </a:r>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　中小企業において</a:t>
                      </a:r>
                      <a:r>
                        <a:rPr kumimoji="1" lang="en-US" altLang="ja-JP" sz="700" b="0" u="none" dirty="0" smtClean="0">
                          <a:solidFill>
                            <a:schemeClr val="tx1"/>
                          </a:solidFill>
                          <a:latin typeface="HG丸ｺﾞｼｯｸM-PRO" pitchFamily="50" charset="-128"/>
                          <a:ea typeface="HG丸ｺﾞｼｯｸM-PRO" pitchFamily="50" charset="-128"/>
                        </a:rPr>
                        <a:t>5</a:t>
                      </a:r>
                      <a:r>
                        <a:rPr kumimoji="1" lang="ja-JP" altLang="en-US" sz="700" b="0" u="none" dirty="0" smtClean="0">
                          <a:solidFill>
                            <a:schemeClr val="tx1"/>
                          </a:solidFill>
                          <a:latin typeface="HG丸ｺﾞｼｯｸM-PRO" pitchFamily="50" charset="-128"/>
                          <a:ea typeface="HG丸ｺﾞｼｯｸM-PRO" pitchFamily="50" charset="-128"/>
                        </a:rPr>
                        <a:t>％以上増額した場合、全ての賃金規定等改定：１人当たり</a:t>
                      </a:r>
                      <a:r>
                        <a:rPr kumimoji="1" lang="en-US" altLang="ja-JP" sz="700" b="0" u="none" dirty="0" smtClean="0">
                          <a:solidFill>
                            <a:schemeClr val="tx1"/>
                          </a:solidFill>
                          <a:latin typeface="HG丸ｺﾞｼｯｸM-PRO" pitchFamily="50" charset="-128"/>
                          <a:ea typeface="HG丸ｺﾞｼｯｸM-PRO" pitchFamily="50" charset="-128"/>
                        </a:rPr>
                        <a:t>0.95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1.2</a:t>
                      </a:r>
                      <a:r>
                        <a:rPr kumimoji="1" lang="ja-JP" altLang="en-US" sz="700" b="0" u="none" dirty="0" smtClean="0">
                          <a:solidFill>
                            <a:schemeClr val="tx1"/>
                          </a:solidFill>
                          <a:latin typeface="HG丸ｺﾞｼｯｸM-PRO" pitchFamily="50" charset="-128"/>
                          <a:ea typeface="HG丸ｺﾞｼｯｸM-PRO" pitchFamily="50" charset="-128"/>
                        </a:rPr>
                        <a:t>万円＞さらに加算</a:t>
                      </a:r>
                      <a:endParaRPr kumimoji="1" lang="en-US" altLang="ja-JP" sz="700" b="0" u="none" dirty="0" smtClean="0">
                        <a:solidFill>
                          <a:schemeClr val="tx1"/>
                        </a:solidFill>
                        <a:latin typeface="HG丸ｺﾞｼｯｸM-PRO" pitchFamily="50" charset="-128"/>
                        <a:ea typeface="HG丸ｺﾞｼｯｸM-PRO" pitchFamily="50" charset="-128"/>
                      </a:endParaRPr>
                    </a:p>
                    <a:p>
                      <a:pPr marL="0" marR="0" lvl="0" indent="0" algn="l" defTabSz="914287" rtl="0" eaLnBrk="1" fontAlgn="auto" latinLnBrk="0" hangingPunct="1">
                        <a:lnSpc>
                          <a:spcPct val="100000"/>
                        </a:lnSpc>
                        <a:spcBef>
                          <a:spcPts val="0"/>
                        </a:spcBef>
                        <a:spcAft>
                          <a:spcPts val="0"/>
                        </a:spcAft>
                        <a:buClrTx/>
                        <a:buSzTx/>
                        <a:buFontTx/>
                        <a:buNone/>
                        <a:tabLst/>
                        <a:defRPr/>
                      </a:pPr>
                      <a:r>
                        <a:rPr kumimoji="1" lang="ja-JP" altLang="en-US" sz="700" b="0" u="none" dirty="0" smtClean="0">
                          <a:solidFill>
                            <a:schemeClr val="tx1"/>
                          </a:solidFill>
                          <a:latin typeface="HG丸ｺﾞｼｯｸM-PRO" pitchFamily="50" charset="-128"/>
                          <a:ea typeface="HG丸ｺﾞｼｯｸM-PRO" pitchFamily="50" charset="-128"/>
                        </a:rPr>
                        <a:t>　　　　　　　　　　　　　　　　　　　　　　雇用形態別、職種別等の賃金規定等改定：</a:t>
                      </a:r>
                      <a:r>
                        <a:rPr kumimoji="1" lang="en-US" altLang="ja-JP" sz="700" b="0" u="none" dirty="0" smtClean="0">
                          <a:solidFill>
                            <a:schemeClr val="tx1"/>
                          </a:solidFill>
                          <a:latin typeface="HG丸ｺﾞｼｯｸM-PRO" pitchFamily="50" charset="-128"/>
                          <a:ea typeface="HG丸ｺﾞｼｯｸM-PRO" pitchFamily="50" charset="-128"/>
                        </a:rPr>
                        <a:t>1</a:t>
                      </a:r>
                      <a:r>
                        <a:rPr kumimoji="1" lang="ja-JP" altLang="en-US" sz="700" b="0" u="none" dirty="0" smtClean="0">
                          <a:solidFill>
                            <a:schemeClr val="tx1"/>
                          </a:solidFill>
                          <a:latin typeface="HG丸ｺﾞｼｯｸM-PRO" pitchFamily="50" charset="-128"/>
                          <a:ea typeface="HG丸ｺﾞｼｯｸM-PRO" pitchFamily="50" charset="-128"/>
                        </a:rPr>
                        <a:t>人当たり</a:t>
                      </a:r>
                      <a:r>
                        <a:rPr kumimoji="1" lang="en-US" altLang="ja-JP" sz="700" b="0" u="none" dirty="0" smtClean="0">
                          <a:solidFill>
                            <a:schemeClr val="tx1"/>
                          </a:solidFill>
                          <a:latin typeface="HG丸ｺﾞｼｯｸM-PRO" pitchFamily="50" charset="-128"/>
                          <a:ea typeface="HG丸ｺﾞｼｯｸM-PRO" pitchFamily="50" charset="-128"/>
                        </a:rPr>
                        <a:t>0.475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0.6</a:t>
                      </a:r>
                      <a:r>
                        <a:rPr kumimoji="1" lang="ja-JP" altLang="en-US" sz="700" b="0" u="none" dirty="0" smtClean="0">
                          <a:solidFill>
                            <a:schemeClr val="tx1"/>
                          </a:solidFill>
                          <a:latin typeface="HG丸ｺﾞｼｯｸM-PRO" pitchFamily="50" charset="-128"/>
                          <a:ea typeface="HG丸ｺﾞｼｯｸM-PRO" pitchFamily="50" charset="-128"/>
                        </a:rPr>
                        <a:t>万円＞さらに加算</a:t>
                      </a:r>
                    </a:p>
                    <a:p>
                      <a:pPr algn="l">
                        <a:spcAft>
                          <a:spcPts val="0"/>
                        </a:spcAft>
                      </a:pPr>
                      <a:r>
                        <a:rPr kumimoji="1" lang="ja-JP" altLang="en-US" sz="700" b="0" u="none" dirty="0" smtClean="0">
                          <a:solidFill>
                            <a:schemeClr val="tx1"/>
                          </a:solidFill>
                          <a:latin typeface="HG丸ｺﾞｼｯｸM-PRO" pitchFamily="50" charset="-128"/>
                          <a:ea typeface="HG丸ｺﾞｼｯｸM-PRO" pitchFamily="50" charset="-128"/>
                        </a:rPr>
                        <a:t>　</a:t>
                      </a:r>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　「職務評価」の手法の活用により実施した場合、１事業所当たり</a:t>
                      </a:r>
                      <a:r>
                        <a:rPr kumimoji="1" lang="en-US" altLang="ja-JP" sz="700" b="0" u="none" dirty="0" smtClean="0">
                          <a:solidFill>
                            <a:schemeClr val="tx1"/>
                          </a:solidFill>
                          <a:effectLst/>
                          <a:latin typeface="HG丸ｺﾞｼｯｸM-PRO" pitchFamily="50" charset="-128"/>
                          <a:ea typeface="HG丸ｺﾞｼｯｸM-PRO" pitchFamily="50" charset="-128"/>
                        </a:rPr>
                        <a:t>19</a:t>
                      </a:r>
                      <a:r>
                        <a:rPr kumimoji="1" lang="ja-JP" altLang="en-US" sz="700" b="0" u="none" dirty="0" smtClean="0">
                          <a:solidFill>
                            <a:schemeClr val="tx1"/>
                          </a:solidFill>
                          <a:effectLst/>
                          <a:latin typeface="HG丸ｺﾞｼｯｸM-PRO" pitchFamily="50" charset="-128"/>
                          <a:ea typeface="HG丸ｺﾞｼｯｸM-PRO" pitchFamily="50" charset="-128"/>
                        </a:rPr>
                        <a:t>万円＜</a:t>
                      </a:r>
                      <a:r>
                        <a:rPr kumimoji="1" lang="en-US" altLang="ja-JP" sz="700" b="0" u="none" dirty="0" smtClean="0">
                          <a:solidFill>
                            <a:schemeClr val="tx1"/>
                          </a:solidFill>
                          <a:effectLst/>
                          <a:latin typeface="HG丸ｺﾞｼｯｸM-PRO" pitchFamily="50" charset="-128"/>
                          <a:ea typeface="HG丸ｺﾞｼｯｸM-PRO" pitchFamily="50" charset="-128"/>
                        </a:rPr>
                        <a:t>24</a:t>
                      </a:r>
                      <a:r>
                        <a:rPr kumimoji="1" lang="ja-JP" altLang="en-US" sz="700" b="0" u="none" dirty="0" smtClean="0">
                          <a:solidFill>
                            <a:schemeClr val="tx1"/>
                          </a:solidFill>
                          <a:effectLst/>
                          <a:latin typeface="HG丸ｺﾞｼｯｸM-PRO" pitchFamily="50" charset="-128"/>
                          <a:ea typeface="HG丸ｺﾞｼｯｸM-PRO" pitchFamily="50" charset="-128"/>
                        </a:rPr>
                        <a:t>万円＞（</a:t>
                      </a:r>
                      <a:r>
                        <a:rPr kumimoji="1" lang="en-US" altLang="ja-JP" sz="700" b="0" u="none" dirty="0" smtClean="0">
                          <a:solidFill>
                            <a:schemeClr val="tx1"/>
                          </a:solidFill>
                          <a:effectLst/>
                          <a:latin typeface="HG丸ｺﾞｼｯｸM-PRO" pitchFamily="50" charset="-128"/>
                          <a:ea typeface="HG丸ｺﾞｼｯｸM-PRO" pitchFamily="50" charset="-128"/>
                        </a:rPr>
                        <a:t>14.25</a:t>
                      </a:r>
                      <a:r>
                        <a:rPr kumimoji="1" lang="ja-JP" altLang="en-US" sz="700" b="0" u="none" dirty="0" smtClean="0">
                          <a:solidFill>
                            <a:schemeClr val="tx1"/>
                          </a:solidFill>
                          <a:effectLst/>
                          <a:latin typeface="HG丸ｺﾞｼｯｸM-PRO" pitchFamily="50" charset="-128"/>
                          <a:ea typeface="HG丸ｺﾞｼｯｸM-PRO" pitchFamily="50" charset="-128"/>
                        </a:rPr>
                        <a:t>万円＜</a:t>
                      </a:r>
                      <a:r>
                        <a:rPr kumimoji="1" lang="en-US" altLang="ja-JP" sz="700" b="0" u="none" dirty="0" smtClean="0">
                          <a:solidFill>
                            <a:schemeClr val="tx1"/>
                          </a:solidFill>
                          <a:effectLst/>
                          <a:latin typeface="HG丸ｺﾞｼｯｸM-PRO" pitchFamily="50" charset="-128"/>
                          <a:ea typeface="HG丸ｺﾞｼｯｸM-PRO" pitchFamily="50" charset="-128"/>
                        </a:rPr>
                        <a:t>18</a:t>
                      </a:r>
                      <a:r>
                        <a:rPr kumimoji="1" lang="ja-JP" altLang="en-US" sz="700" b="0" u="none" dirty="0" smtClean="0">
                          <a:solidFill>
                            <a:schemeClr val="tx1"/>
                          </a:solidFill>
                          <a:effectLst/>
                          <a:latin typeface="HG丸ｺﾞｼｯｸM-PRO" pitchFamily="50" charset="-128"/>
                          <a:ea typeface="HG丸ｺﾞｼｯｸM-PRO" pitchFamily="50" charset="-128"/>
                        </a:rPr>
                        <a:t>万円＞）</a:t>
                      </a:r>
                      <a:r>
                        <a:rPr kumimoji="1" lang="ja-JP" altLang="en-US" sz="700" b="0" u="none" dirty="0" smtClean="0">
                          <a:solidFill>
                            <a:schemeClr val="tx1"/>
                          </a:solidFill>
                          <a:latin typeface="HG丸ｺﾞｼｯｸM-PRO" pitchFamily="50" charset="-128"/>
                          <a:ea typeface="HG丸ｺﾞｼｯｸM-PRO" pitchFamily="50" charset="-128"/>
                        </a:rPr>
                        <a:t>加算</a:t>
                      </a:r>
                      <a:endParaRPr kumimoji="1" lang="en-US" altLang="ja-JP" sz="7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442929">
                <a:tc vMerge="1">
                  <a:txBody>
                    <a:bodyPr/>
                    <a:lstStyle/>
                    <a:p>
                      <a:pPr algn="ctr"/>
                      <a:endParaRPr kumimoji="1" lang="ja-JP" altLang="en-US" sz="1200" b="1" dirty="0">
                        <a:latin typeface="HG丸ｺﾞｼｯｸM-PRO" pitchFamily="50" charset="-128"/>
                        <a:ea typeface="HG丸ｺﾞｼｯｸM-PRO" pitchFamily="50" charset="-128"/>
                      </a:endParaRPr>
                    </a:p>
                  </a:txBody>
                  <a:tcPr marL="37292" marR="37292" marT="39124" marB="39124"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FDF9F9"/>
                    </a:solidFill>
                  </a:tcPr>
                </a:tc>
                <a:tc>
                  <a:txBody>
                    <a:bodyPr/>
                    <a:lstStyle/>
                    <a:p>
                      <a:pPr algn="ctr"/>
                      <a:r>
                        <a:rPr kumimoji="1" lang="ja-JP" altLang="en-US" sz="900" b="1" dirty="0" smtClean="0">
                          <a:solidFill>
                            <a:schemeClr val="tx1"/>
                          </a:solidFill>
                          <a:latin typeface="HG丸ｺﾞｼｯｸM-PRO" pitchFamily="50" charset="-128"/>
                          <a:ea typeface="HG丸ｺﾞｼｯｸM-PRO" pitchFamily="50" charset="-128"/>
                        </a:rPr>
                        <a:t>賃金規定等共通化</a:t>
                      </a:r>
                      <a:endParaRPr kumimoji="1" lang="en-US" altLang="ja-JP" sz="900" b="1" dirty="0" smtClean="0">
                        <a:solidFill>
                          <a:schemeClr val="tx1"/>
                        </a:solidFill>
                        <a:latin typeface="HG丸ｺﾞｼｯｸM-PRO" pitchFamily="50" charset="-128"/>
                        <a:ea typeface="HG丸ｺﾞｼｯｸM-PRO" pitchFamily="50" charset="-128"/>
                      </a:endParaRPr>
                    </a:p>
                    <a:p>
                      <a:pPr algn="ctr"/>
                      <a:r>
                        <a:rPr kumimoji="1" lang="ja-JP" altLang="en-US" sz="900" b="1" dirty="0" smtClean="0">
                          <a:solidFill>
                            <a:schemeClr val="tx1"/>
                          </a:solidFill>
                          <a:latin typeface="HG丸ｺﾞｼｯｸM-PRO" pitchFamily="50" charset="-128"/>
                          <a:ea typeface="HG丸ｺﾞｼｯｸM-PRO" pitchFamily="50" charset="-128"/>
                        </a:rPr>
                        <a:t>コース</a:t>
                      </a: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有期雇用労働者等と正規雇用労働者との共通の賃金規定等を新たに規定・適用</a:t>
                      </a:r>
                      <a:endParaRPr kumimoji="1" lang="ja-JP" altLang="en-US" sz="800" b="0" u="none" dirty="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u="none" dirty="0" smtClean="0">
                          <a:solidFill>
                            <a:schemeClr val="tx1"/>
                          </a:solidFill>
                          <a:latin typeface="HG丸ｺﾞｼｯｸM-PRO" pitchFamily="50" charset="-128"/>
                          <a:ea typeface="HG丸ｺﾞｼｯｸM-PRO" pitchFamily="50" charset="-128"/>
                        </a:rPr>
                        <a:t>１事業所当たり</a:t>
                      </a:r>
                      <a:r>
                        <a:rPr kumimoji="1" lang="en-US" altLang="ja-JP" sz="900" b="0" u="none" dirty="0" smtClean="0">
                          <a:solidFill>
                            <a:schemeClr val="tx1"/>
                          </a:solidFill>
                          <a:latin typeface="HG丸ｺﾞｼｯｸM-PRO" pitchFamily="50" charset="-128"/>
                          <a:ea typeface="HG丸ｺﾞｼｯｸM-PRO" pitchFamily="50" charset="-128"/>
                        </a:rPr>
                        <a:t>57</a:t>
                      </a:r>
                      <a:r>
                        <a:rPr kumimoji="1" lang="ja-JP" altLang="en-US" sz="900" b="0" u="none" dirty="0" smtClean="0">
                          <a:solidFill>
                            <a:schemeClr val="tx1"/>
                          </a:solidFill>
                          <a:latin typeface="HG丸ｺﾞｼｯｸM-PRO" pitchFamily="50" charset="-128"/>
                          <a:ea typeface="HG丸ｺﾞｼｯｸM-PRO" pitchFamily="50" charset="-128"/>
                        </a:rPr>
                        <a:t>万円＜</a:t>
                      </a:r>
                      <a:r>
                        <a:rPr kumimoji="1" lang="en-US" altLang="ja-JP" sz="900" b="0" u="none" dirty="0" smtClean="0">
                          <a:solidFill>
                            <a:schemeClr val="tx1"/>
                          </a:solidFill>
                          <a:latin typeface="HG丸ｺﾞｼｯｸM-PRO" pitchFamily="50" charset="-128"/>
                          <a:ea typeface="HG丸ｺﾞｼｯｸM-PRO" pitchFamily="50" charset="-128"/>
                        </a:rPr>
                        <a:t>72</a:t>
                      </a:r>
                      <a:r>
                        <a:rPr kumimoji="1" lang="ja-JP" altLang="en-US" sz="900" b="0" u="none" dirty="0" smtClean="0">
                          <a:solidFill>
                            <a:schemeClr val="tx1"/>
                          </a:solidFill>
                          <a:latin typeface="HG丸ｺﾞｼｯｸM-PRO" pitchFamily="50" charset="-128"/>
                          <a:ea typeface="HG丸ｺﾞｼｯｸM-PRO" pitchFamily="50" charset="-128"/>
                        </a:rPr>
                        <a:t>万円＞（</a:t>
                      </a:r>
                      <a:r>
                        <a:rPr kumimoji="1" lang="en-US" altLang="ja-JP" sz="900" b="0" u="none" dirty="0" smtClean="0">
                          <a:solidFill>
                            <a:schemeClr val="tx1"/>
                          </a:solidFill>
                          <a:latin typeface="HG丸ｺﾞｼｯｸM-PRO" pitchFamily="50" charset="-128"/>
                          <a:ea typeface="HG丸ｺﾞｼｯｸM-PRO" pitchFamily="50" charset="-128"/>
                        </a:rPr>
                        <a:t>42.75</a:t>
                      </a:r>
                      <a:r>
                        <a:rPr kumimoji="1" lang="ja-JP" altLang="en-US" sz="900" b="0" u="none" dirty="0" smtClean="0">
                          <a:solidFill>
                            <a:schemeClr val="tx1"/>
                          </a:solidFill>
                          <a:latin typeface="HG丸ｺﾞｼｯｸM-PRO" pitchFamily="50" charset="-128"/>
                          <a:ea typeface="HG丸ｺﾞｼｯｸM-PRO" pitchFamily="50" charset="-128"/>
                        </a:rPr>
                        <a:t>万円＜</a:t>
                      </a:r>
                      <a:r>
                        <a:rPr kumimoji="1" lang="en-US" altLang="ja-JP" sz="900" b="0" u="none" dirty="0" smtClean="0">
                          <a:solidFill>
                            <a:schemeClr val="tx1"/>
                          </a:solidFill>
                          <a:latin typeface="HG丸ｺﾞｼｯｸM-PRO" pitchFamily="50" charset="-128"/>
                          <a:ea typeface="HG丸ｺﾞｼｯｸM-PRO" pitchFamily="50" charset="-128"/>
                        </a:rPr>
                        <a:t>54</a:t>
                      </a:r>
                      <a:r>
                        <a:rPr kumimoji="1" lang="ja-JP" altLang="en-US" sz="900" b="0" u="none" dirty="0" smtClean="0">
                          <a:solidFill>
                            <a:schemeClr val="tx1"/>
                          </a:solidFill>
                          <a:latin typeface="HG丸ｺﾞｼｯｸM-PRO" pitchFamily="50" charset="-128"/>
                          <a:ea typeface="HG丸ｺﾞｼｯｸM-PRO" pitchFamily="50" charset="-128"/>
                        </a:rPr>
                        <a:t>万円＞）</a:t>
                      </a:r>
                      <a:endParaRPr kumimoji="1" lang="en-US" altLang="ja-JP" sz="900" b="0" u="none" dirty="0" smtClean="0">
                        <a:solidFill>
                          <a:schemeClr val="tx1"/>
                        </a:solidFill>
                        <a:latin typeface="HG丸ｺﾞｼｯｸM-PRO" pitchFamily="50" charset="-128"/>
                        <a:ea typeface="HG丸ｺﾞｼｯｸM-PRO" pitchFamily="50" charset="-128"/>
                      </a:endParaRPr>
                    </a:p>
                    <a:p>
                      <a:pPr algn="l"/>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　対象労働者</a:t>
                      </a:r>
                      <a:r>
                        <a:rPr kumimoji="1" lang="en-US" altLang="ja-JP" sz="700" b="0" u="none" dirty="0" smtClean="0">
                          <a:solidFill>
                            <a:schemeClr val="tx1"/>
                          </a:solidFill>
                          <a:latin typeface="HG丸ｺﾞｼｯｸM-PRO" pitchFamily="50" charset="-128"/>
                          <a:ea typeface="HG丸ｺﾞｼｯｸM-PRO" pitchFamily="50" charset="-128"/>
                        </a:rPr>
                        <a:t>1</a:t>
                      </a:r>
                      <a:r>
                        <a:rPr kumimoji="1" lang="ja-JP" altLang="en-US" sz="700" b="0" u="none" dirty="0" smtClean="0">
                          <a:solidFill>
                            <a:schemeClr val="tx1"/>
                          </a:solidFill>
                          <a:latin typeface="HG丸ｺﾞｼｯｸM-PRO" pitchFamily="50" charset="-128"/>
                          <a:ea typeface="HG丸ｺﾞｼｯｸM-PRO" pitchFamily="50" charset="-128"/>
                        </a:rPr>
                        <a:t>人当たり、</a:t>
                      </a:r>
                      <a:r>
                        <a:rPr kumimoji="1" lang="en-US" altLang="ja-JP" sz="700" b="0" u="none" dirty="0" smtClean="0">
                          <a:solidFill>
                            <a:schemeClr val="tx1"/>
                          </a:solidFill>
                          <a:latin typeface="HG丸ｺﾞｼｯｸM-PRO" pitchFamily="50" charset="-128"/>
                          <a:ea typeface="HG丸ｺﾞｼｯｸM-PRO" pitchFamily="50" charset="-128"/>
                        </a:rPr>
                        <a:t>2</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2.4</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1.8</a:t>
                      </a:r>
                      <a:r>
                        <a:rPr kumimoji="1" lang="ja-JP" altLang="en-US" sz="700" b="0" u="none" dirty="0" smtClean="0">
                          <a:solidFill>
                            <a:schemeClr val="tx1"/>
                          </a:solidFill>
                          <a:latin typeface="HG丸ｺﾞｼｯｸM-PRO" pitchFamily="50" charset="-128"/>
                          <a:ea typeface="HG丸ｺﾞｼｯｸM-PRO" pitchFamily="50" charset="-128"/>
                        </a:rPr>
                        <a:t>万円＞）加算</a:t>
                      </a:r>
                      <a:endParaRPr kumimoji="1" lang="en-US" altLang="ja-JP" sz="7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r h="690936">
                <a:tc vMerge="1">
                  <a:txBody>
                    <a:bodyPr/>
                    <a:lstStyle/>
                    <a:p>
                      <a:endParaRPr kumimoji="1" lang="ja-JP" altLang="en-US"/>
                    </a:p>
                  </a:txBody>
                  <a:tcPr/>
                </a:tc>
                <a:tc>
                  <a:txBody>
                    <a:bodyPr/>
                    <a:lstStyle/>
                    <a:p>
                      <a:pPr algn="ctr"/>
                      <a:r>
                        <a:rPr kumimoji="1" lang="ja-JP" altLang="en-US" sz="900" b="1" u="none" dirty="0" smtClean="0">
                          <a:solidFill>
                            <a:schemeClr val="tx1"/>
                          </a:solidFill>
                          <a:latin typeface="HG丸ｺﾞｼｯｸM-PRO" pitchFamily="50" charset="-128"/>
                          <a:ea typeface="HG丸ｺﾞｼｯｸM-PRO" pitchFamily="50" charset="-128"/>
                        </a:rPr>
                        <a:t>諸手当制度等共通化</a:t>
                      </a:r>
                      <a:endParaRPr kumimoji="1" lang="en-US" altLang="ja-JP" sz="900" b="1" u="none" dirty="0" smtClean="0">
                        <a:solidFill>
                          <a:schemeClr val="tx1"/>
                        </a:solidFill>
                        <a:latin typeface="HG丸ｺﾞｼｯｸM-PRO" pitchFamily="50" charset="-128"/>
                        <a:ea typeface="HG丸ｺﾞｼｯｸM-PRO" pitchFamily="50" charset="-128"/>
                      </a:endParaRPr>
                    </a:p>
                    <a:p>
                      <a:pPr algn="ctr"/>
                      <a:r>
                        <a:rPr kumimoji="1" lang="ja-JP" altLang="en-US" sz="900" b="1" u="none" dirty="0" smtClean="0">
                          <a:solidFill>
                            <a:schemeClr val="tx1"/>
                          </a:solidFill>
                          <a:latin typeface="HG丸ｺﾞｼｯｸM-PRO" pitchFamily="50" charset="-128"/>
                          <a:ea typeface="HG丸ｺﾞｼｯｸM-PRO" pitchFamily="50" charset="-128"/>
                        </a:rPr>
                        <a:t>コース</a:t>
                      </a:r>
                      <a:endParaRPr kumimoji="1" lang="en-US" altLang="ja-JP" sz="900" b="1" u="none" dirty="0" smtClean="0">
                        <a:solidFill>
                          <a:schemeClr val="tx1"/>
                        </a:solidFill>
                        <a:latin typeface="HG丸ｺﾞｼｯｸM-PRO" pitchFamily="50" charset="-128"/>
                        <a:ea typeface="HG丸ｺﾞｼｯｸM-PRO" pitchFamily="50" charset="-128"/>
                      </a:endParaRPr>
                    </a:p>
                    <a:p>
                      <a:pPr algn="ctr"/>
                      <a:r>
                        <a:rPr kumimoji="1" lang="ja-JP" altLang="en-US" sz="900" b="1" u="none" dirty="0" smtClean="0">
                          <a:solidFill>
                            <a:schemeClr val="tx1"/>
                          </a:solidFill>
                          <a:latin typeface="HG丸ｺﾞｼｯｸM-PRO" pitchFamily="50" charset="-128"/>
                          <a:ea typeface="HG丸ｺﾞｼｯｸM-PRO" pitchFamily="50" charset="-128"/>
                        </a:rPr>
                        <a:t>（一部新規）</a:t>
                      </a:r>
                      <a:endParaRPr kumimoji="1" lang="ja-JP" altLang="en-US" sz="900" b="1" u="none" dirty="0">
                        <a:solidFill>
                          <a:schemeClr val="tx1"/>
                        </a:solidFill>
                        <a:latin typeface="HG丸ｺﾞｼｯｸM-PRO" pitchFamily="50" charset="-128"/>
                        <a:ea typeface="HG丸ｺﾞｼｯｸM-PRO" pitchFamily="50" charset="-128"/>
                      </a:endParaRP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有期雇用労働者等と正規雇用労働者との共通の諸手当制度を新たに規定・適用、又は有期雇用労働者等を対象に法定外の健康診断制度を新たに規定し、４人以上実施</a:t>
                      </a: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900" b="0" u="none" dirty="0" smtClean="0">
                          <a:solidFill>
                            <a:schemeClr val="tx1"/>
                          </a:solidFill>
                          <a:latin typeface="HG丸ｺﾞｼｯｸM-PRO" pitchFamily="50" charset="-128"/>
                          <a:ea typeface="HG丸ｺﾞｼｯｸM-PRO" pitchFamily="50" charset="-128"/>
                        </a:rPr>
                        <a:t>１事業所当たり</a:t>
                      </a:r>
                      <a:r>
                        <a:rPr kumimoji="1" lang="en-US" altLang="ja-JP" sz="900" b="0" u="none" dirty="0" smtClean="0">
                          <a:solidFill>
                            <a:schemeClr val="tx1"/>
                          </a:solidFill>
                          <a:latin typeface="HG丸ｺﾞｼｯｸM-PRO" pitchFamily="50" charset="-128"/>
                          <a:ea typeface="HG丸ｺﾞｼｯｸM-PRO" pitchFamily="50" charset="-128"/>
                        </a:rPr>
                        <a:t>38</a:t>
                      </a:r>
                      <a:r>
                        <a:rPr kumimoji="1" lang="ja-JP" altLang="en-US" sz="900" b="0" u="none" dirty="0" smtClean="0">
                          <a:solidFill>
                            <a:schemeClr val="tx1"/>
                          </a:solidFill>
                          <a:latin typeface="HG丸ｺﾞｼｯｸM-PRO" pitchFamily="50" charset="-128"/>
                          <a:ea typeface="HG丸ｺﾞｼｯｸM-PRO" pitchFamily="50" charset="-128"/>
                        </a:rPr>
                        <a:t>万円＜</a:t>
                      </a:r>
                      <a:r>
                        <a:rPr kumimoji="1" lang="en-US" altLang="ja-JP" sz="900" b="0" u="none" dirty="0" smtClean="0">
                          <a:solidFill>
                            <a:schemeClr val="tx1"/>
                          </a:solidFill>
                          <a:latin typeface="HG丸ｺﾞｼｯｸM-PRO" pitchFamily="50" charset="-128"/>
                          <a:ea typeface="HG丸ｺﾞｼｯｸM-PRO" pitchFamily="50" charset="-128"/>
                        </a:rPr>
                        <a:t>48</a:t>
                      </a:r>
                      <a:r>
                        <a:rPr kumimoji="1" lang="ja-JP" altLang="en-US" sz="900" b="0" u="none" dirty="0" smtClean="0">
                          <a:solidFill>
                            <a:schemeClr val="tx1"/>
                          </a:solidFill>
                          <a:latin typeface="HG丸ｺﾞｼｯｸM-PRO" pitchFamily="50" charset="-128"/>
                          <a:ea typeface="HG丸ｺﾞｼｯｸM-PRO" pitchFamily="50" charset="-128"/>
                        </a:rPr>
                        <a:t>万円＞（</a:t>
                      </a:r>
                      <a:r>
                        <a:rPr kumimoji="1" lang="en-US" altLang="ja-JP" sz="900" b="0" u="none" dirty="0" smtClean="0">
                          <a:solidFill>
                            <a:schemeClr val="tx1"/>
                          </a:solidFill>
                          <a:latin typeface="HG丸ｺﾞｼｯｸM-PRO" pitchFamily="50" charset="-128"/>
                          <a:ea typeface="HG丸ｺﾞｼｯｸM-PRO" pitchFamily="50" charset="-128"/>
                        </a:rPr>
                        <a:t>28.5</a:t>
                      </a:r>
                      <a:r>
                        <a:rPr kumimoji="1" lang="ja-JP" altLang="en-US" sz="900" b="0" u="none" dirty="0" smtClean="0">
                          <a:solidFill>
                            <a:schemeClr val="tx1"/>
                          </a:solidFill>
                          <a:latin typeface="HG丸ｺﾞｼｯｸM-PRO" pitchFamily="50" charset="-128"/>
                          <a:ea typeface="HG丸ｺﾞｼｯｸM-PRO" pitchFamily="50" charset="-128"/>
                        </a:rPr>
                        <a:t>万円＜</a:t>
                      </a:r>
                      <a:r>
                        <a:rPr kumimoji="1" lang="en-US" altLang="ja-JP" sz="900" b="0" u="none" dirty="0" smtClean="0">
                          <a:solidFill>
                            <a:schemeClr val="tx1"/>
                          </a:solidFill>
                          <a:latin typeface="HG丸ｺﾞｼｯｸM-PRO" pitchFamily="50" charset="-128"/>
                          <a:ea typeface="HG丸ｺﾞｼｯｸM-PRO" pitchFamily="50" charset="-128"/>
                        </a:rPr>
                        <a:t>36</a:t>
                      </a:r>
                      <a:r>
                        <a:rPr kumimoji="1" lang="ja-JP" altLang="en-US" sz="900" b="0" u="none" dirty="0" smtClean="0">
                          <a:solidFill>
                            <a:schemeClr val="tx1"/>
                          </a:solidFill>
                          <a:latin typeface="HG丸ｺﾞｼｯｸM-PRO" pitchFamily="50" charset="-128"/>
                          <a:ea typeface="HG丸ｺﾞｼｯｸM-PRO" pitchFamily="50" charset="-128"/>
                        </a:rPr>
                        <a:t>万円＞）</a:t>
                      </a:r>
                      <a:endParaRPr kumimoji="1" lang="en-US" altLang="ja-JP" sz="900" b="0" u="none" dirty="0" smtClean="0">
                        <a:solidFill>
                          <a:schemeClr val="tx1"/>
                        </a:solidFill>
                        <a:latin typeface="HG丸ｺﾞｼｯｸM-PRO" pitchFamily="50" charset="-128"/>
                        <a:ea typeface="HG丸ｺﾞｼｯｸM-PRO" pitchFamily="50" charset="-128"/>
                      </a:endParaRPr>
                    </a:p>
                    <a:p>
                      <a:pPr algn="l"/>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　諸手当制度を共通化した対象労働者２人目以降、</a:t>
                      </a:r>
                      <a:r>
                        <a:rPr kumimoji="1" lang="en-US" altLang="ja-JP" sz="700" b="0" u="none" dirty="0" smtClean="0">
                          <a:solidFill>
                            <a:schemeClr val="tx1"/>
                          </a:solidFill>
                          <a:latin typeface="HG丸ｺﾞｼｯｸM-PRO" pitchFamily="50" charset="-128"/>
                          <a:ea typeface="HG丸ｺﾞｼｯｸM-PRO" pitchFamily="50" charset="-128"/>
                        </a:rPr>
                        <a:t>1</a:t>
                      </a:r>
                      <a:r>
                        <a:rPr kumimoji="1" lang="ja-JP" altLang="en-US" sz="700" b="0" u="none" dirty="0" smtClean="0">
                          <a:solidFill>
                            <a:schemeClr val="tx1"/>
                          </a:solidFill>
                          <a:latin typeface="HG丸ｺﾞｼｯｸM-PRO" pitchFamily="50" charset="-128"/>
                          <a:ea typeface="HG丸ｺﾞｼｯｸM-PRO" pitchFamily="50" charset="-128"/>
                        </a:rPr>
                        <a:t>人当たり、</a:t>
                      </a:r>
                      <a:r>
                        <a:rPr kumimoji="1" lang="en-US" altLang="ja-JP" sz="700" b="0" u="none" dirty="0" smtClean="0">
                          <a:solidFill>
                            <a:schemeClr val="tx1"/>
                          </a:solidFill>
                          <a:latin typeface="HG丸ｺﾞｼｯｸM-PRO" pitchFamily="50" charset="-128"/>
                          <a:ea typeface="HG丸ｺﾞｼｯｸM-PRO" pitchFamily="50" charset="-128"/>
                        </a:rPr>
                        <a:t>1.5</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1.8</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1.2</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1.4</a:t>
                      </a:r>
                      <a:r>
                        <a:rPr kumimoji="1" lang="ja-JP" altLang="en-US" sz="700" b="0" u="none" dirty="0" smtClean="0">
                          <a:solidFill>
                            <a:schemeClr val="tx1"/>
                          </a:solidFill>
                          <a:latin typeface="HG丸ｺﾞｼｯｸM-PRO" pitchFamily="50" charset="-128"/>
                          <a:ea typeface="HG丸ｺﾞｼｯｸM-PRO" pitchFamily="50" charset="-128"/>
                        </a:rPr>
                        <a:t>万円＞）加算</a:t>
                      </a:r>
                      <a:endParaRPr kumimoji="1" lang="en-US" altLang="ja-JP" sz="700" b="0" u="none" dirty="0" smtClean="0">
                        <a:solidFill>
                          <a:schemeClr val="tx1"/>
                        </a:solidFill>
                        <a:latin typeface="HG丸ｺﾞｼｯｸM-PRO" pitchFamily="50" charset="-128"/>
                        <a:ea typeface="HG丸ｺﾞｼｯｸM-PRO" pitchFamily="50" charset="-128"/>
                      </a:endParaRPr>
                    </a:p>
                    <a:p>
                      <a:pPr marL="85725" indent="-85725" algn="l"/>
                      <a:r>
                        <a:rPr kumimoji="1" lang="en-US" altLang="ja-JP" sz="700" b="0" u="none" dirty="0" smtClean="0">
                          <a:solidFill>
                            <a:schemeClr val="tx1"/>
                          </a:solidFill>
                          <a:latin typeface="HG丸ｺﾞｼｯｸM-PRO" pitchFamily="50" charset="-128"/>
                          <a:ea typeface="HG丸ｺﾞｼｯｸM-PRO" pitchFamily="50" charset="-128"/>
                        </a:rPr>
                        <a:t>※</a:t>
                      </a:r>
                      <a:r>
                        <a:rPr kumimoji="1" lang="ja-JP" altLang="en-US" sz="700" b="0" u="none" dirty="0" smtClean="0">
                          <a:solidFill>
                            <a:schemeClr val="tx1"/>
                          </a:solidFill>
                          <a:latin typeface="HG丸ｺﾞｼｯｸM-PRO" pitchFamily="50" charset="-128"/>
                          <a:ea typeface="HG丸ｺﾞｼｯｸM-PRO" pitchFamily="50" charset="-128"/>
                        </a:rPr>
                        <a:t>　同時に</a:t>
                      </a:r>
                      <a:r>
                        <a:rPr kumimoji="1" lang="en-US" altLang="ja-JP" sz="700" b="0" u="none" dirty="0" smtClean="0">
                          <a:solidFill>
                            <a:schemeClr val="tx1"/>
                          </a:solidFill>
                          <a:latin typeface="HG丸ｺﾞｼｯｸM-PRO" pitchFamily="50" charset="-128"/>
                          <a:ea typeface="HG丸ｺﾞｼｯｸM-PRO" pitchFamily="50" charset="-128"/>
                        </a:rPr>
                        <a:t>2</a:t>
                      </a:r>
                      <a:r>
                        <a:rPr kumimoji="1" lang="ja-JP" altLang="en-US" sz="700" b="0" u="none" dirty="0" smtClean="0">
                          <a:solidFill>
                            <a:schemeClr val="tx1"/>
                          </a:solidFill>
                          <a:latin typeface="HG丸ｺﾞｼｯｸM-PRO" pitchFamily="50" charset="-128"/>
                          <a:ea typeface="HG丸ｺﾞｼｯｸM-PRO" pitchFamily="50" charset="-128"/>
                        </a:rPr>
                        <a:t>つ以上の諸手当を導入した場合に、</a:t>
                      </a:r>
                      <a:r>
                        <a:rPr kumimoji="1" lang="en-US" altLang="ja-JP" sz="700" b="0" u="none" dirty="0" smtClean="0">
                          <a:solidFill>
                            <a:schemeClr val="tx1"/>
                          </a:solidFill>
                          <a:latin typeface="HG丸ｺﾞｼｯｸM-PRO" pitchFamily="50" charset="-128"/>
                          <a:ea typeface="HG丸ｺﾞｼｯｸM-PRO" pitchFamily="50" charset="-128"/>
                        </a:rPr>
                        <a:t>2</a:t>
                      </a:r>
                      <a:r>
                        <a:rPr kumimoji="1" lang="ja-JP" altLang="en-US" sz="700" b="0" u="none" dirty="0" smtClean="0">
                          <a:solidFill>
                            <a:schemeClr val="tx1"/>
                          </a:solidFill>
                          <a:latin typeface="HG丸ｺﾞｼｯｸM-PRO" pitchFamily="50" charset="-128"/>
                          <a:ea typeface="HG丸ｺﾞｼｯｸM-PRO" pitchFamily="50" charset="-128"/>
                        </a:rPr>
                        <a:t>つ目以降の手当</a:t>
                      </a:r>
                      <a:r>
                        <a:rPr kumimoji="1" lang="en-US" altLang="ja-JP" sz="700" b="0" u="none" dirty="0" smtClean="0">
                          <a:solidFill>
                            <a:schemeClr val="tx1"/>
                          </a:solidFill>
                          <a:latin typeface="HG丸ｺﾞｼｯｸM-PRO" pitchFamily="50" charset="-128"/>
                          <a:ea typeface="HG丸ｺﾞｼｯｸM-PRO" pitchFamily="50" charset="-128"/>
                        </a:rPr>
                        <a:t>1</a:t>
                      </a:r>
                      <a:r>
                        <a:rPr kumimoji="1" lang="ja-JP" altLang="en-US" sz="700" b="0" u="none" dirty="0" smtClean="0">
                          <a:solidFill>
                            <a:schemeClr val="tx1"/>
                          </a:solidFill>
                          <a:latin typeface="HG丸ｺﾞｼｯｸM-PRO" pitchFamily="50" charset="-128"/>
                          <a:ea typeface="HG丸ｺﾞｼｯｸM-PRO" pitchFamily="50" charset="-128"/>
                        </a:rPr>
                        <a:t>つにつき、</a:t>
                      </a:r>
                      <a:r>
                        <a:rPr kumimoji="1" lang="en-US" altLang="ja-JP" sz="700" b="0" u="none" dirty="0" smtClean="0">
                          <a:solidFill>
                            <a:schemeClr val="tx1"/>
                          </a:solidFill>
                          <a:latin typeface="HG丸ｺﾞｼｯｸM-PRO" pitchFamily="50" charset="-128"/>
                          <a:ea typeface="HG丸ｺﾞｼｯｸM-PRO" pitchFamily="50" charset="-128"/>
                        </a:rPr>
                        <a:t>16</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19.2</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12</a:t>
                      </a:r>
                      <a:r>
                        <a:rPr kumimoji="1" lang="ja-JP" altLang="en-US" sz="700" b="0" u="none" dirty="0" smtClean="0">
                          <a:solidFill>
                            <a:schemeClr val="tx1"/>
                          </a:solidFill>
                          <a:latin typeface="HG丸ｺﾞｼｯｸM-PRO" pitchFamily="50" charset="-128"/>
                          <a:ea typeface="HG丸ｺﾞｼｯｸM-PRO" pitchFamily="50" charset="-128"/>
                        </a:rPr>
                        <a:t>万円＜</a:t>
                      </a:r>
                      <a:r>
                        <a:rPr kumimoji="1" lang="en-US" altLang="ja-JP" sz="700" b="0" u="none" dirty="0" smtClean="0">
                          <a:solidFill>
                            <a:schemeClr val="tx1"/>
                          </a:solidFill>
                          <a:latin typeface="HG丸ｺﾞｼｯｸM-PRO" pitchFamily="50" charset="-128"/>
                          <a:ea typeface="HG丸ｺﾞｼｯｸM-PRO" pitchFamily="50" charset="-128"/>
                        </a:rPr>
                        <a:t>14.4</a:t>
                      </a:r>
                      <a:r>
                        <a:rPr kumimoji="1" lang="ja-JP" altLang="en-US" sz="700" b="0" u="none" dirty="0" smtClean="0">
                          <a:solidFill>
                            <a:schemeClr val="tx1"/>
                          </a:solidFill>
                          <a:latin typeface="HG丸ｺﾞｼｯｸM-PRO" pitchFamily="50" charset="-128"/>
                          <a:ea typeface="HG丸ｺﾞｼｯｸM-PRO" pitchFamily="50" charset="-128"/>
                        </a:rPr>
                        <a:t>万円＞）加算</a:t>
                      </a:r>
                      <a:endParaRPr kumimoji="1" lang="ja-JP" altLang="en-US" sz="700" b="0" u="none" dirty="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5"/>
                  </a:ext>
                </a:extLst>
              </a:tr>
              <a:tr h="639068">
                <a:tc vMerge="1">
                  <a:txBody>
                    <a:bodyPr/>
                    <a:lstStyle/>
                    <a:p>
                      <a:endParaRPr kumimoji="1" lang="ja-JP" altLang="en-US"/>
                    </a:p>
                  </a:txBody>
                  <a:tcPr/>
                </a:tc>
                <a:tc>
                  <a:txBody>
                    <a:bodyPr/>
                    <a:lstStyle/>
                    <a:p>
                      <a:pPr algn="ctr"/>
                      <a:r>
                        <a:rPr kumimoji="1" lang="ja-JP" altLang="en-US" sz="900" b="1" dirty="0" smtClean="0">
                          <a:solidFill>
                            <a:schemeClr val="tx1"/>
                          </a:solidFill>
                          <a:latin typeface="HG丸ｺﾞｼｯｸM-PRO" pitchFamily="50" charset="-128"/>
                          <a:ea typeface="HG丸ｺﾞｼｯｸM-PRO" pitchFamily="50" charset="-128"/>
                        </a:rPr>
                        <a:t>選択的適用拡大</a:t>
                      </a:r>
                      <a:endParaRPr kumimoji="1" lang="en-US" altLang="ja-JP" sz="900" b="1" dirty="0" smtClean="0">
                        <a:solidFill>
                          <a:schemeClr val="tx1"/>
                        </a:solidFill>
                        <a:latin typeface="HG丸ｺﾞｼｯｸM-PRO" pitchFamily="50" charset="-128"/>
                        <a:ea typeface="HG丸ｺﾞｼｯｸM-PRO" pitchFamily="50" charset="-128"/>
                      </a:endParaRPr>
                    </a:p>
                    <a:p>
                      <a:pPr algn="ctr"/>
                      <a:r>
                        <a:rPr kumimoji="1" lang="ja-JP" altLang="en-US" sz="900" b="1" dirty="0" smtClean="0">
                          <a:solidFill>
                            <a:schemeClr val="tx1"/>
                          </a:solidFill>
                          <a:latin typeface="HG丸ｺﾞｼｯｸM-PRO" pitchFamily="50" charset="-128"/>
                          <a:ea typeface="HG丸ｺﾞｼｯｸM-PRO" pitchFamily="50" charset="-128"/>
                        </a:rPr>
                        <a:t>導入時処遇改善</a:t>
                      </a:r>
                      <a:endParaRPr kumimoji="1" lang="en-US" altLang="ja-JP" sz="900" b="1" dirty="0" smtClean="0">
                        <a:solidFill>
                          <a:schemeClr val="tx1"/>
                        </a:solidFill>
                        <a:latin typeface="HG丸ｺﾞｼｯｸM-PRO" pitchFamily="50" charset="-128"/>
                        <a:ea typeface="HG丸ｺﾞｼｯｸM-PRO" pitchFamily="50" charset="-128"/>
                      </a:endParaRPr>
                    </a:p>
                    <a:p>
                      <a:pPr algn="ctr"/>
                      <a:r>
                        <a:rPr kumimoji="1" lang="ja-JP" altLang="en-US" sz="900" b="1" dirty="0" smtClean="0">
                          <a:solidFill>
                            <a:schemeClr val="tx1"/>
                          </a:solidFill>
                          <a:latin typeface="HG丸ｺﾞｼｯｸM-PRO" pitchFamily="50" charset="-128"/>
                          <a:ea typeface="HG丸ｺﾞｼｯｸM-PRO" pitchFamily="50" charset="-128"/>
                        </a:rPr>
                        <a:t>コース</a:t>
                      </a:r>
                      <a:endParaRPr kumimoji="1" lang="en-US" altLang="ja-JP" sz="900" b="1" dirty="0" smtClean="0">
                        <a:solidFill>
                          <a:schemeClr val="tx1"/>
                        </a:solidFill>
                        <a:latin typeface="HG丸ｺﾞｼｯｸM-PRO" pitchFamily="50" charset="-128"/>
                        <a:ea typeface="HG丸ｺﾞｼｯｸM-PRO" pitchFamily="50" charset="-128"/>
                      </a:endParaRP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選択的適用拡大の導入に伴い、短時間労働者の意向を適切に把握し、被用者保険の適用と働き方の見直しに反映させるための取組の実施</a:t>
                      </a:r>
                      <a:endParaRPr kumimoji="1" lang="en-US" altLang="ja-JP" sz="8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kumimoji="1" lang="ja-JP" altLang="en-US" sz="800" b="0" u="none" dirty="0" smtClean="0">
                          <a:solidFill>
                            <a:schemeClr val="tx1"/>
                          </a:solidFill>
                          <a:latin typeface="HG丸ｺﾞｼｯｸM-PRO" pitchFamily="50" charset="-128"/>
                          <a:ea typeface="HG丸ｺﾞｼｯｸM-PRO" pitchFamily="50" charset="-128"/>
                        </a:rPr>
                        <a:t>１事業所当たり</a:t>
                      </a:r>
                      <a:r>
                        <a:rPr kumimoji="1" lang="en-US" altLang="ja-JP" sz="800" b="0" u="none" dirty="0" smtClean="0">
                          <a:solidFill>
                            <a:schemeClr val="tx1"/>
                          </a:solidFill>
                          <a:latin typeface="HG丸ｺﾞｼｯｸM-PRO" pitchFamily="50" charset="-128"/>
                          <a:ea typeface="HG丸ｺﾞｼｯｸM-PRO" pitchFamily="50" charset="-128"/>
                        </a:rPr>
                        <a:t>19</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24</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14.25</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18</a:t>
                      </a:r>
                      <a:r>
                        <a:rPr kumimoji="1" lang="ja-JP" altLang="en-US" sz="800" b="0" u="none" dirty="0" smtClean="0">
                          <a:solidFill>
                            <a:schemeClr val="tx1"/>
                          </a:solidFill>
                          <a:latin typeface="HG丸ｺﾞｼｯｸM-PRO" pitchFamily="50" charset="-128"/>
                          <a:ea typeface="HG丸ｺﾞｼｯｸM-PRO" pitchFamily="50" charset="-128"/>
                        </a:rPr>
                        <a:t>万円＞）</a:t>
                      </a:r>
                      <a:endParaRPr kumimoji="1" lang="en-US" altLang="ja-JP" sz="800" b="0" u="none" dirty="0" smtClean="0">
                        <a:solidFill>
                          <a:schemeClr val="tx1"/>
                        </a:solidFill>
                        <a:latin typeface="HG丸ｺﾞｼｯｸM-PRO" pitchFamily="50" charset="-128"/>
                        <a:ea typeface="HG丸ｺﾞｼｯｸM-PRO" pitchFamily="50" charset="-128"/>
                      </a:endParaRPr>
                    </a:p>
                    <a:p>
                      <a:pPr algn="l"/>
                      <a:r>
                        <a:rPr lang="en-US" altLang="ja-JP" sz="600" dirty="0" smtClean="0">
                          <a:solidFill>
                            <a:schemeClr val="tx1"/>
                          </a:solidFill>
                          <a:latin typeface="HG丸ｺﾞｼｯｸM-PRO" panose="020F0600000000000000" pitchFamily="50" charset="-128"/>
                          <a:ea typeface="HG丸ｺﾞｼｯｸM-PRO" panose="020F0600000000000000" pitchFamily="50" charset="-128"/>
                        </a:rPr>
                        <a:t>※</a:t>
                      </a:r>
                      <a:r>
                        <a:rPr lang="ja-JP" altLang="en-US" sz="600" dirty="0" smtClean="0">
                          <a:solidFill>
                            <a:schemeClr val="tx1"/>
                          </a:solidFill>
                          <a:latin typeface="HG丸ｺﾞｼｯｸM-PRO" panose="020F0600000000000000" pitchFamily="50" charset="-128"/>
                          <a:ea typeface="HG丸ｺﾞｼｯｸM-PRO" panose="020F0600000000000000" pitchFamily="50" charset="-128"/>
                        </a:rPr>
                        <a:t>　社会保険加入時に賃金増額を行った場合、労働者１人につき増額幅に応じ以下の額を加算</a:t>
                      </a:r>
                      <a:endParaRPr kumimoji="1" lang="en-US" altLang="ja-JP" sz="600" b="0" u="none" dirty="0" smtClean="0">
                        <a:solidFill>
                          <a:schemeClr val="tx1"/>
                        </a:solidFill>
                        <a:latin typeface="HG丸ｺﾞｼｯｸM-PRO" pitchFamily="50" charset="-128"/>
                        <a:ea typeface="HG丸ｺﾞｼｯｸM-PRO" pitchFamily="50" charset="-128"/>
                      </a:endParaRPr>
                    </a:p>
                    <a:p>
                      <a:pPr algn="l"/>
                      <a:r>
                        <a:rPr kumimoji="1" lang="ja-JP" altLang="en-US" sz="500" b="0" u="none"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2</a:t>
                      </a:r>
                      <a:r>
                        <a:rPr kumimoji="1" lang="ja-JP" altLang="en-US" sz="500" b="0" u="none" dirty="0" smtClean="0">
                          <a:solidFill>
                            <a:schemeClr val="tx1"/>
                          </a:solidFill>
                          <a:latin typeface="HG丸ｺﾞｼｯｸM-PRO" pitchFamily="50" charset="-128"/>
                          <a:ea typeface="HG丸ｺﾞｼｯｸM-PRO" pitchFamily="50" charset="-128"/>
                        </a:rPr>
                        <a:t>％以上：１</a:t>
                      </a:r>
                      <a:r>
                        <a:rPr kumimoji="1" lang="en-US" altLang="ja-JP" sz="500" b="0" u="none" dirty="0" smtClean="0">
                          <a:solidFill>
                            <a:schemeClr val="tx1"/>
                          </a:solidFill>
                          <a:latin typeface="HG丸ｺﾞｼｯｸM-PRO" pitchFamily="50" charset="-128"/>
                          <a:ea typeface="HG丸ｺﾞｼｯｸM-PRO" pitchFamily="50" charset="-128"/>
                        </a:rPr>
                        <a:t>.</a:t>
                      </a:r>
                      <a:r>
                        <a:rPr kumimoji="1" lang="ja-JP" altLang="en-US" sz="500" b="0" u="none" dirty="0" smtClean="0">
                          <a:solidFill>
                            <a:schemeClr val="tx1"/>
                          </a:solidFill>
                          <a:latin typeface="HG丸ｺﾞｼｯｸM-PRO" pitchFamily="50" charset="-128"/>
                          <a:ea typeface="HG丸ｺﾞｼｯｸM-PRO" pitchFamily="50" charset="-128"/>
                        </a:rPr>
                        <a:t>９万円＜</a:t>
                      </a:r>
                      <a:r>
                        <a:rPr kumimoji="1" lang="en-US" altLang="ja-JP" sz="500" b="0" u="none" dirty="0" smtClean="0">
                          <a:solidFill>
                            <a:schemeClr val="tx1"/>
                          </a:solidFill>
                          <a:latin typeface="HG丸ｺﾞｼｯｸM-PRO" pitchFamily="50" charset="-128"/>
                          <a:ea typeface="HG丸ｺﾞｼｯｸM-PRO" pitchFamily="50" charset="-128"/>
                        </a:rPr>
                        <a:t>2.4</a:t>
                      </a:r>
                      <a:r>
                        <a:rPr kumimoji="1" lang="ja-JP" altLang="en-US" sz="500" b="0" u="none" dirty="0" smtClean="0">
                          <a:solidFill>
                            <a:schemeClr val="tx1"/>
                          </a:solidFill>
                          <a:latin typeface="HG丸ｺﾞｼｯｸM-PRO" pitchFamily="50" charset="-128"/>
                          <a:ea typeface="HG丸ｺﾞｼｯｸM-PRO" pitchFamily="50" charset="-128"/>
                        </a:rPr>
                        <a:t>万円＞（１</a:t>
                      </a:r>
                      <a:r>
                        <a:rPr kumimoji="1" lang="en-US" altLang="ja-JP" sz="500" b="0" u="none" dirty="0" smtClean="0">
                          <a:solidFill>
                            <a:schemeClr val="tx1"/>
                          </a:solidFill>
                          <a:latin typeface="HG丸ｺﾞｼｯｸM-PRO" pitchFamily="50" charset="-128"/>
                          <a:ea typeface="HG丸ｺﾞｼｯｸM-PRO" pitchFamily="50" charset="-128"/>
                        </a:rPr>
                        <a:t>.</a:t>
                      </a:r>
                      <a:r>
                        <a:rPr kumimoji="1" lang="ja-JP" altLang="en-US" sz="500" b="0" u="none" dirty="0" smtClean="0">
                          <a:solidFill>
                            <a:schemeClr val="tx1"/>
                          </a:solidFill>
                          <a:latin typeface="HG丸ｺﾞｼｯｸM-PRO" pitchFamily="50" charset="-128"/>
                          <a:ea typeface="HG丸ｺﾞｼｯｸM-PRO" pitchFamily="50" charset="-128"/>
                        </a:rPr>
                        <a:t>４万円＜１</a:t>
                      </a:r>
                      <a:r>
                        <a:rPr kumimoji="1" lang="en-US" altLang="ja-JP" sz="500" b="0" u="none" dirty="0" smtClean="0">
                          <a:solidFill>
                            <a:schemeClr val="tx1"/>
                          </a:solidFill>
                          <a:latin typeface="HG丸ｺﾞｼｯｸM-PRO" pitchFamily="50" charset="-128"/>
                          <a:ea typeface="HG丸ｺﾞｼｯｸM-PRO" pitchFamily="50" charset="-128"/>
                        </a:rPr>
                        <a:t>.</a:t>
                      </a:r>
                      <a:r>
                        <a:rPr kumimoji="1" lang="ja-JP" altLang="en-US" sz="500" b="0" u="none" dirty="0" smtClean="0">
                          <a:solidFill>
                            <a:schemeClr val="tx1"/>
                          </a:solidFill>
                          <a:latin typeface="HG丸ｺﾞｼｯｸM-PRO" pitchFamily="50" charset="-128"/>
                          <a:ea typeface="HG丸ｺﾞｼｯｸM-PRO" pitchFamily="50" charset="-128"/>
                        </a:rPr>
                        <a:t>８万円＞）　　</a:t>
                      </a:r>
                      <a:r>
                        <a:rPr kumimoji="1" lang="en-US" altLang="ja-JP" sz="500" b="0" u="none" dirty="0" smtClean="0">
                          <a:solidFill>
                            <a:schemeClr val="tx1"/>
                          </a:solidFill>
                          <a:latin typeface="HG丸ｺﾞｼｯｸM-PRO" pitchFamily="50" charset="-128"/>
                          <a:ea typeface="HG丸ｺﾞｼｯｸM-PRO" pitchFamily="50" charset="-128"/>
                        </a:rPr>
                        <a:t>3</a:t>
                      </a:r>
                      <a:r>
                        <a:rPr kumimoji="1" lang="ja-JP" altLang="en-US" sz="500" b="0" u="none" dirty="0" smtClean="0">
                          <a:solidFill>
                            <a:schemeClr val="tx1"/>
                          </a:solidFill>
                          <a:latin typeface="HG丸ｺﾞｼｯｸM-PRO" pitchFamily="50" charset="-128"/>
                          <a:ea typeface="HG丸ｺﾞｼｯｸM-PRO" pitchFamily="50" charset="-128"/>
                        </a:rPr>
                        <a:t>％以上：</a:t>
                      </a:r>
                      <a:r>
                        <a:rPr kumimoji="1" lang="en-US" altLang="ja-JP" sz="500" b="0" u="none" dirty="0" smtClean="0">
                          <a:solidFill>
                            <a:schemeClr val="tx1"/>
                          </a:solidFill>
                          <a:latin typeface="HG丸ｺﾞｼｯｸM-PRO" pitchFamily="50" charset="-128"/>
                          <a:ea typeface="HG丸ｺﾞｼｯｸM-PRO" pitchFamily="50" charset="-128"/>
                        </a:rPr>
                        <a:t>2.9</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3.6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2.2</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2.7</a:t>
                      </a:r>
                      <a:r>
                        <a:rPr kumimoji="1" lang="ja-JP" altLang="en-US" sz="500" b="0" u="none" dirty="0" smtClean="0">
                          <a:solidFill>
                            <a:schemeClr val="tx1"/>
                          </a:solidFill>
                          <a:latin typeface="HG丸ｺﾞｼｯｸM-PRO" pitchFamily="50" charset="-128"/>
                          <a:ea typeface="HG丸ｺﾞｼｯｸM-PRO" pitchFamily="50" charset="-128"/>
                        </a:rPr>
                        <a:t>万円＞）　</a:t>
                      </a:r>
                      <a:r>
                        <a:rPr kumimoji="1" lang="en-US" altLang="ja-JP" sz="500" b="0" u="none" dirty="0" smtClean="0">
                          <a:solidFill>
                            <a:schemeClr val="tx1"/>
                          </a:solidFill>
                          <a:latin typeface="HG丸ｺﾞｼｯｸM-PRO" pitchFamily="50" charset="-128"/>
                          <a:ea typeface="HG丸ｺﾞｼｯｸM-PRO" pitchFamily="50" charset="-128"/>
                        </a:rPr>
                        <a:t>5</a:t>
                      </a:r>
                      <a:r>
                        <a:rPr kumimoji="1" lang="ja-JP" altLang="en-US" sz="500" b="0" u="none" dirty="0" smtClean="0">
                          <a:solidFill>
                            <a:schemeClr val="tx1"/>
                          </a:solidFill>
                          <a:latin typeface="HG丸ｺﾞｼｯｸM-PRO" pitchFamily="50" charset="-128"/>
                          <a:ea typeface="HG丸ｺﾞｼｯｸM-PRO" pitchFamily="50" charset="-128"/>
                        </a:rPr>
                        <a:t>％以上：</a:t>
                      </a:r>
                      <a:r>
                        <a:rPr kumimoji="1" lang="en-US" altLang="ja-JP" sz="500" b="0" u="none" dirty="0" smtClean="0">
                          <a:solidFill>
                            <a:schemeClr val="tx1"/>
                          </a:solidFill>
                          <a:latin typeface="HG丸ｺﾞｼｯｸM-PRO" pitchFamily="50" charset="-128"/>
                          <a:ea typeface="HG丸ｺﾞｼｯｸM-PRO" pitchFamily="50" charset="-128"/>
                        </a:rPr>
                        <a:t>4.7</a:t>
                      </a:r>
                      <a:r>
                        <a:rPr kumimoji="1" lang="ja-JP" altLang="en-US" sz="500" b="0" u="none" dirty="0" smtClean="0">
                          <a:solidFill>
                            <a:schemeClr val="tx1"/>
                          </a:solidFill>
                          <a:latin typeface="HG丸ｺﾞｼｯｸM-PRO" pitchFamily="50" charset="-128"/>
                          <a:ea typeface="HG丸ｺﾞｼｯｸM-PRO" pitchFamily="50" charset="-128"/>
                        </a:rPr>
                        <a:t>万円＜６万円＞（</a:t>
                      </a:r>
                      <a:r>
                        <a:rPr kumimoji="1" lang="en-US" altLang="ja-JP" sz="500" b="0" u="none" dirty="0" smtClean="0">
                          <a:solidFill>
                            <a:schemeClr val="tx1"/>
                          </a:solidFill>
                          <a:latin typeface="HG丸ｺﾞｼｯｸM-PRO" pitchFamily="50" charset="-128"/>
                          <a:ea typeface="HG丸ｺﾞｼｯｸM-PRO" pitchFamily="50" charset="-128"/>
                        </a:rPr>
                        <a:t>3.6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4.5</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algn="l"/>
                      <a:r>
                        <a:rPr kumimoji="1" lang="ja-JP" altLang="en-US" sz="500" b="0" u="none"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7%</a:t>
                      </a:r>
                      <a:r>
                        <a:rPr kumimoji="1" lang="ja-JP" altLang="en-US" sz="500" b="0" u="none" dirty="0" smtClean="0">
                          <a:solidFill>
                            <a:schemeClr val="tx1"/>
                          </a:solidFill>
                          <a:latin typeface="HG丸ｺﾞｼｯｸM-PRO" pitchFamily="50" charset="-128"/>
                          <a:ea typeface="HG丸ｺﾞｼｯｸM-PRO" pitchFamily="50" charset="-128"/>
                        </a:rPr>
                        <a:t>以上：</a:t>
                      </a:r>
                      <a:r>
                        <a:rPr kumimoji="1" lang="en-US" altLang="ja-JP" sz="500" b="0" u="none" dirty="0" smtClean="0">
                          <a:solidFill>
                            <a:schemeClr val="tx1"/>
                          </a:solidFill>
                          <a:latin typeface="HG丸ｺﾞｼｯｸM-PRO" pitchFamily="50" charset="-128"/>
                          <a:ea typeface="HG丸ｺﾞｼｯｸM-PRO" pitchFamily="50" charset="-128"/>
                        </a:rPr>
                        <a:t>6.6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8.3</a:t>
                      </a:r>
                      <a:r>
                        <a:rPr kumimoji="1" lang="ja-JP" altLang="en-US" sz="500" b="0" u="none" dirty="0" smtClean="0">
                          <a:solidFill>
                            <a:schemeClr val="tx1"/>
                          </a:solidFill>
                          <a:latin typeface="HG丸ｺﾞｼｯｸM-PRO" pitchFamily="50" charset="-128"/>
                          <a:ea typeface="HG丸ｺﾞｼｯｸM-PRO" pitchFamily="50" charset="-128"/>
                        </a:rPr>
                        <a:t>万円＞（５万円＜</a:t>
                      </a:r>
                      <a:r>
                        <a:rPr kumimoji="1" lang="en-US" altLang="ja-JP" sz="500" b="0" u="none" dirty="0" smtClean="0">
                          <a:solidFill>
                            <a:schemeClr val="tx1"/>
                          </a:solidFill>
                          <a:latin typeface="HG丸ｺﾞｼｯｸM-PRO" pitchFamily="50" charset="-128"/>
                          <a:ea typeface="HG丸ｺﾞｼｯｸM-PRO" pitchFamily="50" charset="-128"/>
                        </a:rPr>
                        <a:t>6.3</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ja-JP" altLang="en-US" sz="500" b="0" u="none" baseline="0" dirty="0" smtClean="0">
                          <a:solidFill>
                            <a:schemeClr val="tx1"/>
                          </a:solidFill>
                          <a:latin typeface="HG丸ｺﾞｼｯｸM-PRO" pitchFamily="50" charset="-128"/>
                          <a:ea typeface="HG丸ｺﾞｼｯｸM-PRO" pitchFamily="50" charset="-128"/>
                        </a:rPr>
                        <a:t> </a:t>
                      </a:r>
                      <a:r>
                        <a:rPr kumimoji="1" lang="ja-JP" altLang="en-US" sz="500" b="0" u="none"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10</a:t>
                      </a:r>
                      <a:r>
                        <a:rPr kumimoji="1" lang="ja-JP" altLang="en-US" sz="500" b="0" u="none" dirty="0" smtClean="0">
                          <a:solidFill>
                            <a:schemeClr val="tx1"/>
                          </a:solidFill>
                          <a:latin typeface="HG丸ｺﾞｼｯｸM-PRO" pitchFamily="50" charset="-128"/>
                          <a:ea typeface="HG丸ｺﾞｼｯｸM-PRO" pitchFamily="50" charset="-128"/>
                        </a:rPr>
                        <a:t>％以上：</a:t>
                      </a:r>
                      <a:r>
                        <a:rPr kumimoji="1" lang="en-US" altLang="ja-JP" sz="500" b="0" u="none" dirty="0" smtClean="0">
                          <a:solidFill>
                            <a:schemeClr val="tx1"/>
                          </a:solidFill>
                          <a:latin typeface="HG丸ｺﾞｼｯｸM-PRO" pitchFamily="50" charset="-128"/>
                          <a:ea typeface="HG丸ｺﾞｼｯｸM-PRO" pitchFamily="50" charset="-128"/>
                        </a:rPr>
                        <a:t>9.4</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11.9</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7.1</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8.9</a:t>
                      </a:r>
                      <a:r>
                        <a:rPr kumimoji="1" lang="ja-JP" altLang="en-US" sz="500" b="0" u="none" dirty="0" smtClean="0">
                          <a:solidFill>
                            <a:schemeClr val="tx1"/>
                          </a:solidFill>
                          <a:latin typeface="HG丸ｺﾞｼｯｸM-PRO" pitchFamily="50" charset="-128"/>
                          <a:ea typeface="HG丸ｺﾞｼｯｸM-PRO" pitchFamily="50" charset="-128"/>
                        </a:rPr>
                        <a:t>万円＞）　</a:t>
                      </a:r>
                      <a:r>
                        <a:rPr kumimoji="1" lang="en-US" altLang="ja-JP" sz="500" b="0" u="none" dirty="0" smtClean="0">
                          <a:solidFill>
                            <a:schemeClr val="tx1"/>
                          </a:solidFill>
                          <a:latin typeface="HG丸ｺﾞｼｯｸM-PRO" pitchFamily="50" charset="-128"/>
                          <a:ea typeface="HG丸ｺﾞｼｯｸM-PRO" pitchFamily="50" charset="-128"/>
                        </a:rPr>
                        <a:t>1</a:t>
                      </a:r>
                      <a:r>
                        <a:rPr kumimoji="1" lang="ja-JP" altLang="en-US" sz="500" b="0" u="none" dirty="0" smtClean="0">
                          <a:solidFill>
                            <a:schemeClr val="tx1"/>
                          </a:solidFill>
                          <a:latin typeface="HG丸ｺﾞｼｯｸM-PRO" pitchFamily="50" charset="-128"/>
                          <a:ea typeface="HG丸ｺﾞｼｯｸM-PRO" pitchFamily="50" charset="-128"/>
                        </a:rPr>
                        <a:t>４％以上：</a:t>
                      </a:r>
                      <a:r>
                        <a:rPr kumimoji="1" lang="en-US" altLang="ja-JP" sz="500" b="0" u="none" dirty="0" smtClean="0">
                          <a:solidFill>
                            <a:schemeClr val="tx1"/>
                          </a:solidFill>
                          <a:latin typeface="HG丸ｺﾞｼｯｸM-PRO" pitchFamily="50" charset="-128"/>
                          <a:ea typeface="HG丸ｺﾞｼｯｸM-PRO" pitchFamily="50" charset="-128"/>
                        </a:rPr>
                        <a:t>13.2</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16.6</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9.9</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12.5</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algn="l"/>
                      <a:r>
                        <a:rPr kumimoji="1" lang="en-US" altLang="ja-JP" sz="600" b="0" u="none" dirty="0" smtClean="0">
                          <a:solidFill>
                            <a:schemeClr val="tx1"/>
                          </a:solidFill>
                          <a:latin typeface="HG丸ｺﾞｼｯｸM-PRO" pitchFamily="50" charset="-128"/>
                          <a:ea typeface="HG丸ｺﾞｼｯｸM-PRO" pitchFamily="50" charset="-128"/>
                        </a:rPr>
                        <a:t>※</a:t>
                      </a:r>
                      <a:r>
                        <a:rPr kumimoji="1" lang="ja-JP" altLang="en-US" sz="600" b="0" u="none" dirty="0" smtClean="0">
                          <a:solidFill>
                            <a:schemeClr val="tx1"/>
                          </a:solidFill>
                          <a:latin typeface="HG丸ｺﾞｼｯｸM-PRO" pitchFamily="50" charset="-128"/>
                          <a:ea typeface="HG丸ｺﾞｼｯｸM-PRO" pitchFamily="50" charset="-128"/>
                        </a:rPr>
                        <a:t>　短時間労働者の生産性の向上を図るための取組（研修制度や評価の仕組みの導入）を行った場合に、</a:t>
                      </a:r>
                      <a:r>
                        <a:rPr kumimoji="1" lang="en-US" altLang="ja-JP" sz="600" b="0" u="none" dirty="0" smtClean="0">
                          <a:solidFill>
                            <a:schemeClr val="tx1"/>
                          </a:solidFill>
                          <a:latin typeface="HG丸ｺﾞｼｯｸM-PRO" pitchFamily="50" charset="-128"/>
                          <a:ea typeface="HG丸ｺﾞｼｯｸM-PRO" pitchFamily="50" charset="-128"/>
                        </a:rPr>
                        <a:t>10</a:t>
                      </a:r>
                      <a:r>
                        <a:rPr kumimoji="1" lang="ja-JP" altLang="en-US" sz="600" b="0" u="none" dirty="0" smtClean="0">
                          <a:solidFill>
                            <a:schemeClr val="tx1"/>
                          </a:solidFill>
                          <a:latin typeface="HG丸ｺﾞｼｯｸM-PRO" pitchFamily="50" charset="-128"/>
                          <a:ea typeface="HG丸ｺﾞｼｯｸM-PRO" pitchFamily="50" charset="-128"/>
                        </a:rPr>
                        <a:t>万円（</a:t>
                      </a:r>
                      <a:r>
                        <a:rPr kumimoji="1" lang="en-US" altLang="ja-JP" sz="600" b="0" u="none" dirty="0" smtClean="0">
                          <a:solidFill>
                            <a:schemeClr val="tx1"/>
                          </a:solidFill>
                          <a:latin typeface="HG丸ｺﾞｼｯｸM-PRO" pitchFamily="50" charset="-128"/>
                          <a:ea typeface="HG丸ｺﾞｼｯｸM-PRO" pitchFamily="50" charset="-128"/>
                        </a:rPr>
                        <a:t>7.5</a:t>
                      </a:r>
                      <a:r>
                        <a:rPr kumimoji="1" lang="ja-JP" altLang="en-US" sz="600" b="0" u="none" dirty="0" smtClean="0">
                          <a:solidFill>
                            <a:schemeClr val="tx1"/>
                          </a:solidFill>
                          <a:latin typeface="HG丸ｺﾞｼｯｸM-PRO" pitchFamily="50" charset="-128"/>
                          <a:ea typeface="HG丸ｺﾞｼｯｸM-PRO" pitchFamily="50" charset="-128"/>
                        </a:rPr>
                        <a:t>万円）加算</a:t>
                      </a:r>
                      <a:endParaRPr kumimoji="1" lang="en-US" altLang="ja-JP" sz="600" b="0" u="none" dirty="0" smtClean="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6"/>
                  </a:ext>
                </a:extLst>
              </a:tr>
              <a:tr h="527605">
                <a:tc vMerge="1">
                  <a:txBody>
                    <a:bodyPr/>
                    <a:lstStyle/>
                    <a:p>
                      <a:endParaRPr kumimoji="1" lang="ja-JP" altLang="en-US"/>
                    </a:p>
                  </a:txBody>
                  <a:tcPr/>
                </a:tc>
                <a:tc>
                  <a:txBody>
                    <a:bodyPr/>
                    <a:lstStyle/>
                    <a:p>
                      <a:pPr marL="0" marR="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HG丸ｺﾞｼｯｸM-PRO" pitchFamily="50" charset="-128"/>
                          <a:ea typeface="HG丸ｺﾞｼｯｸM-PRO" pitchFamily="50" charset="-128"/>
                        </a:rPr>
                        <a:t>短時間労働者</a:t>
                      </a:r>
                      <a:endParaRPr kumimoji="1" lang="en-US" altLang="ja-JP" sz="900" b="1" dirty="0" smtClean="0">
                        <a:solidFill>
                          <a:schemeClr val="tx1"/>
                        </a:solidFill>
                        <a:latin typeface="HG丸ｺﾞｼｯｸM-PRO" pitchFamily="50" charset="-128"/>
                        <a:ea typeface="HG丸ｺﾞｼｯｸM-PRO" pitchFamily="50" charset="-128"/>
                      </a:endParaRPr>
                    </a:p>
                    <a:p>
                      <a:pPr marL="0" marR="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HG丸ｺﾞｼｯｸM-PRO" pitchFamily="50" charset="-128"/>
                          <a:ea typeface="HG丸ｺﾞｼｯｸM-PRO" pitchFamily="50" charset="-128"/>
                        </a:rPr>
                        <a:t>労働時間延長</a:t>
                      </a:r>
                      <a:endParaRPr kumimoji="1" lang="en-US" altLang="ja-JP" sz="900" b="1" dirty="0" smtClean="0">
                        <a:solidFill>
                          <a:schemeClr val="tx1"/>
                        </a:solidFill>
                        <a:latin typeface="HG丸ｺﾞｼｯｸM-PRO" pitchFamily="50" charset="-128"/>
                        <a:ea typeface="HG丸ｺﾞｼｯｸM-PRO" pitchFamily="50" charset="-128"/>
                      </a:endParaRPr>
                    </a:p>
                    <a:p>
                      <a:pPr marL="0" marR="0" indent="0" algn="ctr" defTabSz="914287"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HG丸ｺﾞｼｯｸM-PRO" pitchFamily="50" charset="-128"/>
                          <a:ea typeface="HG丸ｺﾞｼｯｸM-PRO" pitchFamily="50" charset="-128"/>
                        </a:rPr>
                        <a:t>コース</a:t>
                      </a:r>
                      <a:endParaRPr kumimoji="1" lang="ja-JP" altLang="en-US" sz="900" b="1" dirty="0">
                        <a:solidFill>
                          <a:schemeClr val="tx1"/>
                        </a:solidFill>
                        <a:latin typeface="HG丸ｺﾞｼｯｸM-PRO" pitchFamily="50" charset="-128"/>
                        <a:ea typeface="HG丸ｺﾞｼｯｸM-PRO" pitchFamily="50" charset="-128"/>
                      </a:endParaRPr>
                    </a:p>
                  </a:txBody>
                  <a:tcPr marL="33230"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kumimoji="1" lang="ja-JP" altLang="en-US" sz="800" b="0" u="none" spc="-30" baseline="0" dirty="0" smtClean="0">
                          <a:solidFill>
                            <a:schemeClr val="tx1"/>
                          </a:solidFill>
                          <a:latin typeface="HG丸ｺﾞｼｯｸM-PRO" pitchFamily="50" charset="-128"/>
                          <a:ea typeface="HG丸ｺﾞｼｯｸM-PRO" pitchFamily="50" charset="-128"/>
                        </a:rPr>
                        <a:t>有期</a:t>
                      </a:r>
                      <a:r>
                        <a:rPr kumimoji="1" lang="ja-JP" altLang="en-US" sz="800" b="0" u="none" dirty="0" smtClean="0">
                          <a:solidFill>
                            <a:schemeClr val="tx1"/>
                          </a:solidFill>
                          <a:latin typeface="HG丸ｺﾞｼｯｸM-PRO" pitchFamily="50" charset="-128"/>
                          <a:ea typeface="HG丸ｺﾞｼｯｸM-PRO" pitchFamily="50" charset="-128"/>
                        </a:rPr>
                        <a:t>雇用</a:t>
                      </a:r>
                      <a:r>
                        <a:rPr kumimoji="1" lang="ja-JP" altLang="en-US" sz="800" b="0" u="none" spc="-30" baseline="0" dirty="0" smtClean="0">
                          <a:solidFill>
                            <a:schemeClr val="tx1"/>
                          </a:solidFill>
                          <a:latin typeface="HG丸ｺﾞｼｯｸM-PRO" pitchFamily="50" charset="-128"/>
                          <a:ea typeface="HG丸ｺﾞｼｯｸM-PRO" pitchFamily="50" charset="-128"/>
                        </a:rPr>
                        <a:t>労働者等の週所定労働時間を延長し、社会保険を適用</a:t>
                      </a:r>
                      <a:endParaRPr kumimoji="1" lang="ja-JP" altLang="en-US" sz="800" b="0" u="none" spc="-30" baseline="0" dirty="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914287" rtl="0" eaLnBrk="1" fontAlgn="auto" latinLnBrk="0" hangingPunct="1">
                        <a:lnSpc>
                          <a:spcPct val="100000"/>
                        </a:lnSpc>
                        <a:spcBef>
                          <a:spcPts val="0"/>
                        </a:spcBef>
                        <a:spcAft>
                          <a:spcPts val="0"/>
                        </a:spcAft>
                        <a:buClrTx/>
                        <a:buSzTx/>
                        <a:buFontTx/>
                        <a:buNone/>
                        <a:tabLst/>
                        <a:defRPr/>
                      </a:pPr>
                      <a:r>
                        <a:rPr kumimoji="1" lang="ja-JP" altLang="en-US" sz="800" b="0" u="none" dirty="0" smtClean="0">
                          <a:solidFill>
                            <a:schemeClr val="tx1"/>
                          </a:solidFill>
                          <a:latin typeface="HG丸ｺﾞｼｯｸM-PRO" pitchFamily="50" charset="-128"/>
                          <a:ea typeface="HG丸ｺﾞｼｯｸM-PRO" pitchFamily="50" charset="-128"/>
                        </a:rPr>
                        <a:t>１人当たり</a:t>
                      </a:r>
                      <a:r>
                        <a:rPr kumimoji="1" lang="en-US" altLang="ja-JP" sz="800" b="0" u="none" dirty="0" smtClean="0">
                          <a:solidFill>
                            <a:schemeClr val="tx1"/>
                          </a:solidFill>
                          <a:latin typeface="HG丸ｺﾞｼｯｸM-PRO" pitchFamily="50" charset="-128"/>
                          <a:ea typeface="HG丸ｺﾞｼｯｸM-PRO" pitchFamily="50" charset="-128"/>
                        </a:rPr>
                        <a:t>22.5</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28.4</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16.9</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en-US" altLang="ja-JP" sz="800" b="0" u="none" dirty="0" smtClean="0">
                          <a:solidFill>
                            <a:schemeClr val="tx1"/>
                          </a:solidFill>
                          <a:latin typeface="HG丸ｺﾞｼｯｸM-PRO" pitchFamily="50" charset="-128"/>
                          <a:ea typeface="HG丸ｺﾞｼｯｸM-PRO" pitchFamily="50" charset="-128"/>
                        </a:rPr>
                        <a:t>21.3</a:t>
                      </a:r>
                      <a:r>
                        <a:rPr kumimoji="1" lang="ja-JP" altLang="en-US" sz="800" b="0" u="none" dirty="0" smtClean="0">
                          <a:solidFill>
                            <a:schemeClr val="tx1"/>
                          </a:solidFill>
                          <a:latin typeface="HG丸ｺﾞｼｯｸM-PRO" pitchFamily="50" charset="-128"/>
                          <a:ea typeface="HG丸ｺﾞｼｯｸM-PRO" pitchFamily="50" charset="-128"/>
                        </a:rPr>
                        <a:t>万円＞</a:t>
                      </a:r>
                      <a:r>
                        <a:rPr kumimoji="1" lang="ja-JP" altLang="en-US" sz="900" b="0" u="none" dirty="0" smtClean="0">
                          <a:solidFill>
                            <a:schemeClr val="tx1"/>
                          </a:solidFill>
                          <a:latin typeface="HG丸ｺﾞｼｯｸM-PRO" pitchFamily="50" charset="-128"/>
                          <a:ea typeface="HG丸ｺﾞｼｯｸM-PRO" pitchFamily="50" charset="-128"/>
                        </a:rPr>
                        <a:t>）</a:t>
                      </a:r>
                      <a:endParaRPr kumimoji="1" lang="en-US" altLang="ja-JP" sz="900" b="0" u="none" dirty="0" smtClean="0">
                        <a:solidFill>
                          <a:schemeClr val="tx1"/>
                        </a:solidFill>
                        <a:latin typeface="HG丸ｺﾞｼｯｸM-PRO" pitchFamily="50" charset="-128"/>
                        <a:ea typeface="HG丸ｺﾞｼｯｸM-PRO" pitchFamily="50" charset="-128"/>
                      </a:endParaRPr>
                    </a:p>
                    <a:p>
                      <a:pPr marL="0" marR="0" indent="0" algn="l" defTabSz="914287" rtl="0" eaLnBrk="1" fontAlgn="auto" latinLnBrk="0" hangingPunct="1">
                        <a:lnSpc>
                          <a:spcPct val="100000"/>
                        </a:lnSpc>
                        <a:spcBef>
                          <a:spcPts val="0"/>
                        </a:spcBef>
                        <a:spcAft>
                          <a:spcPts val="0"/>
                        </a:spcAft>
                        <a:buClrTx/>
                        <a:buSzTx/>
                        <a:buFontTx/>
                        <a:buNone/>
                        <a:tabLst/>
                        <a:defRPr/>
                      </a:pPr>
                      <a:r>
                        <a:rPr kumimoji="1" lang="ja-JP" altLang="en-US" sz="500" b="0" u="none" baseline="0"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a:t>
                      </a:r>
                      <a:r>
                        <a:rPr kumimoji="1" lang="ja-JP" altLang="en-US" sz="500" b="0" u="none" dirty="0" smtClean="0">
                          <a:solidFill>
                            <a:schemeClr val="tx1"/>
                          </a:solidFill>
                          <a:latin typeface="HG丸ｺﾞｼｯｸM-PRO" pitchFamily="50" charset="-128"/>
                          <a:ea typeface="HG丸ｺﾞｼｯｸM-PRO" pitchFamily="50" charset="-128"/>
                        </a:rPr>
                        <a:t>　労働者の手取りが減少しない取組をした場合、</a:t>
                      </a:r>
                      <a:r>
                        <a:rPr kumimoji="1" lang="en-US" altLang="ja-JP" sz="500" b="0" u="none" dirty="0" smtClean="0">
                          <a:solidFill>
                            <a:schemeClr val="tx1"/>
                          </a:solidFill>
                          <a:latin typeface="HG丸ｺﾞｼｯｸM-PRO" pitchFamily="50" charset="-128"/>
                          <a:ea typeface="HG丸ｺﾞｼｯｸM-PRO" pitchFamily="50" charset="-128"/>
                        </a:rPr>
                        <a:t>1</a:t>
                      </a:r>
                      <a:r>
                        <a:rPr kumimoji="1" lang="ja-JP" altLang="en-US" sz="500" b="0" u="none" dirty="0" smtClean="0">
                          <a:solidFill>
                            <a:schemeClr val="tx1"/>
                          </a:solidFill>
                          <a:latin typeface="HG丸ｺﾞｼｯｸM-PRO" pitchFamily="50" charset="-128"/>
                          <a:ea typeface="HG丸ｺﾞｼｯｸM-PRO" pitchFamily="50" charset="-128"/>
                        </a:rPr>
                        <a:t>時間以上５時間未満延長でも助成</a:t>
                      </a:r>
                      <a:r>
                        <a:rPr kumimoji="1" lang="en-US" altLang="ja-JP" sz="500" b="0" u="none" dirty="0" smtClean="0">
                          <a:solidFill>
                            <a:schemeClr val="tx1"/>
                          </a:solidFill>
                          <a:latin typeface="HG丸ｺﾞｼｯｸM-PRO" pitchFamily="50" charset="-128"/>
                          <a:ea typeface="HG丸ｺﾞｼｯｸM-PRO" pitchFamily="50" charset="-128"/>
                        </a:rPr>
                        <a:t>(</a:t>
                      </a:r>
                      <a:r>
                        <a:rPr kumimoji="1" lang="ja-JP" altLang="en-US" sz="500" b="0" u="none" dirty="0" smtClean="0">
                          <a:solidFill>
                            <a:schemeClr val="tx1"/>
                          </a:solidFill>
                          <a:latin typeface="HG丸ｺﾞｼｯｸM-PRO" pitchFamily="50" charset="-128"/>
                          <a:ea typeface="HG丸ｺﾞｼｯｸM-PRO" pitchFamily="50" charset="-128"/>
                        </a:rPr>
                        <a:t>上記「賃金規定等改定コース」又は「選択的適用拡大導入時処遇改善コース」と併せることも可</a:t>
                      </a:r>
                      <a:r>
                        <a:rPr kumimoji="1" lang="en-US" altLang="ja-JP" sz="500" b="0" u="none" dirty="0" smtClean="0">
                          <a:solidFill>
                            <a:schemeClr val="tx1"/>
                          </a:solidFill>
                          <a:latin typeface="HG丸ｺﾞｼｯｸM-PRO" pitchFamily="50" charset="-128"/>
                          <a:ea typeface="HG丸ｺﾞｼｯｸM-PRO" pitchFamily="50" charset="-128"/>
                        </a:rPr>
                        <a:t>)</a:t>
                      </a:r>
                    </a:p>
                    <a:p>
                      <a:pPr marL="0" marR="0" indent="0" algn="l" defTabSz="914287" rtl="0" eaLnBrk="1" fontAlgn="auto" latinLnBrk="0" hangingPunct="1">
                        <a:lnSpc>
                          <a:spcPct val="100000"/>
                        </a:lnSpc>
                        <a:spcBef>
                          <a:spcPts val="0"/>
                        </a:spcBef>
                        <a:spcAft>
                          <a:spcPts val="0"/>
                        </a:spcAft>
                        <a:buClrTx/>
                        <a:buSzTx/>
                        <a:buFontTx/>
                        <a:buNone/>
                        <a:tabLst/>
                        <a:defRPr/>
                      </a:pPr>
                      <a:r>
                        <a:rPr kumimoji="1" lang="en-US" altLang="ja-JP" sz="500" b="0" u="none" dirty="0" smtClean="0">
                          <a:solidFill>
                            <a:schemeClr val="tx1"/>
                          </a:solidFill>
                          <a:latin typeface="HG丸ｺﾞｼｯｸM-PRO" pitchFamily="50" charset="-128"/>
                          <a:ea typeface="HG丸ｺﾞｼｯｸM-PRO" pitchFamily="50" charset="-128"/>
                        </a:rPr>
                        <a:t> 1</a:t>
                      </a:r>
                      <a:r>
                        <a:rPr kumimoji="1" lang="ja-JP" altLang="en-US" sz="500" b="0" u="none" dirty="0" smtClean="0">
                          <a:solidFill>
                            <a:schemeClr val="tx1"/>
                          </a:solidFill>
                          <a:latin typeface="HG丸ｺﾞｼｯｸM-PRO" pitchFamily="50" charset="-128"/>
                          <a:ea typeface="HG丸ｺﾞｼｯｸM-PRO" pitchFamily="50" charset="-128"/>
                        </a:rPr>
                        <a:t>時間以上２時間未満：</a:t>
                      </a:r>
                      <a:r>
                        <a:rPr kumimoji="1" lang="ja-JP" altLang="en-US" sz="500" b="0" u="none" baseline="0" dirty="0" smtClean="0">
                          <a:solidFill>
                            <a:schemeClr val="tx1"/>
                          </a:solidFill>
                          <a:latin typeface="HG丸ｺﾞｼｯｸM-PRO" pitchFamily="50" charset="-128"/>
                          <a:ea typeface="HG丸ｺﾞｼｯｸM-PRO" pitchFamily="50" charset="-128"/>
                        </a:rPr>
                        <a:t>  </a:t>
                      </a:r>
                      <a:r>
                        <a:rPr kumimoji="1" lang="en-US" altLang="ja-JP" sz="500" b="0" u="none" dirty="0" smtClean="0">
                          <a:solidFill>
                            <a:schemeClr val="tx1"/>
                          </a:solidFill>
                          <a:latin typeface="HG丸ｺﾞｼｯｸM-PRO" pitchFamily="50" charset="-128"/>
                          <a:ea typeface="HG丸ｺﾞｼｯｸM-PRO" pitchFamily="50" charset="-128"/>
                        </a:rPr>
                        <a:t>4.5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5.7</a:t>
                      </a:r>
                      <a:r>
                        <a:rPr kumimoji="1" lang="ja-JP" altLang="en-US" sz="500" b="0" u="none" dirty="0" smtClean="0">
                          <a:solidFill>
                            <a:schemeClr val="tx1"/>
                          </a:solidFill>
                          <a:latin typeface="HG丸ｺﾞｼｯｸM-PRO" pitchFamily="50" charset="-128"/>
                          <a:ea typeface="HG丸ｺﾞｼｯｸM-PRO" pitchFamily="50" charset="-128"/>
                        </a:rPr>
                        <a:t>万円＞  （</a:t>
                      </a:r>
                      <a:r>
                        <a:rPr kumimoji="1" lang="en-US" altLang="ja-JP" sz="500" b="0" u="none" dirty="0" smtClean="0">
                          <a:solidFill>
                            <a:schemeClr val="tx1"/>
                          </a:solidFill>
                          <a:latin typeface="HG丸ｺﾞｼｯｸM-PRO" pitchFamily="50" charset="-128"/>
                          <a:ea typeface="HG丸ｺﾞｼｯｸM-PRO" pitchFamily="50" charset="-128"/>
                        </a:rPr>
                        <a:t>3.4</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4.3</a:t>
                      </a:r>
                      <a:r>
                        <a:rPr kumimoji="1" lang="ja-JP" altLang="en-US" sz="500" b="0" u="none" dirty="0" smtClean="0">
                          <a:solidFill>
                            <a:schemeClr val="tx1"/>
                          </a:solidFill>
                          <a:latin typeface="HG丸ｺﾞｼｯｸM-PRO" pitchFamily="50" charset="-128"/>
                          <a:ea typeface="HG丸ｺﾞｼｯｸM-PRO" pitchFamily="50" charset="-128"/>
                        </a:rPr>
                        <a:t>万円＞）   </a:t>
                      </a:r>
                      <a:r>
                        <a:rPr kumimoji="1" lang="en-US" altLang="ja-JP" sz="500" b="0" u="none" dirty="0" smtClean="0">
                          <a:solidFill>
                            <a:schemeClr val="tx1"/>
                          </a:solidFill>
                          <a:latin typeface="HG丸ｺﾞｼｯｸM-PRO" pitchFamily="50" charset="-128"/>
                          <a:ea typeface="HG丸ｺﾞｼｯｸM-PRO" pitchFamily="50" charset="-128"/>
                        </a:rPr>
                        <a:t>2</a:t>
                      </a:r>
                      <a:r>
                        <a:rPr kumimoji="1" lang="ja-JP" altLang="en-US" sz="500" b="0" u="none" dirty="0" smtClean="0">
                          <a:solidFill>
                            <a:schemeClr val="tx1"/>
                          </a:solidFill>
                          <a:latin typeface="HG丸ｺﾞｼｯｸM-PRO" pitchFamily="50" charset="-128"/>
                          <a:ea typeface="HG丸ｺﾞｼｯｸM-PRO" pitchFamily="50" charset="-128"/>
                        </a:rPr>
                        <a:t>時間以上３時間未満：  ９万円＜</a:t>
                      </a:r>
                      <a:r>
                        <a:rPr kumimoji="1" lang="en-US" altLang="ja-JP" sz="500" b="0" u="none" dirty="0" smtClean="0">
                          <a:solidFill>
                            <a:schemeClr val="tx1"/>
                          </a:solidFill>
                          <a:latin typeface="HG丸ｺﾞｼｯｸM-PRO" pitchFamily="50" charset="-128"/>
                          <a:ea typeface="HG丸ｺﾞｼｯｸM-PRO" pitchFamily="50" charset="-128"/>
                        </a:rPr>
                        <a:t>11.4</a:t>
                      </a:r>
                      <a:r>
                        <a:rPr kumimoji="1" lang="ja-JP" altLang="en-US" sz="500" b="0" u="none" dirty="0" smtClean="0">
                          <a:solidFill>
                            <a:schemeClr val="tx1"/>
                          </a:solidFill>
                          <a:latin typeface="HG丸ｺﾞｼｯｸM-PRO" pitchFamily="50" charset="-128"/>
                          <a:ea typeface="HG丸ｺﾞｼｯｸM-PRO" pitchFamily="50" charset="-128"/>
                        </a:rPr>
                        <a:t>万円＞  （</a:t>
                      </a:r>
                      <a:r>
                        <a:rPr kumimoji="1" lang="en-US" altLang="ja-JP" sz="500" b="0" u="none" dirty="0" smtClean="0">
                          <a:solidFill>
                            <a:schemeClr val="tx1"/>
                          </a:solidFill>
                          <a:latin typeface="HG丸ｺﾞｼｯｸM-PRO" pitchFamily="50" charset="-128"/>
                          <a:ea typeface="HG丸ｺﾞｼｯｸM-PRO" pitchFamily="50" charset="-128"/>
                        </a:rPr>
                        <a:t>6.8</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8.6</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en-US" altLang="ja-JP" sz="500" b="0" u="none" dirty="0" smtClean="0">
                        <a:solidFill>
                          <a:schemeClr val="tx1"/>
                        </a:solidFill>
                        <a:latin typeface="HG丸ｺﾞｼｯｸM-PRO" pitchFamily="50" charset="-128"/>
                        <a:ea typeface="HG丸ｺﾞｼｯｸM-PRO" pitchFamily="50" charset="-128"/>
                      </a:endParaRPr>
                    </a:p>
                    <a:p>
                      <a:pPr marL="0" marR="0" indent="0" algn="l" defTabSz="914287" rtl="0" eaLnBrk="1" fontAlgn="auto" latinLnBrk="0" hangingPunct="1">
                        <a:lnSpc>
                          <a:spcPct val="100000"/>
                        </a:lnSpc>
                        <a:spcBef>
                          <a:spcPts val="0"/>
                        </a:spcBef>
                        <a:spcAft>
                          <a:spcPts val="0"/>
                        </a:spcAft>
                        <a:buClrTx/>
                        <a:buSzTx/>
                        <a:buFontTx/>
                        <a:buNone/>
                        <a:tabLst/>
                        <a:defRPr/>
                      </a:pPr>
                      <a:r>
                        <a:rPr kumimoji="1" lang="en-US" altLang="ja-JP" sz="500" b="0" u="none" dirty="0" smtClean="0">
                          <a:solidFill>
                            <a:schemeClr val="tx1"/>
                          </a:solidFill>
                          <a:latin typeface="HG丸ｺﾞｼｯｸM-PRO" pitchFamily="50" charset="-128"/>
                          <a:ea typeface="HG丸ｺﾞｼｯｸM-PRO" pitchFamily="50" charset="-128"/>
                        </a:rPr>
                        <a:t> 3</a:t>
                      </a:r>
                      <a:r>
                        <a:rPr kumimoji="1" lang="ja-JP" altLang="en-US" sz="500" b="0" u="none" dirty="0" smtClean="0">
                          <a:solidFill>
                            <a:schemeClr val="tx1"/>
                          </a:solidFill>
                          <a:latin typeface="HG丸ｺﾞｼｯｸM-PRO" pitchFamily="50" charset="-128"/>
                          <a:ea typeface="HG丸ｺﾞｼｯｸM-PRO" pitchFamily="50" charset="-128"/>
                        </a:rPr>
                        <a:t>時間以上４時間未満：</a:t>
                      </a:r>
                      <a:r>
                        <a:rPr kumimoji="1" lang="en-US" altLang="ja-JP" sz="500" b="0" u="none" dirty="0" smtClean="0">
                          <a:solidFill>
                            <a:schemeClr val="tx1"/>
                          </a:solidFill>
                          <a:latin typeface="HG丸ｺﾞｼｯｸM-PRO" pitchFamily="50" charset="-128"/>
                          <a:ea typeface="HG丸ｺﾞｼｯｸM-PRO" pitchFamily="50" charset="-128"/>
                        </a:rPr>
                        <a:t>13.5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17</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10.1</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12.8</a:t>
                      </a:r>
                      <a:r>
                        <a:rPr kumimoji="1" lang="ja-JP" altLang="en-US" sz="500" b="0" u="none" dirty="0" smtClean="0">
                          <a:solidFill>
                            <a:schemeClr val="tx1"/>
                          </a:solidFill>
                          <a:latin typeface="HG丸ｺﾞｼｯｸM-PRO" pitchFamily="50" charset="-128"/>
                          <a:ea typeface="HG丸ｺﾞｼｯｸM-PRO" pitchFamily="50" charset="-128"/>
                        </a:rPr>
                        <a:t>万円＞） </a:t>
                      </a:r>
                      <a:r>
                        <a:rPr kumimoji="1" lang="en-US" altLang="ja-JP" sz="500" b="0" u="none" dirty="0" smtClean="0">
                          <a:solidFill>
                            <a:schemeClr val="tx1"/>
                          </a:solidFill>
                          <a:latin typeface="HG丸ｺﾞｼｯｸM-PRO" pitchFamily="50" charset="-128"/>
                          <a:ea typeface="HG丸ｺﾞｼｯｸM-PRO" pitchFamily="50" charset="-128"/>
                        </a:rPr>
                        <a:t>4</a:t>
                      </a:r>
                      <a:r>
                        <a:rPr kumimoji="1" lang="ja-JP" altLang="en-US" sz="500" b="0" u="none" dirty="0" smtClean="0">
                          <a:solidFill>
                            <a:schemeClr val="tx1"/>
                          </a:solidFill>
                          <a:latin typeface="HG丸ｺﾞｼｯｸM-PRO" pitchFamily="50" charset="-128"/>
                          <a:ea typeface="HG丸ｺﾞｼｯｸM-PRO" pitchFamily="50" charset="-128"/>
                        </a:rPr>
                        <a:t>時間以上５時間未満：</a:t>
                      </a:r>
                      <a:r>
                        <a:rPr kumimoji="1" lang="en-US" altLang="ja-JP" sz="500" b="0" u="none" dirty="0" smtClean="0">
                          <a:solidFill>
                            <a:schemeClr val="tx1"/>
                          </a:solidFill>
                          <a:latin typeface="HG丸ｺﾞｼｯｸM-PRO" pitchFamily="50" charset="-128"/>
                          <a:ea typeface="HG丸ｺﾞｼｯｸM-PRO" pitchFamily="50" charset="-128"/>
                        </a:rPr>
                        <a:t>18</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22.7</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13.5</a:t>
                      </a:r>
                      <a:r>
                        <a:rPr kumimoji="1" lang="ja-JP" altLang="en-US" sz="500" b="0" u="none" dirty="0" smtClean="0">
                          <a:solidFill>
                            <a:schemeClr val="tx1"/>
                          </a:solidFill>
                          <a:latin typeface="HG丸ｺﾞｼｯｸM-PRO" pitchFamily="50" charset="-128"/>
                          <a:ea typeface="HG丸ｺﾞｼｯｸM-PRO" pitchFamily="50" charset="-128"/>
                        </a:rPr>
                        <a:t>万円＜</a:t>
                      </a:r>
                      <a:r>
                        <a:rPr kumimoji="1" lang="en-US" altLang="ja-JP" sz="500" b="0" u="none" dirty="0" smtClean="0">
                          <a:solidFill>
                            <a:schemeClr val="tx1"/>
                          </a:solidFill>
                          <a:latin typeface="HG丸ｺﾞｼｯｸM-PRO" pitchFamily="50" charset="-128"/>
                          <a:ea typeface="HG丸ｺﾞｼｯｸM-PRO" pitchFamily="50" charset="-128"/>
                        </a:rPr>
                        <a:t>17</a:t>
                      </a:r>
                      <a:r>
                        <a:rPr kumimoji="1" lang="ja-JP" altLang="en-US" sz="500" b="0" u="none" dirty="0" smtClean="0">
                          <a:solidFill>
                            <a:schemeClr val="tx1"/>
                          </a:solidFill>
                          <a:latin typeface="HG丸ｺﾞｼｯｸM-PRO" pitchFamily="50" charset="-128"/>
                          <a:ea typeface="HG丸ｺﾞｼｯｸM-PRO" pitchFamily="50" charset="-128"/>
                        </a:rPr>
                        <a:t>万円＞）</a:t>
                      </a:r>
                      <a:endParaRPr kumimoji="1" lang="ja-JP" altLang="en-US" sz="500" b="0" u="none" dirty="0">
                        <a:solidFill>
                          <a:schemeClr val="tx1"/>
                        </a:solidFill>
                        <a:latin typeface="HG丸ｺﾞｼｯｸM-PRO" pitchFamily="50" charset="-128"/>
                        <a:ea typeface="HG丸ｺﾞｼｯｸM-PRO" pitchFamily="50" charset="-128"/>
                      </a:endParaRPr>
                    </a:p>
                  </a:txBody>
                  <a:tcPr marL="66462" marR="33230" marT="34863" marB="3486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7"/>
                  </a:ext>
                </a:extLst>
              </a:tr>
            </a:tbl>
          </a:graphicData>
        </a:graphic>
      </p:graphicFrame>
      <p:sp>
        <p:nvSpPr>
          <p:cNvPr id="2" name="テキスト ボックス 1"/>
          <p:cNvSpPr txBox="1"/>
          <p:nvPr/>
        </p:nvSpPr>
        <p:spPr>
          <a:xfrm>
            <a:off x="51627" y="363812"/>
            <a:ext cx="9050271" cy="421397"/>
          </a:xfrm>
          <a:prstGeom prst="rect">
            <a:avLst/>
          </a:prstGeom>
          <a:noFill/>
        </p:spPr>
        <p:txBody>
          <a:bodyPr wrap="square" rtlCol="0">
            <a:spAutoFit/>
          </a:bodyPr>
          <a:lstStyle/>
          <a:p>
            <a:pPr defTabSz="814822" fontAlgn="base">
              <a:spcBef>
                <a:spcPct val="0"/>
              </a:spcBef>
              <a:spcAft>
                <a:spcPct val="0"/>
              </a:spcAft>
            </a:pPr>
            <a:r>
              <a:rPr kumimoji="1" lang="ja-JP" altLang="en-US" sz="1069" dirty="0">
                <a:solidFill>
                  <a:prstClr val="black"/>
                </a:solidFill>
                <a:latin typeface="Arial" pitchFamily="34" charset="0"/>
                <a:ea typeface="ＭＳ Ｐゴシック" pitchFamily="50" charset="-128"/>
              </a:rPr>
              <a:t>○　有期雇用労働者、短時間労働者、派遣労働者（以下「有期雇用労働者等」）といったいわゆる非正規雇用労働者の企業内のキャリアアップを促進</a:t>
            </a:r>
            <a:r>
              <a:rPr kumimoji="1" lang="ja-JP" altLang="en-US" sz="1069" dirty="0" err="1">
                <a:solidFill>
                  <a:prstClr val="black"/>
                </a:solidFill>
                <a:latin typeface="Arial" pitchFamily="34" charset="0"/>
                <a:ea typeface="ＭＳ Ｐゴシック" pitchFamily="50" charset="-128"/>
              </a:rPr>
              <a:t>するた</a:t>
            </a:r>
            <a:r>
              <a:rPr kumimoji="1" lang="ja-JP" altLang="en-US" sz="1069" dirty="0">
                <a:solidFill>
                  <a:prstClr val="black"/>
                </a:solidFill>
                <a:latin typeface="Arial" pitchFamily="34" charset="0"/>
                <a:ea typeface="ＭＳ Ｐゴシック" pitchFamily="50" charset="-128"/>
              </a:rPr>
              <a:t>　</a:t>
            </a:r>
            <a:endParaRPr kumimoji="1" lang="en-US" altLang="ja-JP" sz="1069" dirty="0">
              <a:solidFill>
                <a:prstClr val="black"/>
              </a:solidFill>
              <a:latin typeface="Arial" pitchFamily="34" charset="0"/>
              <a:ea typeface="ＭＳ Ｐゴシック" pitchFamily="50" charset="-128"/>
            </a:endParaRPr>
          </a:p>
          <a:p>
            <a:pPr defTabSz="814822" fontAlgn="base">
              <a:spcBef>
                <a:spcPct val="0"/>
              </a:spcBef>
              <a:spcAft>
                <a:spcPct val="0"/>
              </a:spcAft>
            </a:pPr>
            <a:r>
              <a:rPr kumimoji="1" lang="ja-JP" altLang="en-US" sz="1069" dirty="0">
                <a:solidFill>
                  <a:prstClr val="black"/>
                </a:solidFill>
                <a:latin typeface="Arial" pitchFamily="34" charset="0"/>
                <a:ea typeface="ＭＳ Ｐゴシック" pitchFamily="50" charset="-128"/>
              </a:rPr>
              <a:t>　 め、　正社員化、処遇改善の取組を実施した事業主に対して包括的に助成</a:t>
            </a:r>
          </a:p>
        </p:txBody>
      </p:sp>
      <p:sp>
        <p:nvSpPr>
          <p:cNvPr id="4" name="スライド番号プレースホルダー 3"/>
          <p:cNvSpPr>
            <a:spLocks noGrp="1"/>
          </p:cNvSpPr>
          <p:nvPr>
            <p:ph type="sldNum" sz="quarter" idx="12"/>
          </p:nvPr>
        </p:nvSpPr>
        <p:spPr>
          <a:xfrm>
            <a:off x="6884505" y="6432363"/>
            <a:ext cx="2133600" cy="365127"/>
          </a:xfrm>
        </p:spPr>
        <p:txBody>
          <a:bodyPr/>
          <a:lstStyle/>
          <a:p>
            <a:pPr>
              <a:defRPr/>
            </a:pPr>
            <a:fld id="{F95793F0-1422-48A7-88C7-0432C15BFF5A}" type="slidenum">
              <a:rPr lang="ja-JP" altLang="en-US" sz="1480" smtClean="0">
                <a:solidFill>
                  <a:schemeClr val="tx1"/>
                </a:solidFill>
              </a:rPr>
              <a:pPr>
                <a:defRPr/>
              </a:pPr>
              <a:t>19</a:t>
            </a:fld>
            <a:endParaRPr lang="ja-JP" altLang="en-US" sz="1480" dirty="0">
              <a:solidFill>
                <a:schemeClr val="tx1"/>
              </a:solidFill>
            </a:endParaRPr>
          </a:p>
        </p:txBody>
      </p:sp>
    </p:spTree>
    <p:extLst>
      <p:ext uri="{BB962C8B-B14F-4D97-AF65-F5344CB8AC3E}">
        <p14:creationId xmlns:p14="http://schemas.microsoft.com/office/powerpoint/2010/main" val="36650090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75971"/>
            <a:ext cx="8229600" cy="1143000"/>
          </a:xfrm>
        </p:spPr>
        <p:txBody>
          <a:bodyPr/>
          <a:lstStyle/>
          <a:p>
            <a:r>
              <a:rPr kumimoji="1" lang="ja-JP" altLang="en-US" sz="2400" dirty="0" smtClean="0"/>
              <a:t>１　パート・</a:t>
            </a:r>
            <a:r>
              <a:rPr lang="ja-JP" altLang="en-US" sz="2400" dirty="0"/>
              <a:t>有期</a:t>
            </a:r>
            <a:r>
              <a:rPr kumimoji="1" lang="ja-JP" altLang="en-US" sz="2400" dirty="0" smtClean="0"/>
              <a:t>雇用労働法の均等・均衡待遇規定について</a:t>
            </a:r>
            <a:endParaRPr kumimoji="1" lang="ja-JP" altLang="en-US" sz="2400" dirty="0"/>
          </a:p>
        </p:txBody>
      </p:sp>
      <p:sp>
        <p:nvSpPr>
          <p:cNvPr id="3" name="スライド番号プレースホルダー 2"/>
          <p:cNvSpPr>
            <a:spLocks noGrp="1"/>
          </p:cNvSpPr>
          <p:nvPr>
            <p:ph type="sldNum" sz="quarter" idx="12"/>
          </p:nvPr>
        </p:nvSpPr>
        <p:spPr>
          <a:xfrm>
            <a:off x="6838208" y="6356357"/>
            <a:ext cx="2133600" cy="365125"/>
          </a:xfrm>
        </p:spPr>
        <p:txBody>
          <a:bodyPr/>
          <a:lstStyle/>
          <a:p>
            <a:pPr>
              <a:defRPr/>
            </a:pPr>
            <a:fld id="{D9A52D10-AB87-4392-824D-409D2B2BCAAA}" type="slidenum">
              <a:rPr lang="ja-JP" altLang="en-US" sz="1480" smtClean="0">
                <a:solidFill>
                  <a:schemeClr val="tx1"/>
                </a:solidFill>
              </a:rPr>
              <a:pPr>
                <a:defRPr/>
              </a:pPr>
              <a:t>2</a:t>
            </a:fld>
            <a:endParaRPr lang="ja-JP" altLang="en-US" sz="1480" dirty="0">
              <a:solidFill>
                <a:schemeClr val="tx1"/>
              </a:solidFill>
            </a:endParaRPr>
          </a:p>
        </p:txBody>
      </p:sp>
    </p:spTree>
    <p:extLst>
      <p:ext uri="{BB962C8B-B14F-4D97-AF65-F5344CB8AC3E}">
        <p14:creationId xmlns:p14="http://schemas.microsoft.com/office/powerpoint/2010/main" val="1220338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1595" y="173408"/>
            <a:ext cx="9076351" cy="387029"/>
          </a:xfrm>
          <a:prstGeom prst="rect">
            <a:avLst/>
          </a:prstGeom>
          <a:noFill/>
          <a:ln w="9525">
            <a:noFill/>
            <a:miter lim="800000"/>
            <a:headEnd/>
            <a:tailEnd/>
          </a:ln>
        </p:spPr>
        <p:txBody>
          <a:bodyPr wrap="square" tIns="0">
            <a:spAutoFit/>
          </a:bodyPr>
          <a:lstStyle/>
          <a:p>
            <a:pPr algn="ctr" defTabSz="844083" fontAlgn="base">
              <a:spcBef>
                <a:spcPct val="50000"/>
              </a:spcBef>
              <a:spcAft>
                <a:spcPct val="0"/>
              </a:spcAft>
              <a:defRPr/>
            </a:pPr>
            <a:r>
              <a:rPr kumimoji="1" lang="ja-JP" altLang="en-US" sz="2215" b="1" dirty="0">
                <a:solidFill>
                  <a:prstClr val="black"/>
                </a:solidFill>
                <a:latin typeface="Arial" pitchFamily="34" charset="0"/>
                <a:ea typeface="ＭＳ Ｐゴシック" panose="020B0600070205080204" pitchFamily="50" charset="-128"/>
              </a:rPr>
              <a:t>　   </a:t>
            </a:r>
            <a:r>
              <a:rPr kumimoji="1" lang="ja-JP" altLang="en-US" sz="2215"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両立支援等助成金</a:t>
            </a:r>
            <a:endParaRPr kumimoji="1"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0" name="表 59"/>
          <p:cNvGraphicFramePr>
            <a:graphicFrameLocks noGrp="1"/>
          </p:cNvGraphicFramePr>
          <p:nvPr>
            <p:extLst>
              <p:ext uri="{D42A27DB-BD31-4B8C-83A1-F6EECF244321}">
                <p14:modId xmlns:p14="http://schemas.microsoft.com/office/powerpoint/2010/main" val="3305445162"/>
              </p:ext>
            </p:extLst>
          </p:nvPr>
        </p:nvGraphicFramePr>
        <p:xfrm>
          <a:off x="155451" y="1679722"/>
          <a:ext cx="4054604" cy="1805668"/>
        </p:xfrm>
        <a:graphic>
          <a:graphicData uri="http://schemas.openxmlformats.org/drawingml/2006/table">
            <a:tbl>
              <a:tblPr>
                <a:effectLst>
                  <a:outerShdw blurRad="50800" dist="50800" dir="5400000" sx="7000" sy="7000" algn="ctr" rotWithShape="0">
                    <a:srgbClr val="000000">
                      <a:alpha val="43137"/>
                    </a:srgbClr>
                  </a:outerShdw>
                </a:effectLst>
              </a:tblPr>
              <a:tblGrid>
                <a:gridCol w="956497">
                  <a:extLst>
                    <a:ext uri="{9D8B030D-6E8A-4147-A177-3AD203B41FA5}">
                      <a16:colId xmlns:a16="http://schemas.microsoft.com/office/drawing/2014/main" val="20000"/>
                    </a:ext>
                  </a:extLst>
                </a:gridCol>
                <a:gridCol w="1528785">
                  <a:extLst>
                    <a:ext uri="{9D8B030D-6E8A-4147-A177-3AD203B41FA5}">
                      <a16:colId xmlns:a16="http://schemas.microsoft.com/office/drawing/2014/main" val="20001"/>
                    </a:ext>
                  </a:extLst>
                </a:gridCol>
                <a:gridCol w="1569322">
                  <a:extLst>
                    <a:ext uri="{9D8B030D-6E8A-4147-A177-3AD203B41FA5}">
                      <a16:colId xmlns:a16="http://schemas.microsoft.com/office/drawing/2014/main" val="20002"/>
                    </a:ext>
                  </a:extLst>
                </a:gridCol>
              </a:tblGrid>
              <a:tr h="183692">
                <a:tc>
                  <a:txBody>
                    <a:bodyPr/>
                    <a:lstStyle/>
                    <a:p>
                      <a:pPr algn="l" rtl="0" fontAlgn="ctr">
                        <a:lnSpc>
                          <a:spcPts val="1000"/>
                        </a:lnSpc>
                      </a:pPr>
                      <a:endParaRPr lang="en-US" altLang="ja-JP" sz="800" b="0" i="0" u="none" strike="noStrike" dirty="0" smtClean="0">
                        <a:solidFill>
                          <a:schemeClr val="tx1"/>
                        </a:solidFill>
                        <a:effectLst/>
                        <a:latin typeface="ＭＳ Ｐゴシック"/>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defRPr/>
                      </a:pPr>
                      <a:r>
                        <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rPr>
                        <a:t>中小企業</a:t>
                      </a: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j-ea"/>
                          <a:ea typeface="+mj-ea"/>
                        </a:rPr>
                        <a:t>中小企業以外</a:t>
                      </a:r>
                      <a:endParaRPr kumimoji="1" lang="en-US" altLang="ja-JP" sz="800" b="0" i="0" u="none" strike="noStrike" cap="none" normalizeH="0" baseline="0" dirty="0" smtClean="0">
                        <a:ln>
                          <a:noFill/>
                        </a:ln>
                        <a:solidFill>
                          <a:schemeClr val="tx1"/>
                        </a:solidFill>
                        <a:effectLst/>
                        <a:latin typeface="+mj-ea"/>
                        <a:ea typeface="+mj-ea"/>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31726">
                <a:tc>
                  <a:txBody>
                    <a:bodyPr/>
                    <a:lstStyle/>
                    <a:p>
                      <a:pPr algn="l" rtl="0" fontAlgn="ctr">
                        <a:lnSpc>
                          <a:spcPts val="1000"/>
                        </a:lnSpc>
                      </a:pPr>
                      <a:r>
                        <a:rPr lang="ja-JP" altLang="en-US" sz="800" b="0" i="0" u="none" strike="noStrike" dirty="0" smtClean="0">
                          <a:solidFill>
                            <a:schemeClr val="tx1"/>
                          </a:solidFill>
                          <a:effectLst/>
                          <a:latin typeface="ＭＳ Ｐゴシック"/>
                        </a:rPr>
                        <a:t>①</a:t>
                      </a:r>
                      <a:r>
                        <a:rPr lang="en-US" altLang="ja-JP" sz="800" b="0" i="0" u="none" strike="noStrike" dirty="0" smtClean="0">
                          <a:solidFill>
                            <a:schemeClr val="tx1"/>
                          </a:solidFill>
                          <a:effectLst/>
                          <a:latin typeface="ＭＳ Ｐゴシック"/>
                        </a:rPr>
                        <a:t>1</a:t>
                      </a:r>
                      <a:r>
                        <a:rPr lang="ja-JP" altLang="en-US" sz="800" b="0" i="0" u="none" strike="noStrike" dirty="0" smtClean="0">
                          <a:solidFill>
                            <a:schemeClr val="tx1"/>
                          </a:solidFill>
                          <a:effectLst/>
                          <a:latin typeface="ＭＳ Ｐゴシック"/>
                        </a:rPr>
                        <a:t>人目の育休取得</a:t>
                      </a:r>
                      <a:endParaRPr lang="en-US" altLang="ja-JP" sz="800" b="0" i="0" u="none" strike="noStrike" dirty="0" smtClean="0">
                        <a:solidFill>
                          <a:schemeClr val="tx1"/>
                        </a:solidFill>
                        <a:effectLst/>
                        <a:latin typeface="ＭＳ Ｐゴシック"/>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defRPr/>
                      </a:pPr>
                      <a:r>
                        <a:rPr kumimoji="1" lang="en-US" altLang="ja-JP" sz="800" b="0" i="0" u="none" strike="noStrike" kern="1200" cap="none" normalizeH="0" baseline="0" dirty="0" smtClean="0">
                          <a:ln>
                            <a:noFill/>
                          </a:ln>
                          <a:solidFill>
                            <a:schemeClr val="tx1"/>
                          </a:solidFill>
                          <a:effectLst/>
                          <a:latin typeface="+mj-ea"/>
                          <a:ea typeface="+mn-ea"/>
                          <a:cs typeface="+mn-cs"/>
                        </a:rPr>
                        <a:t>57</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&lt;72</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defRPr/>
                      </a:pPr>
                      <a:endPar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CCFFCC"/>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28.5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&lt;36</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endParaRPr kumimoji="1" lang="en-US" altLang="ja-JP" sz="800" b="0" i="0" u="none" strike="noStrike" cap="none" normalizeH="0" baseline="0" dirty="0" smtClean="0">
                        <a:ln>
                          <a:noFill/>
                        </a:ln>
                        <a:solidFill>
                          <a:schemeClr val="tx1"/>
                        </a:solidFill>
                        <a:effectLst/>
                        <a:latin typeface="+mj-ea"/>
                        <a:ea typeface="+mj-ea"/>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CCFFCC"/>
                    </a:solidFill>
                  </a:tcPr>
                </a:tc>
                <a:extLst>
                  <a:ext uri="{0D108BD9-81ED-4DB2-BD59-A6C34878D82A}">
                    <a16:rowId xmlns:a16="http://schemas.microsoft.com/office/drawing/2014/main" val="10001"/>
                  </a:ext>
                </a:extLst>
              </a:tr>
              <a:tr h="206003">
                <a:tc>
                  <a:txBody>
                    <a:bodyPr/>
                    <a:lstStyle/>
                    <a:p>
                      <a:pPr algn="l" rtl="0" fontAlgn="ctr">
                        <a:lnSpc>
                          <a:spcPts val="1000"/>
                        </a:lnSpc>
                      </a:pPr>
                      <a:r>
                        <a:rPr lang="ja-JP" altLang="en-US" sz="800" b="0" i="0" u="none" strike="noStrike" dirty="0" smtClean="0">
                          <a:solidFill>
                            <a:schemeClr val="tx1"/>
                          </a:solidFill>
                          <a:effectLst/>
                          <a:latin typeface="+mj-ea"/>
                          <a:ea typeface="+mj-ea"/>
                        </a:rPr>
                        <a:t>個別支援加算</a:t>
                      </a:r>
                      <a:endParaRPr lang="en-US" altLang="ja-JP" sz="800" b="0" i="0" u="none" strike="noStrike" dirty="0" smtClean="0">
                        <a:solidFill>
                          <a:schemeClr val="tx1"/>
                        </a:solidFill>
                        <a:effectLst/>
                        <a:latin typeface="+mj-ea"/>
                        <a:ea typeface="+mj-ea"/>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defRPr/>
                      </a:pPr>
                      <a:r>
                        <a:rPr kumimoji="1" lang="en-US" altLang="ja-JP" sz="800" b="0" i="0" u="none" strike="noStrike" cap="none" normalizeH="0" baseline="0" dirty="0" smtClean="0">
                          <a:ln>
                            <a:noFill/>
                          </a:ln>
                          <a:solidFill>
                            <a:schemeClr val="tx1"/>
                          </a:solidFill>
                          <a:effectLst/>
                          <a:latin typeface="+mj-ea"/>
                          <a:ea typeface="+mj-ea"/>
                        </a:rPr>
                        <a:t>10</a:t>
                      </a:r>
                      <a:r>
                        <a:rPr kumimoji="1" lang="ja-JP" altLang="en-US" sz="800" b="0" i="0" u="none" strike="noStrike" cap="none" normalizeH="0" baseline="0" dirty="0" smtClean="0">
                          <a:ln>
                            <a:noFill/>
                          </a:ln>
                          <a:solidFill>
                            <a:schemeClr val="tx1"/>
                          </a:solidFill>
                          <a:effectLst/>
                          <a:latin typeface="+mj-ea"/>
                          <a:ea typeface="+mj-ea"/>
                        </a:rPr>
                        <a:t>万円</a:t>
                      </a:r>
                      <a:r>
                        <a:rPr kumimoji="1" lang="en-US" altLang="ja-JP" sz="800" b="0" i="0" u="none" strike="noStrike" cap="none" normalizeH="0" baseline="0" dirty="0" smtClean="0">
                          <a:ln>
                            <a:noFill/>
                          </a:ln>
                          <a:solidFill>
                            <a:schemeClr val="tx1"/>
                          </a:solidFill>
                          <a:effectLst/>
                          <a:latin typeface="+mj-ea"/>
                          <a:ea typeface="+mj-ea"/>
                        </a:rPr>
                        <a:t>〈</a:t>
                      </a:r>
                      <a:r>
                        <a:rPr kumimoji="1" lang="ja-JP" altLang="en-US" sz="800" b="0" i="0" u="none" strike="noStrike" cap="none" normalizeH="0" baseline="0" dirty="0" smtClean="0">
                          <a:ln>
                            <a:noFill/>
                          </a:ln>
                          <a:solidFill>
                            <a:schemeClr val="tx1"/>
                          </a:solidFill>
                          <a:effectLst/>
                          <a:latin typeface="+mj-ea"/>
                          <a:ea typeface="+mj-ea"/>
                        </a:rPr>
                        <a:t>　</a:t>
                      </a:r>
                      <a:r>
                        <a:rPr kumimoji="1" lang="en-US" altLang="ja-JP" sz="800" b="0" i="0" u="none" strike="noStrike" cap="none" normalizeH="0" baseline="0" dirty="0" smtClean="0">
                          <a:ln>
                            <a:noFill/>
                          </a:ln>
                          <a:solidFill>
                            <a:schemeClr val="tx1"/>
                          </a:solidFill>
                          <a:effectLst/>
                          <a:latin typeface="+mj-ea"/>
                          <a:ea typeface="+mj-ea"/>
                        </a:rPr>
                        <a:t>12</a:t>
                      </a:r>
                      <a:r>
                        <a:rPr kumimoji="1" lang="ja-JP" altLang="en-US" sz="800" b="0" i="0" u="none" strike="noStrike" cap="none" normalizeH="0" baseline="0" dirty="0" smtClean="0">
                          <a:ln>
                            <a:noFill/>
                          </a:ln>
                          <a:solidFill>
                            <a:schemeClr val="tx1"/>
                          </a:solidFill>
                          <a:effectLst/>
                          <a:latin typeface="+mj-ea"/>
                          <a:ea typeface="+mj-ea"/>
                        </a:rPr>
                        <a:t>万円　　</a:t>
                      </a:r>
                      <a:r>
                        <a:rPr kumimoji="1" lang="en-US" altLang="ja-JP" sz="800" b="0" i="0" u="none" strike="noStrike" cap="none" normalizeH="0" baseline="0" dirty="0" smtClean="0">
                          <a:ln>
                            <a:noFill/>
                          </a:ln>
                          <a:solidFill>
                            <a:schemeClr val="tx1"/>
                          </a:solidFill>
                          <a:effectLst/>
                          <a:latin typeface="+mj-ea"/>
                          <a:ea typeface="+mj-ea"/>
                        </a:rPr>
                        <a:t>〉</a:t>
                      </a:r>
                      <a:endParaRPr kumimoji="1" lang="ja-JP" altLang="en-US" sz="800" b="0" i="0" u="none" strike="noStrike" cap="none" normalizeH="0" baseline="0" dirty="0" smtClean="0">
                        <a:ln>
                          <a:noFill/>
                        </a:ln>
                        <a:solidFill>
                          <a:schemeClr val="tx1"/>
                        </a:solidFill>
                        <a:effectLst/>
                        <a:latin typeface="+mj-ea"/>
                        <a:ea typeface="+mj-ea"/>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mj-ea"/>
                          <a:ea typeface="+mj-ea"/>
                        </a:rPr>
                        <a:t>５万円</a:t>
                      </a:r>
                      <a:r>
                        <a:rPr kumimoji="1" lang="en-US" altLang="ja-JP" sz="800" b="0" i="0" u="none" strike="noStrike" cap="none" normalizeH="0" baseline="0" dirty="0" smtClean="0">
                          <a:ln>
                            <a:noFill/>
                          </a:ln>
                          <a:solidFill>
                            <a:schemeClr val="tx1"/>
                          </a:solidFill>
                          <a:effectLst/>
                          <a:latin typeface="+mj-ea"/>
                          <a:ea typeface="+mj-ea"/>
                        </a:rPr>
                        <a:t>〈</a:t>
                      </a:r>
                      <a:r>
                        <a:rPr kumimoji="1" lang="ja-JP" altLang="en-US" sz="800" b="0" i="0" u="none" strike="noStrike" cap="none" normalizeH="0" baseline="0" dirty="0" smtClean="0">
                          <a:ln>
                            <a:noFill/>
                          </a:ln>
                          <a:solidFill>
                            <a:schemeClr val="tx1"/>
                          </a:solidFill>
                          <a:effectLst/>
                          <a:latin typeface="+mj-ea"/>
                          <a:ea typeface="+mj-ea"/>
                        </a:rPr>
                        <a:t>　６万円　</a:t>
                      </a:r>
                      <a:r>
                        <a:rPr kumimoji="1" lang="en-US" altLang="ja-JP" sz="800" b="0" i="0" u="none" strike="noStrike" cap="none" normalizeH="0" baseline="0" dirty="0" smtClean="0">
                          <a:ln>
                            <a:noFill/>
                          </a:ln>
                          <a:solidFill>
                            <a:schemeClr val="tx1"/>
                          </a:solidFill>
                          <a:effectLst/>
                          <a:latin typeface="+mj-ea"/>
                          <a:ea typeface="+mj-ea"/>
                        </a:rPr>
                        <a:t>〉</a:t>
                      </a: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2962906512"/>
                  </a:ext>
                </a:extLst>
              </a:tr>
              <a:tr h="500087">
                <a:tc>
                  <a:txBody>
                    <a:bodyPr/>
                    <a:lstStyle/>
                    <a:p>
                      <a:pPr algn="l" rtl="0" fontAlgn="ctr">
                        <a:lnSpc>
                          <a:spcPts val="1000"/>
                        </a:lnSpc>
                      </a:pPr>
                      <a:r>
                        <a:rPr lang="ja-JP" altLang="en-US" sz="800" b="0" i="0" u="none" strike="noStrike" dirty="0" smtClean="0">
                          <a:solidFill>
                            <a:schemeClr val="tx1"/>
                          </a:solidFill>
                          <a:effectLst/>
                          <a:latin typeface="ＭＳ Ｐゴシック"/>
                        </a:rPr>
                        <a:t>②</a:t>
                      </a:r>
                      <a:r>
                        <a:rPr lang="en-US" altLang="ja-JP" sz="800" b="0" i="0" u="none" strike="noStrike" dirty="0" smtClean="0">
                          <a:solidFill>
                            <a:schemeClr val="tx1"/>
                          </a:solidFill>
                          <a:effectLst/>
                          <a:latin typeface="ＭＳ Ｐゴシック"/>
                        </a:rPr>
                        <a:t>2</a:t>
                      </a:r>
                      <a:r>
                        <a:rPr lang="ja-JP" altLang="en-US" sz="800" b="0" i="0" u="none" strike="noStrike" dirty="0" smtClean="0">
                          <a:solidFill>
                            <a:schemeClr val="tx1"/>
                          </a:solidFill>
                          <a:effectLst/>
                          <a:latin typeface="ＭＳ Ｐゴシック"/>
                        </a:rPr>
                        <a:t>人目以降の育休取得</a:t>
                      </a:r>
                      <a:endParaRPr lang="en-US" altLang="ja-JP" sz="800" b="0" i="0" u="none" strike="noStrike" dirty="0" smtClean="0">
                        <a:solidFill>
                          <a:schemeClr val="tx1"/>
                        </a:solidFill>
                        <a:effectLst/>
                        <a:latin typeface="ＭＳ Ｐゴシック"/>
                      </a:endParaRPr>
                    </a:p>
                    <a:p>
                      <a:pPr algn="l" rtl="0" fontAlgn="ctr">
                        <a:lnSpc>
                          <a:spcPts val="1000"/>
                        </a:lnSpc>
                      </a:pPr>
                      <a:endParaRPr lang="en-US" altLang="ja-JP" sz="800" b="0" i="0" u="none" strike="noStrike" dirty="0" smtClean="0">
                        <a:solidFill>
                          <a:schemeClr val="tx1"/>
                        </a:solidFill>
                        <a:effectLst/>
                        <a:latin typeface="ＭＳ Ｐゴシック"/>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5</a:t>
                      </a:r>
                      <a:r>
                        <a:rPr kumimoji="1" lang="ja-JP" altLang="en-US" sz="800" b="0" i="0" u="none" strike="noStrike" kern="1200" cap="none" normalizeH="0" baseline="0" dirty="0" smtClean="0">
                          <a:ln>
                            <a:noFill/>
                          </a:ln>
                          <a:solidFill>
                            <a:schemeClr val="tx1"/>
                          </a:solidFill>
                          <a:effectLst/>
                          <a:latin typeface="+mj-ea"/>
                          <a:ea typeface="+mn-ea"/>
                          <a:cs typeface="+mn-cs"/>
                        </a:rPr>
                        <a:t>日以上 </a:t>
                      </a:r>
                      <a:r>
                        <a:rPr kumimoji="1" lang="en-US" altLang="ja-JP" sz="800" b="0" i="0" u="none" strike="noStrike" kern="1200" cap="none" normalizeH="0" baseline="0" dirty="0" smtClean="0">
                          <a:ln>
                            <a:noFill/>
                          </a:ln>
                          <a:solidFill>
                            <a:schemeClr val="tx1"/>
                          </a:solidFill>
                          <a:effectLst/>
                          <a:latin typeface="+mj-ea"/>
                          <a:ea typeface="+mn-ea"/>
                          <a:cs typeface="+mn-cs"/>
                        </a:rPr>
                        <a:t>14.25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&lt;18</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14</a:t>
                      </a:r>
                      <a:r>
                        <a:rPr kumimoji="1" lang="ja-JP" altLang="en-US" sz="800" b="0" i="0" u="none" strike="noStrike" kern="1200" cap="none" normalizeH="0" baseline="0" dirty="0" smtClean="0">
                          <a:ln>
                            <a:noFill/>
                          </a:ln>
                          <a:solidFill>
                            <a:schemeClr val="tx1"/>
                          </a:solidFill>
                          <a:effectLst/>
                          <a:latin typeface="+mj-ea"/>
                          <a:ea typeface="+mn-ea"/>
                          <a:cs typeface="+mn-cs"/>
                        </a:rPr>
                        <a:t>日以上 </a:t>
                      </a:r>
                      <a:r>
                        <a:rPr kumimoji="1" lang="en-US" altLang="ja-JP" sz="800" b="0" i="0" u="none" strike="noStrike" kern="1200" cap="none" normalizeH="0" baseline="0" dirty="0" smtClean="0">
                          <a:ln>
                            <a:noFill/>
                          </a:ln>
                          <a:solidFill>
                            <a:schemeClr val="tx1"/>
                          </a:solidFill>
                          <a:effectLst/>
                          <a:latin typeface="+mj-ea"/>
                          <a:ea typeface="+mn-ea"/>
                          <a:cs typeface="+mn-cs"/>
                        </a:rPr>
                        <a:t>23.75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&lt;30</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1</a:t>
                      </a:r>
                      <a:r>
                        <a:rPr kumimoji="1" lang="ja-JP" altLang="en-US" sz="800" b="0" i="0" u="none" strike="noStrike" kern="1200" cap="none" normalizeH="0" baseline="0" dirty="0" smtClean="0">
                          <a:ln>
                            <a:noFill/>
                          </a:ln>
                          <a:solidFill>
                            <a:schemeClr val="tx1"/>
                          </a:solidFill>
                          <a:effectLst/>
                          <a:latin typeface="+mj-ea"/>
                          <a:ea typeface="+mn-ea"/>
                          <a:cs typeface="+mn-cs"/>
                        </a:rPr>
                        <a:t>ヶ月以上 </a:t>
                      </a:r>
                      <a:r>
                        <a:rPr kumimoji="1" lang="en-US" altLang="ja-JP" sz="800" b="0" i="0" u="none" strike="noStrike" kern="1200" cap="none" normalizeH="0" baseline="0" dirty="0" smtClean="0">
                          <a:ln>
                            <a:noFill/>
                          </a:ln>
                          <a:solidFill>
                            <a:schemeClr val="tx1"/>
                          </a:solidFill>
                          <a:effectLst/>
                          <a:latin typeface="+mj-ea"/>
                          <a:ea typeface="+mn-ea"/>
                          <a:cs typeface="+mn-cs"/>
                        </a:rPr>
                        <a:t>33.25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&lt;42</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CCFFCC"/>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mj-ea"/>
                          <a:ea typeface="+mj-ea"/>
                        </a:rPr>
                        <a:t>14</a:t>
                      </a:r>
                      <a:r>
                        <a:rPr kumimoji="1" lang="ja-JP" altLang="en-US" sz="800" b="0" i="0" u="none" strike="noStrike" cap="none" normalizeH="0" baseline="0" dirty="0" smtClean="0">
                          <a:ln>
                            <a:noFill/>
                          </a:ln>
                          <a:solidFill>
                            <a:schemeClr val="tx1"/>
                          </a:solidFill>
                          <a:effectLst/>
                          <a:latin typeface="+mj-ea"/>
                          <a:ea typeface="+mj-ea"/>
                        </a:rPr>
                        <a:t>日以上 </a:t>
                      </a:r>
                      <a:r>
                        <a:rPr kumimoji="1" lang="en-US" altLang="ja-JP" sz="800" b="0" i="0" u="none" strike="noStrike" cap="none" normalizeH="0" baseline="0" dirty="0" smtClean="0">
                          <a:ln>
                            <a:noFill/>
                          </a:ln>
                          <a:solidFill>
                            <a:schemeClr val="tx1"/>
                          </a:solidFill>
                          <a:effectLst/>
                          <a:latin typeface="+mj-ea"/>
                          <a:ea typeface="+mj-ea"/>
                        </a:rPr>
                        <a:t>14.25</a:t>
                      </a:r>
                      <a:r>
                        <a:rPr kumimoji="1" lang="ja-JP" altLang="en-US" sz="800" b="0" i="0" u="none" strike="noStrike" cap="none" normalizeH="0" baseline="0" dirty="0" smtClean="0">
                          <a:ln>
                            <a:noFill/>
                          </a:ln>
                          <a:solidFill>
                            <a:schemeClr val="tx1"/>
                          </a:solidFill>
                          <a:effectLst/>
                          <a:latin typeface="+mj-ea"/>
                          <a:ea typeface="+mj-ea"/>
                        </a:rPr>
                        <a:t>万円</a:t>
                      </a:r>
                      <a:r>
                        <a:rPr kumimoji="1" lang="en-US" altLang="ja-JP" sz="800" b="0" i="0" u="none" strike="noStrike" cap="none" normalizeH="0" baseline="0" dirty="0" smtClean="0">
                          <a:ln>
                            <a:noFill/>
                          </a:ln>
                          <a:solidFill>
                            <a:schemeClr val="tx1"/>
                          </a:solidFill>
                          <a:effectLst/>
                          <a:latin typeface="+mj-ea"/>
                          <a:ea typeface="+mj-ea"/>
                        </a:rPr>
                        <a:t>&lt;18</a:t>
                      </a:r>
                      <a:r>
                        <a:rPr kumimoji="1" lang="ja-JP" altLang="en-US" sz="800" b="0" i="0" u="none" strike="noStrike" cap="none" normalizeH="0" baseline="0" dirty="0" smtClean="0">
                          <a:ln>
                            <a:noFill/>
                          </a:ln>
                          <a:solidFill>
                            <a:schemeClr val="tx1"/>
                          </a:solidFill>
                          <a:effectLst/>
                          <a:latin typeface="+mj-ea"/>
                          <a:ea typeface="+mj-ea"/>
                        </a:rPr>
                        <a:t>万円</a:t>
                      </a:r>
                      <a:r>
                        <a:rPr kumimoji="1" lang="en-US" altLang="ja-JP" sz="800" b="0" i="0" u="none" strike="noStrike" cap="none" normalizeH="0" baseline="0" dirty="0" smtClean="0">
                          <a:ln>
                            <a:noFill/>
                          </a:ln>
                          <a:solidFill>
                            <a:schemeClr val="tx1"/>
                          </a:solidFill>
                          <a:effectLst/>
                          <a:latin typeface="+mj-ea"/>
                          <a:ea typeface="+mj-ea"/>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1</a:t>
                      </a:r>
                      <a:r>
                        <a:rPr kumimoji="1" lang="ja-JP" altLang="en-US" sz="800" b="0" i="0" u="none" strike="noStrike" kern="1200" cap="none" normalizeH="0" baseline="0" dirty="0" smtClean="0">
                          <a:ln>
                            <a:noFill/>
                          </a:ln>
                          <a:solidFill>
                            <a:schemeClr val="tx1"/>
                          </a:solidFill>
                          <a:effectLst/>
                          <a:latin typeface="+mj-ea"/>
                          <a:ea typeface="+mn-ea"/>
                          <a:cs typeface="+mn-cs"/>
                        </a:rPr>
                        <a:t>ヶ月以上 </a:t>
                      </a:r>
                      <a:r>
                        <a:rPr kumimoji="1" lang="en-US" altLang="ja-JP" sz="800" b="0" i="0" u="none" strike="noStrike" kern="1200" cap="none" normalizeH="0" baseline="0" dirty="0" smtClean="0">
                          <a:ln>
                            <a:noFill/>
                          </a:ln>
                          <a:solidFill>
                            <a:schemeClr val="tx1"/>
                          </a:solidFill>
                          <a:effectLst/>
                          <a:latin typeface="+mj-ea"/>
                          <a:ea typeface="+mn-ea"/>
                          <a:cs typeface="+mn-cs"/>
                        </a:rPr>
                        <a:t>23.75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&lt;30</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2</a:t>
                      </a:r>
                      <a:r>
                        <a:rPr kumimoji="1" lang="ja-JP" altLang="en-US" sz="800" b="0" i="0" u="none" strike="noStrike" kern="1200" cap="none" normalizeH="0" baseline="0" dirty="0" smtClean="0">
                          <a:ln>
                            <a:noFill/>
                          </a:ln>
                          <a:solidFill>
                            <a:schemeClr val="tx1"/>
                          </a:solidFill>
                          <a:effectLst/>
                          <a:latin typeface="+mj-ea"/>
                          <a:ea typeface="+mn-ea"/>
                          <a:cs typeface="+mn-cs"/>
                        </a:rPr>
                        <a:t>ヶ月以上 </a:t>
                      </a:r>
                      <a:r>
                        <a:rPr kumimoji="1" lang="en-US" altLang="ja-JP" sz="800" b="0" i="0" u="none" strike="noStrike" kern="1200" cap="none" normalizeH="0" baseline="0" dirty="0" smtClean="0">
                          <a:ln>
                            <a:noFill/>
                          </a:ln>
                          <a:solidFill>
                            <a:schemeClr val="tx1"/>
                          </a:solidFill>
                          <a:effectLst/>
                          <a:latin typeface="+mj-ea"/>
                          <a:ea typeface="+mn-ea"/>
                          <a:cs typeface="+mn-cs"/>
                        </a:rPr>
                        <a:t>33.25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&lt;42</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3175" cap="flat" cmpd="sng" algn="ctr">
                      <a:solidFill>
                        <a:schemeClr val="tx1"/>
                      </a:solidFill>
                      <a:prstDash val="dash"/>
                      <a:round/>
                      <a:headEnd type="none" w="med" len="med"/>
                      <a:tailEnd type="none" w="med" len="med"/>
                    </a:lnB>
                    <a:solidFill>
                      <a:srgbClr val="CCFFCC"/>
                    </a:solidFill>
                  </a:tcPr>
                </a:tc>
                <a:extLst>
                  <a:ext uri="{0D108BD9-81ED-4DB2-BD59-A6C34878D82A}">
                    <a16:rowId xmlns:a16="http://schemas.microsoft.com/office/drawing/2014/main" val="10002"/>
                  </a:ext>
                </a:extLst>
              </a:tr>
              <a:tr h="240808">
                <a:tc>
                  <a:txBody>
                    <a:bodyPr/>
                    <a:lstStyle/>
                    <a:p>
                      <a:pPr algn="l" rtl="0" fontAlgn="ctr">
                        <a:lnSpc>
                          <a:spcPts val="1000"/>
                        </a:lnSpc>
                      </a:pPr>
                      <a:r>
                        <a:rPr lang="ja-JP" altLang="en-US" sz="800" b="0" i="0" u="none" strike="noStrike" smtClean="0">
                          <a:solidFill>
                            <a:schemeClr val="tx1"/>
                          </a:solidFill>
                          <a:effectLst/>
                          <a:latin typeface="ＭＳ Ｐゴシック"/>
                        </a:rPr>
                        <a:t>個別支援加算</a:t>
                      </a:r>
                      <a:endParaRPr lang="en-US" altLang="ja-JP" sz="800" b="0" i="0" u="none" strike="noStrike" dirty="0" smtClean="0">
                        <a:solidFill>
                          <a:schemeClr val="tx1"/>
                        </a:solidFill>
                        <a:effectLst/>
                        <a:latin typeface="ＭＳ Ｐゴシック"/>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ja-JP" altLang="en-US" sz="800" b="0" i="0" u="none" strike="noStrike" kern="1200" cap="none" normalizeH="0" baseline="0" dirty="0" smtClean="0">
                          <a:ln>
                            <a:noFill/>
                          </a:ln>
                          <a:solidFill>
                            <a:schemeClr val="tx1"/>
                          </a:solidFill>
                          <a:effectLst/>
                          <a:latin typeface="+mj-ea"/>
                          <a:ea typeface="+mn-ea"/>
                          <a:cs typeface="+mn-cs"/>
                        </a:rPr>
                        <a:t>５万円</a:t>
                      </a:r>
                      <a:r>
                        <a:rPr kumimoji="1" lang="en-US" altLang="ja-JP" sz="800" b="0" i="0" u="none" strike="noStrike" kern="1200" cap="none" normalizeH="0" baseline="0" dirty="0" smtClean="0">
                          <a:ln>
                            <a:noFill/>
                          </a:ln>
                          <a:solidFill>
                            <a:schemeClr val="tx1"/>
                          </a:solidFill>
                          <a:effectLst/>
                          <a:latin typeface="+mj-ea"/>
                          <a:ea typeface="+mn-ea"/>
                          <a:cs typeface="+mn-cs"/>
                        </a:rPr>
                        <a:t>〈</a:t>
                      </a:r>
                      <a:r>
                        <a:rPr kumimoji="1" lang="ja-JP" altLang="en-US" sz="800" b="0" i="0" u="none" strike="noStrike" kern="1200" cap="none" normalizeH="0" baseline="0" dirty="0" smtClean="0">
                          <a:ln>
                            <a:noFill/>
                          </a:ln>
                          <a:solidFill>
                            <a:schemeClr val="tx1"/>
                          </a:solidFill>
                          <a:effectLst/>
                          <a:latin typeface="+mj-ea"/>
                          <a:ea typeface="+mn-ea"/>
                          <a:cs typeface="+mn-cs"/>
                        </a:rPr>
                        <a:t>　６万円　　</a:t>
                      </a:r>
                      <a:r>
                        <a:rPr kumimoji="1" lang="en-US" altLang="ja-JP" sz="800" b="0" i="0" u="none" strike="noStrike" kern="1200" cap="none" normalizeH="0" baseline="0" dirty="0" smtClean="0">
                          <a:ln>
                            <a:noFill/>
                          </a:ln>
                          <a:solidFill>
                            <a:schemeClr val="tx1"/>
                          </a:solidFill>
                          <a:effectLst/>
                          <a:latin typeface="+mj-ea"/>
                          <a:ea typeface="+mn-ea"/>
                          <a:cs typeface="+mn-cs"/>
                        </a:rPr>
                        <a:t>〉</a:t>
                      </a: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Times New Roman" pitchFamily="18" charset="0"/>
                          <a:ea typeface="ＭＳ Ｐゴシック" pitchFamily="50" charset="-128"/>
                        </a:rPr>
                        <a:t>2.5</a:t>
                      </a:r>
                      <a:r>
                        <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rPr>
                        <a:t>万円</a:t>
                      </a:r>
                      <a:r>
                        <a:rPr kumimoji="1" lang="en-US" altLang="ja-JP" sz="800" b="0" i="0" u="none" strike="noStrike" cap="none" normalizeH="0" baseline="0" dirty="0" smtClean="0">
                          <a:ln>
                            <a:noFill/>
                          </a:ln>
                          <a:solidFill>
                            <a:schemeClr val="tx1"/>
                          </a:solidFill>
                          <a:effectLst/>
                          <a:latin typeface="Times New Roman" pitchFamily="18" charset="0"/>
                          <a:ea typeface="ＭＳ Ｐゴシック" pitchFamily="50" charset="-128"/>
                        </a:rPr>
                        <a:t>〈</a:t>
                      </a:r>
                      <a:r>
                        <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rPr>
                        <a:t>　３万円　</a:t>
                      </a:r>
                      <a:r>
                        <a:rPr kumimoji="1" lang="en-US" altLang="ja-JP" sz="800" b="0" i="0" u="none" strike="noStrike" cap="none" normalizeH="0" baseline="0" dirty="0" smtClean="0">
                          <a:ln>
                            <a:noFill/>
                          </a:ln>
                          <a:solidFill>
                            <a:schemeClr val="tx1"/>
                          </a:solidFill>
                          <a:effectLst/>
                          <a:latin typeface="Times New Roman" pitchFamily="18" charset="0"/>
                          <a:ea typeface="ＭＳ Ｐゴシック" pitchFamily="50" charset="-128"/>
                        </a:rPr>
                        <a:t>〉</a:t>
                      </a:r>
                      <a:endPar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3175" cap="flat" cmpd="sng" algn="ctr">
                      <a:solidFill>
                        <a:schemeClr val="tx1"/>
                      </a:solidFill>
                      <a:prstDash val="dash"/>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111479618"/>
                  </a:ext>
                </a:extLst>
              </a:tr>
              <a:tr h="300923">
                <a:tc>
                  <a:txBody>
                    <a:bodyPr/>
                    <a:lstStyle/>
                    <a:p>
                      <a:pPr algn="l" rtl="0" fontAlgn="ctr">
                        <a:lnSpc>
                          <a:spcPts val="1000"/>
                        </a:lnSpc>
                      </a:pPr>
                      <a:r>
                        <a:rPr lang="ja-JP" altLang="en-US" sz="800" b="0" i="0" u="none" strike="noStrike" dirty="0" smtClean="0">
                          <a:solidFill>
                            <a:schemeClr val="tx1"/>
                          </a:solidFill>
                          <a:effectLst/>
                          <a:latin typeface="ＭＳ Ｐゴシック"/>
                        </a:rPr>
                        <a:t>③育児目的休暇の導入・利用</a:t>
                      </a:r>
                      <a:endParaRPr lang="en-US" altLang="ja-JP" sz="800" b="0" i="0" u="none" strike="noStrike" dirty="0" smtClean="0">
                        <a:solidFill>
                          <a:schemeClr val="tx1"/>
                        </a:solidFill>
                        <a:effectLst/>
                        <a:latin typeface="ＭＳ Ｐゴシック"/>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28.5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&lt;36</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endPar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57263" rtl="0" eaLnBrk="1" fontAlgn="base" latinLnBrk="0" hangingPunct="1">
                        <a:lnSpc>
                          <a:spcPts val="1000"/>
                        </a:lnSpc>
                        <a:spcBef>
                          <a:spcPct val="20000"/>
                        </a:spcBef>
                        <a:spcAft>
                          <a:spcPct val="0"/>
                        </a:spcAft>
                        <a:buClrTx/>
                        <a:buSzTx/>
                        <a:buFontTx/>
                        <a:buNone/>
                        <a:tabLst/>
                      </a:pPr>
                      <a:r>
                        <a:rPr kumimoji="1" lang="en-US" altLang="ja-JP" sz="800" b="0" i="0" u="none" strike="noStrike" kern="1200" cap="none" normalizeH="0" baseline="0" dirty="0" smtClean="0">
                          <a:ln>
                            <a:noFill/>
                          </a:ln>
                          <a:solidFill>
                            <a:schemeClr val="tx1"/>
                          </a:solidFill>
                          <a:effectLst/>
                          <a:latin typeface="+mj-ea"/>
                          <a:ea typeface="+mn-ea"/>
                          <a:cs typeface="+mn-cs"/>
                        </a:rPr>
                        <a:t>14.25</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&lt;18</a:t>
                      </a:r>
                      <a:r>
                        <a:rPr kumimoji="1" lang="ja-JP" altLang="en-US" sz="800" b="0" i="0" u="none" strike="noStrike" kern="1200" cap="none" normalizeH="0" baseline="0" dirty="0" smtClean="0">
                          <a:ln>
                            <a:noFill/>
                          </a:ln>
                          <a:solidFill>
                            <a:schemeClr val="tx1"/>
                          </a:solidFill>
                          <a:effectLst/>
                          <a:latin typeface="+mj-ea"/>
                          <a:ea typeface="+mn-ea"/>
                          <a:cs typeface="+mn-cs"/>
                        </a:rPr>
                        <a:t>万円</a:t>
                      </a:r>
                      <a:r>
                        <a:rPr kumimoji="1" lang="en-US" altLang="ja-JP" sz="800" b="0" i="0" u="none" strike="noStrike" kern="1200" cap="none" normalizeH="0" baseline="0" dirty="0" smtClean="0">
                          <a:ln>
                            <a:noFill/>
                          </a:ln>
                          <a:solidFill>
                            <a:schemeClr val="tx1"/>
                          </a:solidFill>
                          <a:effectLst/>
                          <a:latin typeface="+mj-ea"/>
                          <a:ea typeface="+mn-ea"/>
                          <a:cs typeface="+mn-cs"/>
                        </a:rPr>
                        <a:t>&gt;</a:t>
                      </a:r>
                      <a:endParaRPr kumimoji="1" lang="ja-JP" altLang="en-US" sz="800" b="0" i="0" u="none" strike="noStrike" cap="none" normalizeH="0" baseline="0" dirty="0" smtClean="0">
                        <a:ln>
                          <a:noFill/>
                        </a:ln>
                        <a:solidFill>
                          <a:schemeClr val="tx1"/>
                        </a:solidFill>
                        <a:effectLst/>
                        <a:latin typeface="Times New Roman" pitchFamily="18" charset="0"/>
                        <a:ea typeface="ＭＳ Ｐゴシック" pitchFamily="50" charset="-128"/>
                      </a:endParaRPr>
                    </a:p>
                  </a:txBody>
                  <a:tcPr marL="84405" marR="84405" marT="33231" marB="3323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bl>
          </a:graphicData>
        </a:graphic>
      </p:graphicFrame>
      <p:sp>
        <p:nvSpPr>
          <p:cNvPr id="39" name="角丸四角形 38"/>
          <p:cNvSpPr/>
          <p:nvPr/>
        </p:nvSpPr>
        <p:spPr bwMode="auto">
          <a:xfrm rot="10800000" flipV="1">
            <a:off x="39842" y="3701323"/>
            <a:ext cx="4219243" cy="265875"/>
          </a:xfrm>
          <a:prstGeom prst="roundRect">
            <a:avLst>
              <a:gd name="adj" fmla="val 18791"/>
            </a:avLst>
          </a:prstGeom>
          <a:gradFill flip="none" rotWithShape="1">
            <a:gsLst>
              <a:gs pos="0">
                <a:srgbClr val="92D050"/>
              </a:gs>
              <a:gs pos="0">
                <a:srgbClr val="92D050"/>
              </a:gs>
              <a:gs pos="100000">
                <a:schemeClr val="bg1"/>
              </a:gs>
            </a:gsLst>
            <a:lin ang="5400000" scaled="1"/>
            <a:tileRect/>
          </a:gradFill>
          <a:ln w="9525" cap="flat" cmpd="sng" algn="ctr">
            <a:solidFill>
              <a:schemeClr val="tx1"/>
            </a:solidFill>
            <a:prstDash val="solid"/>
            <a:round/>
            <a:headEnd type="none" w="med" len="med"/>
            <a:tailEnd type="triangle" w="med" len="med"/>
          </a:ln>
          <a:effectLst/>
        </p:spPr>
        <p:txBody>
          <a:bodyPr vert="horz" wrap="square" lIns="84406" tIns="99692" rIns="84406" bIns="42203" numCol="1" rtlCol="0" anchor="ctr" anchorCtr="0" compatLnSpc="1">
            <a:prstTxWarp prst="textNoShape">
              <a:avLst/>
            </a:prstTxWarp>
          </a:bodyPr>
          <a:lstStyle/>
          <a:p>
            <a:pPr algn="ctr" defTabSz="844083" fontAlgn="base">
              <a:spcBef>
                <a:spcPct val="0"/>
              </a:spcBef>
              <a:spcAft>
                <a:spcPct val="0"/>
              </a:spcAft>
              <a:defRPr/>
            </a:pPr>
            <a:r>
              <a:rPr kumimoji="1"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介護離職防止支援コース 　　　         　　</a:t>
            </a:r>
            <a:endParaRPr kumimoji="1" lang="ja-JP" altLang="en-US" sz="1108" dirty="0">
              <a:solidFill>
                <a:prstClr val="black"/>
              </a:solidFill>
              <a:latin typeface="ＭＳ ゴシック" panose="020B0609070205080204" pitchFamily="49" charset="-128"/>
              <a:ea typeface="ＭＳ ゴシック" panose="020B0609070205080204" pitchFamily="49" charset="-128"/>
            </a:endParaRPr>
          </a:p>
        </p:txBody>
      </p:sp>
      <p:sp>
        <p:nvSpPr>
          <p:cNvPr id="25" name="Text Box 46"/>
          <p:cNvSpPr txBox="1">
            <a:spLocks noChangeArrowheads="1"/>
          </p:cNvSpPr>
          <p:nvPr/>
        </p:nvSpPr>
        <p:spPr bwMode="auto">
          <a:xfrm>
            <a:off x="48508" y="3967272"/>
            <a:ext cx="4307903" cy="1473865"/>
          </a:xfrm>
          <a:prstGeom prst="rect">
            <a:avLst/>
          </a:prstGeom>
          <a:noFill/>
          <a:ln w="9525">
            <a:noFill/>
            <a:miter lim="800000"/>
            <a:headEnd/>
            <a:tailEnd/>
          </a:ln>
        </p:spPr>
        <p:txBody>
          <a:bodyPr wrap="square">
            <a:spAutoFit/>
          </a:bodyPr>
          <a:lstStyle/>
          <a:p>
            <a:pPr defTabSz="844083" fontAlgn="base">
              <a:spcBef>
                <a:spcPct val="0"/>
              </a:spcBef>
              <a:spcAft>
                <a:spcPct val="0"/>
              </a:spcAft>
              <a:defRPr/>
            </a:pPr>
            <a:r>
              <a:rPr kumimoji="1" lang="ja-JP" altLang="en-US" sz="831" dirty="0">
                <a:solidFill>
                  <a:prstClr val="black"/>
                </a:solidFill>
                <a:latin typeface="ＭＳ ゴシック" pitchFamily="49" charset="-128"/>
                <a:ea typeface="ＭＳ ゴシック" pitchFamily="49" charset="-128"/>
              </a:rPr>
              <a:t>「介護支援プラン」を策定し、プランに基づき労働者の円滑な介護休業の取得・復帰に取り組んだ中小企業事業主、または介護のための柔軟な就労形態の制度を導入し、利用者が生じた中小企業事業主に支給する。</a:t>
            </a:r>
            <a:endParaRPr kumimoji="1" lang="en-US" altLang="ja-JP" sz="831" dirty="0">
              <a:solidFill>
                <a:prstClr val="black"/>
              </a:solidFill>
              <a:latin typeface="ＭＳ ゴシック" pitchFamily="49" charset="-128"/>
              <a:ea typeface="ＭＳ ゴシック" pitchFamily="49" charset="-128"/>
            </a:endParaRPr>
          </a:p>
          <a:p>
            <a:pPr marL="79133" indent="-79133"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①介護休業：対象労働者が介護休業を合計５日以上取得し、復帰した場合</a:t>
            </a:r>
            <a:endParaRPr kumimoji="1" lang="en-US" altLang="ja-JP" sz="831" dirty="0">
              <a:solidFill>
                <a:prstClr val="black"/>
              </a:solidFill>
              <a:latin typeface="ＭＳ ゴシック" pitchFamily="49" charset="-128"/>
              <a:ea typeface="ＭＳ ゴシック" pitchFamily="49" charset="-128"/>
            </a:endParaRPr>
          </a:p>
          <a:p>
            <a:pPr marL="79133" indent="-79133"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②介護両立支援制度：介護のための柔軟な就労形態の制度</a:t>
            </a:r>
            <a:r>
              <a:rPr kumimoji="1" lang="en-US" altLang="ja-JP" sz="831" dirty="0">
                <a:solidFill>
                  <a:prstClr val="black"/>
                </a:solidFill>
                <a:latin typeface="ＭＳ ゴシック" pitchFamily="49" charset="-128"/>
                <a:ea typeface="ＭＳ ゴシック" pitchFamily="49" charset="-128"/>
              </a:rPr>
              <a:t>(*)</a:t>
            </a:r>
            <a:r>
              <a:rPr kumimoji="1" lang="ja-JP" altLang="en-US" sz="831" dirty="0">
                <a:solidFill>
                  <a:prstClr val="black"/>
                </a:solidFill>
                <a:latin typeface="ＭＳ ゴシック" pitchFamily="49" charset="-128"/>
                <a:ea typeface="ＭＳ ゴシック" pitchFamily="49" charset="-128"/>
              </a:rPr>
              <a:t>を導入し、合計</a:t>
            </a:r>
            <a:r>
              <a:rPr kumimoji="1" lang="en-US" altLang="ja-JP" sz="831" dirty="0">
                <a:solidFill>
                  <a:prstClr val="black"/>
                </a:solidFill>
                <a:latin typeface="ＭＳ ゴシック" pitchFamily="49" charset="-128"/>
                <a:ea typeface="ＭＳ ゴシック" pitchFamily="49" charset="-128"/>
              </a:rPr>
              <a:t>20</a:t>
            </a:r>
            <a:r>
              <a:rPr kumimoji="1" lang="ja-JP" altLang="en-US" sz="831" dirty="0">
                <a:solidFill>
                  <a:prstClr val="black"/>
                </a:solidFill>
                <a:latin typeface="ＭＳ ゴシック" pitchFamily="49" charset="-128"/>
                <a:ea typeface="ＭＳ ゴシック" pitchFamily="49" charset="-128"/>
              </a:rPr>
              <a:t>日以上利用した場合（</a:t>
            </a:r>
            <a:r>
              <a:rPr kumimoji="1" lang="en-US" altLang="ja-JP" sz="831" dirty="0">
                <a:solidFill>
                  <a:prstClr val="black"/>
                </a:solidFill>
                <a:latin typeface="ＭＳ ゴシック" pitchFamily="49" charset="-128"/>
                <a:ea typeface="ＭＳ ゴシック" pitchFamily="49" charset="-128"/>
              </a:rPr>
              <a:t>*)</a:t>
            </a:r>
            <a:r>
              <a:rPr kumimoji="1" lang="ja-JP" altLang="en-US" sz="831" dirty="0">
                <a:solidFill>
                  <a:prstClr val="black"/>
                </a:solidFill>
                <a:latin typeface="ＭＳ ゴシック" pitchFamily="49" charset="-128"/>
                <a:ea typeface="ＭＳ ゴシック" pitchFamily="49" charset="-128"/>
              </a:rPr>
              <a:t> 介護のための在宅勤務、法を上回る介護休暇、介護フレックスタイム制、介護サービス費用補助等）</a:t>
            </a:r>
            <a:endParaRPr kumimoji="1" lang="en-US" altLang="ja-JP" sz="831" dirty="0">
              <a:solidFill>
                <a:prstClr val="black"/>
              </a:solidFill>
              <a:latin typeface="ＭＳ ゴシック" pitchFamily="49" charset="-128"/>
              <a:ea typeface="ＭＳ ゴシック" pitchFamily="49" charset="-128"/>
            </a:endParaRPr>
          </a:p>
          <a:p>
            <a:pPr marL="79133" indent="-79133"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③新型コロナウイルス感染症対応特例：新型コロナウイルス感染症への対応として家族を介護するために特別休暇を取得した場合</a:t>
            </a:r>
            <a:endParaRPr kumimoji="1" lang="en-US" altLang="ja-JP" sz="831" dirty="0">
              <a:solidFill>
                <a:prstClr val="black"/>
              </a:solidFill>
              <a:latin typeface="ＭＳ ゴシック" pitchFamily="49" charset="-128"/>
              <a:ea typeface="ＭＳ ゴシック" pitchFamily="49" charset="-128"/>
            </a:endParaRPr>
          </a:p>
        </p:txBody>
      </p:sp>
      <p:sp>
        <p:nvSpPr>
          <p:cNvPr id="41" name="角丸四角形 40"/>
          <p:cNvSpPr/>
          <p:nvPr/>
        </p:nvSpPr>
        <p:spPr bwMode="auto">
          <a:xfrm>
            <a:off x="77466" y="746102"/>
            <a:ext cx="4210576" cy="252209"/>
          </a:xfrm>
          <a:prstGeom prst="roundRect">
            <a:avLst/>
          </a:prstGeom>
          <a:gradFill flip="none" rotWithShape="1">
            <a:gsLst>
              <a:gs pos="0">
                <a:srgbClr val="92D050"/>
              </a:gs>
              <a:gs pos="0">
                <a:srgbClr val="92D050"/>
              </a:gs>
              <a:gs pos="100000">
                <a:schemeClr val="bg1"/>
              </a:gs>
            </a:gsLst>
            <a:lin ang="5400000" scaled="1"/>
            <a:tileRect/>
          </a:gradFill>
          <a:ln w="9525" cap="flat" cmpd="sng" algn="ctr">
            <a:solidFill>
              <a:schemeClr val="tx1"/>
            </a:solidFill>
            <a:prstDash val="solid"/>
            <a:round/>
            <a:headEnd type="none" w="med" len="med"/>
            <a:tailEnd type="triangle" w="med" len="med"/>
          </a:ln>
          <a:effectLst/>
        </p:spPr>
        <p:txBody>
          <a:bodyPr vert="horz" wrap="square" lIns="84406" tIns="42203" rIns="84406" bIns="42203" numCol="1" rtlCol="0" anchor="ctr" anchorCtr="0" compatLnSpc="1">
            <a:prstTxWarp prst="textNoShape">
              <a:avLst/>
            </a:prstTxWarp>
          </a:bodyPr>
          <a:lstStyle/>
          <a:p>
            <a:pPr algn="ctr" defTabSz="844083" fontAlgn="base">
              <a:spcBef>
                <a:spcPct val="0"/>
              </a:spcBef>
              <a:spcAft>
                <a:spcPct val="0"/>
              </a:spcAft>
              <a:defRPr/>
            </a:pPr>
            <a:r>
              <a:rPr kumimoji="1"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出生時両立支援コース</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（子育てパパ支援助成金</a:t>
            </a:r>
            <a:r>
              <a:rPr kumimoji="1" lang="ja-JP" altLang="en-US" sz="831"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8"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sp>
        <p:nvSpPr>
          <p:cNvPr id="61" name="テキスト ボックス 60"/>
          <p:cNvSpPr txBox="1"/>
          <p:nvPr/>
        </p:nvSpPr>
        <p:spPr>
          <a:xfrm>
            <a:off x="127602" y="424116"/>
            <a:ext cx="3669870" cy="205890"/>
          </a:xfrm>
          <a:prstGeom prst="rect">
            <a:avLst/>
          </a:prstGeom>
          <a:noFill/>
        </p:spPr>
        <p:txBody>
          <a:bodyPr wrap="square" rtlCol="0">
            <a:spAutoFit/>
          </a:bodyPr>
          <a:lstStyle/>
          <a:p>
            <a:pPr defTabSz="844083" fontAlgn="base">
              <a:spcBef>
                <a:spcPct val="0"/>
              </a:spcBef>
              <a:spcAft>
                <a:spcPct val="0"/>
              </a:spcAft>
              <a:defRPr/>
            </a:pPr>
            <a:r>
              <a:rPr kumimoji="1" lang="en-US" altLang="ja-JP" sz="738" dirty="0">
                <a:solidFill>
                  <a:prstClr val="black"/>
                </a:solidFill>
                <a:latin typeface="ＭＳ ゴシック" panose="020B0609070205080204" pitchFamily="49" charset="-128"/>
                <a:ea typeface="ＭＳ ゴシック" panose="020B0609070205080204" pitchFamily="49" charset="-128"/>
              </a:rPr>
              <a:t>※</a:t>
            </a:r>
            <a:r>
              <a:rPr kumimoji="1" lang="ja-JP" altLang="en-US" sz="738" dirty="0">
                <a:solidFill>
                  <a:prstClr val="black"/>
                </a:solidFill>
                <a:latin typeface="ＭＳ ゴシック" panose="020B0609070205080204" pitchFamily="49" charset="-128"/>
                <a:ea typeface="ＭＳ ゴシック" panose="020B0609070205080204" pitchFamily="49" charset="-128"/>
              </a:rPr>
              <a:t>生産性要件を満たした事業主は＜　＞の額を支給。　</a:t>
            </a:r>
            <a:endParaRPr kumimoji="1" lang="en-US" altLang="ja-JP" sz="738" dirty="0">
              <a:solidFill>
                <a:prstClr val="black"/>
              </a:solidFill>
              <a:latin typeface="ＭＳ ゴシック" panose="020B0609070205080204" pitchFamily="49" charset="-128"/>
              <a:ea typeface="ＭＳ ゴシック" panose="020B0609070205080204" pitchFamily="49" charset="-128"/>
            </a:endParaRPr>
          </a:p>
        </p:txBody>
      </p:sp>
      <p:sp>
        <p:nvSpPr>
          <p:cNvPr id="63" name="Text Box 46"/>
          <p:cNvSpPr txBox="1">
            <a:spLocks noChangeArrowheads="1"/>
          </p:cNvSpPr>
          <p:nvPr/>
        </p:nvSpPr>
        <p:spPr bwMode="auto">
          <a:xfrm>
            <a:off x="77465" y="1008047"/>
            <a:ext cx="4210577" cy="475900"/>
          </a:xfrm>
          <a:prstGeom prst="rect">
            <a:avLst/>
          </a:prstGeom>
          <a:noFill/>
          <a:ln w="9525">
            <a:noFill/>
            <a:miter lim="800000"/>
            <a:headEnd/>
            <a:tailEnd/>
          </a:ln>
        </p:spPr>
        <p:txBody>
          <a:bodyPr wrap="square">
            <a:spAutoFit/>
          </a:bodyPr>
          <a:lstStyle/>
          <a:p>
            <a:pPr defTabSz="844083" fontAlgn="base">
              <a:spcBef>
                <a:spcPct val="0"/>
              </a:spcBef>
              <a:spcAft>
                <a:spcPct val="0"/>
              </a:spcAft>
              <a:defRPr/>
            </a:pPr>
            <a:r>
              <a:rPr kumimoji="1" lang="ja-JP" altLang="en-US" sz="831" dirty="0">
                <a:solidFill>
                  <a:prstClr val="black"/>
                </a:solidFill>
                <a:latin typeface="ＭＳ ゴシック" pitchFamily="49" charset="-128"/>
                <a:ea typeface="ＭＳ ゴシック" pitchFamily="49" charset="-128"/>
              </a:rPr>
              <a:t>　男性労働者が育児休業や育児目的休暇を取得しやすい職場風土作りに取り組み、子の出生後８週間以内に開始する連続</a:t>
            </a:r>
            <a:r>
              <a:rPr kumimoji="1" lang="en-US" altLang="ja-JP" sz="831" dirty="0">
                <a:solidFill>
                  <a:prstClr val="black"/>
                </a:solidFill>
                <a:latin typeface="ＭＳ ゴシック" pitchFamily="49" charset="-128"/>
                <a:ea typeface="ＭＳ ゴシック" pitchFamily="49" charset="-128"/>
              </a:rPr>
              <a:t>14</a:t>
            </a:r>
            <a:r>
              <a:rPr kumimoji="1" lang="ja-JP" altLang="en-US" sz="831" dirty="0">
                <a:solidFill>
                  <a:prstClr val="black"/>
                </a:solidFill>
                <a:latin typeface="ＭＳ ゴシック" pitchFamily="49" charset="-128"/>
                <a:ea typeface="ＭＳ ゴシック" pitchFamily="49" charset="-128"/>
              </a:rPr>
              <a:t>日以上（中小企業は連続</a:t>
            </a:r>
            <a:r>
              <a:rPr kumimoji="1" lang="en-US" altLang="ja-JP" sz="831" dirty="0">
                <a:solidFill>
                  <a:prstClr val="black"/>
                </a:solidFill>
                <a:latin typeface="ＭＳ ゴシック" pitchFamily="49" charset="-128"/>
                <a:ea typeface="ＭＳ ゴシック" pitchFamily="49" charset="-128"/>
              </a:rPr>
              <a:t>5</a:t>
            </a:r>
            <a:r>
              <a:rPr kumimoji="1" lang="ja-JP" altLang="en-US" sz="831" dirty="0">
                <a:solidFill>
                  <a:prstClr val="black"/>
                </a:solidFill>
                <a:latin typeface="ＭＳ ゴシック" pitchFamily="49" charset="-128"/>
                <a:ea typeface="ＭＳ ゴシック" pitchFamily="49" charset="-128"/>
              </a:rPr>
              <a:t>日以上）の育児休業等を取得した男性労働者が生じた事業主に助成する。</a:t>
            </a:r>
            <a:endParaRPr kumimoji="1" lang="en-US" altLang="ja-JP" sz="831" dirty="0">
              <a:solidFill>
                <a:prstClr val="black"/>
              </a:solidFill>
              <a:latin typeface="ＭＳ ゴシック" pitchFamily="49" charset="-128"/>
              <a:ea typeface="ＭＳ ゴシック" pitchFamily="49" charset="-128"/>
            </a:endParaRPr>
          </a:p>
        </p:txBody>
      </p:sp>
      <p:sp>
        <p:nvSpPr>
          <p:cNvPr id="3" name="正方形/長方形 2"/>
          <p:cNvSpPr/>
          <p:nvPr/>
        </p:nvSpPr>
        <p:spPr>
          <a:xfrm>
            <a:off x="123653" y="1441948"/>
            <a:ext cx="4439062" cy="205890"/>
          </a:xfrm>
          <a:prstGeom prst="rect">
            <a:avLst/>
          </a:prstGeom>
        </p:spPr>
        <p:txBody>
          <a:bodyPr wrap="square">
            <a:spAutoFit/>
          </a:bodyPr>
          <a:lstStyle/>
          <a:p>
            <a:pPr defTabSz="844083">
              <a:defRPr/>
            </a:pPr>
            <a:r>
              <a:rPr kumimoji="1" lang="ja-JP" altLang="en-US" sz="738" dirty="0">
                <a:solidFill>
                  <a:prstClr val="black"/>
                </a:solidFill>
                <a:latin typeface="ＭＳ ゴシック" panose="020B0609070205080204" pitchFamily="49" charset="-128"/>
                <a:ea typeface="ＭＳ ゴシック" panose="020B0609070205080204" pitchFamily="49" charset="-128"/>
              </a:rPr>
              <a:t>個別支援加算：個別面談など育児休業の取得を後押しする取組を導入、実施した場合</a:t>
            </a:r>
          </a:p>
        </p:txBody>
      </p:sp>
      <p:sp>
        <p:nvSpPr>
          <p:cNvPr id="23" name="Text Box 46"/>
          <p:cNvSpPr txBox="1">
            <a:spLocks noChangeArrowheads="1"/>
          </p:cNvSpPr>
          <p:nvPr/>
        </p:nvSpPr>
        <p:spPr bwMode="auto">
          <a:xfrm>
            <a:off x="4472345" y="1441948"/>
            <a:ext cx="4770674" cy="1883464"/>
          </a:xfrm>
          <a:prstGeom prst="rect">
            <a:avLst/>
          </a:prstGeom>
          <a:noFill/>
          <a:ln w="9525">
            <a:noFill/>
            <a:miter lim="800000"/>
            <a:headEnd/>
            <a:tailEnd/>
          </a:ln>
        </p:spPr>
        <p:txBody>
          <a:bodyPr wrap="square">
            <a:spAutoFit/>
          </a:bodyPr>
          <a:lstStyle/>
          <a:p>
            <a:pPr defTabSz="844083" fontAlgn="base">
              <a:spcBef>
                <a:spcPct val="0"/>
              </a:spcBef>
              <a:spcAft>
                <a:spcPct val="0"/>
              </a:spcAft>
              <a:defRPr/>
            </a:pPr>
            <a:r>
              <a:rPr kumimoji="1" lang="ja-JP" altLang="en-US" sz="831" dirty="0">
                <a:solidFill>
                  <a:prstClr val="black"/>
                </a:solidFill>
                <a:latin typeface="ＭＳ ゴシック" pitchFamily="49" charset="-128"/>
                <a:ea typeface="ＭＳ ゴシック" pitchFamily="49" charset="-128"/>
              </a:rPr>
              <a:t>①育休取得時　②職場復帰時：「育休復帰支援プラン」を策定及び導入し、プランに沿って対象労働者の円滑な育児休業の取得・復帰に取り組んだ場合</a:t>
            </a:r>
            <a:endParaRPr kumimoji="1" lang="en-US" altLang="ja-JP" sz="831" dirty="0">
              <a:solidFill>
                <a:prstClr val="black"/>
              </a:solidFill>
              <a:latin typeface="ＭＳ ゴシック" pitchFamily="49" charset="-128"/>
              <a:ea typeface="ＭＳ ゴシック" pitchFamily="49" charset="-128"/>
            </a:endParaRPr>
          </a:p>
          <a:p>
            <a:pPr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＜職場支援加算＞</a:t>
            </a:r>
            <a:r>
              <a:rPr kumimoji="1" lang="ja-JP" altLang="en-US" sz="831" b="1" dirty="0">
                <a:solidFill>
                  <a:prstClr val="black"/>
                </a:solidFill>
                <a:latin typeface="ＭＳ ゴシック" pitchFamily="49" charset="-128"/>
                <a:ea typeface="ＭＳ ゴシック" pitchFamily="49" charset="-128"/>
              </a:rPr>
              <a:t>：</a:t>
            </a:r>
            <a:r>
              <a:rPr kumimoji="1" lang="ja-JP" altLang="en-US" sz="831" dirty="0">
                <a:solidFill>
                  <a:prstClr val="black"/>
                </a:solidFill>
                <a:latin typeface="ＭＳ ゴシック" pitchFamily="49" charset="-128"/>
                <a:ea typeface="ＭＳ ゴシック" pitchFamily="49" charset="-128"/>
              </a:rPr>
              <a:t>育休取得者の業務を代替する職場の労働者に、業務代替手当等を支給するとともに残業抑制のための業務見直しなどの職場支援の取組をした場合</a:t>
            </a:r>
            <a:endParaRPr kumimoji="1" lang="en-US" altLang="ja-JP" sz="831" dirty="0">
              <a:solidFill>
                <a:prstClr val="black"/>
              </a:solidFill>
              <a:latin typeface="ＭＳ ゴシック" pitchFamily="49" charset="-128"/>
              <a:ea typeface="ＭＳ ゴシック" pitchFamily="49" charset="-128"/>
            </a:endParaRPr>
          </a:p>
          <a:p>
            <a:pPr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③代替要員確保時：育児休業取得者が、育児休業終了後、原職等に復帰する旨の取扱いを就業規則等に規定し、休業取得者の代替要員を確保し、かつ、休業取得者を原職等に復帰させた場合</a:t>
            </a:r>
            <a:endParaRPr kumimoji="1" lang="en-US" altLang="ja-JP" sz="831" dirty="0">
              <a:solidFill>
                <a:prstClr val="black"/>
              </a:solidFill>
              <a:latin typeface="ＭＳ ゴシック" pitchFamily="49" charset="-128"/>
              <a:ea typeface="ＭＳ ゴシック" pitchFamily="49" charset="-128"/>
            </a:endParaRPr>
          </a:p>
          <a:p>
            <a:pPr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＜有期雇用労働者加算＞育児休業取得者が期間雇用者の場合</a:t>
            </a:r>
            <a:endParaRPr kumimoji="1" lang="en-US" altLang="ja-JP" sz="831" dirty="0">
              <a:solidFill>
                <a:prstClr val="black"/>
              </a:solidFill>
              <a:latin typeface="ＭＳ ゴシック" pitchFamily="49" charset="-128"/>
              <a:ea typeface="ＭＳ ゴシック" pitchFamily="49" charset="-128"/>
            </a:endParaRPr>
          </a:p>
          <a:p>
            <a:pPr defTabSz="844083" fontAlgn="base">
              <a:spcBef>
                <a:spcPts val="554"/>
              </a:spcBef>
              <a:spcAft>
                <a:spcPct val="0"/>
              </a:spcAft>
              <a:defRPr/>
            </a:pPr>
            <a:r>
              <a:rPr kumimoji="1" lang="ja-JP" altLang="en-US" sz="831" dirty="0">
                <a:solidFill>
                  <a:prstClr val="black"/>
                </a:solidFill>
                <a:latin typeface="ＭＳ ゴシック" pitchFamily="49" charset="-128"/>
                <a:ea typeface="ＭＳ ゴシック" pitchFamily="49" charset="-128"/>
              </a:rPr>
              <a:t>④職場復帰後支援：法を上回る子の看護休暇制度</a:t>
            </a:r>
            <a:r>
              <a:rPr kumimoji="1" lang="en-US" altLang="ja-JP" sz="831" dirty="0">
                <a:solidFill>
                  <a:prstClr val="black"/>
                </a:solidFill>
                <a:latin typeface="ＭＳ ゴシック" pitchFamily="49" charset="-128"/>
                <a:ea typeface="ＭＳ ゴシック" pitchFamily="49" charset="-128"/>
              </a:rPr>
              <a:t>(A)</a:t>
            </a:r>
            <a:r>
              <a:rPr kumimoji="1" lang="ja-JP" altLang="en-US" sz="831" dirty="0">
                <a:solidFill>
                  <a:prstClr val="black"/>
                </a:solidFill>
                <a:latin typeface="ＭＳ ゴシック" pitchFamily="49" charset="-128"/>
                <a:ea typeface="ＭＳ ゴシック" pitchFamily="49" charset="-128"/>
              </a:rPr>
              <a:t>や保育サービス費用補助制度</a:t>
            </a:r>
            <a:r>
              <a:rPr kumimoji="1" lang="en-US" altLang="ja-JP" sz="831" dirty="0">
                <a:solidFill>
                  <a:prstClr val="black"/>
                </a:solidFill>
                <a:latin typeface="ＭＳ ゴシック" pitchFamily="49" charset="-128"/>
                <a:ea typeface="ＭＳ ゴシック" pitchFamily="49" charset="-128"/>
              </a:rPr>
              <a:t>(B)</a:t>
            </a:r>
            <a:r>
              <a:rPr kumimoji="1" lang="ja-JP" altLang="en-US" sz="831" dirty="0">
                <a:solidFill>
                  <a:prstClr val="black"/>
                </a:solidFill>
                <a:latin typeface="ＭＳ ゴシック" pitchFamily="49" charset="-128"/>
                <a:ea typeface="ＭＳ ゴシック" pitchFamily="49" charset="-128"/>
              </a:rPr>
              <a:t>を導入し、労働者が職場復帰後、</a:t>
            </a:r>
            <a:r>
              <a:rPr kumimoji="1" lang="en-US" altLang="ja-JP" sz="831" dirty="0">
                <a:solidFill>
                  <a:prstClr val="black"/>
                </a:solidFill>
                <a:latin typeface="ＭＳ ゴシック" pitchFamily="49" charset="-128"/>
                <a:ea typeface="ＭＳ ゴシック" pitchFamily="49" charset="-128"/>
              </a:rPr>
              <a:t>6</a:t>
            </a:r>
            <a:r>
              <a:rPr kumimoji="1" lang="ja-JP" altLang="en-US" sz="831" dirty="0">
                <a:solidFill>
                  <a:prstClr val="black"/>
                </a:solidFill>
                <a:latin typeface="ＭＳ ゴシック" pitchFamily="49" charset="-128"/>
                <a:ea typeface="ＭＳ ゴシック" pitchFamily="49" charset="-128"/>
              </a:rPr>
              <a:t>ヶ月以内に一定以上利用させた場合</a:t>
            </a:r>
            <a:endParaRPr kumimoji="1" lang="en-US" altLang="ja-JP" sz="831" dirty="0">
              <a:solidFill>
                <a:prstClr val="black"/>
              </a:solidFill>
              <a:latin typeface="ＭＳ ゴシック" pitchFamily="49" charset="-128"/>
              <a:ea typeface="ＭＳ ゴシック" pitchFamily="49" charset="-128"/>
            </a:endParaRPr>
          </a:p>
          <a:p>
            <a:pPr defTabSz="844083" fontAlgn="base">
              <a:spcBef>
                <a:spcPts val="554"/>
              </a:spcBef>
              <a:spcAft>
                <a:spcPct val="0"/>
              </a:spcAft>
              <a:defRPr/>
            </a:pPr>
            <a:r>
              <a:rPr kumimoji="1" lang="ja-JP" altLang="en-US" sz="831" b="1" u="sng" dirty="0">
                <a:solidFill>
                  <a:prstClr val="black"/>
                </a:solidFill>
                <a:latin typeface="ＭＳ ゴシック" pitchFamily="49" charset="-128"/>
                <a:ea typeface="ＭＳ ゴシック" pitchFamily="49" charset="-128"/>
              </a:rPr>
              <a:t>⑤新型コロナウイルス感染症対応特例（仮称）：</a:t>
            </a:r>
            <a:r>
              <a:rPr kumimoji="1" lang="ja-JP" altLang="en-US" sz="831" u="sng" dirty="0">
                <a:solidFill>
                  <a:prstClr val="black"/>
                </a:solidFill>
                <a:latin typeface="ＭＳ ゴシック" pitchFamily="49" charset="-128"/>
                <a:ea typeface="ＭＳ ゴシック" pitchFamily="49" charset="-128"/>
              </a:rPr>
              <a:t>小学校等の臨時休業等により子どもの世話をする労働者のために特別休暇制度及び両立支援制度を導入し、特別休暇の利用者が出た場合</a:t>
            </a:r>
            <a:endParaRPr kumimoji="1" lang="en-US" altLang="ja-JP" sz="831" u="sng" dirty="0">
              <a:solidFill>
                <a:prstClr val="black"/>
              </a:solidFill>
              <a:latin typeface="ＭＳ ゴシック" pitchFamily="49" charset="-128"/>
              <a:ea typeface="ＭＳ ゴシック" pitchFamily="49" charset="-128"/>
            </a:endParaRPr>
          </a:p>
        </p:txBody>
      </p:sp>
      <p:sp>
        <p:nvSpPr>
          <p:cNvPr id="24" name="角丸四角形 23"/>
          <p:cNvSpPr/>
          <p:nvPr/>
        </p:nvSpPr>
        <p:spPr bwMode="auto">
          <a:xfrm>
            <a:off x="4562715" y="714951"/>
            <a:ext cx="4589935" cy="252209"/>
          </a:xfrm>
          <a:prstGeom prst="roundRect">
            <a:avLst/>
          </a:prstGeom>
          <a:gradFill flip="none" rotWithShape="1">
            <a:gsLst>
              <a:gs pos="0">
                <a:srgbClr val="92D050"/>
              </a:gs>
              <a:gs pos="0">
                <a:srgbClr val="92D050"/>
              </a:gs>
              <a:gs pos="100000">
                <a:schemeClr val="bg1"/>
              </a:gs>
            </a:gsLst>
            <a:lin ang="5400000" scaled="1"/>
            <a:tileRect/>
          </a:gradFill>
          <a:ln w="9525" cap="flat" cmpd="sng" algn="ctr">
            <a:solidFill>
              <a:schemeClr val="tx1"/>
            </a:solidFill>
            <a:prstDash val="solid"/>
            <a:round/>
            <a:headEnd type="none" w="med" len="med"/>
            <a:tailEnd type="triangle" w="med" len="med"/>
          </a:ln>
          <a:effectLst/>
        </p:spPr>
        <p:txBody>
          <a:bodyPr vert="horz" wrap="square" lIns="84406" tIns="42203" rIns="84406" bIns="42203" numCol="1" rtlCol="0" anchor="ctr" anchorCtr="0" compatLnSpc="1">
            <a:prstTxWarp prst="textNoShape">
              <a:avLst/>
            </a:prstTxWarp>
          </a:bodyPr>
          <a:lstStyle/>
          <a:p>
            <a:pPr algn="ctr" defTabSz="844083" fontAlgn="base">
              <a:spcBef>
                <a:spcPct val="0"/>
              </a:spcBef>
              <a:spcAft>
                <a:spcPct val="0"/>
              </a:spcAft>
              <a:defRPr/>
            </a:pPr>
            <a:r>
              <a:rPr kumimoji="1"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育児休業等支援コース </a:t>
            </a:r>
            <a:r>
              <a:rPr kumimoji="1" lang="ja-JP" altLang="en-US" sz="831"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831" dirty="0">
              <a:solidFill>
                <a:prstClr val="black"/>
              </a:solidFill>
              <a:latin typeface="ＭＳ ゴシック" panose="020B0609070205080204" pitchFamily="49" charset="-128"/>
              <a:ea typeface="ＭＳ ゴシック" panose="020B0609070205080204" pitchFamily="49" charset="-128"/>
              <a:cs typeface="メイリオ" panose="020B0604030504040204" pitchFamily="50" charset="-128"/>
            </a:endParaRPr>
          </a:p>
        </p:txBody>
      </p:sp>
      <p:graphicFrame>
        <p:nvGraphicFramePr>
          <p:cNvPr id="26" name="表 25"/>
          <p:cNvGraphicFramePr>
            <a:graphicFrameLocks noGrp="1"/>
          </p:cNvGraphicFramePr>
          <p:nvPr>
            <p:extLst>
              <p:ext uri="{D42A27DB-BD31-4B8C-83A1-F6EECF244321}">
                <p14:modId xmlns:p14="http://schemas.microsoft.com/office/powerpoint/2010/main" val="287341781"/>
              </p:ext>
            </p:extLst>
          </p:nvPr>
        </p:nvGraphicFramePr>
        <p:xfrm>
          <a:off x="4518011" y="3656697"/>
          <a:ext cx="4558898" cy="1558724"/>
        </p:xfrm>
        <a:graphic>
          <a:graphicData uri="http://schemas.openxmlformats.org/drawingml/2006/table">
            <a:tbl>
              <a:tblPr>
                <a:effectLst>
                  <a:outerShdw blurRad="50800" dist="50800" dir="5400000" sx="7000" sy="7000" algn="ctr" rotWithShape="0">
                    <a:srgbClr val="000000">
                      <a:alpha val="43137"/>
                    </a:srgbClr>
                  </a:outerShdw>
                </a:effectLst>
              </a:tblPr>
              <a:tblGrid>
                <a:gridCol w="1236935">
                  <a:extLst>
                    <a:ext uri="{9D8B030D-6E8A-4147-A177-3AD203B41FA5}">
                      <a16:colId xmlns:a16="http://schemas.microsoft.com/office/drawing/2014/main" val="20000"/>
                    </a:ext>
                  </a:extLst>
                </a:gridCol>
                <a:gridCol w="1070423">
                  <a:extLst>
                    <a:ext uri="{9D8B030D-6E8A-4147-A177-3AD203B41FA5}">
                      <a16:colId xmlns:a16="http://schemas.microsoft.com/office/drawing/2014/main" val="20001"/>
                    </a:ext>
                  </a:extLst>
                </a:gridCol>
                <a:gridCol w="2251540">
                  <a:extLst>
                    <a:ext uri="{9D8B030D-6E8A-4147-A177-3AD203B41FA5}">
                      <a16:colId xmlns:a16="http://schemas.microsoft.com/office/drawing/2014/main" val="20002"/>
                    </a:ext>
                  </a:extLst>
                </a:gridCol>
              </a:tblGrid>
              <a:tr h="2110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①育休取得時</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4721" marR="94721"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21101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②職場復帰時</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職場支援加算</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19</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&lt;24</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3612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③代替要員確保時</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（１人当たり）</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47.5</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&lt;60</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有期労働者加算</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9.5</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&lt;12</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362946">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④職場復帰後支援</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A </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看護休暇制度 </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1,000</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&lt;1,200</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円</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時間</a:t>
                      </a:r>
                      <a:endPar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B </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保育サービス費用　実支出額の</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2/3</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補助</a:t>
                      </a: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33762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1" i="0" u="sng" strike="noStrike" dirty="0" smtClean="0">
                          <a:solidFill>
                            <a:schemeClr val="tx1"/>
                          </a:solidFill>
                          <a:effectLst/>
                          <a:latin typeface="ＭＳ ゴシック" panose="020B0609070205080204" pitchFamily="49" charset="-128"/>
                          <a:ea typeface="ＭＳ ゴシック" panose="020B0609070205080204" pitchFamily="49" charset="-128"/>
                        </a:rPr>
                        <a:t>⑤</a:t>
                      </a:r>
                      <a:r>
                        <a:rPr lang="ja-JP" altLang="en-US" sz="800" b="1" u="sng" dirty="0" smtClean="0">
                          <a:solidFill>
                            <a:prstClr val="black"/>
                          </a:solidFill>
                          <a:latin typeface="ＭＳ ゴシック" pitchFamily="49" charset="-128"/>
                          <a:ea typeface="ＭＳ ゴシック" pitchFamily="49" charset="-128"/>
                        </a:rPr>
                        <a:t>新型コロナウイルス感染症対応特例</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gridSpan="2">
                  <a:txBody>
                    <a:bodyPr/>
                    <a:lstStyle/>
                    <a:p>
                      <a:pPr marL="0" marR="0" lvl="0" indent="0" algn="l" defTabSz="957263" rtl="0" eaLnBrk="1" fontAlgn="base" latinLnBrk="0" hangingPunct="1">
                        <a:lnSpc>
                          <a:spcPct val="100000"/>
                        </a:lnSpc>
                        <a:spcBef>
                          <a:spcPct val="20000"/>
                        </a:spcBef>
                        <a:spcAft>
                          <a:spcPct val="0"/>
                        </a:spcAft>
                        <a:buClrTx/>
                        <a:buSzTx/>
                        <a:buFontTx/>
                        <a:buNone/>
                        <a:tabLst/>
                      </a:pPr>
                      <a:r>
                        <a:rPr kumimoji="1" lang="ja-JP" altLang="en-US" sz="800" b="1" i="0" u="sng"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１人あたり５万円　</a:t>
                      </a:r>
                      <a:r>
                        <a:rPr kumimoji="1" lang="en-US" altLang="ja-JP" sz="800" b="1" i="0" u="sng"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a:t>
                      </a:r>
                      <a:r>
                        <a:rPr kumimoji="1" lang="ja-JP" altLang="en-US" sz="800" b="1" i="0" u="sng"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人まで（上限</a:t>
                      </a:r>
                      <a:r>
                        <a:rPr kumimoji="1" lang="en-US" altLang="ja-JP" sz="800" b="1" i="0" u="sng"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50</a:t>
                      </a:r>
                      <a:r>
                        <a:rPr kumimoji="1" lang="ja-JP" altLang="en-US" sz="800" b="1" i="0" u="sng"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hMerge="1">
                  <a:txBody>
                    <a:bodyPr/>
                    <a:lstStyle/>
                    <a:p>
                      <a:pPr marL="0" marR="0" lvl="0" indent="0" algn="l" defTabSz="957263"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17224500"/>
                  </a:ext>
                </a:extLst>
              </a:tr>
            </a:tbl>
          </a:graphicData>
        </a:graphic>
      </p:graphicFrame>
      <p:sp>
        <p:nvSpPr>
          <p:cNvPr id="31" name="Text Box 46"/>
          <p:cNvSpPr txBox="1">
            <a:spLocks noChangeArrowheads="1"/>
          </p:cNvSpPr>
          <p:nvPr/>
        </p:nvSpPr>
        <p:spPr bwMode="auto">
          <a:xfrm>
            <a:off x="4511121" y="1016266"/>
            <a:ext cx="4632879" cy="348044"/>
          </a:xfrm>
          <a:prstGeom prst="rect">
            <a:avLst/>
          </a:prstGeom>
          <a:noFill/>
          <a:ln w="9525">
            <a:noFill/>
            <a:miter lim="800000"/>
            <a:headEnd/>
            <a:tailEnd/>
          </a:ln>
        </p:spPr>
        <p:txBody>
          <a:bodyPr wrap="square">
            <a:spAutoFit/>
          </a:bodyPr>
          <a:lstStyle/>
          <a:p>
            <a:pPr defTabSz="844083" fontAlgn="base">
              <a:spcBef>
                <a:spcPct val="0"/>
              </a:spcBef>
              <a:spcAft>
                <a:spcPct val="0"/>
              </a:spcAft>
              <a:defRPr/>
            </a:pPr>
            <a:r>
              <a:rPr kumimoji="1" lang="ja-JP" altLang="en-US" sz="831" dirty="0">
                <a:solidFill>
                  <a:prstClr val="black"/>
                </a:solidFill>
                <a:latin typeface="ＭＳ ゴシック" pitchFamily="49" charset="-128"/>
                <a:ea typeface="ＭＳ ゴシック" pitchFamily="49" charset="-128"/>
              </a:rPr>
              <a:t>育児休業の円滑な取得・職場復帰のため次の取組を行った事業主（①～④は中小企業事業主）に支給する。</a:t>
            </a:r>
            <a:endParaRPr kumimoji="1" lang="en-US" altLang="ja-JP" sz="831" dirty="0">
              <a:solidFill>
                <a:prstClr val="black"/>
              </a:solidFill>
              <a:latin typeface="ＭＳ ゴシック" pitchFamily="49" charset="-128"/>
              <a:ea typeface="ＭＳ ゴシック" pitchFamily="49" charset="-128"/>
            </a:endParaRPr>
          </a:p>
        </p:txBody>
      </p:sp>
      <p:graphicFrame>
        <p:nvGraphicFramePr>
          <p:cNvPr id="20" name="表 19"/>
          <p:cNvGraphicFramePr>
            <a:graphicFrameLocks noGrp="1"/>
          </p:cNvGraphicFramePr>
          <p:nvPr>
            <p:extLst>
              <p:ext uri="{D42A27DB-BD31-4B8C-83A1-F6EECF244321}">
                <p14:modId xmlns:p14="http://schemas.microsoft.com/office/powerpoint/2010/main" val="1377768939"/>
              </p:ext>
            </p:extLst>
          </p:nvPr>
        </p:nvGraphicFramePr>
        <p:xfrm>
          <a:off x="181658" y="5564990"/>
          <a:ext cx="3935610" cy="1140410"/>
        </p:xfrm>
        <a:graphic>
          <a:graphicData uri="http://schemas.openxmlformats.org/drawingml/2006/table">
            <a:tbl>
              <a:tblPr>
                <a:effectLst>
                  <a:outerShdw blurRad="50800" dist="50800" dir="5400000" sx="7000" sy="7000" algn="ctr" rotWithShape="0">
                    <a:srgbClr val="000000">
                      <a:alpha val="43137"/>
                    </a:srgbClr>
                  </a:outerShdw>
                </a:effectLst>
              </a:tblPr>
              <a:tblGrid>
                <a:gridCol w="895881">
                  <a:extLst>
                    <a:ext uri="{9D8B030D-6E8A-4147-A177-3AD203B41FA5}">
                      <a16:colId xmlns:a16="http://schemas.microsoft.com/office/drawing/2014/main" val="20000"/>
                    </a:ext>
                  </a:extLst>
                </a:gridCol>
                <a:gridCol w="1112130">
                  <a:extLst>
                    <a:ext uri="{9D8B030D-6E8A-4147-A177-3AD203B41FA5}">
                      <a16:colId xmlns:a16="http://schemas.microsoft.com/office/drawing/2014/main" val="2601713592"/>
                    </a:ext>
                  </a:extLst>
                </a:gridCol>
                <a:gridCol w="1927599">
                  <a:extLst>
                    <a:ext uri="{9D8B030D-6E8A-4147-A177-3AD203B41FA5}">
                      <a16:colId xmlns:a16="http://schemas.microsoft.com/office/drawing/2014/main" val="20001"/>
                    </a:ext>
                  </a:extLst>
                </a:gridCol>
              </a:tblGrid>
              <a:tr h="211015">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①介護休業</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休業取得時</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rowSpan="2">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endPar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0"/>
                  </a:ext>
                </a:extLst>
              </a:tr>
              <a:tr h="211015">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9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91439" marR="91439"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職場復帰時</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070188395"/>
                  </a:ext>
                </a:extLst>
              </a:tr>
              <a:tr h="245706">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i="0" u="none" strike="noStrike" dirty="0" smtClean="0">
                          <a:solidFill>
                            <a:schemeClr val="tx1"/>
                          </a:solidFill>
                          <a:effectLst/>
                          <a:latin typeface="ＭＳ ゴシック" panose="020B0609070205080204" pitchFamily="49" charset="-128"/>
                          <a:ea typeface="ＭＳ ゴシック" panose="020B0609070205080204" pitchFamily="49" charset="-128"/>
                        </a:rPr>
                        <a:t>②介護両立支援制度</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28.5</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&lt;36</a:t>
                      </a:r>
                      <a:r>
                        <a:rPr kumimoji="1" lang="ja-JP" altLang="en-US"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9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&gt;</a:t>
                      </a: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472674">
                <a:tc grid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800" b="0" u="none" dirty="0" smtClean="0">
                          <a:solidFill>
                            <a:prstClr val="black"/>
                          </a:solidFill>
                          <a:latin typeface="ＭＳ ゴシック" pitchFamily="49" charset="-128"/>
                          <a:ea typeface="ＭＳ ゴシック" pitchFamily="49" charset="-128"/>
                        </a:rPr>
                        <a:t>③新型コロナウイルス感染症対応特例</a:t>
                      </a:r>
                      <a:endParaRPr lang="en-US" altLang="ja-JP" sz="800" b="0" i="0" u="none" strike="noStrike" dirty="0" smtClean="0">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a:txBody>
                    <a:bodyPr/>
                    <a:lstStyle/>
                    <a:p>
                      <a:pPr marL="0" marR="0" lvl="0" indent="0" algn="l" defTabSz="957263" rtl="0" eaLnBrk="1" fontAlgn="base" latinLnBrk="0" hangingPunct="1">
                        <a:lnSpc>
                          <a:spcPct val="100000"/>
                        </a:lnSpc>
                        <a:spcBef>
                          <a:spcPct val="20000"/>
                        </a:spcBef>
                        <a:spcAft>
                          <a:spcPct val="0"/>
                        </a:spcAft>
                        <a:buClrTx/>
                        <a:buSzTx/>
                        <a:buFontTx/>
                        <a:buNone/>
                        <a:tabLst/>
                        <a:defRPr/>
                      </a:pPr>
                      <a:r>
                        <a:rPr kumimoji="1" lang="ja-JP" altLang="en-US" sz="6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（労働者１人あたり）</a:t>
                      </a:r>
                      <a:endParaRPr kumimoji="1" lang="ja-JP" altLang="en-US" sz="7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57263"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５日以上</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日未満　　</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20</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57263"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10</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日以上　　　　　　</a:t>
                      </a:r>
                      <a:r>
                        <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35</a:t>
                      </a:r>
                      <a:r>
                        <a:rPr kumimoji="1" lang="ja-JP" altLang="en-US"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rPr>
                        <a:t>万円</a:t>
                      </a:r>
                      <a:endParaRPr kumimoji="1" lang="en-US" altLang="ja-JP" sz="800" b="0" i="0" u="none" strike="noStrike" cap="none" normalizeH="0" baseline="0" dirty="0" smtClean="0">
                        <a:ln>
                          <a:noFill/>
                        </a:ln>
                        <a:solidFill>
                          <a:schemeClr val="tx1"/>
                        </a:solidFill>
                        <a:effectLst/>
                        <a:latin typeface="ＭＳ ゴシック" panose="020B0609070205080204" pitchFamily="49" charset="-128"/>
                        <a:ea typeface="ＭＳ ゴシック" panose="020B0609070205080204" pitchFamily="49" charset="-128"/>
                      </a:endParaRPr>
                    </a:p>
                  </a:txBody>
                  <a:tcPr marL="84405" marR="84405" marT="42203" marB="42203"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617224500"/>
                  </a:ext>
                </a:extLst>
              </a:tr>
            </a:tbl>
          </a:graphicData>
        </a:graphic>
      </p:graphicFrame>
      <p:sp>
        <p:nvSpPr>
          <p:cNvPr id="2" name="正方形/長方形 1"/>
          <p:cNvSpPr/>
          <p:nvPr/>
        </p:nvSpPr>
        <p:spPr>
          <a:xfrm>
            <a:off x="127602" y="5065881"/>
            <a:ext cx="4131483" cy="349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a:ea typeface="ＭＳ Ｐゴシック" panose="020B0600070205080204" pitchFamily="50" charset="-128"/>
            </a:endParaRPr>
          </a:p>
        </p:txBody>
      </p:sp>
      <p:sp>
        <p:nvSpPr>
          <p:cNvPr id="28" name="正方形/長方形 27"/>
          <p:cNvSpPr/>
          <p:nvPr/>
        </p:nvSpPr>
        <p:spPr>
          <a:xfrm>
            <a:off x="4530353" y="2960943"/>
            <a:ext cx="4577593" cy="3493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a:ea typeface="ＭＳ Ｐゴシック" panose="020B0600070205080204" pitchFamily="50" charset="-128"/>
            </a:endParaRPr>
          </a:p>
        </p:txBody>
      </p:sp>
      <p:sp>
        <p:nvSpPr>
          <p:cNvPr id="29" name="正方形/長方形 28"/>
          <p:cNvSpPr/>
          <p:nvPr/>
        </p:nvSpPr>
        <p:spPr>
          <a:xfrm>
            <a:off x="4511121" y="4868371"/>
            <a:ext cx="4565788" cy="3585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a:ea typeface="ＭＳ Ｐゴシック" panose="020B0600070205080204" pitchFamily="50" charset="-128"/>
            </a:endParaRPr>
          </a:p>
        </p:txBody>
      </p:sp>
      <p:sp>
        <p:nvSpPr>
          <p:cNvPr id="27" name="正方形/長方形 26"/>
          <p:cNvSpPr/>
          <p:nvPr/>
        </p:nvSpPr>
        <p:spPr>
          <a:xfrm>
            <a:off x="155451" y="6251577"/>
            <a:ext cx="3961817" cy="45382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ja-JP" altLang="en-US" sz="1662">
              <a:solidFill>
                <a:prstClr val="white"/>
              </a:solidFill>
              <a:latin typeface="Calibri"/>
              <a:ea typeface="ＭＳ Ｐゴシック" panose="020B0600070205080204" pitchFamily="50" charset="-128"/>
            </a:endParaRPr>
          </a:p>
        </p:txBody>
      </p:sp>
      <p:sp>
        <p:nvSpPr>
          <p:cNvPr id="4" name="スライド番号プレースホルダー 3"/>
          <p:cNvSpPr>
            <a:spLocks noGrp="1"/>
          </p:cNvSpPr>
          <p:nvPr>
            <p:ph type="sldNum" sz="quarter" idx="12"/>
          </p:nvPr>
        </p:nvSpPr>
        <p:spPr>
          <a:xfrm>
            <a:off x="6943309" y="6381750"/>
            <a:ext cx="2133600" cy="476250"/>
          </a:xfrm>
        </p:spPr>
        <p:txBody>
          <a:bodyPr/>
          <a:lstStyle/>
          <a:p>
            <a:pPr>
              <a:defRPr/>
            </a:pPr>
            <a:fld id="{FFE46AA3-F9D0-47A3-8248-0C9E3605ED8C}" type="slidenum">
              <a:rPr lang="en-US" altLang="ja-JP" sz="1480" smtClean="0">
                <a:solidFill>
                  <a:schemeClr val="tx1"/>
                </a:solidFill>
                <a:latin typeface="+mj-ea"/>
                <a:ea typeface="+mj-ea"/>
              </a:rPr>
              <a:pPr>
                <a:defRPr/>
              </a:pPr>
              <a:t>20</a:t>
            </a:fld>
            <a:endParaRPr lang="en-US" altLang="ja-JP" sz="1480" dirty="0">
              <a:solidFill>
                <a:schemeClr val="tx1"/>
              </a:solidFill>
              <a:latin typeface="+mj-ea"/>
              <a:ea typeface="+mj-ea"/>
            </a:endParaRPr>
          </a:p>
        </p:txBody>
      </p:sp>
      <p:sp>
        <p:nvSpPr>
          <p:cNvPr id="5" name="テキスト ボックス 4"/>
          <p:cNvSpPr txBox="1"/>
          <p:nvPr/>
        </p:nvSpPr>
        <p:spPr>
          <a:xfrm>
            <a:off x="4569770" y="6324599"/>
            <a:ext cx="3488755" cy="307777"/>
          </a:xfrm>
          <a:prstGeom prst="rect">
            <a:avLst/>
          </a:prstGeom>
          <a:noFill/>
        </p:spPr>
        <p:txBody>
          <a:bodyPr wrap="square" rtlCol="0">
            <a:spAutoFit/>
          </a:bodyPr>
          <a:lstStyle/>
          <a:p>
            <a:r>
              <a:rPr kumimoji="1" lang="ja-JP" altLang="en-US" sz="1400" dirty="0" smtClean="0">
                <a:latin typeface="+mj-ea"/>
                <a:ea typeface="+mj-ea"/>
              </a:rPr>
              <a:t>令和</a:t>
            </a:r>
            <a:r>
              <a:rPr kumimoji="1" lang="en-US" altLang="ja-JP" sz="1400" dirty="0" smtClean="0">
                <a:latin typeface="+mj-ea"/>
                <a:ea typeface="+mj-ea"/>
              </a:rPr>
              <a:t>2</a:t>
            </a:r>
            <a:r>
              <a:rPr kumimoji="1" lang="ja-JP" altLang="en-US" sz="1400" dirty="0" smtClean="0">
                <a:latin typeface="+mj-ea"/>
                <a:ea typeface="+mj-ea"/>
              </a:rPr>
              <a:t>年度から継続</a:t>
            </a:r>
            <a:endParaRPr kumimoji="1" lang="ja-JP" altLang="en-US" sz="1400" dirty="0">
              <a:latin typeface="+mj-ea"/>
              <a:ea typeface="+mj-ea"/>
            </a:endParaRPr>
          </a:p>
        </p:txBody>
      </p:sp>
      <p:sp>
        <p:nvSpPr>
          <p:cNvPr id="21" name="テキスト ボックス 20"/>
          <p:cNvSpPr txBox="1"/>
          <p:nvPr/>
        </p:nvSpPr>
        <p:spPr>
          <a:xfrm>
            <a:off x="5945328" y="5603953"/>
            <a:ext cx="2113197" cy="307777"/>
          </a:xfrm>
          <a:prstGeom prst="rect">
            <a:avLst/>
          </a:prstGeom>
          <a:noFill/>
        </p:spPr>
        <p:txBody>
          <a:bodyPr wrap="square" rtlCol="0">
            <a:spAutoFit/>
          </a:bodyPr>
          <a:lstStyle/>
          <a:p>
            <a:r>
              <a:rPr kumimoji="1" lang="ja-JP" altLang="en-US" sz="1400" dirty="0" smtClean="0">
                <a:latin typeface="+mj-ea"/>
                <a:ea typeface="+mj-ea"/>
              </a:rPr>
              <a:t>令和</a:t>
            </a:r>
            <a:r>
              <a:rPr kumimoji="1" lang="en-US" altLang="ja-JP" sz="1400" dirty="0">
                <a:latin typeface="+mj-ea"/>
                <a:ea typeface="+mj-ea"/>
              </a:rPr>
              <a:t>3</a:t>
            </a:r>
            <a:r>
              <a:rPr kumimoji="1" lang="ja-JP" altLang="en-US" sz="1400" dirty="0" smtClean="0">
                <a:latin typeface="+mj-ea"/>
                <a:ea typeface="+mj-ea"/>
              </a:rPr>
              <a:t>年度から変更</a:t>
            </a:r>
            <a:endParaRPr kumimoji="1" lang="ja-JP" altLang="en-US" sz="1400" dirty="0">
              <a:latin typeface="+mj-ea"/>
              <a:ea typeface="+mj-ea"/>
            </a:endParaRPr>
          </a:p>
        </p:txBody>
      </p:sp>
      <p:sp>
        <p:nvSpPr>
          <p:cNvPr id="7" name="左矢印 6"/>
          <p:cNvSpPr/>
          <p:nvPr/>
        </p:nvSpPr>
        <p:spPr>
          <a:xfrm>
            <a:off x="4151194" y="6398326"/>
            <a:ext cx="431668" cy="1570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5400000" flipV="1">
            <a:off x="6494723" y="5343838"/>
            <a:ext cx="289887" cy="116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39620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0254" y="2670"/>
            <a:ext cx="9144000" cy="3765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22041" rtl="0" eaLnBrk="1" fontAlgn="auto" latinLnBrk="0" hangingPunct="1">
              <a:lnSpc>
                <a:spcPct val="100000"/>
              </a:lnSpc>
              <a:spcBef>
                <a:spcPts val="0"/>
              </a:spcBef>
              <a:spcAft>
                <a:spcPts val="0"/>
              </a:spcAft>
              <a:buClrTx/>
              <a:buSzTx/>
              <a:buFontTx/>
              <a:buNone/>
              <a:tabLst/>
              <a:defRPr/>
            </a:pPr>
            <a:r>
              <a:rPr kumimoji="0" lang="ja-JP" altLang="en-US" sz="1477"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新型コロナウイルス感染症に関する母性健康管理措置により休業する妊婦のための助成</a:t>
            </a:r>
            <a:r>
              <a:rPr kumimoji="0" lang="ja-JP" altLang="en-US" sz="1477"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制度（変更）</a:t>
            </a:r>
            <a:endParaRPr kumimoji="0" lang="ja-JP" altLang="en-US" sz="1477"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4643121" y="2107697"/>
            <a:ext cx="4460625" cy="4610831"/>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9094" rtl="0" eaLnBrk="1" fontAlgn="auto" latinLnBrk="0" hangingPunct="1">
              <a:lnSpc>
                <a:spcPct val="100000"/>
              </a:lnSpc>
              <a:spcBef>
                <a:spcPts val="0"/>
              </a:spcBef>
              <a:spcAft>
                <a:spcPts val="0"/>
              </a:spcAft>
              <a:buClrTx/>
              <a:buSzTx/>
              <a:buFontTx/>
              <a:buNone/>
              <a:tabLst/>
              <a:defRPr/>
            </a:pPr>
            <a:endParaRPr kumimoji="0" lang="ja-JP" altLang="en-US" sz="141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 name="角丸四角形 1"/>
          <p:cNvSpPr/>
          <p:nvPr/>
        </p:nvSpPr>
        <p:spPr>
          <a:xfrm>
            <a:off x="125519" y="434848"/>
            <a:ext cx="8954777" cy="111834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22041"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新型コロナウイルス感染症に関する母性健康管理措置により、</a:t>
            </a:r>
            <a:r>
              <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医師等の指導</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により</a:t>
            </a:r>
            <a:r>
              <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、休業</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が必要とされた妊娠中の女性労働者に</a:t>
            </a:r>
            <a:r>
              <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有給の休暇を取得させる事業主</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に対する助成を行うことで、</a:t>
            </a:r>
            <a:r>
              <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妊娠中の女性労働者</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の母体と胎児の健康を確保するとともに、離職に至ることなく、</a:t>
            </a:r>
            <a:r>
              <a:rPr kumimoji="0" lang="ja-JP"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安心して</a:t>
            </a:r>
            <a:r>
              <a:rPr kumimoji="0"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休暇を取得して出産し、出産後も継続して活躍できる職場環境の整備を図る。</a:t>
            </a:r>
            <a:endPar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1" name="正方形/長方形 10"/>
          <p:cNvSpPr/>
          <p:nvPr/>
        </p:nvSpPr>
        <p:spPr>
          <a:xfrm>
            <a:off x="125520" y="2129733"/>
            <a:ext cx="4446480" cy="4588795"/>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719094" rtl="0" eaLnBrk="1" fontAlgn="auto" latinLnBrk="0" hangingPunct="1">
              <a:lnSpc>
                <a:spcPct val="100000"/>
              </a:lnSpc>
              <a:spcBef>
                <a:spcPts val="0"/>
              </a:spcBef>
              <a:spcAft>
                <a:spcPts val="0"/>
              </a:spcAft>
              <a:buClrTx/>
              <a:buSzTx/>
              <a:buFontTx/>
              <a:buNone/>
              <a:tabLst/>
              <a:defRPr/>
            </a:pPr>
            <a:endParaRPr kumimoji="0" lang="ja-JP" altLang="en-US" sz="1417"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角丸四角形 3"/>
          <p:cNvSpPr/>
          <p:nvPr/>
        </p:nvSpPr>
        <p:spPr>
          <a:xfrm>
            <a:off x="4832079" y="1622029"/>
            <a:ext cx="4121073" cy="465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両立支援等助成金（新型コロナウイルス感染症に関する母性健康管理措置による休暇取得支援コース）</a:t>
            </a:r>
          </a:p>
        </p:txBody>
      </p:sp>
      <p:sp>
        <p:nvSpPr>
          <p:cNvPr id="12" name="角丸四角形 11"/>
          <p:cNvSpPr/>
          <p:nvPr/>
        </p:nvSpPr>
        <p:spPr>
          <a:xfrm>
            <a:off x="196641" y="1608820"/>
            <a:ext cx="4243522" cy="4652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新型コロナウイルス感染症に関する</a:t>
            </a:r>
            <a:endParaRPr kumimoji="1" lang="en-US" altLang="ja-JP" sz="1292"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母性健康管理措置による休暇制度導入助成金</a:t>
            </a:r>
          </a:p>
        </p:txBody>
      </p:sp>
      <p:sp>
        <p:nvSpPr>
          <p:cNvPr id="5" name="テキスト ボックス 4"/>
          <p:cNvSpPr txBox="1"/>
          <p:nvPr/>
        </p:nvSpPr>
        <p:spPr>
          <a:xfrm>
            <a:off x="4832079" y="2156151"/>
            <a:ext cx="4375359"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●支給対象となる事業主</a:t>
            </a:r>
          </a:p>
          <a:p>
            <a:pPr marL="132926" marR="0" lvl="0" indent="-332316"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新型コロナウイルス感染症に関する母性健康管理措置として、医師等の指導により、休業が必要とされた妊娠中の女性労働者が取得できる有給（年次有給休暇で支払われる賃金相当額の</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割以上）の休暇制度（年次有給休暇を除く）を設け、新型コロナウイルス感染症に関する母性健康管理措置の内容を含めて社内に周知し、当該休暇を合計</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日以上労働者に取得させた事業主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●対象となる労働者</a:t>
            </a:r>
          </a:p>
          <a:p>
            <a:pPr marL="132926" marR="0" lvl="0" indent="-422041"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新型コロナウイルス感染症に関する母性健康管理措置として休業が必要な妊娠中の女性労働者（雇用保険被保険者に限る）</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●支給額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対象労働者１人当たり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28.5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事業所当たり人数上限：</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人まで</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●対象期間等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令和３年４月１日～令和４年１月</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日（注）</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注：新型コロナウイルス感染症に関する母性健康管理措置の告示の適用期間</a:t>
            </a:r>
          </a:p>
        </p:txBody>
      </p:sp>
      <p:sp>
        <p:nvSpPr>
          <p:cNvPr id="13" name="テキスト ボックス 12"/>
          <p:cNvSpPr txBox="1"/>
          <p:nvPr/>
        </p:nvSpPr>
        <p:spPr>
          <a:xfrm>
            <a:off x="196641" y="2546157"/>
            <a:ext cx="4375359" cy="32932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●支給対象となる事業主</a:t>
            </a:r>
          </a:p>
          <a:p>
            <a:pPr marL="132926" marR="0" lvl="0" indent="-332316"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新型コロナウイルス感染症に関する母性健康管理措置として、医師等の指導により、休業が必要とされた妊娠中の女性労働者が取得できる有給（年次有給休暇で支払われる賃金相当額の６割以上）の休暇制度（年次有給休暇を除く）を設け、新型コロナウイルス感染症に関する母性健康管理措置の内容を含めて社内に周知し、当該休暇を５日以上労働者に取得させた事業主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●支給額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15</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万円（１回限り）</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●対象期間等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令和３年４月１日～令和４年１月</a:t>
            </a:r>
            <a:r>
              <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日（注）</a:t>
            </a:r>
            <a:endParaRPr kumimoji="1" lang="en-US" altLang="ja-JP"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注：新型コロナウイルス感染症に関する母性健康管理措置の告示の適用期間</a:t>
            </a:r>
          </a:p>
        </p:txBody>
      </p:sp>
      <p:sp>
        <p:nvSpPr>
          <p:cNvPr id="3" name="スライド番号プレースホルダー 2"/>
          <p:cNvSpPr>
            <a:spLocks noGrp="1"/>
          </p:cNvSpPr>
          <p:nvPr>
            <p:ph type="sldNum" sz="quarter" idx="12"/>
          </p:nvPr>
        </p:nvSpPr>
        <p:spPr>
          <a:xfrm>
            <a:off x="6892615" y="6387822"/>
            <a:ext cx="2133600" cy="365125"/>
          </a:xfrm>
        </p:spPr>
        <p:txBody>
          <a:bodyPr/>
          <a:lstStyle/>
          <a:p>
            <a:fld id="{9E2A29CB-BA86-48A6-80E1-CB8750A963B5}" type="slidenum">
              <a:rPr kumimoji="1" lang="ja-JP" altLang="en-US" sz="1480" smtClean="0">
                <a:solidFill>
                  <a:schemeClr val="tx1"/>
                </a:solidFill>
              </a:rPr>
              <a:t>21</a:t>
            </a:fld>
            <a:endParaRPr kumimoji="1" lang="ja-JP" altLang="en-US" sz="1480" dirty="0">
              <a:solidFill>
                <a:schemeClr val="tx1"/>
              </a:solidFill>
            </a:endParaRPr>
          </a:p>
        </p:txBody>
      </p:sp>
    </p:spTree>
    <p:extLst>
      <p:ext uri="{BB962C8B-B14F-4D97-AF65-F5344CB8AC3E}">
        <p14:creationId xmlns:p14="http://schemas.microsoft.com/office/powerpoint/2010/main" val="853197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166253" y="95003"/>
            <a:ext cx="8870867" cy="393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0312">
              <a:defRPr/>
            </a:pPr>
            <a:r>
              <a:rPr lang="ja-JP" altLang="en-US" sz="1314" b="1" dirty="0">
                <a:solidFill>
                  <a:prstClr val="white"/>
                </a:solidFill>
                <a:latin typeface="HG丸ｺﾞｼｯｸM-PRO" panose="020F0600000000000000" pitchFamily="50" charset="-128"/>
                <a:ea typeface="HG丸ｺﾞｼｯｸM-PRO" panose="020F0600000000000000" pitchFamily="50" charset="-128"/>
              </a:rPr>
              <a:t>両立支援等助成金（不妊治療両立支援コース</a:t>
            </a:r>
            <a:r>
              <a:rPr lang="ja-JP" altLang="en-US" sz="1314" b="1" dirty="0" smtClean="0">
                <a:solidFill>
                  <a:prstClr val="white"/>
                </a:solidFill>
                <a:latin typeface="HG丸ｺﾞｼｯｸM-PRO" panose="020F0600000000000000" pitchFamily="50" charset="-128"/>
                <a:ea typeface="HG丸ｺﾞｼｯｸM-PRO" panose="020F0600000000000000" pitchFamily="50" charset="-128"/>
              </a:rPr>
              <a:t>）（新規）</a:t>
            </a:r>
            <a:endParaRPr lang="ja-JP" altLang="en-US" sz="1314" b="1" dirty="0">
              <a:solidFill>
                <a:srgbClr val="FF0000"/>
              </a:solidFill>
              <a:latin typeface="HG丸ｺﾞｼｯｸM-PRO" panose="020F0600000000000000" pitchFamily="50" charset="-128"/>
              <a:ea typeface="HG丸ｺﾞｼｯｸM-PRO" panose="020F0600000000000000" pitchFamily="50" charset="-128"/>
            </a:endParaRPr>
          </a:p>
        </p:txBody>
      </p:sp>
      <p:sp>
        <p:nvSpPr>
          <p:cNvPr id="9" name="正方形/長方形 8"/>
          <p:cNvSpPr/>
          <p:nvPr/>
        </p:nvSpPr>
        <p:spPr>
          <a:xfrm>
            <a:off x="166256" y="1800938"/>
            <a:ext cx="8858992" cy="4920496"/>
          </a:xfrm>
          <a:prstGeom prst="rect">
            <a:avLst/>
          </a:prstGeom>
          <a:no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97717" indent="-97717" defTabSz="300312">
              <a:defRPr/>
            </a:pPr>
            <a:r>
              <a:rPr lang="ja-JP" altLang="en-US" sz="1226" b="1" dirty="0">
                <a:solidFill>
                  <a:prstClr val="black"/>
                </a:solidFill>
                <a:latin typeface="HG丸ｺﾞｼｯｸM-PRO" panose="020F0600000000000000" pitchFamily="50" charset="-128"/>
                <a:ea typeface="HG丸ｺﾞｼｯｸM-PRO" panose="020F0600000000000000" pitchFamily="50" charset="-128"/>
              </a:rPr>
              <a:t>１　支給対象となる事業主</a:t>
            </a:r>
            <a:endParaRPr lang="en-US" altLang="ja-JP" sz="1226" b="1" dirty="0">
              <a:solidFill>
                <a:prstClr val="black"/>
              </a:solidFill>
              <a:latin typeface="HG丸ｺﾞｼｯｸM-PRO" panose="020F0600000000000000" pitchFamily="50" charset="-128"/>
              <a:ea typeface="HG丸ｺﾞｼｯｸM-PRO" panose="020F0600000000000000" pitchFamily="50" charset="-128"/>
            </a:endParaRPr>
          </a:p>
          <a:p>
            <a:pPr marL="312825" defTabSz="300312">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不妊治療のために利用可能な休暇制度・両立支援制度（①不妊治療のための休暇制度（特定目的・多目的とも可</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err="1">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②所定外労働制限制度、③時差出勤制度、④短時間勤務制度、⑤フレックスタイム制、⑥テレワーク）の利用しやすい環境整備に取り組み、不妊治療を行う労働者の相談に対応し、休暇制度・両立支援制度（上記①～⑥）を労働者に取得又は利用させた中小企業事業主</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237747" indent="-237747" defTabSz="300312">
              <a:spcBef>
                <a:spcPts val="525"/>
              </a:spcBef>
              <a:defRPr/>
            </a:pPr>
            <a:r>
              <a:rPr lang="ja-JP" altLang="en-US" sz="1226" b="1" dirty="0">
                <a:solidFill>
                  <a:prstClr val="black"/>
                </a:solidFill>
                <a:latin typeface="HG丸ｺﾞｼｯｸM-PRO" panose="020F0600000000000000" pitchFamily="50" charset="-128"/>
                <a:ea typeface="HG丸ｺﾞｼｯｸM-PRO" panose="020F0600000000000000" pitchFamily="50" charset="-128"/>
              </a:rPr>
              <a:t>２　支給要件</a:t>
            </a:r>
            <a:endParaRPr lang="en-US" altLang="ja-JP" sz="1226" b="1" dirty="0">
              <a:solidFill>
                <a:prstClr val="black"/>
              </a:solidFill>
              <a:latin typeface="HG丸ｺﾞｼｯｸM-PRO" panose="020F0600000000000000" pitchFamily="50" charset="-128"/>
              <a:ea typeface="HG丸ｺﾞｼｯｸM-PRO" panose="020F0600000000000000" pitchFamily="50" charset="-128"/>
            </a:endParaRPr>
          </a:p>
          <a:p>
            <a:pPr defTabSz="300312">
              <a:defRPr/>
            </a:pPr>
            <a:r>
              <a:rPr lang="ja-JP" altLang="en-US" sz="1051" b="1" dirty="0">
                <a:solidFill>
                  <a:prstClr val="black"/>
                </a:solidFill>
                <a:latin typeface="HG丸ｺﾞｼｯｸM-PRO" panose="020F0600000000000000" pitchFamily="50" charset="-128"/>
                <a:ea typeface="HG丸ｺﾞｼｯｸM-PRO" panose="020F0600000000000000" pitchFamily="50" charset="-128"/>
              </a:rPr>
              <a:t>（１</a:t>
            </a:r>
            <a:r>
              <a:rPr lang="ja-JP" altLang="en-US" sz="1051" b="1" dirty="0" smtClean="0">
                <a:solidFill>
                  <a:prstClr val="black"/>
                </a:solidFill>
                <a:latin typeface="HG丸ｺﾞｼｯｸM-PRO" panose="020F0600000000000000" pitchFamily="50" charset="-128"/>
                <a:ea typeface="HG丸ｺﾞｼｯｸM-PRO" panose="020F0600000000000000" pitchFamily="50" charset="-128"/>
              </a:rPr>
              <a:t>）</a:t>
            </a:r>
            <a:r>
              <a:rPr lang="ja-JP" altLang="en-US" sz="1100" b="1" dirty="0" smtClean="0">
                <a:solidFill>
                  <a:prstClr val="black"/>
                </a:solidFill>
                <a:latin typeface="HG丸ｺﾞｼｯｸM-PRO" panose="020F0600000000000000" pitchFamily="50" charset="-128"/>
                <a:ea typeface="HG丸ｺﾞｼｯｸM-PRO" panose="020F0600000000000000" pitchFamily="50" charset="-128"/>
              </a:rPr>
              <a:t>環境整備、休暇の取得等</a:t>
            </a:r>
          </a:p>
          <a:p>
            <a:pPr marL="624260" indent="-232186" defTabSz="518645" fontAlgn="base">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①　不妊治療のための休暇制度・両立支援制度（上記１①～⑥）を利用しやすい環境整備のため、不妊治療と仕事の両立について労働者の相談に対応し、両立を支援する「両立支援担当者」を</a:t>
            </a:r>
            <a:r>
              <a:rPr kumimoji="1" lang="ja-JP" altLang="en-US" sz="1100" dirty="0" smtClean="0">
                <a:solidFill>
                  <a:prstClr val="black"/>
                </a:solidFill>
                <a:latin typeface="HG丸ｺﾞｼｯｸM-PRO" panose="020F0600000000000000" pitchFamily="50" charset="-128"/>
                <a:ea typeface="HG丸ｺﾞｼｯｸM-PRO" panose="020F0600000000000000" pitchFamily="50" charset="-128"/>
              </a:rPr>
              <a:t>選定</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し、以下の取組を行うこと</a:t>
            </a:r>
            <a:endParaRPr lang="en-US" altLang="ja-JP" sz="1100" dirty="0" smtClean="0">
              <a:solidFill>
                <a:prstClr val="black"/>
              </a:solidFill>
              <a:latin typeface="HG丸ｺﾞｼｯｸM-PRO" panose="020F0600000000000000" pitchFamily="50" charset="-128"/>
              <a:ea typeface="HG丸ｺﾞｼｯｸM-PRO" panose="020F0600000000000000" pitchFamily="50" charset="-128"/>
            </a:endParaRPr>
          </a:p>
          <a:p>
            <a:pPr marL="784148" indent="-5561" defTabSz="518645" fontAlgn="base">
              <a:defRPr/>
            </a:pPr>
            <a:r>
              <a:rPr lang="en-US" altLang="ja-JP" sz="1100" dirty="0" smtClean="0">
                <a:solidFill>
                  <a:prstClr val="black"/>
                </a:solidFill>
                <a:latin typeface="HG丸ｺﾞｼｯｸM-PRO" panose="020F0600000000000000" pitchFamily="50" charset="-128"/>
                <a:ea typeface="HG丸ｺﾞｼｯｸM-PRO" panose="020F0600000000000000" pitchFamily="50" charset="-128"/>
              </a:rPr>
              <a:t>a   </a:t>
            </a: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不妊治療と仕事の両立のための社内</a:t>
            </a:r>
            <a:r>
              <a:rPr lang="ja-JP" altLang="en-US" sz="1100" kern="0" dirty="0" smtClean="0">
                <a:solidFill>
                  <a:prstClr val="black"/>
                </a:solidFill>
                <a:latin typeface="HG丸ｺﾞｼｯｸM-PRO" panose="020F0600000000000000" pitchFamily="50" charset="-128"/>
                <a:ea typeface="HG丸ｺﾞｼｯｸM-PRO" panose="020F0600000000000000" pitchFamily="50" charset="-128"/>
              </a:rPr>
              <a:t>ニーズの把握（調査の実施）</a:t>
            </a:r>
          </a:p>
          <a:p>
            <a:pPr marL="784148" indent="-5561" defTabSz="518645" fontAlgn="base">
              <a:defRPr/>
            </a:pPr>
            <a:r>
              <a:rPr lang="en-US" altLang="ja-JP" sz="1100" kern="0" dirty="0" smtClean="0">
                <a:solidFill>
                  <a:prstClr val="black"/>
                </a:solidFill>
                <a:latin typeface="HG丸ｺﾞｼｯｸM-PRO" panose="020F0600000000000000" pitchFamily="50" charset="-128"/>
                <a:ea typeface="HG丸ｺﾞｼｯｸM-PRO" panose="020F0600000000000000" pitchFamily="50" charset="-128"/>
              </a:rPr>
              <a:t>b   </a:t>
            </a:r>
            <a:r>
              <a:rPr lang="ja-JP" altLang="en-US" sz="1100" kern="0" dirty="0" smtClean="0">
                <a:solidFill>
                  <a:prstClr val="black"/>
                </a:solidFill>
                <a:latin typeface="HG丸ｺﾞｼｯｸM-PRO" panose="020F0600000000000000" pitchFamily="50" charset="-128"/>
                <a:ea typeface="HG丸ｺﾞｼｯｸM-PRO" panose="020F0600000000000000" pitchFamily="50" charset="-128"/>
              </a:rPr>
              <a:t>不妊治療のために利用可能な休暇制度・両立支援制度の周知</a:t>
            </a:r>
            <a:endParaRPr lang="en-US" altLang="ja-JP" sz="1100" kern="0" dirty="0" smtClean="0">
              <a:solidFill>
                <a:srgbClr val="FF0000"/>
              </a:solidFill>
              <a:latin typeface="HG丸ｺﾞｼｯｸM-PRO" panose="020F0600000000000000" pitchFamily="50" charset="-128"/>
              <a:ea typeface="HG丸ｺﾞｼｯｸM-PRO" panose="020F0600000000000000" pitchFamily="50" charset="-128"/>
            </a:endParaRPr>
          </a:p>
          <a:p>
            <a:pPr marL="624260" indent="-232186" defTabSz="518645" fontAlgn="base">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②　両立支援担当者が不妊治療を受ける労働者の相談に応じ、「不妊治療支援プラン」を策定し、プランに基づき休暇制度・両立支援制度（上記１①～⑥のうちいずれか１つ以上）を合計５日（回）以上労働者に取得又は利用させたこと</a:t>
            </a:r>
          </a:p>
          <a:p>
            <a:pPr defTabSz="518645" fontAlgn="base">
              <a:defRPr/>
            </a:pPr>
            <a:r>
              <a:rPr lang="ja-JP" altLang="en-US" sz="1051" b="1" dirty="0" smtClean="0">
                <a:solidFill>
                  <a:prstClr val="black"/>
                </a:solidFill>
                <a:latin typeface="HG丸ｺﾞｼｯｸM-PRO" panose="020F0600000000000000" pitchFamily="50" charset="-128"/>
                <a:ea typeface="HG丸ｺﾞｼｯｸM-PRO" panose="020F0600000000000000" pitchFamily="50" charset="-128"/>
              </a:rPr>
              <a:t>（２）長期休暇の加算</a:t>
            </a:r>
            <a:endParaRPr lang="en-US" altLang="ja-JP" sz="1051" b="1" dirty="0" smtClean="0">
              <a:solidFill>
                <a:prstClr val="black"/>
              </a:solidFill>
              <a:latin typeface="HG丸ｺﾞｼｯｸM-PRO" panose="020F0600000000000000" pitchFamily="50" charset="-128"/>
              <a:ea typeface="HG丸ｺﾞｼｯｸM-PRO" panose="020F0600000000000000" pitchFamily="50" charset="-128"/>
            </a:endParaRPr>
          </a:p>
          <a:p>
            <a:pPr marL="392074" indent="-5561" defTabSz="518645" fontAlgn="base">
              <a:defRPr/>
            </a:pPr>
            <a:r>
              <a:rPr lang="ja-JP" altLang="en-US" sz="1100" dirty="0" smtClean="0">
                <a:solidFill>
                  <a:prstClr val="black"/>
                </a:solidFill>
                <a:latin typeface="HG丸ｺﾞｼｯｸM-PRO" panose="020F0600000000000000" pitchFamily="50" charset="-128"/>
                <a:ea typeface="HG丸ｺﾞｼｯｸM-PRO" panose="020F0600000000000000" pitchFamily="50" charset="-128"/>
              </a:rPr>
              <a:t>上記</a:t>
            </a:r>
            <a:r>
              <a:rPr lang="ja-JP" altLang="en-US" sz="1100" dirty="0">
                <a:solidFill>
                  <a:prstClr val="black"/>
                </a:solidFill>
                <a:latin typeface="HG丸ｺﾞｼｯｸM-PRO" panose="020F0600000000000000" pitchFamily="50" charset="-128"/>
                <a:ea typeface="HG丸ｺﾞｼｯｸM-PRO" panose="020F0600000000000000" pitchFamily="50" charset="-128"/>
              </a:rPr>
              <a:t>（１）の休暇取得者も含め、休暇制度を</a:t>
            </a:r>
            <a:r>
              <a:rPr lang="en-US" altLang="ja-JP" sz="1100" dirty="0">
                <a:solidFill>
                  <a:prstClr val="black"/>
                </a:solidFill>
                <a:latin typeface="HG丸ｺﾞｼｯｸM-PRO" panose="020F0600000000000000" pitchFamily="50" charset="-128"/>
                <a:ea typeface="HG丸ｺﾞｼｯｸM-PRO" panose="020F0600000000000000" pitchFamily="50" charset="-128"/>
              </a:rPr>
              <a:t>20</a:t>
            </a:r>
            <a:r>
              <a:rPr lang="ja-JP" altLang="en-US" sz="1100" dirty="0">
                <a:solidFill>
                  <a:prstClr val="black"/>
                </a:solidFill>
                <a:latin typeface="HG丸ｺﾞｼｯｸM-PRO" panose="020F0600000000000000" pitchFamily="50" charset="-128"/>
                <a:ea typeface="HG丸ｺﾞｼｯｸM-PRO" panose="020F0600000000000000" pitchFamily="50" charset="-128"/>
              </a:rPr>
              <a:t>日以上連続して取得させ、原職に復帰させ３か月以上継続勤務させたこと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indent="-166542" defTabSz="518645" fontAlgn="base">
              <a:spcBef>
                <a:spcPts val="525"/>
              </a:spcBef>
              <a:defRPr/>
            </a:pPr>
            <a:r>
              <a:rPr lang="ja-JP" altLang="en-US" sz="1226" b="1" dirty="0">
                <a:solidFill>
                  <a:prstClr val="black"/>
                </a:solidFill>
                <a:latin typeface="HG丸ｺﾞｼｯｸM-PRO" panose="020F0600000000000000" pitchFamily="50" charset="-128"/>
                <a:ea typeface="HG丸ｺﾞｼｯｸM-PRO" panose="020F0600000000000000" pitchFamily="50" charset="-128"/>
              </a:rPr>
              <a:t>３　支給額</a:t>
            </a:r>
            <a:endParaRPr lang="en-US" altLang="ja-JP" sz="1226" b="1" dirty="0">
              <a:solidFill>
                <a:prstClr val="black"/>
              </a:solidFill>
              <a:latin typeface="HG丸ｺﾞｼｯｸM-PRO" panose="020F0600000000000000" pitchFamily="50" charset="-128"/>
              <a:ea typeface="HG丸ｺﾞｼｯｸM-PRO" panose="020F0600000000000000" pitchFamily="50" charset="-128"/>
            </a:endParaRPr>
          </a:p>
          <a:p>
            <a:pPr defTabSz="518645" fontAlgn="base">
              <a:defRPr/>
            </a:pPr>
            <a:r>
              <a:rPr lang="ja-JP" altLang="en-US" sz="1051" b="1" dirty="0">
                <a:solidFill>
                  <a:prstClr val="black"/>
                </a:solidFill>
                <a:latin typeface="HG丸ｺﾞｼｯｸM-PRO" panose="020F0600000000000000" pitchFamily="50" charset="-128"/>
                <a:ea typeface="HG丸ｺﾞｼｯｸM-PRO" panose="020F0600000000000000" pitchFamily="50" charset="-128"/>
              </a:rPr>
              <a:t>（１）環境整備、休暇の取得等</a:t>
            </a:r>
          </a:p>
          <a:p>
            <a:pPr marL="392074" defTabSz="300312">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上記２（１）により環境整備を図り、最初の休暇制度の取得者又は両立支援制度の利用者が合計５日（回）以上取得又は利用した場合</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392074" defTabSz="300312">
              <a:defRPr/>
            </a:pPr>
            <a:r>
              <a:rPr lang="ja-JP" altLang="en-US" sz="1100" b="1" dirty="0">
                <a:solidFill>
                  <a:prstClr val="black"/>
                </a:solidFill>
                <a:latin typeface="HG丸ｺﾞｼｯｸM-PRO" panose="020F0600000000000000" pitchFamily="50" charset="-128"/>
                <a:ea typeface="HG丸ｺﾞｼｯｸM-PRO" panose="020F0600000000000000" pitchFamily="50" charset="-128"/>
              </a:rPr>
              <a:t>１事業主当たり、</a:t>
            </a:r>
            <a:r>
              <a:rPr lang="en-US" altLang="ja-JP" sz="1100" b="1" dirty="0">
                <a:solidFill>
                  <a:prstClr val="black"/>
                </a:solidFill>
                <a:latin typeface="HG丸ｺﾞｼｯｸM-PRO" panose="020F0600000000000000" pitchFamily="50" charset="-128"/>
                <a:ea typeface="HG丸ｺﾞｼｯｸM-PRO" panose="020F0600000000000000" pitchFamily="50" charset="-128"/>
              </a:rPr>
              <a:t>28.5</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万円＜</a:t>
            </a:r>
            <a:r>
              <a:rPr lang="en-US" altLang="ja-JP" sz="1100" b="1" dirty="0">
                <a:solidFill>
                  <a:prstClr val="black"/>
                </a:solidFill>
                <a:latin typeface="HG丸ｺﾞｼｯｸM-PRO" panose="020F0600000000000000" pitchFamily="50" charset="-128"/>
                <a:ea typeface="HG丸ｺﾞｼｯｸM-PRO" panose="020F0600000000000000" pitchFamily="50" charset="-128"/>
              </a:rPr>
              <a:t>36</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万円＞　　　</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１</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２</a:t>
            </a:r>
            <a:r>
              <a:rPr lang="en-US" altLang="ja-JP" sz="1100" dirty="0">
                <a:solidFill>
                  <a:prstClr val="black"/>
                </a:solidFill>
                <a:latin typeface="HG丸ｺﾞｼｯｸM-PRO" panose="020F0600000000000000" pitchFamily="50" charset="-128"/>
                <a:ea typeface="HG丸ｺﾞｼｯｸM-PRO" panose="020F0600000000000000" pitchFamily="50" charset="-128"/>
              </a:rPr>
              <a:t>)</a:t>
            </a:r>
            <a:r>
              <a:rPr lang="ja-JP" altLang="en-US" sz="1100" dirty="0">
                <a:solidFill>
                  <a:prstClr val="black"/>
                </a:solidFill>
                <a:latin typeface="HG丸ｺﾞｼｯｸM-PRO" panose="020F0600000000000000" pitchFamily="50" charset="-128"/>
                <a:ea typeface="HG丸ｺﾞｼｯｸM-PRO" panose="020F0600000000000000" pitchFamily="50" charset="-128"/>
              </a:rPr>
              <a:t>とも、生産性要件を満たした事業主は＜　＞の額を支給</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300312">
              <a:defRPr/>
            </a:pPr>
            <a:r>
              <a:rPr lang="ja-JP" altLang="en-US" sz="1051" b="1" dirty="0">
                <a:solidFill>
                  <a:prstClr val="black"/>
                </a:solidFill>
                <a:latin typeface="HG丸ｺﾞｼｯｸM-PRO" panose="020F0600000000000000" pitchFamily="50" charset="-128"/>
                <a:ea typeface="HG丸ｺﾞｼｯｸM-PRO" panose="020F0600000000000000" pitchFamily="50" charset="-128"/>
              </a:rPr>
              <a:t>（２）長期休暇の加算</a:t>
            </a:r>
          </a:p>
          <a:p>
            <a:pPr marL="392074" indent="2781" defTabSz="300312">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上記２（２）により休暇制度を</a:t>
            </a:r>
            <a:r>
              <a:rPr lang="en-US" altLang="ja-JP" sz="1100" dirty="0">
                <a:solidFill>
                  <a:prstClr val="black"/>
                </a:solidFill>
                <a:latin typeface="HG丸ｺﾞｼｯｸM-PRO" panose="020F0600000000000000" pitchFamily="50" charset="-128"/>
                <a:ea typeface="HG丸ｺﾞｼｯｸM-PRO" panose="020F0600000000000000" pitchFamily="50" charset="-128"/>
              </a:rPr>
              <a:t>20</a:t>
            </a:r>
            <a:r>
              <a:rPr lang="ja-JP" altLang="en-US" sz="1100" dirty="0">
                <a:solidFill>
                  <a:prstClr val="black"/>
                </a:solidFill>
                <a:latin typeface="HG丸ｺﾞｼｯｸM-PRO" panose="020F0600000000000000" pitchFamily="50" charset="-128"/>
                <a:ea typeface="HG丸ｺﾞｼｯｸM-PRO" panose="020F0600000000000000" pitchFamily="50" charset="-128"/>
              </a:rPr>
              <a:t>日以上連続して取得させ、原職に復帰させ３か月以上継続勤務させた場合</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marL="392074" indent="2781" defTabSz="300312">
              <a:defRPr/>
            </a:pPr>
            <a:r>
              <a:rPr lang="ja-JP" altLang="en-US" sz="1100" b="1" dirty="0">
                <a:solidFill>
                  <a:prstClr val="black"/>
                </a:solidFill>
                <a:latin typeface="HG丸ｺﾞｼｯｸM-PRO" panose="020F0600000000000000" pitchFamily="50" charset="-128"/>
                <a:ea typeface="HG丸ｺﾞｼｯｸM-PRO" panose="020F0600000000000000" pitchFamily="50" charset="-128"/>
              </a:rPr>
              <a:t>１人当たり</a:t>
            </a:r>
            <a:r>
              <a:rPr lang="en-US" altLang="ja-JP" sz="1100" b="1" dirty="0">
                <a:solidFill>
                  <a:prstClr val="black"/>
                </a:solidFill>
                <a:latin typeface="HG丸ｺﾞｼｯｸM-PRO" panose="020F0600000000000000" pitchFamily="50" charset="-128"/>
                <a:ea typeface="HG丸ｺﾞｼｯｸM-PRO" panose="020F0600000000000000" pitchFamily="50" charset="-128"/>
              </a:rPr>
              <a:t>28.5</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万円＜</a:t>
            </a:r>
            <a:r>
              <a:rPr lang="en-US" altLang="ja-JP" sz="1100" b="1" dirty="0">
                <a:solidFill>
                  <a:prstClr val="black"/>
                </a:solidFill>
                <a:latin typeface="HG丸ｺﾞｼｯｸM-PRO" panose="020F0600000000000000" pitchFamily="50" charset="-128"/>
                <a:ea typeface="HG丸ｺﾞｼｯｸM-PRO" panose="020F0600000000000000" pitchFamily="50" charset="-128"/>
              </a:rPr>
              <a:t>36</a:t>
            </a:r>
            <a:r>
              <a:rPr lang="ja-JP" altLang="en-US" sz="1100" b="1" dirty="0">
                <a:solidFill>
                  <a:prstClr val="black"/>
                </a:solidFill>
                <a:latin typeface="HG丸ｺﾞｼｯｸM-PRO" panose="020F0600000000000000" pitchFamily="50" charset="-128"/>
                <a:ea typeface="HG丸ｺﾞｼｯｸM-PRO" panose="020F0600000000000000" pitchFamily="50" charset="-128"/>
              </a:rPr>
              <a:t>万円＞加算　１事業主当たり、１年度５人まで</a:t>
            </a:r>
            <a:endParaRPr lang="en-US" altLang="ja-JP" sz="1100" b="1" dirty="0">
              <a:solidFill>
                <a:prstClr val="black"/>
              </a:solidFill>
              <a:latin typeface="HG丸ｺﾞｼｯｸM-PRO" panose="020F0600000000000000" pitchFamily="50" charset="-128"/>
              <a:ea typeface="HG丸ｺﾞｼｯｸM-PRO" panose="020F0600000000000000" pitchFamily="50" charset="-128"/>
            </a:endParaRPr>
          </a:p>
          <a:p>
            <a:pPr marL="392074" indent="2781" defTabSz="300312">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（（１）の休暇取得者が２０日以上連続して取得する場合はその者を含む。）</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indent="-237747" defTabSz="300312">
              <a:spcBef>
                <a:spcPts val="525"/>
              </a:spcBef>
              <a:defRPr/>
            </a:pPr>
            <a:r>
              <a:rPr lang="ja-JP" altLang="en-US" sz="1226" b="1" dirty="0">
                <a:solidFill>
                  <a:prstClr val="black"/>
                </a:solidFill>
                <a:latin typeface="HG丸ｺﾞｼｯｸM-PRO" panose="020F0600000000000000" pitchFamily="50" charset="-128"/>
                <a:ea typeface="HG丸ｺﾞｼｯｸM-PRO" panose="020F0600000000000000" pitchFamily="50" charset="-128"/>
              </a:rPr>
              <a:t>４　支出科目　</a:t>
            </a:r>
          </a:p>
          <a:p>
            <a:pPr marL="312825" defTabSz="300312">
              <a:defRPr/>
            </a:pPr>
            <a:r>
              <a:rPr lang="ja-JP" altLang="en-US" sz="1100" dirty="0">
                <a:solidFill>
                  <a:prstClr val="black"/>
                </a:solidFill>
                <a:latin typeface="HG丸ｺﾞｼｯｸM-PRO" panose="020F0600000000000000" pitchFamily="50" charset="-128"/>
                <a:ea typeface="HG丸ｺﾞｼｯｸM-PRO" panose="020F0600000000000000" pitchFamily="50" charset="-128"/>
              </a:rPr>
              <a:t>労働保険特別会計　雇用勘定から支給</a:t>
            </a:r>
            <a:endParaRPr lang="ja-JP" altLang="en-US" sz="1100" dirty="0">
              <a:solidFill>
                <a:prstClr val="white"/>
              </a:solidFill>
              <a:latin typeface="Calibri"/>
              <a:ea typeface="ＭＳ Ｐゴシック" panose="020B0600070205080204" pitchFamily="50" charset="-128"/>
            </a:endParaRPr>
          </a:p>
        </p:txBody>
      </p:sp>
      <p:sp>
        <p:nvSpPr>
          <p:cNvPr id="2" name="角丸四角形 1"/>
          <p:cNvSpPr/>
          <p:nvPr/>
        </p:nvSpPr>
        <p:spPr>
          <a:xfrm>
            <a:off x="166254" y="488182"/>
            <a:ext cx="8870867" cy="1238115"/>
          </a:xfrm>
          <a:prstGeom prst="roundRect">
            <a:avLst>
              <a:gd name="adj" fmla="val 14001"/>
            </a:avLst>
          </a:prstGeom>
        </p:spPr>
        <p:style>
          <a:lnRef idx="2">
            <a:schemeClr val="dk1"/>
          </a:lnRef>
          <a:fillRef idx="1">
            <a:schemeClr val="lt1"/>
          </a:fillRef>
          <a:effectRef idx="0">
            <a:schemeClr val="dk1"/>
          </a:effectRef>
          <a:fontRef idx="minor">
            <a:schemeClr val="dk1"/>
          </a:fontRef>
        </p:style>
        <p:txBody>
          <a:bodyPr rtlCol="0" anchor="ctr"/>
          <a:lstStyle/>
          <a:p>
            <a:pPr defTabSz="800832"/>
            <a:r>
              <a:rPr kumimoji="1" lang="ja-JP" altLang="en-US" sz="963" dirty="0">
                <a:solidFill>
                  <a:prstClr val="black"/>
                </a:solidFill>
                <a:latin typeface="HG丸ｺﾞｼｯｸM-PRO" panose="020F0600000000000000" pitchFamily="50" charset="-128"/>
                <a:ea typeface="HG丸ｺﾞｼｯｸM-PRO" panose="020F0600000000000000" pitchFamily="50" charset="-128"/>
              </a:rPr>
              <a:t>　</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近年、晩婚化等を背景に不妊治療を受ける夫婦は約５</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組に１組、不妊治療（生殖補助医療等）によって誕生する子どもも</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16.7</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人に</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1</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人（</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2017</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年）となるなど、働きながら不妊治療を受ける労働者は増加傾向にあるが、不妊治療と仕事の両立ができずに</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16</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％（女性の場合は</a:t>
            </a:r>
            <a:r>
              <a:rPr kumimoji="1" lang="en-US" altLang="ja-JP" sz="1100" dirty="0">
                <a:solidFill>
                  <a:prstClr val="black"/>
                </a:solidFill>
                <a:latin typeface="HG丸ｺﾞｼｯｸM-PRO" panose="020F0600000000000000" pitchFamily="50" charset="-128"/>
                <a:ea typeface="HG丸ｺﾞｼｯｸM-PRO" panose="020F0600000000000000" pitchFamily="50" charset="-128"/>
              </a:rPr>
              <a:t>23</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％）の方が退職しており、不妊治療と仕事の両立支援は重要な課題となっている。</a:t>
            </a:r>
          </a:p>
          <a:p>
            <a:pPr defTabSz="800832"/>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　このため、</a:t>
            </a:r>
            <a:r>
              <a:rPr kumimoji="1" lang="ja-JP" altLang="ja-JP" sz="1100" dirty="0">
                <a:solidFill>
                  <a:prstClr val="black"/>
                </a:solidFill>
                <a:latin typeface="HG丸ｺﾞｼｯｸM-PRO" panose="020F0600000000000000" pitchFamily="50" charset="-128"/>
                <a:ea typeface="HG丸ｺﾞｼｯｸM-PRO" panose="020F0600000000000000" pitchFamily="50" charset="-128"/>
              </a:rPr>
              <a:t>不妊治療についての</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職場における</a:t>
            </a:r>
            <a:r>
              <a:rPr kumimoji="1" lang="ja-JP" altLang="ja-JP" sz="1100" dirty="0">
                <a:solidFill>
                  <a:prstClr val="black"/>
                </a:solidFill>
                <a:latin typeface="HG丸ｺﾞｼｯｸM-PRO" panose="020F0600000000000000" pitchFamily="50" charset="-128"/>
                <a:ea typeface="HG丸ｺﾞｼｯｸM-PRO" panose="020F0600000000000000" pitchFamily="50" charset="-128"/>
              </a:rPr>
              <a:t>理解を</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深め、不妊治療のための休暇制度等を利用しやすい環境整備に取り組み、不妊治療を受けている労働者に休暇制度等を利用させた事業主</a:t>
            </a:r>
            <a:r>
              <a:rPr kumimoji="1" lang="ja-JP" altLang="ja-JP" sz="1100" dirty="0">
                <a:solidFill>
                  <a:prstClr val="black"/>
                </a:solidFill>
                <a:latin typeface="HG丸ｺﾞｼｯｸM-PRO" panose="020F0600000000000000" pitchFamily="50" charset="-128"/>
                <a:ea typeface="HG丸ｺﾞｼｯｸM-PRO" panose="020F0600000000000000" pitchFamily="50" charset="-128"/>
              </a:rPr>
              <a:t>を支援することにより、</a:t>
            </a:r>
            <a:r>
              <a:rPr kumimoji="1" lang="ja-JP" altLang="en-US" sz="1100" dirty="0">
                <a:solidFill>
                  <a:prstClr val="black"/>
                </a:solidFill>
                <a:latin typeface="HG丸ｺﾞｼｯｸM-PRO" panose="020F0600000000000000" pitchFamily="50" charset="-128"/>
                <a:ea typeface="HG丸ｺﾞｼｯｸM-PRO" panose="020F0600000000000000" pitchFamily="50" charset="-128"/>
              </a:rPr>
              <a:t>不妊治療による離職防止を図る</a:t>
            </a:r>
            <a:r>
              <a:rPr kumimoji="1" lang="ja-JP" altLang="ja-JP" sz="1100" dirty="0">
                <a:solidFill>
                  <a:prstClr val="black"/>
                </a:solidFill>
                <a:latin typeface="HG丸ｺﾞｼｯｸM-PRO" panose="020F0600000000000000" pitchFamily="50" charset="-128"/>
                <a:ea typeface="HG丸ｺﾞｼｯｸM-PRO" panose="020F0600000000000000" pitchFamily="50" charset="-128"/>
              </a:rPr>
              <a:t>。</a:t>
            </a:r>
          </a:p>
        </p:txBody>
      </p:sp>
      <p:sp>
        <p:nvSpPr>
          <p:cNvPr id="3" name="スライド番号プレースホルダー 2"/>
          <p:cNvSpPr>
            <a:spLocks noGrp="1"/>
          </p:cNvSpPr>
          <p:nvPr>
            <p:ph type="sldNum" sz="quarter" idx="12"/>
          </p:nvPr>
        </p:nvSpPr>
        <p:spPr>
          <a:xfrm>
            <a:off x="6891648" y="6356309"/>
            <a:ext cx="2133600" cy="365125"/>
          </a:xfrm>
        </p:spPr>
        <p:txBody>
          <a:bodyPr/>
          <a:lstStyle/>
          <a:p>
            <a:fld id="{9E2A29CB-BA86-48A6-80E1-CB8750A963B5}" type="slidenum">
              <a:rPr kumimoji="1" lang="ja-JP" altLang="en-US" sz="1480" smtClean="0">
                <a:solidFill>
                  <a:schemeClr val="tx1"/>
                </a:solidFill>
              </a:rPr>
              <a:t>22</a:t>
            </a:fld>
            <a:endParaRPr kumimoji="1" lang="ja-JP" altLang="en-US" sz="1480" dirty="0">
              <a:solidFill>
                <a:schemeClr val="tx1"/>
              </a:solidFill>
            </a:endParaRPr>
          </a:p>
        </p:txBody>
      </p:sp>
    </p:spTree>
    <p:extLst>
      <p:ext uri="{BB962C8B-B14F-4D97-AF65-F5344CB8AC3E}">
        <p14:creationId xmlns:p14="http://schemas.microsoft.com/office/powerpoint/2010/main" val="33151124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4059" y="26702"/>
            <a:ext cx="9372118" cy="52773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b" anchorCtr="0"/>
          <a:lstStyle/>
          <a:p>
            <a:pPr algn="ctr" defTabSz="844083">
              <a:lnSpc>
                <a:spcPts val="1477"/>
              </a:lnSpc>
            </a:pPr>
            <a:r>
              <a:rPr kumimoji="1" lang="ja-JP" altLang="en-US"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働き方改革推進支援助成金</a:t>
            </a:r>
            <a:endParaRPr kumimoji="1" lang="en-US" altLang="ja-JP" sz="1015"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r" defTabSz="844083">
              <a:lnSpc>
                <a:spcPts val="1477"/>
              </a:lnSpc>
            </a:pPr>
            <a:r>
              <a:rPr kumimoji="1" lang="ja-JP" altLang="en-US"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令和３年度予算額</a:t>
            </a:r>
            <a:r>
              <a:rPr kumimoji="1"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6,543,767</a:t>
            </a:r>
            <a:r>
              <a:rPr kumimoji="1"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7,292,042</a:t>
            </a:r>
            <a:r>
              <a:rPr kumimoji="1" lang="ja-JP" altLang="en-US"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）千円　</a:t>
            </a:r>
            <a:endParaRPr kumimoji="1" lang="en-US" altLang="ja-JP" sz="1292"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5" name="表 14"/>
          <p:cNvGraphicFramePr>
            <a:graphicFrameLocks noGrp="1"/>
          </p:cNvGraphicFramePr>
          <p:nvPr>
            <p:extLst/>
          </p:nvPr>
        </p:nvGraphicFramePr>
        <p:xfrm>
          <a:off x="52113" y="836712"/>
          <a:ext cx="9039774" cy="5779669"/>
        </p:xfrm>
        <a:graphic>
          <a:graphicData uri="http://schemas.openxmlformats.org/drawingml/2006/table">
            <a:tbl>
              <a:tblPr firstRow="1" bandRow="1">
                <a:tableStyleId>{93296810-A885-4BE3-A3E7-6D5BEEA58F35}</a:tableStyleId>
              </a:tblPr>
              <a:tblGrid>
                <a:gridCol w="1171465">
                  <a:extLst>
                    <a:ext uri="{9D8B030D-6E8A-4147-A177-3AD203B41FA5}">
                      <a16:colId xmlns:a16="http://schemas.microsoft.com/office/drawing/2014/main" val="20000"/>
                    </a:ext>
                  </a:extLst>
                </a:gridCol>
                <a:gridCol w="1088478">
                  <a:extLst>
                    <a:ext uri="{9D8B030D-6E8A-4147-A177-3AD203B41FA5}">
                      <a16:colId xmlns:a16="http://schemas.microsoft.com/office/drawing/2014/main" val="20001"/>
                    </a:ext>
                  </a:extLst>
                </a:gridCol>
                <a:gridCol w="1556680">
                  <a:extLst>
                    <a:ext uri="{9D8B030D-6E8A-4147-A177-3AD203B41FA5}">
                      <a16:colId xmlns:a16="http://schemas.microsoft.com/office/drawing/2014/main" val="20002"/>
                    </a:ext>
                  </a:extLst>
                </a:gridCol>
                <a:gridCol w="881718">
                  <a:extLst>
                    <a:ext uri="{9D8B030D-6E8A-4147-A177-3AD203B41FA5}">
                      <a16:colId xmlns:a16="http://schemas.microsoft.com/office/drawing/2014/main" val="20003"/>
                    </a:ext>
                  </a:extLst>
                </a:gridCol>
                <a:gridCol w="2147958">
                  <a:extLst>
                    <a:ext uri="{9D8B030D-6E8A-4147-A177-3AD203B41FA5}">
                      <a16:colId xmlns:a16="http://schemas.microsoft.com/office/drawing/2014/main" val="20004"/>
                    </a:ext>
                  </a:extLst>
                </a:gridCol>
                <a:gridCol w="1329378">
                  <a:extLst>
                    <a:ext uri="{9D8B030D-6E8A-4147-A177-3AD203B41FA5}">
                      <a16:colId xmlns:a16="http://schemas.microsoft.com/office/drawing/2014/main" val="20005"/>
                    </a:ext>
                  </a:extLst>
                </a:gridCol>
                <a:gridCol w="864097">
                  <a:extLst>
                    <a:ext uri="{9D8B030D-6E8A-4147-A177-3AD203B41FA5}">
                      <a16:colId xmlns:a16="http://schemas.microsoft.com/office/drawing/2014/main" val="1768451423"/>
                    </a:ext>
                  </a:extLst>
                </a:gridCol>
              </a:tblGrid>
              <a:tr h="232117">
                <a:tc>
                  <a:txBody>
                    <a:bodyPr/>
                    <a:lstStyle/>
                    <a:p>
                      <a:pPr algn="ctr"/>
                      <a:r>
                        <a:rPr kumimoji="1" lang="ja-JP" altLang="en-US" sz="1000" dirty="0" smtClean="0">
                          <a:latin typeface="メイリオ" panose="020B0604030504040204" pitchFamily="50" charset="-128"/>
                          <a:ea typeface="メイリオ" panose="020B0604030504040204" pitchFamily="50" charset="-128"/>
                        </a:rPr>
                        <a:t>コース名</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助成概要</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支給要件</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助成率</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助成上限額</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000" dirty="0" smtClean="0">
                          <a:latin typeface="メイリオ" panose="020B0604030504040204" pitchFamily="50" charset="-128"/>
                          <a:ea typeface="メイリオ" panose="020B0604030504040204" pitchFamily="50" charset="-128"/>
                        </a:rPr>
                        <a:t>助成対象</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algn="ctr"/>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賃金加算</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0"/>
                  </a:ext>
                </a:extLst>
              </a:tr>
              <a:tr h="1835834">
                <a:tc>
                  <a:txBody>
                    <a:bodyPr/>
                    <a:lstStyle/>
                    <a:p>
                      <a:r>
                        <a:rPr kumimoji="1" lang="ja-JP" altLang="en-US" sz="1000" b="1" u="none" dirty="0" smtClean="0">
                          <a:solidFill>
                            <a:schemeClr val="tx1"/>
                          </a:solidFill>
                          <a:latin typeface="メイリオ" panose="020B0604030504040204" pitchFamily="50" charset="-128"/>
                          <a:ea typeface="メイリオ" panose="020B0604030504040204" pitchFamily="50" charset="-128"/>
                        </a:rPr>
                        <a:t>労働時間短縮・</a:t>
                      </a:r>
                      <a:endParaRPr kumimoji="1" lang="en-US" altLang="ja-JP" sz="1000" b="1"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b="1" u="none" dirty="0" smtClean="0">
                          <a:solidFill>
                            <a:schemeClr val="tx1"/>
                          </a:solidFill>
                          <a:latin typeface="メイリオ" panose="020B0604030504040204" pitchFamily="50" charset="-128"/>
                          <a:ea typeface="メイリオ" panose="020B0604030504040204" pitchFamily="50" charset="-128"/>
                        </a:rPr>
                        <a:t>年休促進支援</a:t>
                      </a:r>
                      <a:endParaRPr kumimoji="1" lang="en-US" altLang="ja-JP" sz="1000" b="1"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b="1" u="none" dirty="0" smtClean="0">
                          <a:solidFill>
                            <a:schemeClr val="tx1"/>
                          </a:solidFill>
                          <a:latin typeface="メイリオ" panose="020B0604030504040204" pitchFamily="50" charset="-128"/>
                          <a:ea typeface="メイリオ" panose="020B0604030504040204" pitchFamily="50" charset="-128"/>
                        </a:rPr>
                        <a:t>コース</a:t>
                      </a:r>
                      <a:endParaRPr kumimoji="1" lang="en-US" altLang="ja-JP" sz="1000" b="1" u="none" dirty="0" smtClean="0">
                        <a:solidFill>
                          <a:schemeClr val="tx1"/>
                        </a:solidFill>
                        <a:latin typeface="メイリオ" panose="020B0604030504040204" pitchFamily="50" charset="-128"/>
                        <a:ea typeface="メイリオ" panose="020B0604030504040204" pitchFamily="50" charset="-128"/>
                      </a:endParaRPr>
                    </a:p>
                    <a:p>
                      <a:endParaRPr kumimoji="1" lang="en-US" altLang="ja-JP" sz="800" u="none" dirty="0" smtClean="0">
                        <a:solidFill>
                          <a:schemeClr val="tx1"/>
                        </a:solidFill>
                        <a:latin typeface="メイリオ" panose="020B0604030504040204" pitchFamily="50" charset="-128"/>
                        <a:ea typeface="メイリオ" panose="020B0604030504040204" pitchFamily="50" charset="-128"/>
                      </a:endParaRPr>
                    </a:p>
                    <a:p>
                      <a:pPr algn="r"/>
                      <a:r>
                        <a:rPr kumimoji="1" lang="en-US" altLang="ja-JP" sz="800" b="1" u="none" dirty="0" smtClean="0">
                          <a:solidFill>
                            <a:schemeClr val="tx1"/>
                          </a:solidFill>
                          <a:latin typeface="メイリオ" panose="020B0604030504040204" pitchFamily="50" charset="-128"/>
                          <a:ea typeface="メイリオ" panose="020B0604030504040204" pitchFamily="50" charset="-128"/>
                        </a:rPr>
                        <a:t>1,451,086</a:t>
                      </a:r>
                      <a:r>
                        <a:rPr kumimoji="1" lang="ja-JP" altLang="en-US" sz="800" b="1" u="none" dirty="0" smtClean="0">
                          <a:solidFill>
                            <a:schemeClr val="tx1"/>
                          </a:solidFill>
                          <a:latin typeface="メイリオ" panose="020B0604030504040204" pitchFamily="50" charset="-128"/>
                          <a:ea typeface="メイリオ" panose="020B0604030504040204" pitchFamily="50" charset="-128"/>
                        </a:rPr>
                        <a:t>千円</a:t>
                      </a:r>
                      <a:endParaRPr kumimoji="1" lang="en-US" altLang="ja-JP" sz="800" b="1" u="none" dirty="0" smtClean="0">
                        <a:solidFill>
                          <a:schemeClr val="tx1"/>
                        </a:solidFill>
                        <a:latin typeface="メイリオ" panose="020B0604030504040204" pitchFamily="50" charset="-128"/>
                        <a:ea typeface="メイリオ" panose="020B0604030504040204" pitchFamily="50" charset="-128"/>
                      </a:endParaRPr>
                    </a:p>
                    <a:p>
                      <a:pPr algn="r"/>
                      <a:r>
                        <a:rPr kumimoji="1" lang="en-US" altLang="ja-JP" sz="800" u="none" dirty="0" smtClean="0">
                          <a:solidFill>
                            <a:schemeClr val="tx1"/>
                          </a:solidFill>
                          <a:latin typeface="メイリオ" panose="020B0604030504040204" pitchFamily="50" charset="-128"/>
                          <a:ea typeface="メイリオ" panose="020B0604030504040204" pitchFamily="50" charset="-128"/>
                        </a:rPr>
                        <a:t>(2,614,338</a:t>
                      </a:r>
                      <a:r>
                        <a:rPr kumimoji="1" lang="ja-JP" altLang="en-US" sz="800" u="none" dirty="0" smtClean="0">
                          <a:solidFill>
                            <a:schemeClr val="tx1"/>
                          </a:solidFill>
                          <a:latin typeface="メイリオ" panose="020B0604030504040204" pitchFamily="50" charset="-128"/>
                          <a:ea typeface="メイリオ" panose="020B0604030504040204" pitchFamily="50" charset="-128"/>
                        </a:rPr>
                        <a:t>千円</a:t>
                      </a:r>
                      <a:r>
                        <a:rPr kumimoji="1" lang="en-US" altLang="ja-JP" sz="800" u="none" dirty="0" smtClean="0">
                          <a:solidFill>
                            <a:schemeClr val="tx1"/>
                          </a:solidFill>
                          <a:latin typeface="メイリオ" panose="020B0604030504040204" pitchFamily="50" charset="-128"/>
                          <a:ea typeface="メイリオ" panose="020B0604030504040204" pitchFamily="50" charset="-128"/>
                        </a:rPr>
                        <a:t>)</a:t>
                      </a:r>
                      <a:endParaRPr kumimoji="1" lang="ja-JP" altLang="en-US" sz="8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u="none" dirty="0" smtClean="0">
                          <a:solidFill>
                            <a:schemeClr val="tx1"/>
                          </a:solidFill>
                          <a:latin typeface="メイリオ" panose="020B0604030504040204" pitchFamily="50" charset="-128"/>
                          <a:ea typeface="メイリオ" panose="020B0604030504040204" pitchFamily="50" charset="-128"/>
                        </a:rPr>
                        <a:t>労働時間の短縮や、年次有給休暇の取得促進に向けた環境整備に取組む中小企業事業主に助成</a:t>
                      </a:r>
                      <a:endParaRPr kumimoji="1" lang="ja-JP" altLang="en-US" sz="10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u="none" dirty="0" smtClean="0">
                          <a:solidFill>
                            <a:schemeClr val="tx1"/>
                          </a:solidFill>
                          <a:latin typeface="メイリオ" panose="020B0604030504040204" pitchFamily="50" charset="-128"/>
                          <a:ea typeface="メイリオ" panose="020B0604030504040204" pitchFamily="50" charset="-128"/>
                        </a:rPr>
                        <a:t>助成</a:t>
                      </a:r>
                      <a:r>
                        <a:rPr kumimoji="1" lang="ja-JP" altLang="en-US" sz="1000" b="0" u="none" dirty="0" smtClean="0">
                          <a:solidFill>
                            <a:schemeClr val="tx1"/>
                          </a:solidFill>
                          <a:latin typeface="メイリオ" panose="020B0604030504040204" pitchFamily="50" charset="-128"/>
                          <a:ea typeface="メイリオ" panose="020B0604030504040204" pitchFamily="50" charset="-128"/>
                        </a:rPr>
                        <a:t>対象の取組を行い、以下の何れかを１つ以上実施</a:t>
                      </a:r>
                      <a:endParaRPr kumimoji="1" lang="en-US" altLang="ja-JP" sz="1000" b="0" u="none" dirty="0" smtClean="0">
                        <a:solidFill>
                          <a:schemeClr val="tx1"/>
                        </a:solidFill>
                        <a:latin typeface="メイリオ" panose="020B0604030504040204" pitchFamily="50" charset="-128"/>
                        <a:ea typeface="メイリオ" panose="020B0604030504040204" pitchFamily="50" charset="-128"/>
                      </a:endParaRPr>
                    </a:p>
                    <a:p>
                      <a:endParaRPr kumimoji="1" lang="en-US" altLang="ja-JP" sz="7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①</a:t>
                      </a:r>
                      <a:r>
                        <a:rPr kumimoji="1" lang="en-US" altLang="ja-JP" sz="1000" u="none" dirty="0" smtClean="0">
                          <a:solidFill>
                            <a:schemeClr val="tx1"/>
                          </a:solidFill>
                          <a:latin typeface="メイリオ" panose="020B0604030504040204" pitchFamily="50" charset="-128"/>
                          <a:ea typeface="メイリオ" panose="020B0604030504040204" pitchFamily="50" charset="-128"/>
                        </a:rPr>
                        <a:t>36</a:t>
                      </a:r>
                      <a:r>
                        <a:rPr kumimoji="1" lang="ja-JP" altLang="en-US" sz="1000" u="none" dirty="0" smtClean="0">
                          <a:solidFill>
                            <a:schemeClr val="tx1"/>
                          </a:solidFill>
                          <a:latin typeface="メイリオ" panose="020B0604030504040204" pitchFamily="50" charset="-128"/>
                          <a:ea typeface="メイリオ" panose="020B0604030504040204" pitchFamily="50" charset="-128"/>
                        </a:rPr>
                        <a:t>協定の月の時間外</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　労働時間数の縮減</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②特別休暇の整備</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③時間単位の年休の整備</a:t>
                      </a:r>
                      <a:endParaRPr kumimoji="1" lang="ja-JP" altLang="en-US" sz="10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rowSpan="3">
                  <a:txBody>
                    <a:bodyPr/>
                    <a:lstStyle/>
                    <a:p>
                      <a:r>
                        <a:rPr kumimoji="1" lang="ja-JP" altLang="en-US" sz="1000" u="none" dirty="0" smtClean="0">
                          <a:solidFill>
                            <a:schemeClr val="tx1"/>
                          </a:solidFill>
                          <a:latin typeface="メイリオ" panose="020B0604030504040204" pitchFamily="50" charset="-128"/>
                          <a:ea typeface="メイリオ" panose="020B0604030504040204" pitchFamily="50" charset="-128"/>
                        </a:rPr>
                        <a:t>費用の</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300" b="1" u="none" dirty="0" smtClean="0">
                          <a:solidFill>
                            <a:srgbClr val="FF0000"/>
                          </a:solidFill>
                          <a:latin typeface="メイリオ" panose="020B0604030504040204" pitchFamily="50" charset="-128"/>
                          <a:ea typeface="メイリオ" panose="020B0604030504040204" pitchFamily="50" charset="-128"/>
                        </a:rPr>
                        <a:t>３</a:t>
                      </a:r>
                      <a:r>
                        <a:rPr kumimoji="1" lang="en-US" altLang="ja-JP" sz="1300" b="1" u="none" dirty="0" smtClean="0">
                          <a:solidFill>
                            <a:srgbClr val="FF0000"/>
                          </a:solidFill>
                          <a:latin typeface="メイリオ" panose="020B0604030504040204" pitchFamily="50" charset="-128"/>
                          <a:ea typeface="メイリオ" panose="020B0604030504040204" pitchFamily="50" charset="-128"/>
                        </a:rPr>
                        <a:t>/</a:t>
                      </a:r>
                      <a:r>
                        <a:rPr kumimoji="1" lang="ja-JP" altLang="en-US" sz="1300" b="1" u="none" dirty="0" smtClean="0">
                          <a:solidFill>
                            <a:srgbClr val="FF0000"/>
                          </a:solidFill>
                          <a:latin typeface="メイリオ" panose="020B0604030504040204" pitchFamily="50" charset="-128"/>
                          <a:ea typeface="メイリオ" panose="020B0604030504040204" pitchFamily="50" charset="-128"/>
                        </a:rPr>
                        <a:t>４</a:t>
                      </a:r>
                      <a:endParaRPr kumimoji="1" lang="en-US" altLang="ja-JP" sz="1300" b="1" u="none" dirty="0" smtClean="0">
                        <a:solidFill>
                          <a:srgbClr val="FF0000"/>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を助成</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endParaRPr kumimoji="1" lang="en-US" altLang="ja-JP" sz="5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800" u="none" dirty="0" smtClean="0">
                          <a:solidFill>
                            <a:schemeClr val="tx1"/>
                          </a:solidFill>
                          <a:latin typeface="メイリオ" panose="020B0604030504040204" pitchFamily="50" charset="-128"/>
                          <a:ea typeface="メイリオ" panose="020B0604030504040204" pitchFamily="50" charset="-128"/>
                        </a:rPr>
                        <a:t>事業規模</a:t>
                      </a:r>
                      <a:r>
                        <a:rPr kumimoji="1" lang="en-US" altLang="ja-JP" sz="800" u="none" dirty="0" smtClean="0">
                          <a:solidFill>
                            <a:schemeClr val="tx1"/>
                          </a:solidFill>
                          <a:latin typeface="メイリオ" panose="020B0604030504040204" pitchFamily="50" charset="-128"/>
                          <a:ea typeface="メイリオ" panose="020B0604030504040204" pitchFamily="50" charset="-128"/>
                        </a:rPr>
                        <a:t>30</a:t>
                      </a:r>
                      <a:r>
                        <a:rPr kumimoji="1" lang="ja-JP" altLang="en-US" sz="800" u="none" dirty="0" smtClean="0">
                          <a:solidFill>
                            <a:schemeClr val="tx1"/>
                          </a:solidFill>
                          <a:latin typeface="メイリオ" panose="020B0604030504040204" pitchFamily="50" charset="-128"/>
                          <a:ea typeface="メイリオ" panose="020B0604030504040204" pitchFamily="50" charset="-128"/>
                        </a:rPr>
                        <a:t>名</a:t>
                      </a:r>
                      <a:endParaRPr kumimoji="1" lang="en-US" altLang="ja-JP" sz="8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800" u="none" dirty="0" smtClean="0">
                          <a:solidFill>
                            <a:schemeClr val="tx1"/>
                          </a:solidFill>
                          <a:latin typeface="メイリオ" panose="020B0604030504040204" pitchFamily="50" charset="-128"/>
                          <a:ea typeface="メイリオ" panose="020B0604030504040204" pitchFamily="50" charset="-128"/>
                        </a:rPr>
                        <a:t>以下かつ労働</a:t>
                      </a:r>
                      <a:endParaRPr kumimoji="1" lang="en-US" altLang="ja-JP" sz="8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800" u="none" dirty="0" smtClean="0">
                          <a:solidFill>
                            <a:schemeClr val="tx1"/>
                          </a:solidFill>
                          <a:latin typeface="メイリオ" panose="020B0604030504040204" pitchFamily="50" charset="-128"/>
                          <a:ea typeface="メイリオ" panose="020B0604030504040204" pitchFamily="50" charset="-128"/>
                        </a:rPr>
                        <a:t>能率の増進に</a:t>
                      </a:r>
                      <a:endParaRPr kumimoji="1" lang="en-US" altLang="ja-JP" sz="8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800" u="none" dirty="0" smtClean="0">
                          <a:solidFill>
                            <a:schemeClr val="tx1"/>
                          </a:solidFill>
                          <a:latin typeface="メイリオ" panose="020B0604030504040204" pitchFamily="50" charset="-128"/>
                          <a:ea typeface="メイリオ" panose="020B0604030504040204" pitchFamily="50" charset="-128"/>
                        </a:rPr>
                        <a:t>資する設備・</a:t>
                      </a:r>
                      <a:endParaRPr kumimoji="1" lang="en-US" altLang="ja-JP" sz="8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800" u="none" dirty="0" smtClean="0">
                          <a:solidFill>
                            <a:schemeClr val="tx1"/>
                          </a:solidFill>
                          <a:latin typeface="メイリオ" panose="020B0604030504040204" pitchFamily="50" charset="-128"/>
                          <a:ea typeface="メイリオ" panose="020B0604030504040204" pitchFamily="50" charset="-128"/>
                        </a:rPr>
                        <a:t>機器等の経費が</a:t>
                      </a:r>
                      <a:r>
                        <a:rPr kumimoji="1" lang="en-US" altLang="ja-JP" sz="800" u="none" dirty="0" smtClean="0">
                          <a:solidFill>
                            <a:schemeClr val="tx1"/>
                          </a:solidFill>
                          <a:latin typeface="メイリオ" panose="020B0604030504040204" pitchFamily="50" charset="-128"/>
                          <a:ea typeface="メイリオ" panose="020B0604030504040204" pitchFamily="50" charset="-128"/>
                        </a:rPr>
                        <a:t>30</a:t>
                      </a:r>
                      <a:r>
                        <a:rPr kumimoji="1" lang="ja-JP" altLang="en-US" sz="800" u="none" dirty="0" smtClean="0">
                          <a:solidFill>
                            <a:schemeClr val="tx1"/>
                          </a:solidFill>
                          <a:latin typeface="メイリオ" panose="020B0604030504040204" pitchFamily="50" charset="-128"/>
                          <a:ea typeface="メイリオ" panose="020B0604030504040204" pitchFamily="50" charset="-128"/>
                        </a:rPr>
                        <a:t>万円を超える場合は、</a:t>
                      </a:r>
                      <a:r>
                        <a:rPr kumimoji="1" lang="en-US" altLang="ja-JP" sz="1300" b="1" u="none" dirty="0" smtClean="0">
                          <a:solidFill>
                            <a:srgbClr val="FF0000"/>
                          </a:solidFill>
                          <a:latin typeface="メイリオ" panose="020B0604030504040204" pitchFamily="50" charset="-128"/>
                          <a:ea typeface="メイリオ" panose="020B0604030504040204" pitchFamily="50" charset="-128"/>
                        </a:rPr>
                        <a:t>4/5</a:t>
                      </a:r>
                      <a:r>
                        <a:rPr kumimoji="1" lang="ja-JP" altLang="en-US" sz="800" u="none" dirty="0" smtClean="0">
                          <a:solidFill>
                            <a:schemeClr val="tx1"/>
                          </a:solidFill>
                          <a:latin typeface="メイリオ" panose="020B0604030504040204" pitchFamily="50" charset="-128"/>
                          <a:ea typeface="メイリオ" panose="020B0604030504040204" pitchFamily="50" charset="-128"/>
                        </a:rPr>
                        <a:t>を助成</a:t>
                      </a:r>
                      <a:endParaRPr kumimoji="1" lang="ja-JP" altLang="en-US" sz="8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u="none" dirty="0" smtClean="0">
                          <a:solidFill>
                            <a:schemeClr val="tx1"/>
                          </a:solidFill>
                          <a:latin typeface="メイリオ" panose="020B0604030504040204" pitchFamily="50" charset="-128"/>
                          <a:ea typeface="メイリオ" panose="020B0604030504040204" pitchFamily="50" charset="-128"/>
                        </a:rPr>
                        <a:t>　成果目標の達成状況に基づき、</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メイリオ" panose="020B0604030504040204" pitchFamily="50" charset="-128"/>
                          <a:ea typeface="メイリオ" panose="020B0604030504040204" pitchFamily="50" charset="-128"/>
                        </a:rPr>
                        <a:t>①～③の助成上限額を算出</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メイリオ" panose="020B0604030504040204" pitchFamily="50" charset="-128"/>
                          <a:ea typeface="メイリオ" panose="020B0604030504040204" pitchFamily="50" charset="-128"/>
                        </a:rPr>
                        <a:t>合計は</a:t>
                      </a:r>
                      <a:r>
                        <a:rPr kumimoji="1" lang="en-US" altLang="ja-JP" sz="1300" b="1" u="none" dirty="0" smtClean="0">
                          <a:solidFill>
                            <a:srgbClr val="FF0000"/>
                          </a:solidFill>
                          <a:latin typeface="メイリオ" panose="020B0604030504040204" pitchFamily="50" charset="-128"/>
                          <a:ea typeface="メイリオ" panose="020B0604030504040204" pitchFamily="50" charset="-128"/>
                        </a:rPr>
                        <a:t>200</a:t>
                      </a:r>
                      <a:r>
                        <a:rPr kumimoji="1" lang="ja-JP" altLang="en-US" sz="1000" b="0" u="none" dirty="0" smtClean="0">
                          <a:solidFill>
                            <a:schemeClr val="tx1"/>
                          </a:solidFill>
                          <a:latin typeface="メイリオ" panose="020B0604030504040204" pitchFamily="50" charset="-128"/>
                          <a:ea typeface="メイリオ" panose="020B0604030504040204" pitchFamily="50" charset="-128"/>
                        </a:rPr>
                        <a:t>万円</a:t>
                      </a:r>
                      <a:endParaRPr kumimoji="1" lang="ja-JP" altLang="en-US" sz="7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5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①月</a:t>
                      </a:r>
                      <a:r>
                        <a:rPr kumimoji="1" lang="en-US" altLang="ja-JP" sz="1000" u="none" dirty="0" smtClean="0">
                          <a:solidFill>
                            <a:schemeClr val="tx1"/>
                          </a:solidFill>
                          <a:latin typeface="メイリオ" panose="020B0604030504040204" pitchFamily="50" charset="-128"/>
                          <a:ea typeface="メイリオ" panose="020B0604030504040204" pitchFamily="50" charset="-128"/>
                        </a:rPr>
                        <a:t>80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時間超の協定の場合に</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　月</a:t>
                      </a:r>
                      <a:r>
                        <a:rPr kumimoji="1" lang="en-US" altLang="ja-JP" sz="1000" u="none" dirty="0" smtClean="0">
                          <a:solidFill>
                            <a:schemeClr val="tx1"/>
                          </a:solidFill>
                          <a:latin typeface="メイリオ" panose="020B0604030504040204" pitchFamily="50" charset="-128"/>
                          <a:ea typeface="メイリオ" panose="020B0604030504040204" pitchFamily="50" charset="-128"/>
                        </a:rPr>
                        <a:t>60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時間以下に設定：</a:t>
                      </a:r>
                      <a:r>
                        <a:rPr kumimoji="1" lang="en-US" altLang="ja-JP" sz="1000" u="none" dirty="0" smtClean="0">
                          <a:solidFill>
                            <a:schemeClr val="tx1"/>
                          </a:solidFill>
                          <a:latin typeface="メイリオ" panose="020B0604030504040204" pitchFamily="50" charset="-128"/>
                          <a:ea typeface="メイリオ" panose="020B0604030504040204" pitchFamily="50" charset="-128"/>
                        </a:rPr>
                        <a:t>100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万円</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en-US" altLang="ja-JP" sz="700" u="none" dirty="0" smtClean="0">
                          <a:solidFill>
                            <a:schemeClr val="tx1"/>
                          </a:solidFill>
                          <a:latin typeface="メイリオ" panose="020B0604030504040204" pitchFamily="50" charset="-128"/>
                          <a:ea typeface="メイリオ" panose="020B0604030504040204" pitchFamily="50" charset="-128"/>
                        </a:rPr>
                        <a:t>※</a:t>
                      </a:r>
                      <a:r>
                        <a:rPr kumimoji="1" lang="ja-JP" altLang="en-US" sz="700" u="none" dirty="0" smtClean="0">
                          <a:solidFill>
                            <a:schemeClr val="tx1"/>
                          </a:solidFill>
                          <a:latin typeface="メイリオ" panose="020B0604030504040204" pitchFamily="50" charset="-128"/>
                          <a:ea typeface="メイリオ" panose="020B0604030504040204" pitchFamily="50" charset="-128"/>
                        </a:rPr>
                        <a:t>月</a:t>
                      </a:r>
                      <a:r>
                        <a:rPr kumimoji="1" lang="en-US" altLang="ja-JP" sz="700" u="none" dirty="0" smtClean="0">
                          <a:solidFill>
                            <a:schemeClr val="tx1"/>
                          </a:solidFill>
                          <a:latin typeface="メイリオ" panose="020B0604030504040204" pitchFamily="50" charset="-128"/>
                          <a:ea typeface="メイリオ" panose="020B0604030504040204" pitchFamily="50" charset="-128"/>
                        </a:rPr>
                        <a:t>60</a:t>
                      </a:r>
                      <a:r>
                        <a:rPr kumimoji="1" lang="ja-JP" altLang="en-US" sz="700" u="none" dirty="0" smtClean="0">
                          <a:solidFill>
                            <a:schemeClr val="tx1"/>
                          </a:solidFill>
                          <a:latin typeface="メイリオ" panose="020B0604030504040204" pitchFamily="50" charset="-128"/>
                          <a:ea typeface="メイリオ" panose="020B0604030504040204" pitchFamily="50" charset="-128"/>
                        </a:rPr>
                        <a:t>時間超</a:t>
                      </a:r>
                      <a:r>
                        <a:rPr kumimoji="1" lang="en-US" altLang="ja-JP" sz="700" u="none" dirty="0" smtClean="0">
                          <a:solidFill>
                            <a:schemeClr val="tx1"/>
                          </a:solidFill>
                          <a:latin typeface="メイリオ" panose="020B0604030504040204" pitchFamily="50" charset="-128"/>
                          <a:ea typeface="メイリオ" panose="020B0604030504040204" pitchFamily="50" charset="-128"/>
                        </a:rPr>
                        <a:t>80</a:t>
                      </a:r>
                      <a:r>
                        <a:rPr kumimoji="1" lang="ja-JP" altLang="en-US" sz="700" u="none" dirty="0" smtClean="0">
                          <a:solidFill>
                            <a:schemeClr val="tx1"/>
                          </a:solidFill>
                          <a:latin typeface="メイリオ" panose="020B0604030504040204" pitchFamily="50" charset="-128"/>
                          <a:ea typeface="メイリオ" panose="020B0604030504040204" pitchFamily="50" charset="-128"/>
                        </a:rPr>
                        <a:t>時間以下の設定に留まった</a:t>
                      </a:r>
                      <a:endParaRPr kumimoji="1" lang="en-US" altLang="ja-JP" sz="7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700" u="none" dirty="0" smtClean="0">
                          <a:solidFill>
                            <a:schemeClr val="tx1"/>
                          </a:solidFill>
                          <a:latin typeface="メイリオ" panose="020B0604030504040204" pitchFamily="50" charset="-128"/>
                          <a:ea typeface="メイリオ" panose="020B0604030504040204" pitchFamily="50" charset="-128"/>
                        </a:rPr>
                        <a:t>　場合：</a:t>
                      </a:r>
                      <a:r>
                        <a:rPr kumimoji="1" lang="en-US" altLang="ja-JP" sz="700" u="none" dirty="0" smtClean="0">
                          <a:solidFill>
                            <a:schemeClr val="tx1"/>
                          </a:solidFill>
                          <a:latin typeface="メイリオ" panose="020B0604030504040204" pitchFamily="50" charset="-128"/>
                          <a:ea typeface="メイリオ" panose="020B0604030504040204" pitchFamily="50" charset="-128"/>
                        </a:rPr>
                        <a:t>50</a:t>
                      </a:r>
                      <a:r>
                        <a:rPr kumimoji="1" lang="ja-JP" altLang="en-US" sz="700" u="none" dirty="0" smtClean="0">
                          <a:solidFill>
                            <a:schemeClr val="tx1"/>
                          </a:solidFill>
                          <a:latin typeface="メイリオ" panose="020B0604030504040204" pitchFamily="50" charset="-128"/>
                          <a:ea typeface="メイリオ" panose="020B0604030504040204" pitchFamily="50" charset="-128"/>
                        </a:rPr>
                        <a:t>万円</a:t>
                      </a:r>
                      <a:endParaRPr kumimoji="1" lang="en-US" altLang="ja-JP" sz="700" u="none" dirty="0" smtClean="0">
                        <a:solidFill>
                          <a:schemeClr val="tx1"/>
                        </a:solidFill>
                        <a:latin typeface="メイリオ" panose="020B0604030504040204" pitchFamily="50" charset="-128"/>
                        <a:ea typeface="メイリオ" panose="020B0604030504040204" pitchFamily="50" charset="-128"/>
                      </a:endParaRPr>
                    </a:p>
                    <a:p>
                      <a:r>
                        <a:rPr kumimoji="1" lang="en-US" altLang="ja-JP" sz="700" u="none" dirty="0" smtClean="0">
                          <a:solidFill>
                            <a:schemeClr val="tx1"/>
                          </a:solidFill>
                          <a:latin typeface="メイリオ" panose="020B0604030504040204" pitchFamily="50" charset="-128"/>
                          <a:ea typeface="メイリオ" panose="020B0604030504040204" pitchFamily="50" charset="-128"/>
                        </a:rPr>
                        <a:t>※</a:t>
                      </a:r>
                      <a:r>
                        <a:rPr kumimoji="1" lang="ja-JP" altLang="en-US" sz="700" u="none" dirty="0" smtClean="0">
                          <a:solidFill>
                            <a:schemeClr val="tx1"/>
                          </a:solidFill>
                          <a:latin typeface="メイリオ" panose="020B0604030504040204" pitchFamily="50" charset="-128"/>
                          <a:ea typeface="メイリオ" panose="020B0604030504040204" pitchFamily="50" charset="-128"/>
                        </a:rPr>
                        <a:t>月</a:t>
                      </a:r>
                      <a:r>
                        <a:rPr kumimoji="1" lang="en-US" altLang="ja-JP" sz="700" u="none" dirty="0" smtClean="0">
                          <a:solidFill>
                            <a:schemeClr val="tx1"/>
                          </a:solidFill>
                          <a:latin typeface="メイリオ" panose="020B0604030504040204" pitchFamily="50" charset="-128"/>
                          <a:ea typeface="メイリオ" panose="020B0604030504040204" pitchFamily="50" charset="-128"/>
                        </a:rPr>
                        <a:t>60</a:t>
                      </a:r>
                      <a:r>
                        <a:rPr kumimoji="1" lang="ja-JP" altLang="en-US" sz="700" u="none" dirty="0" smtClean="0">
                          <a:solidFill>
                            <a:schemeClr val="tx1"/>
                          </a:solidFill>
                          <a:latin typeface="メイリオ" panose="020B0604030504040204" pitchFamily="50" charset="-128"/>
                          <a:ea typeface="メイリオ" panose="020B0604030504040204" pitchFamily="50" charset="-128"/>
                        </a:rPr>
                        <a:t>時間超</a:t>
                      </a:r>
                      <a:r>
                        <a:rPr kumimoji="1" lang="en-US" altLang="ja-JP" sz="700" u="none" dirty="0" smtClean="0">
                          <a:solidFill>
                            <a:schemeClr val="tx1"/>
                          </a:solidFill>
                          <a:latin typeface="メイリオ" panose="020B0604030504040204" pitchFamily="50" charset="-128"/>
                          <a:ea typeface="メイリオ" panose="020B0604030504040204" pitchFamily="50" charset="-128"/>
                        </a:rPr>
                        <a:t>80</a:t>
                      </a:r>
                      <a:r>
                        <a:rPr kumimoji="1" lang="ja-JP" altLang="en-US" sz="700" u="none" dirty="0" smtClean="0">
                          <a:solidFill>
                            <a:schemeClr val="tx1"/>
                          </a:solidFill>
                          <a:latin typeface="メイリオ" panose="020B0604030504040204" pitchFamily="50" charset="-128"/>
                          <a:ea typeface="メイリオ" panose="020B0604030504040204" pitchFamily="50" charset="-128"/>
                        </a:rPr>
                        <a:t>時間以下の協定の場合に、</a:t>
                      </a:r>
                      <a:endParaRPr kumimoji="1" lang="en-US" altLang="ja-JP" sz="7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700" u="none" dirty="0" smtClean="0">
                          <a:solidFill>
                            <a:schemeClr val="tx1"/>
                          </a:solidFill>
                          <a:latin typeface="メイリオ" panose="020B0604030504040204" pitchFamily="50" charset="-128"/>
                          <a:ea typeface="メイリオ" panose="020B0604030504040204" pitchFamily="50" charset="-128"/>
                        </a:rPr>
                        <a:t>　月</a:t>
                      </a:r>
                      <a:r>
                        <a:rPr kumimoji="1" lang="en-US" altLang="ja-JP" sz="700" u="none" dirty="0" smtClean="0">
                          <a:solidFill>
                            <a:schemeClr val="tx1"/>
                          </a:solidFill>
                          <a:latin typeface="メイリオ" panose="020B0604030504040204" pitchFamily="50" charset="-128"/>
                          <a:ea typeface="メイリオ" panose="020B0604030504040204" pitchFamily="50" charset="-128"/>
                        </a:rPr>
                        <a:t>60</a:t>
                      </a:r>
                      <a:r>
                        <a:rPr kumimoji="1" lang="ja-JP" altLang="en-US" sz="700" u="none" dirty="0" smtClean="0">
                          <a:solidFill>
                            <a:schemeClr val="tx1"/>
                          </a:solidFill>
                          <a:latin typeface="メイリオ" panose="020B0604030504040204" pitchFamily="50" charset="-128"/>
                          <a:ea typeface="メイリオ" panose="020B0604030504040204" pitchFamily="50" charset="-128"/>
                        </a:rPr>
                        <a:t>時間以下に設定：</a:t>
                      </a:r>
                      <a:r>
                        <a:rPr kumimoji="1" lang="en-US" altLang="ja-JP" sz="700" u="none" dirty="0" smtClean="0">
                          <a:solidFill>
                            <a:schemeClr val="tx1"/>
                          </a:solidFill>
                          <a:latin typeface="メイリオ" panose="020B0604030504040204" pitchFamily="50" charset="-128"/>
                          <a:ea typeface="メイリオ" panose="020B0604030504040204" pitchFamily="50" charset="-128"/>
                        </a:rPr>
                        <a:t>50</a:t>
                      </a:r>
                      <a:r>
                        <a:rPr kumimoji="1" lang="ja-JP" altLang="en-US" sz="700" u="none" dirty="0" smtClean="0">
                          <a:solidFill>
                            <a:schemeClr val="tx1"/>
                          </a:solidFill>
                          <a:latin typeface="メイリオ" panose="020B0604030504040204" pitchFamily="50" charset="-128"/>
                          <a:ea typeface="メイリオ" panose="020B0604030504040204" pitchFamily="50" charset="-128"/>
                        </a:rPr>
                        <a:t>万円</a:t>
                      </a:r>
                      <a:endParaRPr kumimoji="1" lang="en-US" altLang="ja-JP" sz="7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②</a:t>
                      </a:r>
                      <a:r>
                        <a:rPr kumimoji="1" lang="en-US" altLang="ja-JP" sz="1000" u="none" dirty="0" smtClean="0">
                          <a:solidFill>
                            <a:schemeClr val="tx1"/>
                          </a:solidFill>
                          <a:latin typeface="メイリオ" panose="020B0604030504040204" pitchFamily="50" charset="-128"/>
                          <a:ea typeface="メイリオ" panose="020B0604030504040204" pitchFamily="50" charset="-128"/>
                        </a:rPr>
                        <a:t>50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万円</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③</a:t>
                      </a:r>
                      <a:r>
                        <a:rPr kumimoji="1" lang="en-US" altLang="ja-JP" sz="1000" u="none" dirty="0" smtClean="0">
                          <a:solidFill>
                            <a:schemeClr val="tx1"/>
                          </a:solidFill>
                          <a:latin typeface="メイリオ" panose="020B0604030504040204" pitchFamily="50" charset="-128"/>
                          <a:ea typeface="メイリオ" panose="020B0604030504040204" pitchFamily="50" charset="-128"/>
                        </a:rPr>
                        <a:t>50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万円</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労働時間短縮や生産性向上に向けた取組①就業規則の作成・</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変更</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②労務管理担当者・</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労働者への研修（業務研修を含む）</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③外部専門家による</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コンサルティング</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④労務管理用機器等</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の導入・更新</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⑤労働能率の増進に</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資する設備・機器</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の導入・更新</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⑥人材確保に向けた</a:t>
                      </a:r>
                      <a:endParaRPr kumimoji="1" lang="en-US" altLang="ja-JP" sz="900" u="none" dirty="0" smtClean="0">
                        <a:solidFill>
                          <a:schemeClr val="tx1"/>
                        </a:solidFill>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u="none" dirty="0" smtClean="0">
                          <a:solidFill>
                            <a:schemeClr val="tx1"/>
                          </a:solidFill>
                          <a:latin typeface="メイリオ" panose="020B0604030504040204" pitchFamily="50" charset="-128"/>
                          <a:ea typeface="メイリオ" panose="020B0604030504040204" pitchFamily="50" charset="-128"/>
                        </a:rPr>
                        <a:t>　取組等</a:t>
                      </a:r>
                      <a:endParaRPr kumimoji="1" lang="ja-JP" altLang="en-US" sz="9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賃金を３％以上引き上げた場合、その労働者数に応じて助成金の上限額を更に</a:t>
                      </a:r>
                      <a:r>
                        <a:rPr kumimoji="1" lang="en-US" altLang="ja-JP"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15</a:t>
                      </a:r>
                      <a:r>
                        <a:rPr kumimoji="1" lang="ja-JP" altLang="en-US"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万円～最大</a:t>
                      </a:r>
                      <a:r>
                        <a:rPr kumimoji="1" lang="en-US" altLang="ja-JP"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万円加算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５％以上の場合は、</a:t>
                      </a:r>
                      <a:r>
                        <a:rPr kumimoji="1" lang="en-US" altLang="ja-JP"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24</a:t>
                      </a:r>
                      <a:r>
                        <a:rPr kumimoji="1" lang="ja-JP" altLang="en-US"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万円～最大</a:t>
                      </a:r>
                      <a:r>
                        <a:rPr kumimoji="1" lang="en-US" altLang="ja-JP"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240</a:t>
                      </a:r>
                      <a:r>
                        <a:rPr kumimoji="1" lang="ja-JP" altLang="en-US" sz="1000" b="1" u="none"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万円加算</a:t>
                      </a:r>
                      <a:r>
                        <a:rPr kumimoji="1" lang="en-US" altLang="ja-JP" sz="1000" u="none"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1"/>
                  </a:ext>
                </a:extLst>
              </a:tr>
              <a:tr h="989620">
                <a:tc>
                  <a:txBody>
                    <a:bodyPr/>
                    <a:lstStyle/>
                    <a:p>
                      <a:r>
                        <a:rPr kumimoji="1" lang="ja-JP" altLang="en-US" sz="1000" b="1" dirty="0" smtClean="0">
                          <a:solidFill>
                            <a:schemeClr val="tx1"/>
                          </a:solidFill>
                          <a:latin typeface="メイリオ" panose="020B0604030504040204" pitchFamily="50" charset="-128"/>
                          <a:ea typeface="メイリオ" panose="020B0604030504040204" pitchFamily="50" charset="-128"/>
                        </a:rPr>
                        <a:t>勤務間インターバル導入コース</a:t>
                      </a:r>
                      <a:endParaRPr kumimoji="1" lang="en-US" altLang="ja-JP" sz="1000" b="1" dirty="0" smtClean="0">
                        <a:solidFill>
                          <a:schemeClr val="tx1"/>
                        </a:solidFill>
                        <a:latin typeface="メイリオ" panose="020B0604030504040204" pitchFamily="50" charset="-128"/>
                        <a:ea typeface="メイリオ" panose="020B0604030504040204" pitchFamily="50" charset="-128"/>
                      </a:endParaRPr>
                    </a:p>
                    <a:p>
                      <a:pPr algn="l"/>
                      <a:endParaRPr kumimoji="1" lang="en-US" altLang="ja-JP" sz="800" dirty="0" smtClean="0">
                        <a:solidFill>
                          <a:schemeClr val="tx1"/>
                        </a:solidFill>
                        <a:latin typeface="メイリオ" panose="020B0604030504040204" pitchFamily="50" charset="-128"/>
                        <a:ea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1" dirty="0" smtClean="0">
                          <a:solidFill>
                            <a:schemeClr val="tx1"/>
                          </a:solidFill>
                          <a:latin typeface="メイリオ" panose="020B0604030504040204" pitchFamily="50" charset="-128"/>
                          <a:ea typeface="メイリオ" panose="020B0604030504040204" pitchFamily="50" charset="-128"/>
                        </a:rPr>
                        <a:t>1,878,648</a:t>
                      </a:r>
                      <a:r>
                        <a:rPr kumimoji="1" lang="ja-JP" altLang="en-US" sz="800" b="1" dirty="0" smtClean="0">
                          <a:solidFill>
                            <a:schemeClr val="tx1"/>
                          </a:solidFill>
                          <a:latin typeface="メイリオ" panose="020B0604030504040204" pitchFamily="50" charset="-128"/>
                          <a:ea typeface="メイリオ" panose="020B0604030504040204" pitchFamily="50" charset="-128"/>
                        </a:rPr>
                        <a:t>千円</a:t>
                      </a:r>
                      <a:endParaRPr kumimoji="1" lang="en-US" altLang="ja-JP" sz="800" b="1" dirty="0" smtClean="0">
                        <a:solidFill>
                          <a:schemeClr val="tx1"/>
                        </a:solidFill>
                        <a:latin typeface="メイリオ" panose="020B0604030504040204" pitchFamily="50" charset="-128"/>
                        <a:ea typeface="メイリオ" panose="020B0604030504040204" pitchFamily="50" charset="-128"/>
                      </a:endParaRPr>
                    </a:p>
                    <a:p>
                      <a:pPr algn="r"/>
                      <a:r>
                        <a:rPr kumimoji="1" lang="en-US" altLang="ja-JP" sz="800" dirty="0" smtClean="0">
                          <a:solidFill>
                            <a:schemeClr val="tx1"/>
                          </a:solidFill>
                          <a:latin typeface="メイリオ" panose="020B0604030504040204" pitchFamily="50" charset="-128"/>
                          <a:ea typeface="メイリオ" panose="020B0604030504040204" pitchFamily="50" charset="-128"/>
                        </a:rPr>
                        <a:t>(2,143,398</a:t>
                      </a:r>
                      <a:r>
                        <a:rPr kumimoji="1" lang="ja-JP" altLang="en-US" sz="800" dirty="0" smtClean="0">
                          <a:solidFill>
                            <a:schemeClr val="tx1"/>
                          </a:solidFill>
                          <a:latin typeface="メイリオ" panose="020B0604030504040204" pitchFamily="50" charset="-128"/>
                          <a:ea typeface="メイリオ" panose="020B0604030504040204" pitchFamily="50" charset="-128"/>
                        </a:rPr>
                        <a:t>千円</a:t>
                      </a:r>
                      <a:r>
                        <a:rPr kumimoji="1" lang="en-US" altLang="ja-JP" sz="800" dirty="0" smtClean="0">
                          <a:solidFill>
                            <a:schemeClr val="tx1"/>
                          </a:solidFill>
                          <a:latin typeface="メイリオ" panose="020B0604030504040204" pitchFamily="50" charset="-128"/>
                          <a:ea typeface="メイリオ" panose="020B0604030504040204" pitchFamily="50" charset="-128"/>
                        </a:rPr>
                        <a:t>)</a:t>
                      </a: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dirty="0" smtClean="0">
                          <a:solidFill>
                            <a:schemeClr val="tx1"/>
                          </a:solidFill>
                          <a:latin typeface="メイリオ" panose="020B0604030504040204" pitchFamily="50" charset="-128"/>
                          <a:ea typeface="メイリオ" panose="020B0604030504040204" pitchFamily="50" charset="-128"/>
                        </a:rPr>
                        <a:t>勤務間インターバルを導入する中小企業事業主に対し助成</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dirty="0" smtClean="0">
                          <a:solidFill>
                            <a:schemeClr val="tx1"/>
                          </a:solidFill>
                          <a:latin typeface="メイリオ" panose="020B0604030504040204" pitchFamily="50" charset="-128"/>
                          <a:ea typeface="メイリオ" panose="020B0604030504040204" pitchFamily="50" charset="-128"/>
                        </a:rPr>
                        <a:t>助成対象の取組を行い、新規に９時間以上の勤務間インターバル制度を導入すること</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vMerge="1">
                  <a:txBody>
                    <a:bodyPr/>
                    <a:lstStyle/>
                    <a:p>
                      <a:endParaRPr kumimoji="1" lang="ja-JP" altLang="en-US"/>
                    </a:p>
                  </a:txBody>
                  <a:tcPr/>
                </a:tc>
                <a:tc>
                  <a:txBody>
                    <a:bodyPr/>
                    <a:lstStyle/>
                    <a:p>
                      <a:r>
                        <a:rPr kumimoji="1" lang="ja-JP" altLang="en-US" sz="1000" u="none" dirty="0" smtClean="0">
                          <a:solidFill>
                            <a:schemeClr val="tx1"/>
                          </a:solidFill>
                          <a:latin typeface="メイリオ" panose="020B0604030504040204" pitchFamily="50" charset="-128"/>
                          <a:ea typeface="メイリオ" panose="020B0604030504040204" pitchFamily="50" charset="-128"/>
                        </a:rPr>
                        <a:t>勤務間インターバル時間数に応じて</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・９時間以上</a:t>
                      </a:r>
                      <a:r>
                        <a:rPr kumimoji="1" lang="en-US" altLang="ja-JP" sz="1000" u="none" dirty="0" smtClean="0">
                          <a:solidFill>
                            <a:schemeClr val="tx1"/>
                          </a:solidFill>
                          <a:latin typeface="メイリオ" panose="020B0604030504040204" pitchFamily="50" charset="-128"/>
                          <a:ea typeface="メイリオ" panose="020B0604030504040204" pitchFamily="50" charset="-128"/>
                        </a:rPr>
                        <a:t>11</a:t>
                      </a:r>
                      <a:r>
                        <a:rPr kumimoji="1" lang="ja-JP" altLang="en-US" sz="1000" u="none" dirty="0" smtClean="0">
                          <a:solidFill>
                            <a:schemeClr val="tx1"/>
                          </a:solidFill>
                          <a:latin typeface="メイリオ" panose="020B0604030504040204" pitchFamily="50" charset="-128"/>
                          <a:ea typeface="メイリオ" panose="020B0604030504040204" pitchFamily="50" charset="-128"/>
                        </a:rPr>
                        <a:t>時間未満</a:t>
                      </a:r>
                      <a:endParaRPr kumimoji="1" lang="en-US" altLang="ja-JP" sz="10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　　　　　　　　　：</a:t>
                      </a:r>
                      <a:r>
                        <a:rPr kumimoji="1" lang="en-US" altLang="ja-JP" sz="1300" b="1" u="none" dirty="0" smtClean="0">
                          <a:solidFill>
                            <a:srgbClr val="FF0000"/>
                          </a:solidFill>
                          <a:latin typeface="メイリオ" panose="020B0604030504040204" pitchFamily="50" charset="-128"/>
                          <a:ea typeface="メイリオ" panose="020B0604030504040204" pitchFamily="50" charset="-128"/>
                        </a:rPr>
                        <a:t>80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万円</a:t>
                      </a:r>
                      <a:endParaRPr kumimoji="1" lang="en-US" altLang="ja-JP" sz="700" u="none" dirty="0" smtClean="0">
                        <a:solidFill>
                          <a:schemeClr val="tx1"/>
                        </a:solidFill>
                        <a:latin typeface="メイリオ" panose="020B0604030504040204" pitchFamily="50" charset="-128"/>
                        <a:ea typeface="メイリオ" panose="020B0604030504040204" pitchFamily="50" charset="-128"/>
                      </a:endParaRPr>
                    </a:p>
                    <a:p>
                      <a:r>
                        <a:rPr kumimoji="1" lang="ja-JP" altLang="en-US" sz="1000" u="none" dirty="0" smtClean="0">
                          <a:solidFill>
                            <a:schemeClr val="tx1"/>
                          </a:solidFill>
                          <a:latin typeface="メイリオ" panose="020B0604030504040204" pitchFamily="50" charset="-128"/>
                          <a:ea typeface="メイリオ" panose="020B0604030504040204" pitchFamily="50" charset="-128"/>
                        </a:rPr>
                        <a:t>・</a:t>
                      </a:r>
                      <a:r>
                        <a:rPr kumimoji="1" lang="en-US" altLang="ja-JP" sz="1000" u="none" dirty="0" smtClean="0">
                          <a:solidFill>
                            <a:schemeClr val="tx1"/>
                          </a:solidFill>
                          <a:latin typeface="メイリオ" panose="020B0604030504040204" pitchFamily="50" charset="-128"/>
                          <a:ea typeface="メイリオ" panose="020B0604030504040204" pitchFamily="50" charset="-128"/>
                        </a:rPr>
                        <a:t>11</a:t>
                      </a:r>
                      <a:r>
                        <a:rPr kumimoji="1" lang="ja-JP" altLang="en-US" sz="1000" u="none" dirty="0" smtClean="0">
                          <a:solidFill>
                            <a:schemeClr val="tx1"/>
                          </a:solidFill>
                          <a:latin typeface="メイリオ" panose="020B0604030504040204" pitchFamily="50" charset="-128"/>
                          <a:ea typeface="メイリオ" panose="020B0604030504040204" pitchFamily="50" charset="-128"/>
                        </a:rPr>
                        <a:t>時間以上：</a:t>
                      </a:r>
                      <a:r>
                        <a:rPr kumimoji="1" lang="en-US" altLang="ja-JP" sz="1300" b="1" u="none" dirty="0" smtClean="0">
                          <a:solidFill>
                            <a:srgbClr val="FF0000"/>
                          </a:solidFill>
                          <a:latin typeface="メイリオ" panose="020B0604030504040204" pitchFamily="50" charset="-128"/>
                          <a:ea typeface="メイリオ" panose="020B0604030504040204" pitchFamily="50" charset="-128"/>
                        </a:rPr>
                        <a:t>100</a:t>
                      </a:r>
                      <a:r>
                        <a:rPr kumimoji="1" lang="ja-JP" altLang="en-US" sz="1000" u="none" dirty="0" smtClean="0">
                          <a:solidFill>
                            <a:schemeClr val="tx1"/>
                          </a:solidFill>
                          <a:latin typeface="メイリオ" panose="020B0604030504040204" pitchFamily="50" charset="-128"/>
                          <a:ea typeface="メイリオ" panose="020B0604030504040204" pitchFamily="50" charset="-128"/>
                        </a:rPr>
                        <a:t>万円</a:t>
                      </a:r>
                      <a:endParaRPr kumimoji="1" lang="ja-JP" altLang="en-US" sz="700" u="none"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7613237"/>
                  </a:ext>
                </a:extLst>
              </a:tr>
              <a:tr h="1491175">
                <a:tc>
                  <a:txBody>
                    <a:bodyPr/>
                    <a:lstStyle/>
                    <a:p>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労働時間適正管理推進コース</a:t>
                      </a:r>
                      <a:r>
                        <a:rPr kumimoji="1" lang="ja-JP" altLang="en-US"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（新規）</a:t>
                      </a:r>
                      <a:endParaRPr kumimoji="1" lang="en-US" altLang="ja-JP" sz="11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800" dirty="0" smtClean="0">
                        <a:solidFill>
                          <a:schemeClr val="tx1"/>
                        </a:solidFill>
                        <a:latin typeface="メイリオ" panose="020B0604030504040204" pitchFamily="50" charset="-128"/>
                        <a:ea typeface="メイリオ"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800" b="1" dirty="0" smtClean="0">
                          <a:solidFill>
                            <a:schemeClr val="tx1"/>
                          </a:solidFill>
                          <a:latin typeface="メイリオ" panose="020B0604030504040204" pitchFamily="50" charset="-128"/>
                          <a:ea typeface="メイリオ" panose="020B0604030504040204" pitchFamily="50" charset="-128"/>
                        </a:rPr>
                        <a:t>1,610,057</a:t>
                      </a:r>
                      <a:r>
                        <a:rPr kumimoji="1" lang="ja-JP" altLang="en-US" sz="800" b="1" dirty="0" smtClean="0">
                          <a:solidFill>
                            <a:schemeClr val="tx1"/>
                          </a:solidFill>
                          <a:latin typeface="メイリオ" panose="020B0604030504040204" pitchFamily="50" charset="-128"/>
                          <a:ea typeface="メイリオ" panose="020B0604030504040204" pitchFamily="50" charset="-128"/>
                        </a:rPr>
                        <a:t>千円</a:t>
                      </a:r>
                      <a:endParaRPr kumimoji="1" lang="en-US" altLang="ja-JP" sz="800" b="1" dirty="0" smtClean="0">
                        <a:solidFill>
                          <a:schemeClr val="tx1"/>
                        </a:solidFill>
                        <a:latin typeface="メイリオ" panose="020B0604030504040204" pitchFamily="50" charset="-128"/>
                        <a:ea typeface="メイリオ" panose="020B0604030504040204" pitchFamily="50" charset="-128"/>
                      </a:endParaRPr>
                    </a:p>
                    <a:p>
                      <a:pPr algn="r"/>
                      <a:r>
                        <a:rPr kumimoji="1" lang="en-US" altLang="ja-JP" sz="800" dirty="0" smtClean="0">
                          <a:solidFill>
                            <a:schemeClr val="tx1"/>
                          </a:solidFill>
                          <a:latin typeface="メイリオ" panose="020B0604030504040204" pitchFamily="50" charset="-128"/>
                          <a:ea typeface="メイリオ" panose="020B0604030504040204" pitchFamily="50" charset="-128"/>
                        </a:rPr>
                        <a:t>(</a:t>
                      </a:r>
                      <a:r>
                        <a:rPr kumimoji="1" lang="ja-JP" altLang="en-US" sz="800" dirty="0" smtClean="0">
                          <a:solidFill>
                            <a:schemeClr val="tx1"/>
                          </a:solidFill>
                          <a:latin typeface="メイリオ" panose="020B0604030504040204" pitchFamily="50" charset="-128"/>
                          <a:ea typeface="メイリオ" panose="020B0604030504040204" pitchFamily="50" charset="-128"/>
                        </a:rPr>
                        <a:t>０千円</a:t>
                      </a:r>
                      <a:r>
                        <a:rPr kumimoji="1" lang="en-US" altLang="ja-JP" sz="800" dirty="0" smtClean="0">
                          <a:solidFill>
                            <a:schemeClr val="tx1"/>
                          </a:solidFill>
                          <a:latin typeface="メイリオ" panose="020B0604030504040204" pitchFamily="50" charset="-128"/>
                          <a:ea typeface="メイリオ" panose="020B0604030504040204" pitchFamily="50" charset="-128"/>
                        </a:rPr>
                        <a:t>)</a:t>
                      </a:r>
                    </a:p>
                    <a:p>
                      <a:endParaRPr kumimoji="1" lang="ja-JP" altLang="en-US" sz="8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pPr marL="92040"/>
                      <a:r>
                        <a:rPr lang="ja-JP" altLang="en-US" sz="1000" dirty="0" smtClean="0">
                          <a:solidFill>
                            <a:schemeClr val="tx1"/>
                          </a:solidFill>
                          <a:latin typeface="メイリオ" panose="020B0604030504040204" pitchFamily="50" charset="-128"/>
                          <a:ea typeface="メイリオ" panose="020B0604030504040204" pitchFamily="50" charset="-128"/>
                        </a:rPr>
                        <a:t>労務・労働時間の適正管理を推進し、労働時間等の設定の改善の成果を上げた中小企業事業主に対して助成</a:t>
                      </a:r>
                      <a:endParaRPr lang="en-US" altLang="ja-JP" sz="1000" dirty="0" smtClean="0">
                        <a:solidFill>
                          <a:schemeClr val="tx1"/>
                        </a:solidFill>
                        <a:latin typeface="メイリオ" panose="020B0604030504040204" pitchFamily="50" charset="-128"/>
                        <a:ea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lang="ja-JP" altLang="en-US" sz="900" dirty="0" smtClean="0">
                          <a:solidFill>
                            <a:schemeClr val="tx1"/>
                          </a:solidFill>
                          <a:latin typeface="メイリオ" panose="020B0604030504040204" pitchFamily="50" charset="-128"/>
                          <a:ea typeface="メイリオ" panose="020B0604030504040204" pitchFamily="50" charset="-128"/>
                        </a:rPr>
                        <a:t>助成対象の取組を行い、新たに勤怠・賃金計算等をリンクさせた</a:t>
                      </a:r>
                      <a:r>
                        <a:rPr lang="en-US" altLang="ja-JP" sz="900" dirty="0" smtClean="0">
                          <a:solidFill>
                            <a:schemeClr val="tx1"/>
                          </a:solidFill>
                          <a:latin typeface="メイリオ" panose="020B0604030504040204" pitchFamily="50" charset="-128"/>
                          <a:ea typeface="メイリオ" panose="020B0604030504040204" pitchFamily="50" charset="-128"/>
                        </a:rPr>
                        <a:t>IT</a:t>
                      </a:r>
                      <a:r>
                        <a:rPr lang="ja-JP" altLang="en-US" sz="900" dirty="0" smtClean="0">
                          <a:solidFill>
                            <a:schemeClr val="tx1"/>
                          </a:solidFill>
                          <a:latin typeface="メイリオ" panose="020B0604030504040204" pitchFamily="50" charset="-128"/>
                          <a:ea typeface="メイリオ" panose="020B0604030504040204" pitchFamily="50" charset="-128"/>
                        </a:rPr>
                        <a:t>システムを用いた時間管理方法を採用するとともに、労務管理書類の５年間保存について就業規則等に規定すること。また、労働時間適正把握に係る研修を実施すること。</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vMerge="1">
                  <a:txBody>
                    <a:bodyPr/>
                    <a:lstStyle/>
                    <a:p>
                      <a:endParaRPr kumimoji="1" lang="ja-JP" altLang="en-US"/>
                    </a:p>
                  </a:txBody>
                  <a:tcPr/>
                </a:tc>
                <a:tc>
                  <a:txBody>
                    <a:bodyPr/>
                    <a:lstStyle/>
                    <a:p>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上限額：</a:t>
                      </a:r>
                      <a:r>
                        <a:rPr kumimoji="1" lang="en-US" altLang="ja-JP" sz="10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0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万円</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899004781"/>
                  </a:ext>
                </a:extLst>
              </a:tr>
              <a:tr h="1209822">
                <a:tc>
                  <a:txBody>
                    <a:bodyPr/>
                    <a:lstStyle/>
                    <a:p>
                      <a:r>
                        <a:rPr kumimoji="1" lang="ja-JP" altLang="en-US" sz="1000" b="1" dirty="0" smtClean="0">
                          <a:solidFill>
                            <a:schemeClr val="tx1"/>
                          </a:solidFill>
                          <a:latin typeface="メイリオ" panose="020B0604030504040204" pitchFamily="50" charset="-128"/>
                          <a:ea typeface="メイリオ" panose="020B0604030504040204" pitchFamily="50" charset="-128"/>
                        </a:rPr>
                        <a:t>団体推進コース</a:t>
                      </a:r>
                      <a:endParaRPr kumimoji="1" lang="en-US" altLang="ja-JP" sz="1000" b="1" dirty="0" smtClean="0">
                        <a:solidFill>
                          <a:schemeClr val="tx1"/>
                        </a:solidFill>
                        <a:latin typeface="メイリオ" panose="020B0604030504040204" pitchFamily="50" charset="-128"/>
                        <a:ea typeface="メイリオ" panose="020B0604030504040204" pitchFamily="50" charset="-128"/>
                      </a:endParaRPr>
                    </a:p>
                    <a:p>
                      <a:pPr algn="l"/>
                      <a:endParaRPr kumimoji="1" lang="en-US" altLang="ja-JP" sz="800" b="0" dirty="0" smtClean="0">
                        <a:solidFill>
                          <a:schemeClr val="tx1"/>
                        </a:solidFill>
                        <a:latin typeface="メイリオ" panose="020B0604030504040204" pitchFamily="50" charset="-128"/>
                        <a:ea typeface="メイリオ" panose="020B0604030504040204" pitchFamily="50" charset="-128"/>
                      </a:endParaRPr>
                    </a:p>
                    <a:p>
                      <a:pPr algn="r"/>
                      <a:r>
                        <a:rPr kumimoji="1" lang="en-US" altLang="ja-JP" sz="800" b="1" dirty="0" smtClean="0">
                          <a:solidFill>
                            <a:schemeClr val="tx1"/>
                          </a:solidFill>
                          <a:latin typeface="メイリオ" panose="020B0604030504040204" pitchFamily="50" charset="-128"/>
                          <a:ea typeface="メイリオ" panose="020B0604030504040204" pitchFamily="50" charset="-128"/>
                        </a:rPr>
                        <a:t>1,603,976</a:t>
                      </a:r>
                      <a:r>
                        <a:rPr kumimoji="1" lang="ja-JP" altLang="en-US" sz="800" b="1" dirty="0" smtClean="0">
                          <a:solidFill>
                            <a:schemeClr val="tx1"/>
                          </a:solidFill>
                          <a:latin typeface="メイリオ" panose="020B0604030504040204" pitchFamily="50" charset="-128"/>
                          <a:ea typeface="メイリオ" panose="020B0604030504040204" pitchFamily="50" charset="-128"/>
                        </a:rPr>
                        <a:t>千円</a:t>
                      </a:r>
                      <a:endParaRPr kumimoji="1" lang="en-US" altLang="ja-JP" sz="800" b="1" dirty="0" smtClean="0">
                        <a:solidFill>
                          <a:schemeClr val="tx1"/>
                        </a:solidFill>
                        <a:latin typeface="メイリオ" panose="020B0604030504040204" pitchFamily="50" charset="-128"/>
                        <a:ea typeface="メイリオ" panose="020B0604030504040204" pitchFamily="50" charset="-128"/>
                      </a:endParaRPr>
                    </a:p>
                    <a:p>
                      <a:pPr algn="r"/>
                      <a:r>
                        <a:rPr kumimoji="1" lang="en-US" altLang="ja-JP" sz="800" dirty="0" smtClean="0">
                          <a:solidFill>
                            <a:schemeClr val="tx1"/>
                          </a:solidFill>
                          <a:latin typeface="メイリオ" panose="020B0604030504040204" pitchFamily="50" charset="-128"/>
                          <a:ea typeface="メイリオ" panose="020B0604030504040204" pitchFamily="50" charset="-128"/>
                        </a:rPr>
                        <a:t>(2,534,306</a:t>
                      </a:r>
                      <a:r>
                        <a:rPr kumimoji="1" lang="ja-JP" altLang="en-US" sz="800" dirty="0" smtClean="0">
                          <a:solidFill>
                            <a:schemeClr val="tx1"/>
                          </a:solidFill>
                          <a:latin typeface="メイリオ" panose="020B0604030504040204" pitchFamily="50" charset="-128"/>
                          <a:ea typeface="メイリオ" panose="020B0604030504040204" pitchFamily="50" charset="-128"/>
                        </a:rPr>
                        <a:t>千円</a:t>
                      </a:r>
                      <a:r>
                        <a:rPr kumimoji="1" lang="en-US" altLang="ja-JP" sz="800" dirty="0" smtClean="0">
                          <a:solidFill>
                            <a:schemeClr val="tx1"/>
                          </a:solidFill>
                          <a:latin typeface="メイリオ" panose="020B0604030504040204" pitchFamily="50" charset="-128"/>
                          <a:ea typeface="メイリオ" panose="020B0604030504040204" pitchFamily="50" charset="-128"/>
                        </a:rPr>
                        <a:t>)</a:t>
                      </a:r>
                      <a:endParaRPr kumimoji="1" lang="ja-JP" altLang="en-US" sz="800" dirty="0" smtClean="0">
                        <a:solidFill>
                          <a:schemeClr val="tx1"/>
                        </a:solidFill>
                        <a:latin typeface="メイリオ" panose="020B0604030504040204" pitchFamily="50" charset="-128"/>
                        <a:ea typeface="メイリオ" panose="020B0604030504040204" pitchFamily="50" charset="-128"/>
                      </a:endParaRPr>
                    </a:p>
                    <a:p>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dirty="0" smtClean="0">
                          <a:solidFill>
                            <a:schemeClr val="tx1"/>
                          </a:solidFill>
                          <a:latin typeface="メイリオ" panose="020B0604030504040204" pitchFamily="50" charset="-128"/>
                          <a:ea typeface="メイリオ" panose="020B0604030504040204" pitchFamily="50" charset="-128"/>
                        </a:rPr>
                        <a:t>傘下企業の生産性の向上に向けた取組を行う事業主団体に対し助成</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000" dirty="0" smtClean="0">
                          <a:solidFill>
                            <a:schemeClr val="tx1"/>
                          </a:solidFill>
                          <a:latin typeface="メイリオ" panose="020B0604030504040204" pitchFamily="50" charset="-128"/>
                          <a:ea typeface="メイリオ" panose="020B0604030504040204" pitchFamily="50" charset="-128"/>
                        </a:rPr>
                        <a:t>事業主団体が助成対象の取組を行い、傘下企業のうち１</a:t>
                      </a:r>
                      <a:r>
                        <a:rPr kumimoji="1" lang="en-US" altLang="ja-JP" sz="1000" dirty="0" smtClean="0">
                          <a:solidFill>
                            <a:schemeClr val="tx1"/>
                          </a:solidFill>
                          <a:latin typeface="メイリオ" panose="020B0604030504040204" pitchFamily="50" charset="-128"/>
                          <a:ea typeface="メイリオ" panose="020B0604030504040204" pitchFamily="50" charset="-128"/>
                        </a:rPr>
                        <a:t>/2</a:t>
                      </a:r>
                      <a:r>
                        <a:rPr kumimoji="1" lang="ja-JP" altLang="en-US" sz="1000" dirty="0" smtClean="0">
                          <a:solidFill>
                            <a:schemeClr val="tx1"/>
                          </a:solidFill>
                          <a:latin typeface="メイリオ" panose="020B0604030504040204" pitchFamily="50" charset="-128"/>
                          <a:ea typeface="メイリオ" panose="020B0604030504040204" pitchFamily="50" charset="-128"/>
                        </a:rPr>
                        <a:t>以上の企業について、その取組又は取組結果を活用すること</a:t>
                      </a:r>
                      <a:endParaRPr kumimoji="1"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1300" b="1" dirty="0" smtClean="0">
                          <a:solidFill>
                            <a:srgbClr val="FF0000"/>
                          </a:solidFill>
                          <a:latin typeface="メイリオ" panose="020B0604030504040204" pitchFamily="50" charset="-128"/>
                          <a:ea typeface="メイリオ" panose="020B0604030504040204" pitchFamily="50" charset="-128"/>
                        </a:rPr>
                        <a:t>定額</a:t>
                      </a:r>
                      <a:endParaRPr kumimoji="1" lang="ja-JP" altLang="en-US" sz="13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900" dirty="0" smtClean="0">
                          <a:solidFill>
                            <a:schemeClr val="tx1"/>
                          </a:solidFill>
                          <a:latin typeface="メイリオ" panose="020B0604030504040204" pitchFamily="50" charset="-128"/>
                          <a:ea typeface="メイリオ" panose="020B0604030504040204" pitchFamily="50" charset="-128"/>
                        </a:rPr>
                        <a:t>上限額：</a:t>
                      </a:r>
                      <a:r>
                        <a:rPr kumimoji="1" lang="en-US" altLang="ja-JP" sz="900" b="1" dirty="0" smtClean="0">
                          <a:solidFill>
                            <a:srgbClr val="FF0000"/>
                          </a:solidFill>
                          <a:latin typeface="メイリオ" panose="020B0604030504040204" pitchFamily="50" charset="-128"/>
                          <a:ea typeface="メイリオ" panose="020B0604030504040204" pitchFamily="50" charset="-128"/>
                        </a:rPr>
                        <a:t>500</a:t>
                      </a:r>
                      <a:r>
                        <a:rPr kumimoji="1" lang="ja-JP" altLang="en-US" sz="900" dirty="0" smtClean="0">
                          <a:solidFill>
                            <a:schemeClr val="tx1"/>
                          </a:solidFill>
                          <a:latin typeface="メイリオ" panose="020B0604030504040204" pitchFamily="50" charset="-128"/>
                          <a:ea typeface="メイリオ" panose="020B0604030504040204" pitchFamily="50" charset="-128"/>
                        </a:rPr>
                        <a:t>万円</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複数地域で構成する事業主団体</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（傘下企業数が</a:t>
                      </a:r>
                      <a:r>
                        <a:rPr kumimoji="1" lang="en-US" altLang="ja-JP" sz="900" dirty="0" smtClean="0">
                          <a:solidFill>
                            <a:schemeClr val="tx1"/>
                          </a:solidFill>
                          <a:latin typeface="メイリオ" panose="020B0604030504040204" pitchFamily="50" charset="-128"/>
                          <a:ea typeface="メイリオ" panose="020B0604030504040204" pitchFamily="50" charset="-128"/>
                        </a:rPr>
                        <a:t>10</a:t>
                      </a:r>
                      <a:r>
                        <a:rPr kumimoji="1" lang="ja-JP" altLang="en-US" sz="900" dirty="0" smtClean="0">
                          <a:solidFill>
                            <a:schemeClr val="tx1"/>
                          </a:solidFill>
                          <a:latin typeface="メイリオ" panose="020B0604030504040204" pitchFamily="50" charset="-128"/>
                          <a:ea typeface="メイリオ" panose="020B0604030504040204" pitchFamily="50" charset="-128"/>
                        </a:rPr>
                        <a:t>社以上）の場合は</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上限額：</a:t>
                      </a:r>
                      <a:r>
                        <a:rPr kumimoji="1" lang="en-US" altLang="ja-JP" sz="900" b="1" dirty="0" smtClean="0">
                          <a:solidFill>
                            <a:srgbClr val="FF0000"/>
                          </a:solidFill>
                          <a:latin typeface="メイリオ" panose="020B0604030504040204" pitchFamily="50" charset="-128"/>
                          <a:ea typeface="メイリオ" panose="020B0604030504040204" pitchFamily="50" charset="-128"/>
                        </a:rPr>
                        <a:t>1,000</a:t>
                      </a:r>
                      <a:r>
                        <a:rPr kumimoji="1" lang="ja-JP" altLang="en-US" sz="900" dirty="0" smtClean="0">
                          <a:solidFill>
                            <a:schemeClr val="tx1"/>
                          </a:solidFill>
                          <a:latin typeface="メイリオ" panose="020B0604030504040204" pitchFamily="50" charset="-128"/>
                          <a:ea typeface="メイリオ" panose="020B0604030504040204" pitchFamily="50" charset="-128"/>
                        </a:rPr>
                        <a:t>万円</a:t>
                      </a:r>
                      <a:endParaRPr kumimoji="1"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900" dirty="0" smtClean="0">
                          <a:solidFill>
                            <a:schemeClr val="tx1"/>
                          </a:solidFill>
                          <a:latin typeface="メイリオ" panose="020B0604030504040204" pitchFamily="50" charset="-128"/>
                          <a:ea typeface="メイリオ" panose="020B0604030504040204" pitchFamily="50" charset="-128"/>
                        </a:rPr>
                        <a:t>①市場調査</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②新ビジネスモデル</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　の開発、実験</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③好事例の周知、</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　普及啓発</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④セミナーの開催</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⑤巡回指導、相談</a:t>
                      </a:r>
                      <a:endParaRPr kumimoji="1" lang="en-US" altLang="ja-JP" sz="900" dirty="0" smtClean="0">
                        <a:solidFill>
                          <a:schemeClr val="tx1"/>
                        </a:solidFill>
                        <a:latin typeface="メイリオ" panose="020B0604030504040204" pitchFamily="50" charset="-128"/>
                        <a:ea typeface="メイリオ" panose="020B0604030504040204" pitchFamily="50" charset="-128"/>
                      </a:endParaRPr>
                    </a:p>
                    <a:p>
                      <a:r>
                        <a:rPr kumimoji="1" lang="ja-JP" altLang="en-US" sz="900" dirty="0" smtClean="0">
                          <a:solidFill>
                            <a:schemeClr val="tx1"/>
                          </a:solidFill>
                          <a:latin typeface="メイリオ" panose="020B0604030504040204" pitchFamily="50" charset="-128"/>
                          <a:ea typeface="メイリオ" panose="020B0604030504040204" pitchFamily="50" charset="-128"/>
                        </a:rPr>
                        <a:t>　窓口の設置　　等</a:t>
                      </a:r>
                      <a:endParaRPr kumimoji="1"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tc>
                  <a:txBody>
                    <a:bodyPr/>
                    <a:lstStyle/>
                    <a:p>
                      <a:r>
                        <a:rPr kumimoji="1" lang="ja-JP" altLang="en-US"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なし</a:t>
                      </a:r>
                      <a:endParaRPr kumimoji="1" lang="en-US" altLang="ja-JP" sz="8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84406" marR="84406" marT="42203" marB="42203">
                    <a:lnL w="12700" cap="flat" cmpd="sng" algn="ctr">
                      <a:solidFill>
                        <a:schemeClr val="accent6"/>
                      </a:solidFill>
                      <a:prstDash val="solid"/>
                      <a:round/>
                      <a:headEnd type="none" w="med" len="med"/>
                      <a:tailEnd type="none" w="med" len="med"/>
                    </a:lnL>
                    <a:lnR w="12700" cap="flat" cmpd="sng" algn="ctr">
                      <a:solidFill>
                        <a:schemeClr val="accent6"/>
                      </a:solidFill>
                      <a:prstDash val="solid"/>
                      <a:round/>
                      <a:headEnd type="none" w="med" len="med"/>
                      <a:tailEnd type="none" w="med" len="med"/>
                    </a:lnR>
                    <a:lnT w="12700" cap="flat" cmpd="sng" algn="ctr">
                      <a:solidFill>
                        <a:schemeClr val="accent6"/>
                      </a:solidFill>
                      <a:prstDash val="solid"/>
                      <a:round/>
                      <a:headEnd type="none" w="med" len="med"/>
                      <a:tailEnd type="none" w="med" len="med"/>
                    </a:lnT>
                    <a:lnB w="12700" cap="flat" cmpd="sng" algn="ctr">
                      <a:solidFill>
                        <a:schemeClr val="accent6"/>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スライド番号プレースホルダー 2"/>
          <p:cNvSpPr>
            <a:spLocks noGrp="1"/>
          </p:cNvSpPr>
          <p:nvPr>
            <p:ph type="sldNum" sz="quarter" idx="12"/>
          </p:nvPr>
        </p:nvSpPr>
        <p:spPr>
          <a:xfrm>
            <a:off x="6958287" y="6251256"/>
            <a:ext cx="2133600" cy="365125"/>
          </a:xfrm>
        </p:spPr>
        <p:txBody>
          <a:bodyPr/>
          <a:lstStyle/>
          <a:p>
            <a:fld id="{9E2A29CB-BA86-48A6-80E1-CB8750A963B5}" type="slidenum">
              <a:rPr kumimoji="1" lang="ja-JP" altLang="en-US" sz="1480" smtClean="0">
                <a:solidFill>
                  <a:schemeClr val="tx1"/>
                </a:solidFill>
              </a:rPr>
              <a:t>23</a:t>
            </a:fld>
            <a:endParaRPr kumimoji="1" lang="ja-JP" altLang="en-US" sz="1480" dirty="0">
              <a:solidFill>
                <a:schemeClr val="tx1"/>
              </a:solidFill>
            </a:endParaRPr>
          </a:p>
        </p:txBody>
      </p:sp>
    </p:spTree>
    <p:extLst>
      <p:ext uri="{BB962C8B-B14F-4D97-AF65-F5344CB8AC3E}">
        <p14:creationId xmlns:p14="http://schemas.microsoft.com/office/powerpoint/2010/main" val="2056840128"/>
      </p:ext>
    </p:extLst>
  </p:cSld>
  <p:clrMapOvr>
    <a:masterClrMapping/>
  </p:clrMapOvr>
  <mc:AlternateContent xmlns:mc="http://schemas.openxmlformats.org/markup-compatibility/2006" xmlns:p14="http://schemas.microsoft.com/office/powerpoint/2010/main">
    <mc:Choice Requires="p14">
      <p:transition spd="slow" p14:dur="2000" advTm="43306"/>
    </mc:Choice>
    <mc:Fallback xmlns="">
      <p:transition spd="slow" advTm="43306"/>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18583" y="263769"/>
            <a:ext cx="8767264" cy="598220"/>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4374" tIns="42188" rIns="84374" bIns="42188" rtlCol="0" anchor="ctr"/>
          <a:lstStyle/>
          <a:p>
            <a:pPr algn="ctr" defTabSz="844083">
              <a:lnSpc>
                <a:spcPts val="1846"/>
              </a:lnSpc>
            </a:pPr>
            <a:r>
              <a:rPr kumimoji="1" lang="ja-JP" altLang="en-US" sz="1846" b="1" dirty="0">
                <a:solidFill>
                  <a:prstClr val="white"/>
                </a:solidFill>
                <a:latin typeface="メイリオ" panose="020B0604030504040204" pitchFamily="50" charset="-128"/>
                <a:ea typeface="メイリオ" panose="020B0604030504040204" pitchFamily="50" charset="-128"/>
              </a:rPr>
              <a:t>働き方改革推進支援助成金</a:t>
            </a:r>
            <a:endParaRPr kumimoji="1" lang="en-US" altLang="ja-JP" sz="1015" b="1" dirty="0">
              <a:solidFill>
                <a:prstClr val="white"/>
              </a:solidFill>
              <a:latin typeface="メイリオ" panose="020B0604030504040204" pitchFamily="50" charset="-128"/>
              <a:ea typeface="メイリオ" panose="020B0604030504040204" pitchFamily="50" charset="-128"/>
            </a:endParaRPr>
          </a:p>
          <a:p>
            <a:pPr algn="ctr" defTabSz="844083">
              <a:lnSpc>
                <a:spcPts val="1846"/>
              </a:lnSpc>
            </a:pPr>
            <a:r>
              <a:rPr kumimoji="1" lang="ja-JP" altLang="en-US" sz="1846" b="1">
                <a:solidFill>
                  <a:prstClr val="white"/>
                </a:solidFill>
                <a:latin typeface="メイリオ" panose="020B0604030504040204" pitchFamily="50" charset="-128"/>
                <a:ea typeface="メイリオ" panose="020B0604030504040204" pitchFamily="50" charset="-128"/>
              </a:rPr>
              <a:t>（</a:t>
            </a:r>
            <a:r>
              <a:rPr kumimoji="1" lang="ja-JP" altLang="en-US" sz="1846" b="1" dirty="0">
                <a:solidFill>
                  <a:prstClr val="white"/>
                </a:solidFill>
                <a:latin typeface="メイリオ" panose="020B0604030504040204" pitchFamily="50" charset="-128"/>
                <a:ea typeface="メイリオ" panose="020B0604030504040204" pitchFamily="50" charset="-128"/>
              </a:rPr>
              <a:t>労働時間適正管理推進コース）（新規）</a:t>
            </a:r>
            <a:r>
              <a:rPr kumimoji="1" lang="ja-JP" altLang="en-US" sz="1015" b="1" dirty="0">
                <a:solidFill>
                  <a:prstClr val="white"/>
                </a:solidFill>
                <a:latin typeface="メイリオ" panose="020B0604030504040204" pitchFamily="50" charset="-128"/>
                <a:ea typeface="メイリオ" panose="020B0604030504040204" pitchFamily="50" charset="-128"/>
              </a:rPr>
              <a:t>     </a:t>
            </a:r>
            <a:endParaRPr kumimoji="1" lang="en-US" altLang="ja-JP" sz="1015" b="1" dirty="0">
              <a:solidFill>
                <a:prstClr val="white"/>
              </a:solidFill>
              <a:latin typeface="メイリオ" panose="020B0604030504040204" pitchFamily="50" charset="-128"/>
              <a:ea typeface="メイリオ" panose="020B0604030504040204" pitchFamily="50" charset="-128"/>
            </a:endParaRPr>
          </a:p>
        </p:txBody>
      </p:sp>
      <p:sp>
        <p:nvSpPr>
          <p:cNvPr id="11" name="角丸四角形 10"/>
          <p:cNvSpPr/>
          <p:nvPr/>
        </p:nvSpPr>
        <p:spPr>
          <a:xfrm>
            <a:off x="517397" y="969650"/>
            <a:ext cx="8159427" cy="5516921"/>
          </a:xfrm>
          <a:prstGeom prst="roundRect">
            <a:avLst>
              <a:gd name="adj" fmla="val 2623"/>
            </a:avLst>
          </a:prstGeom>
          <a:noFill/>
        </p:spPr>
        <p:style>
          <a:lnRef idx="2">
            <a:schemeClr val="accent1">
              <a:shade val="50000"/>
            </a:schemeClr>
          </a:lnRef>
          <a:fillRef idx="1">
            <a:schemeClr val="accent1"/>
          </a:fillRef>
          <a:effectRef idx="0">
            <a:schemeClr val="accent1"/>
          </a:effectRef>
          <a:fontRef idx="minor">
            <a:schemeClr val="lt1"/>
          </a:fontRef>
        </p:style>
        <p:txBody>
          <a:bodyPr lIns="33219" tIns="33219" rIns="33219" bIns="33219" rtlCol="0" anchor="ctr"/>
          <a:lstStyle/>
          <a:p>
            <a:pPr marL="84962" indent="-84962" defTabSz="844083"/>
            <a:r>
              <a:rPr kumimoji="1" lang="en-US" altLang="ja-JP" sz="1292" b="1" dirty="0" smtClean="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助成概要</a:t>
            </a:r>
            <a:r>
              <a:rPr kumimoji="1" lang="en-US" altLang="ja-JP" sz="1292" b="1" dirty="0">
                <a:solidFill>
                  <a:prstClr val="black"/>
                </a:solidFill>
                <a:latin typeface="メイリオ" panose="020B0604030504040204" pitchFamily="50" charset="-128"/>
                <a:ea typeface="メイリオ" panose="020B0604030504040204" pitchFamily="50" charset="-128"/>
              </a:rPr>
              <a:t>】</a:t>
            </a:r>
          </a:p>
          <a:p>
            <a:pPr marL="84962" defTabSz="844083"/>
            <a:r>
              <a:rPr kumimoji="1" lang="ja-JP" altLang="en-US" sz="1292" dirty="0">
                <a:solidFill>
                  <a:prstClr val="black"/>
                </a:solidFill>
                <a:latin typeface="メイリオ" panose="020B0604030504040204" pitchFamily="50" charset="-128"/>
                <a:ea typeface="メイリオ" panose="020B0604030504040204" pitchFamily="50" charset="-128"/>
              </a:rPr>
              <a:t>労務・労働時間の適正管理を推進し、生産性の向上を図り、労働時間等の設定の改善の成果を上げた中小企業事業主に対して助成</a:t>
            </a:r>
            <a:endParaRPr kumimoji="1" lang="en-US" altLang="ja-JP" sz="1292" dirty="0">
              <a:solidFill>
                <a:prstClr val="black"/>
              </a:solidFill>
              <a:latin typeface="メイリオ" panose="020B0604030504040204" pitchFamily="50" charset="-128"/>
              <a:ea typeface="メイリオ" panose="020B0604030504040204" pitchFamily="50" charset="-128"/>
            </a:endParaRPr>
          </a:p>
          <a:p>
            <a:pPr marL="84962" defTabSz="844083"/>
            <a:r>
              <a:rPr kumimoji="1" lang="ja-JP" altLang="en-US" sz="1292" dirty="0">
                <a:solidFill>
                  <a:prstClr val="black"/>
                </a:solidFill>
                <a:latin typeface="メイリオ" panose="020B0604030504040204" pitchFamily="50" charset="-128"/>
                <a:ea typeface="メイリオ" panose="020B0604030504040204" pitchFamily="50" charset="-128"/>
              </a:rPr>
              <a:t>　　</a:t>
            </a:r>
            <a:r>
              <a:rPr kumimoji="1" lang="ja-JP" altLang="en-US" sz="646" dirty="0">
                <a:solidFill>
                  <a:prstClr val="black"/>
                </a:solidFill>
                <a:latin typeface="メイリオ" panose="020B0604030504040204" pitchFamily="50" charset="-128"/>
                <a:ea typeface="メイリオ" panose="020B0604030504040204" pitchFamily="50" charset="-128"/>
              </a:rPr>
              <a:t>　　</a:t>
            </a:r>
            <a:endParaRPr kumimoji="1" lang="en-US" altLang="ja-JP" sz="646" b="1" dirty="0">
              <a:solidFill>
                <a:prstClr val="black"/>
              </a:solidFill>
              <a:latin typeface="メイリオ" panose="020B0604030504040204" pitchFamily="50" charset="-128"/>
              <a:ea typeface="メイリオ" panose="020B0604030504040204" pitchFamily="50" charset="-128"/>
            </a:endParaRPr>
          </a:p>
          <a:p>
            <a:pPr defTabSz="844083"/>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助成対象</a:t>
            </a:r>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　</a:t>
            </a:r>
            <a:endParaRPr kumimoji="1" lang="en-US" altLang="ja-JP" sz="1292" b="1" dirty="0">
              <a:solidFill>
                <a:prstClr val="black"/>
              </a:solidFill>
              <a:latin typeface="メイリオ" panose="020B0604030504040204" pitchFamily="50" charset="-128"/>
              <a:ea typeface="メイリオ" panose="020B0604030504040204" pitchFamily="50" charset="-128"/>
            </a:endParaRPr>
          </a:p>
          <a:p>
            <a:pPr marL="83497" defTabSz="844083"/>
            <a:r>
              <a:rPr kumimoji="1" lang="ja-JP" altLang="en-US" sz="1292" dirty="0">
                <a:solidFill>
                  <a:prstClr val="black"/>
                </a:solidFill>
                <a:latin typeface="メイリオ" panose="020B0604030504040204" pitchFamily="50" charset="-128"/>
                <a:ea typeface="メイリオ" panose="020B0604030504040204" pitchFamily="50" charset="-128"/>
              </a:rPr>
              <a:t>就業規則等の作成・変更費用、研修費用（業務研修を含む）、外部専門家によるコンサルティング費用、労務管理用機器等の導入・更新費用、労働能率の増進に資する設備・機器等の導入・更新費用、人材確保等のための費用等 労働時間短縮や生産性向上に向けた取組に必要な経費</a:t>
            </a:r>
          </a:p>
          <a:p>
            <a:pPr defTabSz="844083"/>
            <a:endParaRPr kumimoji="1" lang="en-US" altLang="ja-JP" sz="646" b="1" dirty="0">
              <a:solidFill>
                <a:prstClr val="black"/>
              </a:solidFill>
              <a:latin typeface="メイリオ" panose="020B0604030504040204" pitchFamily="50" charset="-128"/>
              <a:ea typeface="メイリオ" panose="020B0604030504040204" pitchFamily="50" charset="-128"/>
            </a:endParaRPr>
          </a:p>
          <a:p>
            <a:pPr marL="84962" indent="-84962" defTabSz="844083"/>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成果目標</a:t>
            </a:r>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　</a:t>
            </a:r>
            <a:endParaRPr kumimoji="1" lang="en-US" altLang="ja-JP" sz="1292" b="1" dirty="0">
              <a:solidFill>
                <a:prstClr val="black"/>
              </a:solidFill>
              <a:latin typeface="メイリオ" panose="020B0604030504040204" pitchFamily="50" charset="-128"/>
              <a:ea typeface="メイリオ" panose="020B0604030504040204" pitchFamily="50" charset="-128"/>
            </a:endParaRPr>
          </a:p>
          <a:p>
            <a:pPr defTabSz="844083"/>
            <a:r>
              <a:rPr kumimoji="1" lang="ja-JP" altLang="ja-JP" sz="1292" dirty="0">
                <a:solidFill>
                  <a:prstClr val="black"/>
                </a:solidFill>
                <a:latin typeface="メイリオ" panose="020B0604030504040204" pitchFamily="50" charset="-128"/>
                <a:ea typeface="メイリオ" panose="020B0604030504040204" pitchFamily="50" charset="-128"/>
              </a:rPr>
              <a:t>　</a:t>
            </a:r>
            <a:r>
              <a:rPr kumimoji="1" lang="ja-JP" altLang="en-US" sz="1292" dirty="0">
                <a:solidFill>
                  <a:prstClr val="black"/>
                </a:solidFill>
                <a:latin typeface="メイリオ" panose="020B0604030504040204" pitchFamily="50" charset="-128"/>
                <a:ea typeface="メイリオ" panose="020B0604030504040204" pitchFamily="50" charset="-128"/>
              </a:rPr>
              <a:t>以下の①の成果目標を実施すること（②は追加目標として設定可能。）。</a:t>
            </a:r>
          </a:p>
          <a:p>
            <a:pPr defTabSz="844083"/>
            <a:r>
              <a:rPr kumimoji="1" lang="ja-JP" altLang="en-US" sz="1292" dirty="0">
                <a:solidFill>
                  <a:prstClr val="black"/>
                </a:solidFill>
                <a:latin typeface="メイリオ" panose="020B0604030504040204" pitchFamily="50" charset="-128"/>
                <a:ea typeface="メイリオ" panose="020B0604030504040204" pitchFamily="50" charset="-128"/>
              </a:rPr>
              <a:t>　①　</a:t>
            </a:r>
            <a:r>
              <a:rPr kumimoji="1" lang="ja-JP" altLang="en-US" sz="1292" u="sng" dirty="0">
                <a:solidFill>
                  <a:srgbClr val="FF0000"/>
                </a:solidFill>
                <a:latin typeface="メイリオ" panose="020B0604030504040204" pitchFamily="50" charset="-128"/>
                <a:ea typeface="メイリオ" panose="020B0604030504040204" pitchFamily="50" charset="-128"/>
              </a:rPr>
              <a:t>新たに勤怠（労働時間）管理と賃金計算等をリンクさせ、自動的に賃金台帳等を作成・管理・保存で　　</a:t>
            </a:r>
            <a:endParaRPr kumimoji="1" lang="en-US" altLang="ja-JP" sz="1292" u="sng" dirty="0">
              <a:solidFill>
                <a:srgbClr val="FF0000"/>
              </a:solidFill>
              <a:latin typeface="メイリオ" panose="020B0604030504040204" pitchFamily="50" charset="-128"/>
              <a:ea typeface="メイリオ" panose="020B0604030504040204" pitchFamily="50" charset="-128"/>
            </a:endParaRPr>
          </a:p>
          <a:p>
            <a:pPr defTabSz="844083"/>
            <a:r>
              <a:rPr kumimoji="1" lang="ja-JP" altLang="en-US" sz="1292" dirty="0">
                <a:solidFill>
                  <a:srgbClr val="FF0000"/>
                </a:solidFill>
                <a:latin typeface="メイリオ" panose="020B0604030504040204" pitchFamily="50" charset="-128"/>
                <a:ea typeface="メイリオ" panose="020B0604030504040204" pitchFamily="50" charset="-128"/>
              </a:rPr>
              <a:t>　　</a:t>
            </a:r>
            <a:r>
              <a:rPr kumimoji="1" lang="ja-JP" altLang="en-US" sz="1292" u="sng" dirty="0">
                <a:solidFill>
                  <a:srgbClr val="FF0000"/>
                </a:solidFill>
                <a:latin typeface="メイリオ" panose="020B0604030504040204" pitchFamily="50" charset="-128"/>
                <a:ea typeface="メイリオ" panose="020B0604030504040204" pitchFamily="50" charset="-128"/>
              </a:rPr>
              <a:t>きるような統合管理</a:t>
            </a:r>
            <a:r>
              <a:rPr kumimoji="1" lang="en-US" altLang="ja-JP" sz="1292" u="sng" dirty="0">
                <a:solidFill>
                  <a:srgbClr val="FF0000"/>
                </a:solidFill>
                <a:latin typeface="メイリオ" panose="020B0604030504040204" pitchFamily="50" charset="-128"/>
                <a:ea typeface="メイリオ" panose="020B0604030504040204" pitchFamily="50" charset="-128"/>
              </a:rPr>
              <a:t>IT</a:t>
            </a:r>
            <a:r>
              <a:rPr kumimoji="1" lang="ja-JP" altLang="en-US" sz="1292" u="sng" dirty="0">
                <a:solidFill>
                  <a:srgbClr val="FF0000"/>
                </a:solidFill>
                <a:latin typeface="メイリオ" panose="020B0604030504040204" pitchFamily="50" charset="-128"/>
                <a:ea typeface="メイリオ" panose="020B0604030504040204" pitchFamily="50" charset="-128"/>
              </a:rPr>
              <a:t>システムを用いた労働時間管理方法を採用する</a:t>
            </a:r>
            <a:r>
              <a:rPr kumimoji="1" lang="ja-JP" altLang="en-US" sz="1292" dirty="0">
                <a:solidFill>
                  <a:prstClr val="black"/>
                </a:solidFill>
                <a:latin typeface="メイリオ" panose="020B0604030504040204" pitchFamily="50" charset="-128"/>
                <a:ea typeface="メイリオ" panose="020B0604030504040204" pitchFamily="50" charset="-128"/>
              </a:rPr>
              <a:t>とともに、</a:t>
            </a:r>
            <a:r>
              <a:rPr kumimoji="1" lang="ja-JP" altLang="en-US" sz="1292" u="sng" dirty="0">
                <a:solidFill>
                  <a:srgbClr val="FF0000"/>
                </a:solidFill>
                <a:latin typeface="メイリオ" panose="020B0604030504040204" pitchFamily="50" charset="-128"/>
                <a:ea typeface="メイリオ" panose="020B0604030504040204" pitchFamily="50" charset="-128"/>
              </a:rPr>
              <a:t>賃金台帳等の労務管理</a:t>
            </a:r>
            <a:endParaRPr kumimoji="1" lang="en-US" altLang="ja-JP" sz="1292" u="sng" dirty="0">
              <a:solidFill>
                <a:srgbClr val="FF0000"/>
              </a:solidFill>
              <a:latin typeface="メイリオ" panose="020B0604030504040204" pitchFamily="50" charset="-128"/>
              <a:ea typeface="メイリオ" panose="020B0604030504040204" pitchFamily="50" charset="-128"/>
            </a:endParaRPr>
          </a:p>
          <a:p>
            <a:pPr defTabSz="844083"/>
            <a:r>
              <a:rPr kumimoji="1" lang="ja-JP" altLang="en-US" sz="1292" dirty="0">
                <a:solidFill>
                  <a:srgbClr val="FF0000"/>
                </a:solidFill>
                <a:latin typeface="メイリオ" panose="020B0604030504040204" pitchFamily="50" charset="-128"/>
                <a:ea typeface="メイリオ" panose="020B0604030504040204" pitchFamily="50" charset="-128"/>
              </a:rPr>
              <a:t>　　</a:t>
            </a:r>
            <a:r>
              <a:rPr kumimoji="1" lang="ja-JP" altLang="en-US" sz="1292" u="sng" dirty="0">
                <a:solidFill>
                  <a:srgbClr val="FF0000"/>
                </a:solidFill>
                <a:latin typeface="メイリオ" panose="020B0604030504040204" pitchFamily="50" charset="-128"/>
                <a:ea typeface="メイリオ" panose="020B0604030504040204" pitchFamily="50" charset="-128"/>
              </a:rPr>
              <a:t>書類について５年間保存することを就業規則等に規定すること。</a:t>
            </a:r>
            <a:endParaRPr kumimoji="1" lang="en-US" altLang="ja-JP" sz="1292" u="sng" dirty="0">
              <a:solidFill>
                <a:srgbClr val="FF0000"/>
              </a:solidFill>
              <a:latin typeface="メイリオ" panose="020B0604030504040204" pitchFamily="50" charset="-128"/>
              <a:ea typeface="メイリオ" panose="020B0604030504040204" pitchFamily="50" charset="-128"/>
            </a:endParaRPr>
          </a:p>
          <a:p>
            <a:pPr defTabSz="844083"/>
            <a:r>
              <a:rPr kumimoji="1" lang="ja-JP" altLang="en-US" sz="1292" dirty="0">
                <a:solidFill>
                  <a:prstClr val="black"/>
                </a:solidFill>
                <a:latin typeface="メイリオ" panose="020B0604030504040204" pitchFamily="50" charset="-128"/>
                <a:ea typeface="メイリオ" panose="020B0604030504040204" pitchFamily="50" charset="-128"/>
              </a:rPr>
              <a:t>　　　また、</a:t>
            </a:r>
            <a:r>
              <a:rPr kumimoji="1" lang="ja-JP" altLang="en-US" sz="1292" u="sng" dirty="0">
                <a:solidFill>
                  <a:srgbClr val="FF0000"/>
                </a:solidFill>
                <a:latin typeface="メイリオ" panose="020B0604030504040204" pitchFamily="50" charset="-128"/>
                <a:ea typeface="メイリオ" panose="020B0604030504040204" pitchFamily="50" charset="-128"/>
              </a:rPr>
              <a:t>「労働時間の適正な把握のために使用者が講ずべき措置に関するガイドライン」（平成</a:t>
            </a:r>
            <a:r>
              <a:rPr kumimoji="1" lang="en-US" altLang="ja-JP" sz="1292" u="sng" dirty="0">
                <a:solidFill>
                  <a:srgbClr val="FF0000"/>
                </a:solidFill>
                <a:latin typeface="メイリオ" panose="020B0604030504040204" pitchFamily="50" charset="-128"/>
                <a:ea typeface="メイリオ" panose="020B0604030504040204" pitchFamily="50" charset="-128"/>
              </a:rPr>
              <a:t>29</a:t>
            </a:r>
            <a:r>
              <a:rPr kumimoji="1" lang="ja-JP" altLang="en-US" sz="1292" u="sng" dirty="0">
                <a:solidFill>
                  <a:srgbClr val="FF0000"/>
                </a:solidFill>
                <a:latin typeface="メイリオ" panose="020B0604030504040204" pitchFamily="50" charset="-128"/>
                <a:ea typeface="メイリオ" panose="020B0604030504040204" pitchFamily="50" charset="-128"/>
              </a:rPr>
              <a:t>年１</a:t>
            </a:r>
            <a:endParaRPr kumimoji="1" lang="en-US" altLang="ja-JP" sz="1292" u="sng" dirty="0">
              <a:solidFill>
                <a:srgbClr val="FF0000"/>
              </a:solidFill>
              <a:latin typeface="メイリオ" panose="020B0604030504040204" pitchFamily="50" charset="-128"/>
              <a:ea typeface="メイリオ" panose="020B0604030504040204" pitchFamily="50" charset="-128"/>
            </a:endParaRPr>
          </a:p>
          <a:p>
            <a:pPr defTabSz="844083"/>
            <a:r>
              <a:rPr kumimoji="1" lang="ja-JP" altLang="en-US" sz="1292" dirty="0">
                <a:solidFill>
                  <a:srgbClr val="FF0000"/>
                </a:solidFill>
                <a:latin typeface="メイリオ" panose="020B0604030504040204" pitchFamily="50" charset="-128"/>
                <a:ea typeface="メイリオ" panose="020B0604030504040204" pitchFamily="50" charset="-128"/>
              </a:rPr>
              <a:t>　　</a:t>
            </a:r>
            <a:r>
              <a:rPr kumimoji="1" lang="ja-JP" altLang="en-US" sz="1292" u="sng" dirty="0">
                <a:solidFill>
                  <a:srgbClr val="FF0000"/>
                </a:solidFill>
                <a:latin typeface="メイリオ" panose="020B0604030504040204" pitchFamily="50" charset="-128"/>
                <a:ea typeface="メイリオ" panose="020B0604030504040204" pitchFamily="50" charset="-128"/>
              </a:rPr>
              <a:t>月</a:t>
            </a:r>
            <a:r>
              <a:rPr kumimoji="1" lang="en-US" altLang="ja-JP" sz="1292" u="sng" dirty="0">
                <a:solidFill>
                  <a:srgbClr val="FF0000"/>
                </a:solidFill>
                <a:latin typeface="メイリオ" panose="020B0604030504040204" pitchFamily="50" charset="-128"/>
                <a:ea typeface="メイリオ" panose="020B0604030504040204" pitchFamily="50" charset="-128"/>
              </a:rPr>
              <a:t>20</a:t>
            </a:r>
            <a:r>
              <a:rPr kumimoji="1" lang="ja-JP" altLang="en-US" sz="1292" u="sng" dirty="0">
                <a:solidFill>
                  <a:srgbClr val="FF0000"/>
                </a:solidFill>
                <a:latin typeface="メイリオ" panose="020B0604030504040204" pitchFamily="50" charset="-128"/>
                <a:ea typeface="メイリオ" panose="020B0604030504040204" pitchFamily="50" charset="-128"/>
              </a:rPr>
              <a:t>日策定）に係る研修を労働者等に対して実施すること。</a:t>
            </a:r>
            <a:endParaRPr kumimoji="1" lang="en-US" altLang="ja-JP" sz="1292" u="sng" dirty="0">
              <a:solidFill>
                <a:srgbClr val="FF0000"/>
              </a:solidFill>
              <a:latin typeface="メイリオ" panose="020B0604030504040204" pitchFamily="50" charset="-128"/>
              <a:ea typeface="メイリオ" panose="020B0604030504040204" pitchFamily="50" charset="-128"/>
            </a:endParaRPr>
          </a:p>
          <a:p>
            <a:pPr defTabSz="844083"/>
            <a:r>
              <a:rPr kumimoji="1" lang="ja-JP" altLang="en-US" sz="1292" dirty="0">
                <a:solidFill>
                  <a:prstClr val="black"/>
                </a:solidFill>
                <a:latin typeface="メイリオ" panose="020B0604030504040204" pitchFamily="50" charset="-128"/>
                <a:ea typeface="メイリオ" panose="020B0604030504040204" pitchFamily="50" charset="-128"/>
              </a:rPr>
              <a:t>　②　上記①に加え、賃金を３％以上引き上げる労働者を就業規則等に規定すること。</a:t>
            </a:r>
            <a:endParaRPr kumimoji="1" lang="en-US" altLang="ja-JP" sz="1292" dirty="0">
              <a:solidFill>
                <a:prstClr val="black"/>
              </a:solidFill>
              <a:latin typeface="メイリオ" panose="020B0604030504040204" pitchFamily="50" charset="-128"/>
              <a:ea typeface="メイリオ" panose="020B0604030504040204" pitchFamily="50" charset="-128"/>
            </a:endParaRPr>
          </a:p>
          <a:p>
            <a:pPr defTabSz="844083"/>
            <a:endParaRPr kumimoji="1" lang="en-US" altLang="ja-JP" sz="646" b="1" dirty="0">
              <a:solidFill>
                <a:prstClr val="black"/>
              </a:solidFill>
              <a:latin typeface="メイリオ" panose="020B0604030504040204" pitchFamily="50" charset="-128"/>
              <a:ea typeface="メイリオ" panose="020B0604030504040204" pitchFamily="50" charset="-128"/>
            </a:endParaRPr>
          </a:p>
          <a:p>
            <a:pPr marL="84962" indent="-84962" defTabSz="844083"/>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助成率</a:t>
            </a:r>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　</a:t>
            </a:r>
            <a:endParaRPr kumimoji="1" lang="en-US" altLang="ja-JP" sz="1292" b="1" dirty="0">
              <a:solidFill>
                <a:prstClr val="black"/>
              </a:solidFill>
              <a:latin typeface="メイリオ" panose="020B0604030504040204" pitchFamily="50" charset="-128"/>
              <a:ea typeface="メイリオ" panose="020B0604030504040204" pitchFamily="50" charset="-128"/>
            </a:endParaRPr>
          </a:p>
          <a:p>
            <a:pPr defTabSz="844083"/>
            <a:r>
              <a:rPr kumimoji="1" lang="ja-JP" altLang="en-US" sz="1292" b="1" dirty="0">
                <a:solidFill>
                  <a:prstClr val="black"/>
                </a:solidFill>
                <a:latin typeface="メイリオ" panose="020B0604030504040204" pitchFamily="50" charset="-128"/>
                <a:ea typeface="メイリオ" panose="020B0604030504040204" pitchFamily="50" charset="-128"/>
              </a:rPr>
              <a:t>　</a:t>
            </a:r>
            <a:r>
              <a:rPr kumimoji="1" lang="ja-JP" altLang="en-US" sz="1292" dirty="0">
                <a:solidFill>
                  <a:prstClr val="black"/>
                </a:solidFill>
                <a:latin typeface="メイリオ" panose="020B0604030504040204" pitchFamily="50" charset="-128"/>
                <a:ea typeface="メイリオ" panose="020B0604030504040204" pitchFamily="50" charset="-128"/>
              </a:rPr>
              <a:t>３／４</a:t>
            </a:r>
          </a:p>
          <a:p>
            <a:pPr defTabSz="844083"/>
            <a:r>
              <a:rPr kumimoji="1" lang="ja-JP" altLang="en-US" sz="1292" dirty="0">
                <a:solidFill>
                  <a:prstClr val="black"/>
                </a:solidFill>
                <a:latin typeface="メイリオ" panose="020B0604030504040204" pitchFamily="50" charset="-128"/>
                <a:ea typeface="メイリオ" panose="020B0604030504040204" pitchFamily="50" charset="-128"/>
              </a:rPr>
              <a:t>（事業規模</a:t>
            </a:r>
            <a:r>
              <a:rPr kumimoji="1" lang="en-US" altLang="ja-JP" sz="1292" dirty="0">
                <a:solidFill>
                  <a:prstClr val="black"/>
                </a:solidFill>
                <a:latin typeface="メイリオ" panose="020B0604030504040204" pitchFamily="50" charset="-128"/>
                <a:ea typeface="メイリオ" panose="020B0604030504040204" pitchFamily="50" charset="-128"/>
              </a:rPr>
              <a:t>30</a:t>
            </a:r>
            <a:r>
              <a:rPr kumimoji="1" lang="ja-JP" altLang="en-US" sz="1292" dirty="0">
                <a:solidFill>
                  <a:prstClr val="black"/>
                </a:solidFill>
                <a:latin typeface="メイリオ" panose="020B0604030504040204" pitchFamily="50" charset="-128"/>
                <a:ea typeface="メイリオ" panose="020B0604030504040204" pitchFamily="50" charset="-128"/>
              </a:rPr>
              <a:t>人以下かつ労働能率の増進に資する設備・機器等の経費が</a:t>
            </a:r>
            <a:r>
              <a:rPr kumimoji="1" lang="en-US" altLang="ja-JP" sz="1292" dirty="0">
                <a:solidFill>
                  <a:prstClr val="black"/>
                </a:solidFill>
                <a:latin typeface="メイリオ" panose="020B0604030504040204" pitchFamily="50" charset="-128"/>
                <a:ea typeface="メイリオ" panose="020B0604030504040204" pitchFamily="50" charset="-128"/>
              </a:rPr>
              <a:t>30</a:t>
            </a:r>
            <a:r>
              <a:rPr kumimoji="1" lang="ja-JP" altLang="en-US" sz="1292" dirty="0">
                <a:solidFill>
                  <a:prstClr val="black"/>
                </a:solidFill>
                <a:latin typeface="メイリオ" panose="020B0604030504040204" pitchFamily="50" charset="-128"/>
                <a:ea typeface="メイリオ" panose="020B0604030504040204" pitchFamily="50" charset="-128"/>
              </a:rPr>
              <a:t>万円を超える場合は、４／５）</a:t>
            </a:r>
          </a:p>
          <a:p>
            <a:pPr defTabSz="844083"/>
            <a:endParaRPr kumimoji="1" lang="en-US" altLang="ja-JP" sz="1292" dirty="0">
              <a:solidFill>
                <a:prstClr val="black"/>
              </a:solidFill>
              <a:latin typeface="メイリオ" panose="020B0604030504040204" pitchFamily="50" charset="-128"/>
              <a:ea typeface="メイリオ" panose="020B0604030504040204" pitchFamily="50" charset="-128"/>
            </a:endParaRPr>
          </a:p>
          <a:p>
            <a:pPr marL="84962" indent="-84962" defTabSz="844083"/>
            <a:r>
              <a:rPr kumimoji="1" lang="en-US" altLang="ja-JP" sz="1292" b="1" dirty="0">
                <a:solidFill>
                  <a:prstClr val="black"/>
                </a:solidFill>
                <a:latin typeface="メイリオ" panose="020B0604030504040204" pitchFamily="50" charset="-128"/>
                <a:ea typeface="メイリオ" panose="020B0604030504040204" pitchFamily="50" charset="-128"/>
              </a:rPr>
              <a:t>【</a:t>
            </a:r>
            <a:r>
              <a:rPr kumimoji="1" lang="ja-JP" altLang="en-US" sz="1292" b="1" dirty="0">
                <a:solidFill>
                  <a:prstClr val="black"/>
                </a:solidFill>
                <a:latin typeface="メイリオ" panose="020B0604030504040204" pitchFamily="50" charset="-128"/>
                <a:ea typeface="メイリオ" panose="020B0604030504040204" pitchFamily="50" charset="-128"/>
              </a:rPr>
              <a:t>上限額</a:t>
            </a:r>
            <a:r>
              <a:rPr kumimoji="1" lang="en-US" altLang="ja-JP" sz="1292" b="1" dirty="0">
                <a:solidFill>
                  <a:prstClr val="black"/>
                </a:solidFill>
                <a:latin typeface="メイリオ" panose="020B0604030504040204" pitchFamily="50" charset="-128"/>
                <a:ea typeface="メイリオ" panose="020B0604030504040204" pitchFamily="50" charset="-128"/>
              </a:rPr>
              <a:t>】</a:t>
            </a:r>
          </a:p>
          <a:p>
            <a:pPr defTabSz="844083" fontAlgn="base" hangingPunct="0"/>
            <a:r>
              <a:rPr kumimoji="1" lang="ja-JP" altLang="en-US" sz="1292" dirty="0">
                <a:solidFill>
                  <a:prstClr val="black"/>
                </a:solidFill>
                <a:latin typeface="メイリオ" panose="020B0604030504040204" pitchFamily="50" charset="-128"/>
                <a:ea typeface="メイリオ" panose="020B0604030504040204" pitchFamily="50" charset="-128"/>
              </a:rPr>
              <a:t>①　成果目標①を実施　</a:t>
            </a:r>
            <a:r>
              <a:rPr kumimoji="1" lang="en-US" altLang="ja-JP" sz="1292" dirty="0">
                <a:solidFill>
                  <a:prstClr val="black"/>
                </a:solidFill>
                <a:latin typeface="メイリオ" panose="020B0604030504040204" pitchFamily="50" charset="-128"/>
                <a:ea typeface="メイリオ" panose="020B0604030504040204" pitchFamily="50" charset="-128"/>
              </a:rPr>
              <a:t>50</a:t>
            </a:r>
            <a:r>
              <a:rPr kumimoji="1" lang="ja-JP" altLang="en-US" sz="1292" dirty="0">
                <a:solidFill>
                  <a:prstClr val="black"/>
                </a:solidFill>
                <a:latin typeface="メイリオ" panose="020B0604030504040204" pitchFamily="50" charset="-128"/>
                <a:ea typeface="メイリオ" panose="020B0604030504040204" pitchFamily="50" charset="-128"/>
              </a:rPr>
              <a:t>万円</a:t>
            </a:r>
          </a:p>
          <a:p>
            <a:pPr defTabSz="844083" fontAlgn="base" hangingPunct="0"/>
            <a:r>
              <a:rPr kumimoji="1" lang="ja-JP" altLang="en-US" sz="1292" dirty="0">
                <a:solidFill>
                  <a:prstClr val="black"/>
                </a:solidFill>
                <a:latin typeface="メイリオ" panose="020B0604030504040204" pitchFamily="50" charset="-128"/>
                <a:ea typeface="メイリオ" panose="020B0604030504040204" pitchFamily="50" charset="-128"/>
              </a:rPr>
              <a:t>②　①に加え、成果目標②の目標を実施した場合に、その度合いに応じて助成金の上限額を</a:t>
            </a:r>
            <a:r>
              <a:rPr kumimoji="1" lang="en-US" altLang="ja-JP" sz="1292" dirty="0">
                <a:solidFill>
                  <a:prstClr val="black"/>
                </a:solidFill>
                <a:latin typeface="メイリオ" panose="020B0604030504040204" pitchFamily="50" charset="-128"/>
                <a:ea typeface="メイリオ" panose="020B0604030504040204" pitchFamily="50" charset="-128"/>
              </a:rPr>
              <a:t>15</a:t>
            </a:r>
            <a:r>
              <a:rPr kumimoji="1" lang="ja-JP" altLang="en-US" sz="1292" dirty="0">
                <a:solidFill>
                  <a:prstClr val="black"/>
                </a:solidFill>
                <a:latin typeface="メイリオ" panose="020B0604030504040204" pitchFamily="50" charset="-128"/>
                <a:ea typeface="メイリオ" panose="020B0604030504040204" pitchFamily="50" charset="-128"/>
              </a:rPr>
              <a:t>万円～最大</a:t>
            </a:r>
            <a:r>
              <a:rPr kumimoji="1" lang="en-US" altLang="ja-JP" sz="1292" dirty="0">
                <a:solidFill>
                  <a:prstClr val="black"/>
                </a:solidFill>
                <a:latin typeface="メイリオ" panose="020B0604030504040204" pitchFamily="50" charset="-128"/>
                <a:ea typeface="メイリオ" panose="020B0604030504040204" pitchFamily="50" charset="-128"/>
              </a:rPr>
              <a:t>150</a:t>
            </a:r>
            <a:r>
              <a:rPr kumimoji="1" lang="ja-JP" altLang="en-US" sz="1292" dirty="0">
                <a:solidFill>
                  <a:prstClr val="black"/>
                </a:solidFill>
                <a:latin typeface="メイリオ" panose="020B0604030504040204" pitchFamily="50" charset="-128"/>
                <a:ea typeface="メイリオ" panose="020B0604030504040204" pitchFamily="50" charset="-128"/>
              </a:rPr>
              <a:t>万円を加算</a:t>
            </a:r>
            <a:endParaRPr kumimoji="1" lang="en-US" altLang="ja-JP" sz="1292" dirty="0">
              <a:solidFill>
                <a:prstClr val="black"/>
              </a:solidFill>
              <a:latin typeface="メイリオ" panose="020B0604030504040204" pitchFamily="50" charset="-128"/>
              <a:ea typeface="メイリオ" panose="020B0604030504040204" pitchFamily="50" charset="-128"/>
            </a:endParaRPr>
          </a:p>
          <a:p>
            <a:pPr defTabSz="844083" fontAlgn="base" hangingPunct="0"/>
            <a:r>
              <a:rPr kumimoji="1" lang="ja-JP" altLang="en-US" sz="1292" dirty="0">
                <a:solidFill>
                  <a:prstClr val="black"/>
                </a:solidFill>
                <a:latin typeface="メイリオ" panose="020B0604030504040204" pitchFamily="50" charset="-128"/>
                <a:ea typeface="メイリオ" panose="020B0604030504040204" pitchFamily="50" charset="-128"/>
              </a:rPr>
              <a:t>　　</a:t>
            </a:r>
            <a:r>
              <a:rPr kumimoji="1" lang="en-US" altLang="ja-JP" sz="1292" dirty="0">
                <a:solidFill>
                  <a:prstClr val="black"/>
                </a:solidFill>
                <a:latin typeface="メイリオ" panose="020B0604030504040204" pitchFamily="50" charset="-128"/>
                <a:ea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rPr>
              <a:t>５％以上引き上げの場合は、</a:t>
            </a:r>
            <a:r>
              <a:rPr kumimoji="1" lang="en-US" altLang="ja-JP" sz="1292" dirty="0">
                <a:solidFill>
                  <a:prstClr val="black"/>
                </a:solidFill>
                <a:latin typeface="メイリオ" panose="020B0604030504040204" pitchFamily="50" charset="-128"/>
                <a:ea typeface="メイリオ" panose="020B0604030504040204" pitchFamily="50" charset="-128"/>
              </a:rPr>
              <a:t>24</a:t>
            </a:r>
            <a:r>
              <a:rPr kumimoji="1" lang="ja-JP" altLang="en-US" sz="1292" dirty="0">
                <a:solidFill>
                  <a:prstClr val="black"/>
                </a:solidFill>
                <a:latin typeface="メイリオ" panose="020B0604030504040204" pitchFamily="50" charset="-128"/>
                <a:ea typeface="メイリオ" panose="020B0604030504040204" pitchFamily="50" charset="-128"/>
              </a:rPr>
              <a:t>万円～最大</a:t>
            </a:r>
            <a:r>
              <a:rPr kumimoji="1" lang="en-US" altLang="ja-JP" sz="1292" dirty="0">
                <a:solidFill>
                  <a:prstClr val="black"/>
                </a:solidFill>
                <a:latin typeface="メイリオ" panose="020B0604030504040204" pitchFamily="50" charset="-128"/>
                <a:ea typeface="メイリオ" panose="020B0604030504040204" pitchFamily="50" charset="-128"/>
              </a:rPr>
              <a:t>240</a:t>
            </a:r>
            <a:r>
              <a:rPr kumimoji="1" lang="ja-JP" altLang="en-US" sz="1292" dirty="0">
                <a:solidFill>
                  <a:prstClr val="black"/>
                </a:solidFill>
                <a:latin typeface="メイリオ" panose="020B0604030504040204" pitchFamily="50" charset="-128"/>
                <a:ea typeface="メイリオ" panose="020B0604030504040204" pitchFamily="50" charset="-128"/>
              </a:rPr>
              <a:t>万円を加算</a:t>
            </a:r>
            <a:r>
              <a:rPr kumimoji="1" lang="en-US" altLang="ja-JP" sz="1292" dirty="0">
                <a:solidFill>
                  <a:prstClr val="black"/>
                </a:solidFill>
                <a:latin typeface="メイリオ" panose="020B0604030504040204" pitchFamily="50" charset="-128"/>
                <a:ea typeface="メイリオ" panose="020B0604030504040204" pitchFamily="50" charset="-128"/>
              </a:rPr>
              <a:t>】</a:t>
            </a:r>
          </a:p>
          <a:p>
            <a:pPr marL="84962" indent="-84962" defTabSz="844083"/>
            <a:r>
              <a:rPr kumimoji="1" lang="ja-JP" altLang="en-US" sz="1292" dirty="0">
                <a:solidFill>
                  <a:prstClr val="black"/>
                </a:solidFill>
                <a:latin typeface="メイリオ" panose="020B0604030504040204" pitchFamily="50" charset="-128"/>
                <a:ea typeface="メイリオ" panose="020B0604030504040204" pitchFamily="50" charset="-128"/>
              </a:rPr>
              <a:t>③　助成上限額は、①及び②の合計とし、助成上限額は最大</a:t>
            </a:r>
            <a:r>
              <a:rPr kumimoji="1" lang="en-US" altLang="ja-JP" sz="1292" dirty="0">
                <a:solidFill>
                  <a:prstClr val="black"/>
                </a:solidFill>
                <a:latin typeface="メイリオ" panose="020B0604030504040204" pitchFamily="50" charset="-128"/>
                <a:ea typeface="メイリオ" panose="020B0604030504040204" pitchFamily="50" charset="-128"/>
              </a:rPr>
              <a:t>290</a:t>
            </a:r>
            <a:r>
              <a:rPr kumimoji="1" lang="ja-JP" altLang="en-US" sz="1292" dirty="0">
                <a:solidFill>
                  <a:prstClr val="black"/>
                </a:solidFill>
                <a:latin typeface="メイリオ" panose="020B0604030504040204" pitchFamily="50" charset="-128"/>
                <a:ea typeface="メイリオ" panose="020B0604030504040204" pitchFamily="50" charset="-128"/>
              </a:rPr>
              <a:t>万円まで</a:t>
            </a:r>
            <a:r>
              <a:rPr kumimoji="1" lang="ja-JP" altLang="en-US" sz="646" dirty="0">
                <a:solidFill>
                  <a:prstClr val="black"/>
                </a:solidFill>
                <a:latin typeface="メイリオ" panose="020B0604030504040204" pitchFamily="50" charset="-128"/>
                <a:ea typeface="メイリオ" panose="020B0604030504040204" pitchFamily="50" charset="-128"/>
              </a:rPr>
              <a:t>　　</a:t>
            </a:r>
            <a:endParaRPr kumimoji="1" lang="en-US" altLang="ja-JP" sz="646" dirty="0">
              <a:solidFill>
                <a:prstClr val="black"/>
              </a:solidFill>
              <a:latin typeface="メイリオ" panose="020B0604030504040204" pitchFamily="50" charset="-128"/>
              <a:ea typeface="メイリオ" panose="020B0604030504040204" pitchFamily="50" charset="-128"/>
            </a:endParaRPr>
          </a:p>
        </p:txBody>
      </p:sp>
      <p:sp>
        <p:nvSpPr>
          <p:cNvPr id="5" name="スライド番号プレースホルダー 2"/>
          <p:cNvSpPr>
            <a:spLocks noGrp="1"/>
          </p:cNvSpPr>
          <p:nvPr>
            <p:ph type="sldNum" sz="quarter" idx="12"/>
          </p:nvPr>
        </p:nvSpPr>
        <p:spPr>
          <a:xfrm>
            <a:off x="6859125" y="6304008"/>
            <a:ext cx="2133600" cy="365125"/>
          </a:xfrm>
        </p:spPr>
        <p:txBody>
          <a:bodyPr/>
          <a:lstStyle/>
          <a:p>
            <a:fld id="{9E2A29CB-BA86-48A6-80E1-CB8750A963B5}" type="slidenum">
              <a:rPr kumimoji="1" lang="ja-JP" altLang="en-US" sz="1480" smtClean="0">
                <a:solidFill>
                  <a:schemeClr val="tx1"/>
                </a:solidFill>
              </a:rPr>
              <a:t>24</a:t>
            </a:fld>
            <a:endParaRPr kumimoji="1" lang="ja-JP" altLang="en-US" sz="1480" dirty="0">
              <a:solidFill>
                <a:schemeClr val="tx1"/>
              </a:solidFill>
            </a:endParaRPr>
          </a:p>
        </p:txBody>
      </p:sp>
    </p:spTree>
    <p:extLst>
      <p:ext uri="{BB962C8B-B14F-4D97-AF65-F5344CB8AC3E}">
        <p14:creationId xmlns:p14="http://schemas.microsoft.com/office/powerpoint/2010/main" val="4091421821"/>
      </p:ext>
    </p:extLst>
  </p:cSld>
  <p:clrMapOvr>
    <a:masterClrMapping/>
  </p:clrMapOvr>
  <mc:AlternateContent xmlns:mc="http://schemas.openxmlformats.org/markup-compatibility/2006" xmlns:p14="http://schemas.microsoft.com/office/powerpoint/2010/main">
    <mc:Choice Requires="p14">
      <p:transition spd="slow" p14:dur="2000" advTm="146692"/>
    </mc:Choice>
    <mc:Fallback xmlns="">
      <p:transition spd="slow" advTm="146692"/>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正方形/長方形 121"/>
          <p:cNvSpPr/>
          <p:nvPr/>
        </p:nvSpPr>
        <p:spPr>
          <a:xfrm>
            <a:off x="143978" y="4143371"/>
            <a:ext cx="320884" cy="24000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fontAlgn="base">
              <a:spcBef>
                <a:spcPct val="0"/>
              </a:spcBef>
              <a:spcAft>
                <a:spcPct val="0"/>
              </a:spcAft>
              <a:defRPr/>
            </a:pPr>
            <a:r>
              <a:rPr kumimoji="1" lang="ja-JP" altLang="en-US" sz="1662" b="1" spc="277" dirty="0">
                <a:solidFill>
                  <a:prstClr val="black"/>
                </a:solidFill>
                <a:latin typeface="Meiryo UI" panose="020B0604030504040204" pitchFamily="50" charset="-128"/>
                <a:ea typeface="Meiryo UI" panose="020B0604030504040204" pitchFamily="50" charset="-128"/>
              </a:rPr>
              <a:t>助成額</a:t>
            </a:r>
          </a:p>
        </p:txBody>
      </p:sp>
      <p:sp>
        <p:nvSpPr>
          <p:cNvPr id="101" name="正方形/長方形 100"/>
          <p:cNvSpPr/>
          <p:nvPr/>
        </p:nvSpPr>
        <p:spPr>
          <a:xfrm>
            <a:off x="4502582" y="1677117"/>
            <a:ext cx="1984753" cy="2392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00" name="正方形/長方形 99"/>
          <p:cNvSpPr/>
          <p:nvPr/>
        </p:nvSpPr>
        <p:spPr>
          <a:xfrm>
            <a:off x="188167" y="1677117"/>
            <a:ext cx="1293569" cy="2392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20" name="正方形/長方形 19"/>
          <p:cNvSpPr/>
          <p:nvPr/>
        </p:nvSpPr>
        <p:spPr>
          <a:xfrm>
            <a:off x="1711839" y="1670362"/>
            <a:ext cx="2571066" cy="2392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2" name="正方形/長方形 11"/>
          <p:cNvSpPr/>
          <p:nvPr/>
        </p:nvSpPr>
        <p:spPr>
          <a:xfrm>
            <a:off x="183012" y="82936"/>
            <a:ext cx="8775937" cy="326928"/>
          </a:xfrm>
          <a:prstGeom prst="rect">
            <a:avLst/>
          </a:prstGeom>
          <a:gradFill>
            <a:gsLst>
              <a:gs pos="0">
                <a:srgbClr val="92D050"/>
              </a:gs>
              <a:gs pos="0">
                <a:srgbClr val="92D050"/>
              </a:gs>
              <a:gs pos="24000">
                <a:srgbClr val="C9E8A8"/>
              </a:gs>
              <a:gs pos="100000">
                <a:schemeClr val="bg1"/>
              </a:gs>
            </a:gsLst>
          </a:gradFill>
          <a:ln>
            <a:solidFill>
              <a:schemeClr val="bg1">
                <a:lumMod val="75000"/>
              </a:schemeClr>
            </a:solidFill>
          </a:ln>
        </p:spPr>
        <p:style>
          <a:lnRef idx="1">
            <a:schemeClr val="accent1"/>
          </a:lnRef>
          <a:fillRef idx="2">
            <a:schemeClr val="accent1"/>
          </a:fillRef>
          <a:effectRef idx="1">
            <a:schemeClr val="accent1"/>
          </a:effectRef>
          <a:fontRef idx="minor">
            <a:schemeClr val="dk1"/>
          </a:fontRef>
        </p:style>
        <p:txBody>
          <a:bodyPr lIns="68291" tIns="34146" rIns="68291" bIns="34146" anchor="ctr"/>
          <a:lstStyle/>
          <a:p>
            <a:pPr algn="ctr" defTabSz="779173" fontAlgn="base">
              <a:spcBef>
                <a:spcPct val="0"/>
              </a:spcBef>
              <a:spcAft>
                <a:spcPct val="0"/>
              </a:spcAft>
              <a:defRPr/>
            </a:pPr>
            <a:r>
              <a:rPr kumimoji="1" lang="ja-JP" altLang="en-US" sz="1477" b="1" dirty="0">
                <a:solidFill>
                  <a:prstClr val="black"/>
                </a:solidFill>
                <a:latin typeface="Meiryo UI" panose="020B0604030504040204" pitchFamily="50" charset="-128"/>
                <a:ea typeface="Meiryo UI" panose="020B0604030504040204" pitchFamily="50" charset="-128"/>
              </a:rPr>
              <a:t>人材確保等支援助成金（テレワークコース）の</a:t>
            </a:r>
            <a:r>
              <a:rPr kumimoji="1" lang="ja-JP" altLang="en-US" sz="1477" b="1" dirty="0" smtClean="0">
                <a:solidFill>
                  <a:prstClr val="black"/>
                </a:solidFill>
                <a:latin typeface="Meiryo UI" panose="020B0604030504040204" pitchFamily="50" charset="-128"/>
                <a:ea typeface="Meiryo UI" panose="020B0604030504040204" pitchFamily="50" charset="-128"/>
              </a:rPr>
              <a:t>概要（新規）</a:t>
            </a:r>
            <a:endParaRPr kumimoji="1" lang="ja-JP" altLang="en-US" sz="1477" b="1" dirty="0">
              <a:solidFill>
                <a:prstClr val="black"/>
              </a:solidFill>
              <a:latin typeface="Meiryo UI" panose="020B0604030504040204" pitchFamily="50" charset="-128"/>
              <a:ea typeface="Meiryo UI" panose="020B0604030504040204" pitchFamily="50" charset="-128"/>
            </a:endParaRPr>
          </a:p>
        </p:txBody>
      </p:sp>
      <p:sp>
        <p:nvSpPr>
          <p:cNvPr id="14" name="正方形/長方形 13"/>
          <p:cNvSpPr/>
          <p:nvPr/>
        </p:nvSpPr>
        <p:spPr>
          <a:xfrm>
            <a:off x="0" y="761634"/>
            <a:ext cx="9144000" cy="689371"/>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923" tIns="0" rIns="132923" bIns="0" anchor="ctr" anchorCtr="0"/>
          <a:lstStyle/>
          <a:p>
            <a:pPr marL="158265" indent="-158265" defTabSz="844083" fontAlgn="base" hangingPunct="0">
              <a:spcBef>
                <a:spcPts val="277"/>
              </a:spcBef>
              <a:buFont typeface="Wingdings" panose="05000000000000000000" pitchFamily="2" charset="2"/>
              <a:buChar char="l"/>
              <a:defRPr/>
            </a:pPr>
            <a:r>
              <a:rPr kumimoji="1" lang="ja-JP" altLang="en-US" sz="1050" dirty="0">
                <a:solidFill>
                  <a:prstClr val="black"/>
                </a:solidFill>
                <a:latin typeface="Meiryo UI" panose="020B0604030504040204" pitchFamily="50" charset="-128"/>
                <a:ea typeface="Meiryo UI" panose="020B0604030504040204" pitchFamily="50" charset="-128"/>
              </a:rPr>
              <a:t>新型コロナウイルス感染症対策として、これまでにない規模でテレワークが実施されているが、ポストコロナにおいては、適正な労務管理下における良質なテレワークの導入・定着が必要。</a:t>
            </a:r>
            <a:endParaRPr kumimoji="1" lang="en-US" altLang="ja-JP" sz="1050" dirty="0">
              <a:solidFill>
                <a:prstClr val="black"/>
              </a:solidFill>
              <a:latin typeface="Meiryo UI" panose="020B0604030504040204" pitchFamily="50" charset="-128"/>
              <a:ea typeface="Meiryo UI" panose="020B0604030504040204" pitchFamily="50" charset="-128"/>
            </a:endParaRPr>
          </a:p>
          <a:p>
            <a:pPr marL="158265" indent="-158265" defTabSz="844083" fontAlgn="base" hangingPunct="0">
              <a:spcBef>
                <a:spcPts val="277"/>
              </a:spcBef>
              <a:buFont typeface="Wingdings" panose="05000000000000000000" pitchFamily="2" charset="2"/>
              <a:buChar char="l"/>
              <a:defRPr/>
            </a:pPr>
            <a:r>
              <a:rPr kumimoji="1" lang="ja-JP" altLang="en-US" sz="1050" dirty="0">
                <a:solidFill>
                  <a:prstClr val="black"/>
                </a:solidFill>
                <a:latin typeface="Meiryo UI" panose="020B0604030504040204" pitchFamily="50" charset="-128"/>
                <a:ea typeface="Meiryo UI" panose="020B0604030504040204" pitchFamily="50" charset="-128"/>
              </a:rPr>
              <a:t>このため、</a:t>
            </a:r>
            <a:r>
              <a:rPr kumimoji="1" lang="ja-JP" altLang="en-US" sz="1050" u="sng" dirty="0">
                <a:solidFill>
                  <a:prstClr val="black"/>
                </a:solidFill>
                <a:latin typeface="Meiryo UI" panose="020B0604030504040204" pitchFamily="50" charset="-128"/>
                <a:ea typeface="Meiryo UI" panose="020B0604030504040204" pitchFamily="50" charset="-128"/>
              </a:rPr>
              <a:t>良質なテレワークを新規導入し、実施することにより、労働者の人材確保や雇用管理改善等の観点から効果をあげた中小企業事業主</a:t>
            </a:r>
            <a:r>
              <a:rPr kumimoji="1" lang="ja-JP" altLang="en-US" sz="1050" dirty="0">
                <a:solidFill>
                  <a:prstClr val="black"/>
                </a:solidFill>
                <a:latin typeface="Meiryo UI" panose="020B0604030504040204" pitchFamily="50" charset="-128"/>
                <a:ea typeface="Meiryo UI" panose="020B0604030504040204" pitchFamily="50" charset="-128"/>
              </a:rPr>
              <a:t>に対し助成金を支給し、支援を行う。</a:t>
            </a:r>
            <a:endParaRPr kumimoji="1" lang="en-US" altLang="ja-JP" sz="1050" dirty="0">
              <a:solidFill>
                <a:prstClr val="black"/>
              </a:solidFill>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4481501" y="6696488"/>
            <a:ext cx="2074014" cy="115416"/>
          </a:xfrm>
          <a:prstGeom prst="rect">
            <a:avLst/>
          </a:prstGeom>
          <a:noFill/>
        </p:spPr>
        <p:txBody>
          <a:bodyPr wrap="square" lIns="0" tIns="0" rIns="0" bIns="0" rtlCol="0">
            <a:spAutoFit/>
          </a:bodyPr>
          <a:lstStyle/>
          <a:p>
            <a:pPr marL="73048" lvl="1" indent="-73048" algn="r" defTabSz="779173" fontAlgn="base">
              <a:lnSpc>
                <a:spcPts val="937"/>
              </a:lnSpc>
              <a:spcBef>
                <a:spcPct val="0"/>
              </a:spcBef>
              <a:spcAft>
                <a:spcPct val="0"/>
              </a:spcAft>
              <a:defRPr/>
            </a:pPr>
            <a:r>
              <a:rPr kumimoji="1" lang="ja-JP" altLang="en-US" sz="767" dirty="0">
                <a:solidFill>
                  <a:prstClr val="black"/>
                </a:solidFill>
                <a:latin typeface="Meiryo UI" panose="020B0604030504040204" pitchFamily="50" charset="-128"/>
                <a:ea typeface="Meiryo UI" panose="020B0604030504040204" pitchFamily="50" charset="-128"/>
                <a:cs typeface="メイリオ" panose="020B0604030504040204" pitchFamily="50" charset="-128"/>
              </a:rPr>
              <a:t>生産性要件を満たした場合は＜＞の割合を支給　</a:t>
            </a:r>
            <a:endParaRPr kumimoji="1" lang="ja-JP" altLang="en-US" sz="767" dirty="0">
              <a:solidFill>
                <a:prstClr val="black"/>
              </a:solidFill>
              <a:latin typeface="Meiryo UI" panose="020B0604030504040204" pitchFamily="50" charset="-128"/>
              <a:ea typeface="Meiryo UI" panose="020B0604030504040204" pitchFamily="50" charset="-128"/>
            </a:endParaRPr>
          </a:p>
        </p:txBody>
      </p:sp>
      <p:sp>
        <p:nvSpPr>
          <p:cNvPr id="47" name="角丸四角形 46"/>
          <p:cNvSpPr/>
          <p:nvPr/>
        </p:nvSpPr>
        <p:spPr>
          <a:xfrm>
            <a:off x="116931" y="473744"/>
            <a:ext cx="1553292" cy="29907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lIns="66462" tIns="66462" rIns="66462" bIns="66462" anchor="ctr"/>
          <a:lstStyle/>
          <a:p>
            <a:pPr defTabSz="779173" fontAlgn="base">
              <a:spcBef>
                <a:spcPct val="0"/>
              </a:spcBef>
              <a:spcAft>
                <a:spcPct val="0"/>
              </a:spcAft>
              <a:defRPr/>
            </a:pPr>
            <a:r>
              <a:rPr kumimoji="1" lang="ja-JP" altLang="en-US" sz="1477" b="1" spc="277" dirty="0">
                <a:solidFill>
                  <a:prstClr val="black"/>
                </a:solidFill>
                <a:latin typeface="Meiryo UI" panose="020B0604030504040204" pitchFamily="50" charset="-128"/>
                <a:ea typeface="Meiryo UI" panose="020B0604030504040204" pitchFamily="50" charset="-128"/>
              </a:rPr>
              <a:t>趣旨・背景</a:t>
            </a:r>
          </a:p>
        </p:txBody>
      </p:sp>
      <p:sp>
        <p:nvSpPr>
          <p:cNvPr id="48" name="角丸四角形 47"/>
          <p:cNvSpPr/>
          <p:nvPr/>
        </p:nvSpPr>
        <p:spPr>
          <a:xfrm>
            <a:off x="105916" y="1413734"/>
            <a:ext cx="2308825" cy="29907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lIns="66462" tIns="66462" rIns="66462" bIns="66462" anchor="ctr"/>
          <a:lstStyle/>
          <a:p>
            <a:pPr defTabSz="779173" fontAlgn="base">
              <a:spcBef>
                <a:spcPct val="0"/>
              </a:spcBef>
              <a:spcAft>
                <a:spcPct val="0"/>
              </a:spcAft>
              <a:defRPr/>
            </a:pPr>
            <a:r>
              <a:rPr kumimoji="1" lang="ja-JP" altLang="en-US" sz="1477" b="1" spc="277" dirty="0">
                <a:solidFill>
                  <a:prstClr val="black"/>
                </a:solidFill>
                <a:latin typeface="Meiryo UI" panose="020B0604030504040204" pitchFamily="50" charset="-128"/>
                <a:ea typeface="Meiryo UI" panose="020B0604030504040204" pitchFamily="50" charset="-128"/>
              </a:rPr>
              <a:t>取組・支給の流れ</a:t>
            </a:r>
          </a:p>
        </p:txBody>
      </p:sp>
      <p:sp>
        <p:nvSpPr>
          <p:cNvPr id="66" name="テキスト ボックス 65"/>
          <p:cNvSpPr txBox="1"/>
          <p:nvPr/>
        </p:nvSpPr>
        <p:spPr>
          <a:xfrm>
            <a:off x="1847380" y="4159481"/>
            <a:ext cx="2893506" cy="234360"/>
          </a:xfrm>
          <a:prstGeom prst="rect">
            <a:avLst/>
          </a:prstGeom>
          <a:noFill/>
        </p:spPr>
        <p:txBody>
          <a:bodyPr wrap="square" rtlCol="0">
            <a:spAutoFit/>
          </a:bodyPr>
          <a:lstStyle/>
          <a:p>
            <a:pPr defTabSz="779173" eaLnBrk="0" fontAlgn="base" hangingPunct="0">
              <a:spcBef>
                <a:spcPct val="0"/>
              </a:spcBef>
              <a:spcAft>
                <a:spcPct val="0"/>
              </a:spcAft>
              <a:defRPr/>
            </a:pPr>
            <a:r>
              <a:rPr kumimoji="1" lang="ja-JP" altLang="en-US" sz="923" dirty="0">
                <a:solidFill>
                  <a:prstClr val="black"/>
                </a:solidFill>
                <a:latin typeface="Meiryo UI" panose="020B0604030504040204" pitchFamily="50" charset="-128"/>
                <a:ea typeface="Meiryo UI" panose="020B0604030504040204" pitchFamily="50" charset="-128"/>
              </a:rPr>
              <a:t>下表のテレワーク実績基準を満たした事業主に支給</a:t>
            </a:r>
          </a:p>
        </p:txBody>
      </p:sp>
      <p:graphicFrame>
        <p:nvGraphicFramePr>
          <p:cNvPr id="70" name="表 69"/>
          <p:cNvGraphicFramePr>
            <a:graphicFrameLocks noGrp="1"/>
          </p:cNvGraphicFramePr>
          <p:nvPr>
            <p:extLst>
              <p:ext uri="{D42A27DB-BD31-4B8C-83A1-F6EECF244321}">
                <p14:modId xmlns:p14="http://schemas.microsoft.com/office/powerpoint/2010/main" val="1296672132"/>
              </p:ext>
            </p:extLst>
          </p:nvPr>
        </p:nvGraphicFramePr>
        <p:xfrm>
          <a:off x="563845" y="4397465"/>
          <a:ext cx="5982462" cy="687252"/>
        </p:xfrm>
        <a:graphic>
          <a:graphicData uri="http://schemas.openxmlformats.org/drawingml/2006/table">
            <a:tbl>
              <a:tblPr firstRow="1" bandRow="1">
                <a:tableStyleId>{5C22544A-7EE6-4342-B048-85BDC9FD1C3A}</a:tableStyleId>
              </a:tblPr>
              <a:tblGrid>
                <a:gridCol w="4846128">
                  <a:extLst>
                    <a:ext uri="{9D8B030D-6E8A-4147-A177-3AD203B41FA5}">
                      <a16:colId xmlns:a16="http://schemas.microsoft.com/office/drawing/2014/main" val="20000"/>
                    </a:ext>
                  </a:extLst>
                </a:gridCol>
                <a:gridCol w="1136334">
                  <a:extLst>
                    <a:ext uri="{9D8B030D-6E8A-4147-A177-3AD203B41FA5}">
                      <a16:colId xmlns:a16="http://schemas.microsoft.com/office/drawing/2014/main" val="20003"/>
                    </a:ext>
                  </a:extLst>
                </a:gridCol>
              </a:tblGrid>
              <a:tr h="220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Meiryo UI" panose="020B0604030504040204" pitchFamily="50" charset="-128"/>
                          <a:ea typeface="Meiryo UI" panose="020B0604030504040204" pitchFamily="50" charset="-128"/>
                        </a:rPr>
                        <a:t>テレワーク実績基準</a:t>
                      </a:r>
                    </a:p>
                  </a:txBody>
                  <a:tcPr marL="46012" marR="0" marT="30675" marB="3067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6"/>
                    </a:solidFill>
                  </a:tcPr>
                </a:tc>
                <a:tc>
                  <a:txBody>
                    <a:bodyPr/>
                    <a:lstStyle/>
                    <a:p>
                      <a:pPr marL="0" indent="0" algn="ctr" eaLnBrk="0" fontAlgn="base" hangingPunct="0">
                        <a:lnSpc>
                          <a:spcPts val="1100"/>
                        </a:lnSpc>
                        <a:spcBef>
                          <a:spcPct val="0"/>
                        </a:spcBef>
                        <a:spcAft>
                          <a:spcPct val="0"/>
                        </a:spcAft>
                      </a:pPr>
                      <a:r>
                        <a:rPr kumimoji="1" lang="ja-JP" altLang="en-US" sz="900" b="1" dirty="0" smtClean="0">
                          <a:solidFill>
                            <a:schemeClr val="tx1"/>
                          </a:solidFill>
                          <a:latin typeface="Meiryo UI" panose="020B0604030504040204" pitchFamily="50" charset="-128"/>
                          <a:ea typeface="Meiryo UI" panose="020B0604030504040204" pitchFamily="50" charset="-128"/>
                        </a:rPr>
                        <a:t>助成率</a:t>
                      </a:r>
                      <a:r>
                        <a:rPr lang="zh-TW" altLang="en-US" sz="900" b="1" dirty="0" smtClean="0">
                          <a:solidFill>
                            <a:schemeClr val="tx1"/>
                          </a:solidFill>
                          <a:latin typeface="Meiryo UI" panose="020B0604030504040204" pitchFamily="50" charset="-128"/>
                          <a:ea typeface="Meiryo UI" panose="020B0604030504040204" pitchFamily="50" charset="-128"/>
                          <a:cs typeface="Times New Roman" pitchFamily="18" charset="0"/>
                        </a:rPr>
                        <a:t>、上限</a:t>
                      </a:r>
                    </a:p>
                  </a:txBody>
                  <a:tcPr marL="61350" marR="0" marT="46012" marB="4601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455528">
                <a:tc>
                  <a:txBody>
                    <a:bodyPr/>
                    <a:lstStyle/>
                    <a:p>
                      <a:pPr marL="171450" marR="0" lvl="0" indent="-171450" algn="l" defTabSz="914400" rtl="0" eaLnBrk="1" fontAlgn="auto" latinLnBrk="0" hangingPunct="1">
                        <a:lnSpc>
                          <a:spcPts val="1200"/>
                        </a:lnSpc>
                        <a:spcBef>
                          <a:spcPts val="0"/>
                        </a:spcBef>
                        <a:spcAft>
                          <a:spcPts val="0"/>
                        </a:spcAft>
                        <a:buClrTx/>
                        <a:buSzTx/>
                        <a:buFont typeface="Wingdings" panose="05000000000000000000" pitchFamily="2" charset="2"/>
                        <a:buChar char="ü"/>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評価期間（３か月）に１回以上対象労働者全員がテレワークを実施する　　又は</a:t>
                      </a:r>
                      <a:endParaRPr kumimoji="1" lang="ja-JP" altLang="en-US" sz="1000" b="0" i="0" u="none" strike="sngStrike" kern="1200" cap="none" spc="0" normalizeH="0" baseline="0" noProof="0" dirty="0" smtClean="0">
                        <a:ln>
                          <a:noFill/>
                        </a:ln>
                        <a:solidFill>
                          <a:srgbClr val="FF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ts val="1200"/>
                        </a:lnSpc>
                        <a:spcBef>
                          <a:spcPts val="300"/>
                        </a:spcBef>
                        <a:spcAft>
                          <a:spcPts val="0"/>
                        </a:spcAft>
                        <a:buClrTx/>
                        <a:buSzTx/>
                        <a:buFont typeface="Wingdings" panose="05000000000000000000" pitchFamily="2" charset="2"/>
                        <a:buChar char="ü"/>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評価期間（３か月）に対象労働者がテレワークを実施した回数の週平均を１回以上とする</a:t>
                      </a:r>
                    </a:p>
                  </a:txBody>
                  <a:tcPr marL="46012" marR="0" marT="30675" marB="3067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助成率</a:t>
                      </a:r>
                      <a:r>
                        <a:rPr kumimoji="1" lang="en-US" altLang="zh-TW" sz="900" b="1" dirty="0" smtClean="0">
                          <a:solidFill>
                            <a:schemeClr val="tx1"/>
                          </a:solidFill>
                          <a:latin typeface="Meiryo UI" panose="020B0604030504040204" pitchFamily="50" charset="-128"/>
                          <a:ea typeface="Meiryo UI" panose="020B0604030504040204" pitchFamily="50" charset="-128"/>
                        </a:rPr>
                        <a:t>30</a:t>
                      </a:r>
                      <a:r>
                        <a:rPr kumimoji="1" lang="zh-TW" altLang="en-US" sz="900" b="1" dirty="0" smtClean="0">
                          <a:solidFill>
                            <a:schemeClr val="tx1"/>
                          </a:solidFill>
                          <a:latin typeface="Meiryo UI" panose="020B0604030504040204" pitchFamily="50" charset="-128"/>
                          <a:ea typeface="Meiryo UI" panose="020B0604030504040204" pitchFamily="50" charset="-128"/>
                        </a:rPr>
                        <a:t>％</a:t>
                      </a:r>
                    </a:p>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zh-TW" altLang="en-US" sz="900" b="0" dirty="0" smtClean="0">
                          <a:solidFill>
                            <a:schemeClr val="tx1"/>
                          </a:solidFill>
                          <a:latin typeface="Meiryo UI" panose="020B0604030504040204" pitchFamily="50" charset="-128"/>
                          <a:ea typeface="Meiryo UI" panose="020B0604030504040204" pitchFamily="50" charset="-128"/>
                        </a:rPr>
                        <a:t>上限額</a:t>
                      </a:r>
                      <a:r>
                        <a:rPr kumimoji="1" lang="en-US" altLang="zh-TW" sz="900" b="0" dirty="0" smtClean="0">
                          <a:solidFill>
                            <a:schemeClr val="tx1"/>
                          </a:solidFill>
                          <a:latin typeface="Meiryo UI" panose="020B0604030504040204" pitchFamily="50" charset="-128"/>
                          <a:ea typeface="Meiryo UI" panose="020B0604030504040204" pitchFamily="50" charset="-128"/>
                        </a:rPr>
                        <a:t>100</a:t>
                      </a:r>
                      <a:r>
                        <a:rPr kumimoji="1" lang="zh-TW" altLang="en-US" sz="900" b="0" dirty="0" smtClean="0">
                          <a:solidFill>
                            <a:schemeClr val="tx1"/>
                          </a:solidFill>
                          <a:latin typeface="Meiryo UI" panose="020B0604030504040204" pitchFamily="50" charset="-128"/>
                          <a:ea typeface="Meiryo UI" panose="020B0604030504040204" pitchFamily="50" charset="-128"/>
                        </a:rPr>
                        <a:t>万円</a:t>
                      </a:r>
                    </a:p>
                  </a:txBody>
                  <a:tcPr marL="77913" marR="77913" marT="30675" marB="3067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2734282"/>
                  </a:ext>
                </a:extLst>
              </a:tr>
            </a:tbl>
          </a:graphicData>
        </a:graphic>
      </p:graphicFrame>
      <p:sp>
        <p:nvSpPr>
          <p:cNvPr id="72" name="角丸四角形 71"/>
          <p:cNvSpPr/>
          <p:nvPr/>
        </p:nvSpPr>
        <p:spPr>
          <a:xfrm>
            <a:off x="6887886" y="4321609"/>
            <a:ext cx="1944930" cy="29907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lIns="66462" tIns="66462" rIns="66462" bIns="66462" anchor="ctr"/>
          <a:lstStyle/>
          <a:p>
            <a:pPr defTabSz="779173" fontAlgn="base">
              <a:spcBef>
                <a:spcPct val="0"/>
              </a:spcBef>
              <a:spcAft>
                <a:spcPct val="0"/>
              </a:spcAft>
              <a:defRPr/>
            </a:pPr>
            <a:r>
              <a:rPr kumimoji="1" lang="ja-JP" altLang="en-US" sz="1477" b="1" dirty="0">
                <a:solidFill>
                  <a:prstClr val="black"/>
                </a:solidFill>
                <a:latin typeface="Meiryo UI" panose="020B0604030504040204" pitchFamily="50" charset="-128"/>
                <a:ea typeface="Meiryo UI" panose="020B0604030504040204" pitchFamily="50" charset="-128"/>
              </a:rPr>
              <a:t>助成対象となる取組</a:t>
            </a:r>
          </a:p>
        </p:txBody>
      </p:sp>
      <p:sp>
        <p:nvSpPr>
          <p:cNvPr id="49" name="正方形/長方形 48"/>
          <p:cNvSpPr/>
          <p:nvPr/>
        </p:nvSpPr>
        <p:spPr>
          <a:xfrm>
            <a:off x="278318" y="1820265"/>
            <a:ext cx="333809" cy="2113742"/>
          </a:xfrm>
          <a:prstGeom prst="rect">
            <a:avLst/>
          </a:prstGeom>
          <a:solidFill>
            <a:schemeClr val="bg1"/>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テレワーク実施計画書を作成</a:t>
            </a:r>
          </a:p>
        </p:txBody>
      </p:sp>
      <p:sp>
        <p:nvSpPr>
          <p:cNvPr id="52" name="正方形/長方形 51"/>
          <p:cNvSpPr/>
          <p:nvPr/>
        </p:nvSpPr>
        <p:spPr>
          <a:xfrm>
            <a:off x="563845" y="2341082"/>
            <a:ext cx="482953" cy="1591825"/>
          </a:xfrm>
          <a:prstGeom prst="rect">
            <a:avLst/>
          </a:prstGeom>
          <a:noFill/>
          <a:ln w="12700">
            <a:noFill/>
          </a:ln>
        </p:spPr>
        <p:txBody>
          <a:bodyPr vert="eaVert" wrap="square" anchor="ctr">
            <a:spAutoFit/>
          </a:bodyPr>
          <a:lstStyle/>
          <a:p>
            <a:pP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労働局へ、実施計画書を提出</a:t>
            </a:r>
          </a:p>
        </p:txBody>
      </p:sp>
      <p:sp>
        <p:nvSpPr>
          <p:cNvPr id="53" name="正方形/長方形 52"/>
          <p:cNvSpPr/>
          <p:nvPr/>
        </p:nvSpPr>
        <p:spPr>
          <a:xfrm>
            <a:off x="1031674" y="1819165"/>
            <a:ext cx="355162" cy="2113742"/>
          </a:xfrm>
          <a:prstGeom prst="rect">
            <a:avLst/>
          </a:prstGeom>
          <a:solidFill>
            <a:schemeClr val="accent6"/>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1108" b="1" spc="277" dirty="0">
                <a:solidFill>
                  <a:prstClr val="white"/>
                </a:solidFill>
                <a:latin typeface="Meiryo UI" panose="020B0604030504040204" pitchFamily="50" charset="-128"/>
                <a:ea typeface="Meiryo UI" panose="020B0604030504040204" pitchFamily="50" charset="-128"/>
              </a:rPr>
              <a:t>労働局による審査・認定</a:t>
            </a:r>
          </a:p>
        </p:txBody>
      </p:sp>
      <p:sp>
        <p:nvSpPr>
          <p:cNvPr id="60" name="右矢印 59"/>
          <p:cNvSpPr/>
          <p:nvPr/>
        </p:nvSpPr>
        <p:spPr>
          <a:xfrm>
            <a:off x="605030" y="2102638"/>
            <a:ext cx="428413" cy="238445"/>
          </a:xfrm>
          <a:prstGeom prst="rightArrow">
            <a:avLst>
              <a:gd name="adj1" fmla="val 56321"/>
              <a:gd name="adj2" fmla="val 5948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7899" tIns="38950" rIns="77899" bIns="38950" rtlCol="0" anchor="ctr"/>
          <a:lstStyle/>
          <a:p>
            <a:pPr algn="ctr" defTabSz="779173" fontAlgn="base">
              <a:spcBef>
                <a:spcPct val="0"/>
              </a:spcBef>
              <a:spcAft>
                <a:spcPct val="0"/>
              </a:spcAft>
              <a:defRPr/>
            </a:pPr>
            <a:endParaRPr kumimoji="1" lang="ja-JP" altLang="en-US" sz="1534">
              <a:solidFill>
                <a:prstClr val="white"/>
              </a:solidFill>
              <a:latin typeface="Meiryo UI" panose="020B0604030504040204" pitchFamily="50" charset="-128"/>
              <a:ea typeface="Meiryo UI" panose="020B0604030504040204" pitchFamily="50" charset="-128"/>
            </a:endParaRPr>
          </a:p>
        </p:txBody>
      </p:sp>
      <p:sp>
        <p:nvSpPr>
          <p:cNvPr id="83" name="正方形/長方形 82"/>
          <p:cNvSpPr/>
          <p:nvPr/>
        </p:nvSpPr>
        <p:spPr>
          <a:xfrm>
            <a:off x="2999075" y="1990620"/>
            <a:ext cx="1238646" cy="2161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en-US" altLang="ja-JP" sz="969" b="1" dirty="0">
                <a:solidFill>
                  <a:prstClr val="white"/>
                </a:solidFill>
                <a:latin typeface="Meiryo UI" panose="020B0604030504040204" pitchFamily="50" charset="-128"/>
                <a:ea typeface="Meiryo UI" panose="020B0604030504040204" pitchFamily="50" charset="-128"/>
              </a:rPr>
              <a:t>C</a:t>
            </a:r>
            <a:r>
              <a:rPr kumimoji="1" lang="ja-JP" altLang="en-US" sz="969" b="1" dirty="0">
                <a:solidFill>
                  <a:prstClr val="white"/>
                </a:solidFill>
                <a:latin typeface="Meiryo UI" panose="020B0604030504040204" pitchFamily="50" charset="-128"/>
                <a:ea typeface="Meiryo UI" panose="020B0604030504040204" pitchFamily="50" charset="-128"/>
              </a:rPr>
              <a:t>社 テレワーク実施</a:t>
            </a:r>
          </a:p>
        </p:txBody>
      </p:sp>
      <p:sp>
        <p:nvSpPr>
          <p:cNvPr id="91" name="正方形/長方形 90"/>
          <p:cNvSpPr/>
          <p:nvPr/>
        </p:nvSpPr>
        <p:spPr>
          <a:xfrm>
            <a:off x="4596796" y="1793074"/>
            <a:ext cx="482953" cy="2113742"/>
          </a:xfrm>
          <a:prstGeom prst="rect">
            <a:avLst/>
          </a:prstGeom>
          <a:solidFill>
            <a:schemeClr val="bg1"/>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969" b="1" dirty="0">
                <a:solidFill>
                  <a:prstClr val="black"/>
                </a:solidFill>
                <a:latin typeface="Meiryo UI" panose="020B0604030504040204" pitchFamily="50" charset="-128"/>
                <a:ea typeface="Meiryo UI" panose="020B0604030504040204" pitchFamily="50" charset="-128"/>
              </a:rPr>
              <a:t>機器等導入助成</a:t>
            </a:r>
            <a:r>
              <a:rPr kumimoji="1" lang="ja-JP" altLang="en-US" sz="969" dirty="0">
                <a:solidFill>
                  <a:prstClr val="black"/>
                </a:solidFill>
                <a:latin typeface="Meiryo UI" panose="020B0604030504040204" pitchFamily="50" charset="-128"/>
                <a:ea typeface="Meiryo UI" panose="020B0604030504040204" pitchFamily="50" charset="-128"/>
              </a:rPr>
              <a:t>に係る</a:t>
            </a:r>
            <a:endParaRPr kumimoji="1" lang="en-US" altLang="ja-JP" sz="969" dirty="0">
              <a:solidFill>
                <a:prstClr val="black"/>
              </a:solidFill>
              <a:latin typeface="Meiryo UI" panose="020B0604030504040204" pitchFamily="50" charset="-128"/>
              <a:ea typeface="Meiryo UI" panose="020B0604030504040204" pitchFamily="50" charset="-128"/>
            </a:endParaRPr>
          </a:p>
          <a:p>
            <a:pPr algn="ct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支給申請書を作成</a:t>
            </a:r>
          </a:p>
        </p:txBody>
      </p:sp>
      <p:sp>
        <p:nvSpPr>
          <p:cNvPr id="92" name="正方形/長方形 91"/>
          <p:cNvSpPr/>
          <p:nvPr/>
        </p:nvSpPr>
        <p:spPr>
          <a:xfrm>
            <a:off x="4977054" y="2313891"/>
            <a:ext cx="482953" cy="1572765"/>
          </a:xfrm>
          <a:prstGeom prst="rect">
            <a:avLst/>
          </a:prstGeom>
          <a:noFill/>
          <a:ln w="12700">
            <a:noFill/>
          </a:ln>
        </p:spPr>
        <p:txBody>
          <a:bodyPr vert="eaVert" wrap="square" anchor="ctr">
            <a:spAutoFit/>
          </a:bodyPr>
          <a:lstStyle/>
          <a:p>
            <a:pP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労働局へ支給申請書を提出</a:t>
            </a:r>
          </a:p>
        </p:txBody>
      </p:sp>
      <p:sp>
        <p:nvSpPr>
          <p:cNvPr id="93" name="正方形/長方形 92"/>
          <p:cNvSpPr/>
          <p:nvPr/>
        </p:nvSpPr>
        <p:spPr>
          <a:xfrm>
            <a:off x="5372009" y="1791974"/>
            <a:ext cx="355162" cy="2113742"/>
          </a:xfrm>
          <a:prstGeom prst="rect">
            <a:avLst/>
          </a:prstGeom>
          <a:solidFill>
            <a:schemeClr val="accent6"/>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1108" b="1" spc="277" dirty="0">
                <a:solidFill>
                  <a:prstClr val="white"/>
                </a:solidFill>
                <a:latin typeface="Meiryo UI" panose="020B0604030504040204" pitchFamily="50" charset="-128"/>
                <a:ea typeface="Meiryo UI" panose="020B0604030504040204" pitchFamily="50" charset="-128"/>
              </a:rPr>
              <a:t>労働局による審査</a:t>
            </a:r>
          </a:p>
        </p:txBody>
      </p:sp>
      <p:sp>
        <p:nvSpPr>
          <p:cNvPr id="94" name="右矢印 93"/>
          <p:cNvSpPr/>
          <p:nvPr/>
        </p:nvSpPr>
        <p:spPr>
          <a:xfrm>
            <a:off x="5068314" y="2075446"/>
            <a:ext cx="319614" cy="238445"/>
          </a:xfrm>
          <a:prstGeom prst="rightArrow">
            <a:avLst>
              <a:gd name="adj1" fmla="val 56321"/>
              <a:gd name="adj2" fmla="val 5948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7899" tIns="38950" rIns="77899" bIns="38950" rtlCol="0" anchor="ctr"/>
          <a:lstStyle/>
          <a:p>
            <a:pPr algn="ctr" defTabSz="779173" fontAlgn="base">
              <a:spcBef>
                <a:spcPct val="0"/>
              </a:spcBef>
              <a:spcAft>
                <a:spcPct val="0"/>
              </a:spcAft>
              <a:defRPr/>
            </a:pPr>
            <a:endParaRPr kumimoji="1" lang="ja-JP" altLang="en-US" sz="1534">
              <a:solidFill>
                <a:prstClr val="white"/>
              </a:solidFill>
              <a:latin typeface="Meiryo UI" panose="020B0604030504040204" pitchFamily="50" charset="-128"/>
              <a:ea typeface="Meiryo UI" panose="020B0604030504040204" pitchFamily="50" charset="-128"/>
            </a:endParaRPr>
          </a:p>
        </p:txBody>
      </p:sp>
      <p:sp>
        <p:nvSpPr>
          <p:cNvPr id="96" name="正方形/長方形 95"/>
          <p:cNvSpPr/>
          <p:nvPr/>
        </p:nvSpPr>
        <p:spPr>
          <a:xfrm>
            <a:off x="6034475" y="1791974"/>
            <a:ext cx="355162" cy="2113742"/>
          </a:xfrm>
          <a:prstGeom prst="rect">
            <a:avLst/>
          </a:prstGeom>
          <a:solidFill>
            <a:schemeClr val="accent6"/>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1108" b="1" spc="277" dirty="0">
                <a:solidFill>
                  <a:prstClr val="white"/>
                </a:solidFill>
                <a:latin typeface="Meiryo UI" panose="020B0604030504040204" pitchFamily="50" charset="-128"/>
                <a:ea typeface="Meiryo UI" panose="020B0604030504040204" pitchFamily="50" charset="-128"/>
              </a:rPr>
              <a:t>機器等導入助成</a:t>
            </a:r>
          </a:p>
        </p:txBody>
      </p:sp>
      <p:sp>
        <p:nvSpPr>
          <p:cNvPr id="98" name="右矢印 97"/>
          <p:cNvSpPr/>
          <p:nvPr/>
        </p:nvSpPr>
        <p:spPr>
          <a:xfrm>
            <a:off x="5720052" y="2075446"/>
            <a:ext cx="319614" cy="238445"/>
          </a:xfrm>
          <a:prstGeom prst="rightArrow">
            <a:avLst>
              <a:gd name="adj1" fmla="val 56321"/>
              <a:gd name="adj2" fmla="val 5948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7899" tIns="38950" rIns="77899" bIns="38950" rtlCol="0" anchor="ctr"/>
          <a:lstStyle/>
          <a:p>
            <a:pPr algn="ctr" defTabSz="779173" fontAlgn="base">
              <a:spcBef>
                <a:spcPct val="0"/>
              </a:spcBef>
              <a:spcAft>
                <a:spcPct val="0"/>
              </a:spcAft>
              <a:defRPr/>
            </a:pPr>
            <a:endParaRPr kumimoji="1" lang="ja-JP" altLang="en-US" sz="1534">
              <a:solidFill>
                <a:prstClr val="white"/>
              </a:solidFill>
              <a:latin typeface="Meiryo UI" panose="020B0604030504040204" pitchFamily="50" charset="-128"/>
              <a:ea typeface="Meiryo UI" panose="020B0604030504040204" pitchFamily="50" charset="-128"/>
            </a:endParaRPr>
          </a:p>
        </p:txBody>
      </p:sp>
      <p:sp>
        <p:nvSpPr>
          <p:cNvPr id="99" name="正方形/長方形 98"/>
          <p:cNvSpPr/>
          <p:nvPr/>
        </p:nvSpPr>
        <p:spPr>
          <a:xfrm>
            <a:off x="5639879" y="2299217"/>
            <a:ext cx="482953" cy="1604378"/>
          </a:xfrm>
          <a:prstGeom prst="rect">
            <a:avLst/>
          </a:prstGeom>
          <a:noFill/>
          <a:ln w="12700">
            <a:noFill/>
          </a:ln>
        </p:spPr>
        <p:txBody>
          <a:bodyPr vert="eaVert" wrap="square" anchor="ctr">
            <a:spAutoFit/>
          </a:bodyPr>
          <a:lstStyle/>
          <a:p>
            <a:pP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テレワーク実施の実績に</a:t>
            </a:r>
            <a:endParaRPr kumimoji="1" lang="en-US" altLang="ja-JP" sz="969" dirty="0">
              <a:solidFill>
                <a:prstClr val="black"/>
              </a:solidFill>
              <a:latin typeface="Meiryo UI" panose="020B0604030504040204" pitchFamily="50" charset="-128"/>
              <a:ea typeface="Meiryo UI" panose="020B0604030504040204" pitchFamily="50" charset="-128"/>
            </a:endParaRPr>
          </a:p>
          <a:p>
            <a:pP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ついて一定の基準を満たす</a:t>
            </a:r>
          </a:p>
        </p:txBody>
      </p:sp>
      <p:sp>
        <p:nvSpPr>
          <p:cNvPr id="102" name="正方形/長方形 101"/>
          <p:cNvSpPr/>
          <p:nvPr/>
        </p:nvSpPr>
        <p:spPr>
          <a:xfrm>
            <a:off x="6718715" y="1677117"/>
            <a:ext cx="2215708" cy="23926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03" name="正方形/長方形 102"/>
          <p:cNvSpPr/>
          <p:nvPr/>
        </p:nvSpPr>
        <p:spPr>
          <a:xfrm>
            <a:off x="6812929" y="1793074"/>
            <a:ext cx="482953" cy="2113742"/>
          </a:xfrm>
          <a:prstGeom prst="rect">
            <a:avLst/>
          </a:prstGeom>
          <a:solidFill>
            <a:schemeClr val="bg1"/>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969" b="1" dirty="0">
                <a:solidFill>
                  <a:prstClr val="black"/>
                </a:solidFill>
                <a:latin typeface="Meiryo UI" panose="020B0604030504040204" pitchFamily="50" charset="-128"/>
                <a:ea typeface="Meiryo UI" panose="020B0604030504040204" pitchFamily="50" charset="-128"/>
              </a:rPr>
              <a:t>目標達成助成</a:t>
            </a:r>
            <a:r>
              <a:rPr kumimoji="1" lang="ja-JP" altLang="en-US" sz="969" dirty="0">
                <a:solidFill>
                  <a:prstClr val="black"/>
                </a:solidFill>
                <a:latin typeface="Meiryo UI" panose="020B0604030504040204" pitchFamily="50" charset="-128"/>
                <a:ea typeface="Meiryo UI" panose="020B0604030504040204" pitchFamily="50" charset="-128"/>
              </a:rPr>
              <a:t>に係る</a:t>
            </a:r>
            <a:endParaRPr kumimoji="1" lang="en-US" altLang="ja-JP" sz="969" dirty="0">
              <a:solidFill>
                <a:prstClr val="black"/>
              </a:solidFill>
              <a:latin typeface="Meiryo UI" panose="020B0604030504040204" pitchFamily="50" charset="-128"/>
              <a:ea typeface="Meiryo UI" panose="020B0604030504040204" pitchFamily="50" charset="-128"/>
            </a:endParaRPr>
          </a:p>
          <a:p>
            <a:pPr algn="ct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支給申請書を作成</a:t>
            </a:r>
          </a:p>
        </p:txBody>
      </p:sp>
      <p:sp>
        <p:nvSpPr>
          <p:cNvPr id="104" name="正方形/長方形 103"/>
          <p:cNvSpPr/>
          <p:nvPr/>
        </p:nvSpPr>
        <p:spPr>
          <a:xfrm>
            <a:off x="7193187" y="2313891"/>
            <a:ext cx="482953" cy="1572765"/>
          </a:xfrm>
          <a:prstGeom prst="rect">
            <a:avLst/>
          </a:prstGeom>
          <a:noFill/>
          <a:ln w="12700">
            <a:noFill/>
          </a:ln>
        </p:spPr>
        <p:txBody>
          <a:bodyPr vert="eaVert" wrap="square" anchor="ctr">
            <a:spAutoFit/>
          </a:bodyPr>
          <a:lstStyle/>
          <a:p>
            <a:pP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労働局へ支給申請書を提出</a:t>
            </a:r>
          </a:p>
        </p:txBody>
      </p:sp>
      <p:sp>
        <p:nvSpPr>
          <p:cNvPr id="105" name="正方形/長方形 104"/>
          <p:cNvSpPr/>
          <p:nvPr/>
        </p:nvSpPr>
        <p:spPr>
          <a:xfrm>
            <a:off x="7588142" y="1791974"/>
            <a:ext cx="355162" cy="2113742"/>
          </a:xfrm>
          <a:prstGeom prst="rect">
            <a:avLst/>
          </a:prstGeom>
          <a:solidFill>
            <a:schemeClr val="accent6"/>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1108" b="1" spc="277" dirty="0">
                <a:solidFill>
                  <a:prstClr val="white"/>
                </a:solidFill>
                <a:latin typeface="Meiryo UI" panose="020B0604030504040204" pitchFamily="50" charset="-128"/>
                <a:ea typeface="Meiryo UI" panose="020B0604030504040204" pitchFamily="50" charset="-128"/>
              </a:rPr>
              <a:t>労働局による審査</a:t>
            </a:r>
          </a:p>
        </p:txBody>
      </p:sp>
      <p:sp>
        <p:nvSpPr>
          <p:cNvPr id="106" name="右矢印 105"/>
          <p:cNvSpPr/>
          <p:nvPr/>
        </p:nvSpPr>
        <p:spPr>
          <a:xfrm>
            <a:off x="7284447" y="2075446"/>
            <a:ext cx="319614" cy="238445"/>
          </a:xfrm>
          <a:prstGeom prst="rightArrow">
            <a:avLst>
              <a:gd name="adj1" fmla="val 56321"/>
              <a:gd name="adj2" fmla="val 5948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7899" tIns="38950" rIns="77899" bIns="38950" rtlCol="0" anchor="ctr"/>
          <a:lstStyle/>
          <a:p>
            <a:pPr algn="ctr" defTabSz="779173" fontAlgn="base">
              <a:spcBef>
                <a:spcPct val="0"/>
              </a:spcBef>
              <a:spcAft>
                <a:spcPct val="0"/>
              </a:spcAft>
              <a:defRPr/>
            </a:pPr>
            <a:endParaRPr kumimoji="1" lang="ja-JP" altLang="en-US" sz="1534">
              <a:solidFill>
                <a:prstClr val="white"/>
              </a:solidFill>
              <a:latin typeface="Meiryo UI" panose="020B0604030504040204" pitchFamily="50" charset="-128"/>
              <a:ea typeface="Meiryo UI" panose="020B0604030504040204" pitchFamily="50" charset="-128"/>
            </a:endParaRPr>
          </a:p>
        </p:txBody>
      </p:sp>
      <p:sp>
        <p:nvSpPr>
          <p:cNvPr id="107" name="正方形/長方形 106"/>
          <p:cNvSpPr/>
          <p:nvPr/>
        </p:nvSpPr>
        <p:spPr>
          <a:xfrm>
            <a:off x="8475305" y="1791974"/>
            <a:ext cx="355162" cy="2113742"/>
          </a:xfrm>
          <a:prstGeom prst="rect">
            <a:avLst/>
          </a:prstGeom>
          <a:solidFill>
            <a:schemeClr val="accent6"/>
          </a:solidFill>
          <a:ln w="12700">
            <a:solidFill>
              <a:schemeClr val="accent6"/>
            </a:solidFill>
          </a:ln>
        </p:spPr>
        <p:txBody>
          <a:bodyPr vert="eaVert" wrap="square" anchor="ctr">
            <a:spAutoFit/>
          </a:bodyPr>
          <a:lstStyle/>
          <a:p>
            <a:pPr algn="ctr" defTabSz="844083" fontAlgn="base">
              <a:spcBef>
                <a:spcPct val="0"/>
              </a:spcBef>
              <a:spcAft>
                <a:spcPct val="0"/>
              </a:spcAft>
              <a:defRPr/>
            </a:pPr>
            <a:r>
              <a:rPr kumimoji="1" lang="ja-JP" altLang="en-US" sz="1108" b="1" spc="277" dirty="0">
                <a:solidFill>
                  <a:prstClr val="white"/>
                </a:solidFill>
                <a:latin typeface="Meiryo UI" panose="020B0604030504040204" pitchFamily="50" charset="-128"/>
                <a:ea typeface="Meiryo UI" panose="020B0604030504040204" pitchFamily="50" charset="-128"/>
              </a:rPr>
              <a:t>目標達成助成</a:t>
            </a:r>
          </a:p>
        </p:txBody>
      </p:sp>
      <p:sp>
        <p:nvSpPr>
          <p:cNvPr id="108" name="右矢印 107"/>
          <p:cNvSpPr/>
          <p:nvPr/>
        </p:nvSpPr>
        <p:spPr>
          <a:xfrm>
            <a:off x="7936185" y="2075446"/>
            <a:ext cx="534834" cy="238445"/>
          </a:xfrm>
          <a:prstGeom prst="rightArrow">
            <a:avLst>
              <a:gd name="adj1" fmla="val 56321"/>
              <a:gd name="adj2" fmla="val 59481"/>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77899" tIns="38950" rIns="77899" bIns="38950" rtlCol="0" anchor="ctr"/>
          <a:lstStyle/>
          <a:p>
            <a:pPr algn="ctr" defTabSz="779173" fontAlgn="base">
              <a:spcBef>
                <a:spcPct val="0"/>
              </a:spcBef>
              <a:spcAft>
                <a:spcPct val="0"/>
              </a:spcAft>
              <a:defRPr/>
            </a:pPr>
            <a:endParaRPr kumimoji="1" lang="ja-JP" altLang="en-US" sz="1534">
              <a:solidFill>
                <a:prstClr val="white"/>
              </a:solidFill>
              <a:latin typeface="Meiryo UI" panose="020B0604030504040204" pitchFamily="50" charset="-128"/>
              <a:ea typeface="Meiryo UI" panose="020B0604030504040204" pitchFamily="50" charset="-128"/>
            </a:endParaRPr>
          </a:p>
        </p:txBody>
      </p:sp>
      <p:sp>
        <p:nvSpPr>
          <p:cNvPr id="109" name="正方形/長方形 108"/>
          <p:cNvSpPr/>
          <p:nvPr/>
        </p:nvSpPr>
        <p:spPr>
          <a:xfrm>
            <a:off x="7886113" y="2299217"/>
            <a:ext cx="632096" cy="1604378"/>
          </a:xfrm>
          <a:prstGeom prst="rect">
            <a:avLst/>
          </a:prstGeom>
          <a:noFill/>
          <a:ln w="12700">
            <a:noFill/>
          </a:ln>
        </p:spPr>
        <p:txBody>
          <a:bodyPr vert="eaVert" wrap="square" anchor="ctr">
            <a:spAutoFit/>
          </a:bodyPr>
          <a:lstStyle/>
          <a:p>
            <a:pPr defTabSz="844083" fontAlgn="base">
              <a:spcBef>
                <a:spcPct val="0"/>
              </a:spcBef>
              <a:spcAft>
                <a:spcPct val="0"/>
              </a:spcAft>
              <a:defRPr/>
            </a:pPr>
            <a:r>
              <a:rPr kumimoji="1" lang="ja-JP" altLang="en-US" sz="969" dirty="0">
                <a:solidFill>
                  <a:prstClr val="black"/>
                </a:solidFill>
                <a:latin typeface="Meiryo UI" panose="020B0604030504040204" pitchFamily="50" charset="-128"/>
                <a:ea typeface="Meiryo UI" panose="020B0604030504040204" pitchFamily="50" charset="-128"/>
              </a:rPr>
              <a:t>評価期間後１年間の労働者の離職率等が一定の基準を満たす</a:t>
            </a:r>
          </a:p>
        </p:txBody>
      </p:sp>
      <p:sp>
        <p:nvSpPr>
          <p:cNvPr id="110" name="二等辺三角形 109"/>
          <p:cNvSpPr/>
          <p:nvPr/>
        </p:nvSpPr>
        <p:spPr>
          <a:xfrm rot="5400000">
            <a:off x="4248145" y="2809059"/>
            <a:ext cx="294518" cy="1001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11" name="二等辺三角形 110"/>
          <p:cNvSpPr/>
          <p:nvPr/>
        </p:nvSpPr>
        <p:spPr>
          <a:xfrm rot="5400000">
            <a:off x="6458317" y="2809060"/>
            <a:ext cx="294518" cy="1001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12" name="二等辺三角形 111"/>
          <p:cNvSpPr/>
          <p:nvPr/>
        </p:nvSpPr>
        <p:spPr>
          <a:xfrm rot="5400000">
            <a:off x="1454353" y="2810194"/>
            <a:ext cx="294518" cy="100121"/>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15" name="正方形/長方形 114"/>
          <p:cNvSpPr/>
          <p:nvPr/>
        </p:nvSpPr>
        <p:spPr>
          <a:xfrm>
            <a:off x="6718808" y="4599987"/>
            <a:ext cx="2215614" cy="161336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endParaRPr kumimoji="1" lang="ja-JP" altLang="en-US" sz="1662">
              <a:solidFill>
                <a:prstClr val="white"/>
              </a:solidFill>
              <a:latin typeface="Calibri"/>
              <a:ea typeface="ＭＳ Ｐゴシック" panose="020B0600070205080204" pitchFamily="50" charset="-128"/>
            </a:endParaRPr>
          </a:p>
        </p:txBody>
      </p:sp>
      <p:sp>
        <p:nvSpPr>
          <p:cNvPr id="116" name="正方形/長方形 115"/>
          <p:cNvSpPr/>
          <p:nvPr/>
        </p:nvSpPr>
        <p:spPr>
          <a:xfrm>
            <a:off x="6742132" y="4622387"/>
            <a:ext cx="2090683" cy="1610313"/>
          </a:xfrm>
          <a:prstGeom prst="rect">
            <a:avLst/>
          </a:prstGeom>
        </p:spPr>
        <p:txBody>
          <a:bodyPr wrap="square">
            <a:spAutoFit/>
          </a:bodyPr>
          <a:lstStyle/>
          <a:p>
            <a:pPr defTabSz="844083" fontAlgn="base">
              <a:lnSpc>
                <a:spcPct val="150000"/>
              </a:lnSpc>
              <a:spcBef>
                <a:spcPts val="277"/>
              </a:spcBef>
              <a:spcAft>
                <a:spcPct val="0"/>
              </a:spcAft>
              <a:defRPr/>
            </a:pPr>
            <a:r>
              <a:rPr kumimoji="1" lang="ja-JP" altLang="en-US" sz="1108" b="1" dirty="0">
                <a:solidFill>
                  <a:prstClr val="black"/>
                </a:solidFill>
                <a:latin typeface="Meiryo UI" panose="020B0604030504040204" pitchFamily="50" charset="-128"/>
                <a:ea typeface="Meiryo UI" panose="020B0604030504040204" pitchFamily="50" charset="-128"/>
              </a:rPr>
              <a:t>○テレワーク用通信機器の導入</a:t>
            </a:r>
          </a:p>
          <a:p>
            <a:pPr defTabSz="844083" fontAlgn="base">
              <a:lnSpc>
                <a:spcPct val="150000"/>
              </a:lnSpc>
              <a:spcBef>
                <a:spcPts val="277"/>
              </a:spcBef>
              <a:spcAft>
                <a:spcPct val="0"/>
              </a:spcAft>
              <a:defRPr/>
            </a:pPr>
            <a:r>
              <a:rPr kumimoji="1" lang="ja-JP" altLang="en-US" sz="1108" b="1" dirty="0">
                <a:solidFill>
                  <a:prstClr val="black"/>
                </a:solidFill>
                <a:latin typeface="Meiryo UI" panose="020B0604030504040204" pitchFamily="50" charset="-128"/>
                <a:ea typeface="Meiryo UI" panose="020B0604030504040204" pitchFamily="50" charset="-128"/>
              </a:rPr>
              <a:t>○労務管理担当者に対する研修</a:t>
            </a:r>
            <a:endParaRPr kumimoji="1" lang="en-US" altLang="ja-JP" sz="1108" b="1" dirty="0">
              <a:solidFill>
                <a:prstClr val="black"/>
              </a:solidFill>
              <a:latin typeface="Meiryo UI" panose="020B0604030504040204" pitchFamily="50" charset="-128"/>
              <a:ea typeface="Meiryo UI" panose="020B0604030504040204" pitchFamily="50" charset="-128"/>
            </a:endParaRPr>
          </a:p>
          <a:p>
            <a:pPr defTabSz="844083" fontAlgn="base">
              <a:lnSpc>
                <a:spcPct val="150000"/>
              </a:lnSpc>
              <a:spcBef>
                <a:spcPts val="277"/>
              </a:spcBef>
              <a:spcAft>
                <a:spcPct val="0"/>
              </a:spcAft>
              <a:defRPr/>
            </a:pPr>
            <a:r>
              <a:rPr kumimoji="1" lang="ja-JP" altLang="en-US" sz="1108" b="1" dirty="0">
                <a:solidFill>
                  <a:prstClr val="black"/>
                </a:solidFill>
                <a:latin typeface="Meiryo UI" panose="020B0604030504040204" pitchFamily="50" charset="-128"/>
                <a:ea typeface="Meiryo UI" panose="020B0604030504040204" pitchFamily="50" charset="-128"/>
              </a:rPr>
              <a:t>○労働者に対する研修</a:t>
            </a:r>
          </a:p>
          <a:p>
            <a:pPr defTabSz="844083" fontAlgn="base">
              <a:spcBef>
                <a:spcPts val="277"/>
              </a:spcBef>
              <a:spcAft>
                <a:spcPct val="0"/>
              </a:spcAft>
              <a:defRPr/>
            </a:pPr>
            <a:r>
              <a:rPr kumimoji="1" lang="ja-JP" altLang="en-US" sz="1108" b="1" dirty="0">
                <a:solidFill>
                  <a:prstClr val="black"/>
                </a:solidFill>
                <a:latin typeface="Meiryo UI" panose="020B0604030504040204" pitchFamily="50" charset="-128"/>
                <a:ea typeface="Meiryo UI" panose="020B0604030504040204" pitchFamily="50" charset="-128"/>
              </a:rPr>
              <a:t>○外部専門家による</a:t>
            </a:r>
            <a:r>
              <a:rPr kumimoji="1" lang="en-US" altLang="ja-JP" sz="1108" b="1" dirty="0">
                <a:solidFill>
                  <a:prstClr val="black"/>
                </a:solidFill>
                <a:latin typeface="Meiryo UI" panose="020B0604030504040204" pitchFamily="50" charset="-128"/>
                <a:ea typeface="Meiryo UI" panose="020B0604030504040204" pitchFamily="50" charset="-128"/>
              </a:rPr>
              <a:t/>
            </a:r>
            <a:br>
              <a:rPr kumimoji="1" lang="en-US" altLang="ja-JP" sz="1108" b="1" dirty="0">
                <a:solidFill>
                  <a:prstClr val="black"/>
                </a:solidFill>
                <a:latin typeface="Meiryo UI" panose="020B0604030504040204" pitchFamily="50" charset="-128"/>
                <a:ea typeface="Meiryo UI" panose="020B0604030504040204" pitchFamily="50" charset="-128"/>
              </a:rPr>
            </a:br>
            <a:r>
              <a:rPr kumimoji="1" lang="ja-JP" altLang="en-US" sz="1108" b="1" dirty="0">
                <a:solidFill>
                  <a:prstClr val="black"/>
                </a:solidFill>
                <a:latin typeface="Meiryo UI" panose="020B0604030504040204" pitchFamily="50" charset="-128"/>
                <a:ea typeface="Meiryo UI" panose="020B0604030504040204" pitchFamily="50" charset="-128"/>
              </a:rPr>
              <a:t>　 コンサルティング</a:t>
            </a:r>
          </a:p>
          <a:p>
            <a:pPr defTabSz="844083" fontAlgn="base">
              <a:lnSpc>
                <a:spcPct val="150000"/>
              </a:lnSpc>
              <a:spcBef>
                <a:spcPts val="277"/>
              </a:spcBef>
              <a:spcAft>
                <a:spcPct val="0"/>
              </a:spcAft>
              <a:defRPr/>
            </a:pPr>
            <a:r>
              <a:rPr kumimoji="1" lang="ja-JP" altLang="en-US" sz="1108" b="1" dirty="0">
                <a:solidFill>
                  <a:prstClr val="black"/>
                </a:solidFill>
                <a:latin typeface="Meiryo UI" panose="020B0604030504040204" pitchFamily="50" charset="-128"/>
                <a:ea typeface="Meiryo UI" panose="020B0604030504040204" pitchFamily="50" charset="-128"/>
              </a:rPr>
              <a:t>○就業規則等の作成・変更</a:t>
            </a:r>
          </a:p>
        </p:txBody>
      </p:sp>
      <p:sp>
        <p:nvSpPr>
          <p:cNvPr id="118" name="角丸四角形 117"/>
          <p:cNvSpPr/>
          <p:nvPr/>
        </p:nvSpPr>
        <p:spPr>
          <a:xfrm>
            <a:off x="510945" y="4112819"/>
            <a:ext cx="1560988" cy="29907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lIns="66462" tIns="66462" rIns="66462" bIns="66462" anchor="ctr"/>
          <a:lstStyle/>
          <a:p>
            <a:pPr defTabSz="779173" fontAlgn="base">
              <a:spcBef>
                <a:spcPct val="0"/>
              </a:spcBef>
              <a:spcAft>
                <a:spcPct val="0"/>
              </a:spcAft>
              <a:defRPr/>
            </a:pPr>
            <a:r>
              <a:rPr kumimoji="1" lang="ja-JP" altLang="en-US" sz="1292" b="1" dirty="0">
                <a:solidFill>
                  <a:prstClr val="black"/>
                </a:solidFill>
                <a:latin typeface="Meiryo UI" panose="020B0604030504040204" pitchFamily="50" charset="-128"/>
                <a:ea typeface="Meiryo UI" panose="020B0604030504040204" pitchFamily="50" charset="-128"/>
              </a:rPr>
              <a:t>機器等導入助成</a:t>
            </a:r>
          </a:p>
        </p:txBody>
      </p:sp>
      <p:sp>
        <p:nvSpPr>
          <p:cNvPr id="119" name="テキスト ボックス 118"/>
          <p:cNvSpPr txBox="1"/>
          <p:nvPr/>
        </p:nvSpPr>
        <p:spPr>
          <a:xfrm>
            <a:off x="1710957" y="5175066"/>
            <a:ext cx="3840533" cy="234360"/>
          </a:xfrm>
          <a:prstGeom prst="rect">
            <a:avLst/>
          </a:prstGeom>
          <a:noFill/>
        </p:spPr>
        <p:txBody>
          <a:bodyPr wrap="square" rtlCol="0">
            <a:spAutoFit/>
          </a:bodyPr>
          <a:lstStyle/>
          <a:p>
            <a:pPr defTabSz="779173" eaLnBrk="0" fontAlgn="base" hangingPunct="0">
              <a:spcBef>
                <a:spcPct val="0"/>
              </a:spcBef>
              <a:spcAft>
                <a:spcPct val="0"/>
              </a:spcAft>
              <a:defRPr/>
            </a:pPr>
            <a:r>
              <a:rPr kumimoji="1" lang="ja-JP" altLang="en-US" sz="923" dirty="0">
                <a:solidFill>
                  <a:prstClr val="black"/>
                </a:solidFill>
                <a:latin typeface="Meiryo UI" panose="020B0604030504040204" pitchFamily="50" charset="-128"/>
                <a:ea typeface="Meiryo UI" panose="020B0604030504040204" pitchFamily="50" charset="-128"/>
              </a:rPr>
              <a:t>下表の離職率およびテレワーク実績基準の全てを満たした事業主に支給</a:t>
            </a:r>
          </a:p>
        </p:txBody>
      </p:sp>
      <p:graphicFrame>
        <p:nvGraphicFramePr>
          <p:cNvPr id="120" name="表 119"/>
          <p:cNvGraphicFramePr>
            <a:graphicFrameLocks noGrp="1"/>
          </p:cNvGraphicFramePr>
          <p:nvPr>
            <p:extLst>
              <p:ext uri="{D42A27DB-BD31-4B8C-83A1-F6EECF244321}">
                <p14:modId xmlns:p14="http://schemas.microsoft.com/office/powerpoint/2010/main" val="3628941090"/>
              </p:ext>
            </p:extLst>
          </p:nvPr>
        </p:nvGraphicFramePr>
        <p:xfrm>
          <a:off x="563845" y="5450109"/>
          <a:ext cx="5948970" cy="1131274"/>
        </p:xfrm>
        <a:graphic>
          <a:graphicData uri="http://schemas.openxmlformats.org/drawingml/2006/table">
            <a:tbl>
              <a:tblPr firstRow="1" bandRow="1">
                <a:tableStyleId>{5C22544A-7EE6-4342-B048-85BDC9FD1C3A}</a:tableStyleId>
              </a:tblPr>
              <a:tblGrid>
                <a:gridCol w="4818998">
                  <a:extLst>
                    <a:ext uri="{9D8B030D-6E8A-4147-A177-3AD203B41FA5}">
                      <a16:colId xmlns:a16="http://schemas.microsoft.com/office/drawing/2014/main" val="20000"/>
                    </a:ext>
                  </a:extLst>
                </a:gridCol>
                <a:gridCol w="1129972">
                  <a:extLst>
                    <a:ext uri="{9D8B030D-6E8A-4147-A177-3AD203B41FA5}">
                      <a16:colId xmlns:a16="http://schemas.microsoft.com/office/drawing/2014/main" val="20003"/>
                    </a:ext>
                  </a:extLst>
                </a:gridCol>
              </a:tblGrid>
              <a:tr h="2209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dirty="0" smtClean="0">
                          <a:solidFill>
                            <a:schemeClr val="tx1"/>
                          </a:solidFill>
                          <a:latin typeface="Meiryo UI" panose="020B0604030504040204" pitchFamily="50" charset="-128"/>
                          <a:ea typeface="Meiryo UI" panose="020B0604030504040204" pitchFamily="50" charset="-128"/>
                        </a:rPr>
                        <a:t>離職率目標、テレワーク実績基準</a:t>
                      </a:r>
                    </a:p>
                  </a:txBody>
                  <a:tcPr marL="46012" marR="0" marT="30675" marB="3067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6"/>
                    </a:solidFill>
                  </a:tcPr>
                </a:tc>
                <a:tc>
                  <a:txBody>
                    <a:bodyPr/>
                    <a:lstStyle/>
                    <a:p>
                      <a:pPr marL="0" indent="0" algn="ctr" eaLnBrk="0" fontAlgn="base" hangingPunct="0">
                        <a:lnSpc>
                          <a:spcPts val="1100"/>
                        </a:lnSpc>
                        <a:spcBef>
                          <a:spcPct val="0"/>
                        </a:spcBef>
                        <a:spcAft>
                          <a:spcPct val="0"/>
                        </a:spcAft>
                      </a:pPr>
                      <a:r>
                        <a:rPr kumimoji="1" lang="ja-JP" altLang="en-US" sz="900" b="1" dirty="0" smtClean="0">
                          <a:solidFill>
                            <a:schemeClr val="tx1"/>
                          </a:solidFill>
                          <a:latin typeface="Meiryo UI" panose="020B0604030504040204" pitchFamily="50" charset="-128"/>
                          <a:ea typeface="Meiryo UI" panose="020B0604030504040204" pitchFamily="50" charset="-128"/>
                        </a:rPr>
                        <a:t>助成率</a:t>
                      </a:r>
                      <a:r>
                        <a:rPr lang="zh-TW" altLang="en-US" sz="900" b="1" dirty="0" smtClean="0">
                          <a:solidFill>
                            <a:schemeClr val="tx1"/>
                          </a:solidFill>
                          <a:latin typeface="Meiryo UI" panose="020B0604030504040204" pitchFamily="50" charset="-128"/>
                          <a:ea typeface="Meiryo UI" panose="020B0604030504040204" pitchFamily="50" charset="-128"/>
                          <a:cs typeface="Times New Roman" pitchFamily="18" charset="0"/>
                        </a:rPr>
                        <a:t>、上限</a:t>
                      </a:r>
                    </a:p>
                  </a:txBody>
                  <a:tcPr marL="61350" marR="0" marT="46012" marB="46012"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835073">
                <a:tc>
                  <a:txBody>
                    <a:bodyPr/>
                    <a:lstStyle/>
                    <a:p>
                      <a:pPr marL="171450" marR="0" lvl="0" indent="-171450" algn="l" defTabSz="914400" rtl="0" eaLnBrk="1" fontAlgn="auto" latinLnBrk="0" hangingPunct="1">
                        <a:lnSpc>
                          <a:spcPts val="1200"/>
                        </a:lnSpc>
                        <a:spcBef>
                          <a:spcPts val="0"/>
                        </a:spcBef>
                        <a:spcAft>
                          <a:spcPts val="0"/>
                        </a:spcAft>
                        <a:buClrTx/>
                        <a:buSzTx/>
                        <a:buFont typeface="Wingdings" panose="05000000000000000000" pitchFamily="2" charset="2"/>
                        <a:buChar char="ü"/>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評価期間後１年間の離職率が、計画提出前１年間の離職率以下</a:t>
                      </a:r>
                    </a:p>
                    <a:p>
                      <a:pPr marL="171450" marR="0" lvl="0" indent="-171450" algn="l" defTabSz="914400" rtl="0" eaLnBrk="1" fontAlgn="auto" latinLnBrk="0" hangingPunct="1">
                        <a:lnSpc>
                          <a:spcPts val="1200"/>
                        </a:lnSpc>
                        <a:spcBef>
                          <a:spcPts val="300"/>
                        </a:spcBef>
                        <a:spcAft>
                          <a:spcPts val="0"/>
                        </a:spcAft>
                        <a:buClrTx/>
                        <a:buSzTx/>
                        <a:buFont typeface="Wingdings" panose="05000000000000000000" pitchFamily="2" charset="2"/>
                        <a:buChar char="ü"/>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評価期間後１年間の離職率が</a:t>
                      </a:r>
                      <a:r>
                        <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30</a:t>
                      </a: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％以下</a:t>
                      </a:r>
                      <a:endParaRPr kumimoji="1" lang="en-US" altLang="ja-JP"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171450" marR="0" lvl="0" indent="-171450" algn="l" defTabSz="914400" rtl="0" eaLnBrk="1" fontAlgn="auto" latinLnBrk="0" hangingPunct="1">
                        <a:lnSpc>
                          <a:spcPts val="1200"/>
                        </a:lnSpc>
                        <a:spcBef>
                          <a:spcPts val="300"/>
                        </a:spcBef>
                        <a:spcAft>
                          <a:spcPts val="0"/>
                        </a:spcAft>
                        <a:buClrTx/>
                        <a:buSzTx/>
                        <a:buFont typeface="Wingdings" panose="05000000000000000000" pitchFamily="2" charset="2"/>
                        <a:buChar char="ü"/>
                        <a:tabLst/>
                        <a:defRPr/>
                      </a:pPr>
                      <a:r>
                        <a:rPr kumimoji="1" lang="ja-JP" altLang="en-US" sz="10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n-cs"/>
                        </a:rPr>
                        <a:t>評価期間初日から１年を経過した日からの３か月間に、１回以上テレワークを実施した労働者数が、評価期間初日から１年を経過した日における事業所の労働者数に、計画認定時点における事業所の労働者全体に占める対象労働者の割合を掛け合わせた人数以上</a:t>
                      </a:r>
                    </a:p>
                  </a:txBody>
                  <a:tcPr marL="46012" marR="0" marT="30675" marB="3067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kumimoji="1" lang="ja-JP" altLang="en-US" sz="900" b="1" dirty="0" smtClean="0">
                          <a:solidFill>
                            <a:schemeClr val="tx1"/>
                          </a:solidFill>
                          <a:latin typeface="Meiryo UI" panose="020B0604030504040204" pitchFamily="50" charset="-128"/>
                          <a:ea typeface="Meiryo UI" panose="020B0604030504040204" pitchFamily="50" charset="-128"/>
                        </a:rPr>
                        <a:t>助成率</a:t>
                      </a:r>
                      <a:r>
                        <a:rPr kumimoji="1" lang="en-US" altLang="ja-JP" sz="900" b="1" dirty="0" smtClean="0">
                          <a:solidFill>
                            <a:schemeClr val="tx1"/>
                          </a:solidFill>
                          <a:latin typeface="Meiryo UI" panose="020B0604030504040204" pitchFamily="50" charset="-128"/>
                          <a:ea typeface="Meiryo UI" panose="020B0604030504040204" pitchFamily="50" charset="-128"/>
                        </a:rPr>
                        <a:t>2</a:t>
                      </a:r>
                      <a:r>
                        <a:rPr kumimoji="1" lang="en-US" altLang="zh-TW" sz="900" b="1" dirty="0" smtClean="0">
                          <a:solidFill>
                            <a:schemeClr val="tx1"/>
                          </a:solidFill>
                          <a:latin typeface="Meiryo UI" panose="020B0604030504040204" pitchFamily="50" charset="-128"/>
                          <a:ea typeface="Meiryo UI" panose="020B0604030504040204" pitchFamily="50" charset="-128"/>
                        </a:rPr>
                        <a:t>0</a:t>
                      </a:r>
                      <a:r>
                        <a:rPr kumimoji="1" lang="zh-TW" altLang="en-US" sz="900" b="1" dirty="0" smtClean="0">
                          <a:solidFill>
                            <a:schemeClr val="tx1"/>
                          </a:solidFill>
                          <a:latin typeface="Meiryo UI" panose="020B0604030504040204" pitchFamily="50" charset="-128"/>
                          <a:ea typeface="Meiryo UI" panose="020B0604030504040204" pitchFamily="50" charset="-128"/>
                        </a:rPr>
                        <a:t>％ </a:t>
                      </a:r>
                      <a:r>
                        <a:rPr kumimoji="1" lang="en-US" altLang="ja-JP" sz="900" b="1" dirty="0" smtClean="0">
                          <a:solidFill>
                            <a:schemeClr val="tx1"/>
                          </a:solidFill>
                          <a:latin typeface="Meiryo UI" panose="020B0604030504040204" pitchFamily="50" charset="-128"/>
                          <a:ea typeface="Meiryo UI" panose="020B0604030504040204" pitchFamily="50" charset="-128"/>
                        </a:rPr>
                        <a:t>〈</a:t>
                      </a:r>
                      <a:r>
                        <a:rPr kumimoji="1" lang="en-US" altLang="zh-TW" sz="900" b="1" dirty="0" smtClean="0">
                          <a:solidFill>
                            <a:schemeClr val="tx1"/>
                          </a:solidFill>
                          <a:latin typeface="Meiryo UI" panose="020B0604030504040204" pitchFamily="50" charset="-128"/>
                          <a:ea typeface="Meiryo UI" panose="020B0604030504040204" pitchFamily="50" charset="-128"/>
                        </a:rPr>
                        <a:t>35%</a:t>
                      </a:r>
                      <a:r>
                        <a:rPr kumimoji="1" lang="en-US" altLang="ja-JP" sz="900" b="1" dirty="0" smtClean="0">
                          <a:solidFill>
                            <a:schemeClr val="tx1"/>
                          </a:solidFill>
                          <a:latin typeface="Meiryo UI" panose="020B0604030504040204" pitchFamily="50" charset="-128"/>
                          <a:ea typeface="Meiryo UI" panose="020B0604030504040204" pitchFamily="50" charset="-128"/>
                        </a:rPr>
                        <a:t>〉</a:t>
                      </a:r>
                      <a:endParaRPr kumimoji="1" lang="zh-TW" altLang="en-US" sz="900" b="1" dirty="0" smtClean="0">
                        <a:solidFill>
                          <a:schemeClr val="tx1"/>
                        </a:solidFill>
                        <a:latin typeface="Meiryo UI" panose="020B0604030504040204" pitchFamily="50" charset="-128"/>
                        <a:ea typeface="Meiryo UI" panose="020B0604030504040204" pitchFamily="50" charset="-128"/>
                      </a:endParaRPr>
                    </a:p>
                    <a:p>
                      <a:pPr algn="ctr"/>
                      <a:r>
                        <a:rPr kumimoji="1" lang="en-US" altLang="ja-JP" sz="900" b="0" dirty="0" smtClean="0">
                          <a:solidFill>
                            <a:schemeClr val="tx1"/>
                          </a:solidFill>
                          <a:latin typeface="Meiryo UI" panose="020B0604030504040204" pitchFamily="50" charset="-128"/>
                          <a:ea typeface="Meiryo UI" panose="020B0604030504040204" pitchFamily="50" charset="-128"/>
                        </a:rPr>
                        <a:t>※</a:t>
                      </a:r>
                      <a:r>
                        <a:rPr kumimoji="1" lang="zh-TW" altLang="en-US" sz="900" b="0" dirty="0" smtClean="0">
                          <a:solidFill>
                            <a:schemeClr val="tx1"/>
                          </a:solidFill>
                          <a:latin typeface="Meiryo UI" panose="020B0604030504040204" pitchFamily="50" charset="-128"/>
                          <a:ea typeface="Meiryo UI" panose="020B0604030504040204" pitchFamily="50" charset="-128"/>
                        </a:rPr>
                        <a:t>上限額</a:t>
                      </a:r>
                      <a:r>
                        <a:rPr kumimoji="1" lang="en-US" altLang="zh-TW" sz="900" b="0" dirty="0" smtClean="0">
                          <a:solidFill>
                            <a:schemeClr val="tx1"/>
                          </a:solidFill>
                          <a:latin typeface="Meiryo UI" panose="020B0604030504040204" pitchFamily="50" charset="-128"/>
                          <a:ea typeface="Meiryo UI" panose="020B0604030504040204" pitchFamily="50" charset="-128"/>
                        </a:rPr>
                        <a:t>100</a:t>
                      </a:r>
                      <a:r>
                        <a:rPr kumimoji="1" lang="zh-TW" altLang="en-US" sz="900" b="0" dirty="0" smtClean="0">
                          <a:solidFill>
                            <a:schemeClr val="tx1"/>
                          </a:solidFill>
                          <a:latin typeface="Meiryo UI" panose="020B0604030504040204" pitchFamily="50" charset="-128"/>
                          <a:ea typeface="Meiryo UI" panose="020B0604030504040204" pitchFamily="50" charset="-128"/>
                        </a:rPr>
                        <a:t>万円</a:t>
                      </a:r>
                    </a:p>
                  </a:txBody>
                  <a:tcPr marL="77913" marR="77913" marT="30675" marB="30675" anchor="ctr">
                    <a:lnL w="9525" cap="flat" cmpd="sng" algn="ctr">
                      <a:solidFill>
                        <a:schemeClr val="bg1">
                          <a:lumMod val="50000"/>
                        </a:schemeClr>
                      </a:solidFill>
                      <a:prstDash val="solid"/>
                      <a:round/>
                      <a:headEnd type="none" w="med" len="med"/>
                      <a:tailEnd type="none" w="med" len="med"/>
                    </a:lnL>
                    <a:lnR w="9525" cap="flat" cmpd="sng" algn="ctr">
                      <a:solidFill>
                        <a:schemeClr val="bg1">
                          <a:lumMod val="50000"/>
                        </a:schemeClr>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752734282"/>
                  </a:ext>
                </a:extLst>
              </a:tr>
            </a:tbl>
          </a:graphicData>
        </a:graphic>
      </p:graphicFrame>
      <p:sp>
        <p:nvSpPr>
          <p:cNvPr id="121" name="角丸四角形 120"/>
          <p:cNvSpPr/>
          <p:nvPr/>
        </p:nvSpPr>
        <p:spPr>
          <a:xfrm>
            <a:off x="524741" y="5130690"/>
            <a:ext cx="1560988" cy="299077"/>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lIns="66462" tIns="66462" rIns="66462" bIns="66462" anchor="ctr"/>
          <a:lstStyle/>
          <a:p>
            <a:pPr defTabSz="779173" fontAlgn="base">
              <a:spcBef>
                <a:spcPct val="0"/>
              </a:spcBef>
              <a:spcAft>
                <a:spcPct val="0"/>
              </a:spcAft>
              <a:defRPr/>
            </a:pPr>
            <a:r>
              <a:rPr kumimoji="1" lang="ja-JP" altLang="en-US" sz="1292" b="1" dirty="0">
                <a:solidFill>
                  <a:prstClr val="black"/>
                </a:solidFill>
                <a:latin typeface="Meiryo UI" panose="020B0604030504040204" pitchFamily="50" charset="-128"/>
                <a:ea typeface="Meiryo UI" panose="020B0604030504040204" pitchFamily="50" charset="-128"/>
              </a:rPr>
              <a:t>目標達成助成</a:t>
            </a:r>
          </a:p>
        </p:txBody>
      </p:sp>
      <p:sp>
        <p:nvSpPr>
          <p:cNvPr id="123" name="正方形/長方形 122"/>
          <p:cNvSpPr/>
          <p:nvPr/>
        </p:nvSpPr>
        <p:spPr>
          <a:xfrm>
            <a:off x="498353" y="4143472"/>
            <a:ext cx="6140950" cy="2668432"/>
          </a:xfrm>
          <a:prstGeom prst="rect">
            <a:avLst/>
          </a:prstGeom>
          <a:no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fontAlgn="base">
              <a:spcBef>
                <a:spcPct val="0"/>
              </a:spcBef>
              <a:spcAft>
                <a:spcPct val="0"/>
              </a:spcAft>
              <a:defRPr/>
            </a:pPr>
            <a:endParaRPr kumimoji="1" lang="ja-JP" altLang="en-US" sz="1662" b="1" spc="277" dirty="0">
              <a:solidFill>
                <a:prstClr val="black"/>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2459795" y="2248564"/>
            <a:ext cx="1238646" cy="2161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en-US" altLang="ja-JP" sz="969" b="1" dirty="0">
                <a:solidFill>
                  <a:prstClr val="white"/>
                </a:solidFill>
                <a:latin typeface="Meiryo UI" panose="020B0604030504040204" pitchFamily="50" charset="-128"/>
                <a:ea typeface="Meiryo UI" panose="020B0604030504040204" pitchFamily="50" charset="-128"/>
              </a:rPr>
              <a:t>B</a:t>
            </a:r>
            <a:r>
              <a:rPr kumimoji="1" lang="ja-JP" altLang="en-US" sz="969" b="1" dirty="0">
                <a:solidFill>
                  <a:prstClr val="white"/>
                </a:solidFill>
                <a:latin typeface="Meiryo UI" panose="020B0604030504040204" pitchFamily="50" charset="-128"/>
                <a:ea typeface="Meiryo UI" panose="020B0604030504040204" pitchFamily="50" charset="-128"/>
              </a:rPr>
              <a:t>社 テレワーク実施</a:t>
            </a:r>
          </a:p>
        </p:txBody>
      </p:sp>
      <p:sp>
        <p:nvSpPr>
          <p:cNvPr id="67" name="正方形/長方形 66"/>
          <p:cNvSpPr/>
          <p:nvPr/>
        </p:nvSpPr>
        <p:spPr>
          <a:xfrm>
            <a:off x="1748071" y="2510046"/>
            <a:ext cx="1238646" cy="2161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en-US" altLang="ja-JP" sz="969" b="1" dirty="0">
                <a:solidFill>
                  <a:prstClr val="white"/>
                </a:solidFill>
                <a:latin typeface="Meiryo UI" panose="020B0604030504040204" pitchFamily="50" charset="-128"/>
                <a:ea typeface="Meiryo UI" panose="020B0604030504040204" pitchFamily="50" charset="-128"/>
              </a:rPr>
              <a:t>A</a:t>
            </a:r>
            <a:r>
              <a:rPr kumimoji="1" lang="ja-JP" altLang="en-US" sz="969" b="1" dirty="0">
                <a:solidFill>
                  <a:prstClr val="white"/>
                </a:solidFill>
                <a:latin typeface="Meiryo UI" panose="020B0604030504040204" pitchFamily="50" charset="-128"/>
                <a:ea typeface="Meiryo UI" panose="020B0604030504040204" pitchFamily="50" charset="-128"/>
              </a:rPr>
              <a:t>社 テレワーク実施</a:t>
            </a:r>
          </a:p>
        </p:txBody>
      </p:sp>
      <p:sp>
        <p:nvSpPr>
          <p:cNvPr id="71" name="正方形/長方形 70"/>
          <p:cNvSpPr/>
          <p:nvPr/>
        </p:nvSpPr>
        <p:spPr>
          <a:xfrm>
            <a:off x="1710957" y="1670777"/>
            <a:ext cx="2571389" cy="263205"/>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1108" b="1" dirty="0">
                <a:solidFill>
                  <a:prstClr val="white"/>
                </a:solidFill>
                <a:latin typeface="Meiryo UI" panose="020B0604030504040204" pitchFamily="50" charset="-128"/>
                <a:ea typeface="Meiryo UI" panose="020B0604030504040204" pitchFamily="50" charset="-128"/>
              </a:rPr>
              <a:t>認定後６か月間</a:t>
            </a:r>
          </a:p>
        </p:txBody>
      </p:sp>
      <p:sp>
        <p:nvSpPr>
          <p:cNvPr id="75" name="正方形/長方形 74"/>
          <p:cNvSpPr/>
          <p:nvPr/>
        </p:nvSpPr>
        <p:spPr>
          <a:xfrm>
            <a:off x="1699437" y="3162659"/>
            <a:ext cx="2578336" cy="876522"/>
          </a:xfrm>
          <a:prstGeom prst="rect">
            <a:avLst/>
          </a:prstGeom>
        </p:spPr>
        <p:txBody>
          <a:bodyPr wrap="square">
            <a:spAutoFit/>
          </a:bodyPr>
          <a:lstStyle/>
          <a:p>
            <a:pPr marL="158265" indent="-158265" defTabSz="844083" fontAlgn="base">
              <a:spcBef>
                <a:spcPct val="0"/>
              </a:spcBef>
              <a:spcAft>
                <a:spcPct val="0"/>
              </a:spcAft>
              <a:buFont typeface="Wingdings" panose="05000000000000000000" pitchFamily="2" charset="2"/>
              <a:buChar char="l"/>
              <a:defRPr/>
            </a:pPr>
            <a:r>
              <a:rPr kumimoji="1" lang="ja-JP" altLang="en-US" sz="969" dirty="0">
                <a:solidFill>
                  <a:prstClr val="black"/>
                </a:solidFill>
                <a:latin typeface="Meiryo UI" panose="020B0604030504040204" pitchFamily="50" charset="-128"/>
                <a:ea typeface="Meiryo UI" panose="020B0604030504040204" pitchFamily="50" charset="-128"/>
              </a:rPr>
              <a:t>認定を受けたテレワーク実施計画書に基づき、テレワーク用通信機器の導入、労務管理担当者等に対する研修等の取組を実施</a:t>
            </a:r>
            <a:endParaRPr kumimoji="1" lang="en-US" altLang="ja-JP" sz="969" dirty="0">
              <a:solidFill>
                <a:prstClr val="black"/>
              </a:solidFill>
              <a:latin typeface="Meiryo UI" panose="020B0604030504040204" pitchFamily="50" charset="-128"/>
              <a:ea typeface="Meiryo UI" panose="020B0604030504040204" pitchFamily="50" charset="-128"/>
            </a:endParaRPr>
          </a:p>
          <a:p>
            <a:pPr marL="158265" indent="-158265" defTabSz="844083" fontAlgn="base">
              <a:spcBef>
                <a:spcPts val="277"/>
              </a:spcBef>
              <a:spcAft>
                <a:spcPct val="0"/>
              </a:spcAft>
              <a:buFont typeface="Wingdings" panose="05000000000000000000" pitchFamily="2" charset="2"/>
              <a:buChar char="l"/>
              <a:defRPr/>
            </a:pPr>
            <a:r>
              <a:rPr kumimoji="1" lang="ja-JP" altLang="en-US" sz="969" dirty="0">
                <a:solidFill>
                  <a:prstClr val="black"/>
                </a:solidFill>
                <a:latin typeface="Meiryo UI" panose="020B0604030504040204" pitchFamily="50" charset="-128"/>
                <a:ea typeface="Meiryo UI" panose="020B0604030504040204" pitchFamily="50" charset="-128"/>
              </a:rPr>
              <a:t>就業規則等に、テレワークに関する制度を規定することが必要</a:t>
            </a:r>
          </a:p>
        </p:txBody>
      </p:sp>
      <p:sp>
        <p:nvSpPr>
          <p:cNvPr id="76" name="正方形/長方形 75"/>
          <p:cNvSpPr/>
          <p:nvPr/>
        </p:nvSpPr>
        <p:spPr>
          <a:xfrm>
            <a:off x="2528220" y="2839276"/>
            <a:ext cx="1784468" cy="321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fontAlgn="base">
              <a:spcBef>
                <a:spcPct val="0"/>
              </a:spcBef>
              <a:spcAft>
                <a:spcPct val="0"/>
              </a:spcAft>
              <a:defRPr/>
            </a:pPr>
            <a:r>
              <a:rPr kumimoji="1" lang="ja-JP" altLang="en-US" sz="969" b="1" dirty="0">
                <a:solidFill>
                  <a:prstClr val="black"/>
                </a:solidFill>
                <a:latin typeface="Meiryo UI" panose="020B0604030504040204" pitchFamily="50" charset="-128"/>
                <a:ea typeface="Meiryo UI" panose="020B0604030504040204" pitchFamily="50" charset="-128"/>
              </a:rPr>
              <a:t>評価期間（連続３か月）</a:t>
            </a:r>
            <a:endParaRPr kumimoji="1" lang="en-US" altLang="ja-JP" sz="969" b="1" dirty="0">
              <a:solidFill>
                <a:prstClr val="black"/>
              </a:solidFill>
              <a:latin typeface="Meiryo UI" panose="020B0604030504040204" pitchFamily="50" charset="-128"/>
              <a:ea typeface="Meiryo UI" panose="020B0604030504040204" pitchFamily="50" charset="-128"/>
            </a:endParaRPr>
          </a:p>
          <a:p>
            <a:pPr algn="ctr" defTabSz="844083" fontAlgn="base">
              <a:spcBef>
                <a:spcPct val="0"/>
              </a:spcBef>
              <a:spcAft>
                <a:spcPct val="0"/>
              </a:spcAft>
              <a:defRPr/>
            </a:pPr>
            <a:r>
              <a:rPr kumimoji="1" lang="en-US" altLang="ja-JP" sz="969" b="1" dirty="0">
                <a:solidFill>
                  <a:prstClr val="black"/>
                </a:solidFill>
                <a:latin typeface="Meiryo UI" panose="020B0604030504040204" pitchFamily="50" charset="-128"/>
                <a:ea typeface="Meiryo UI" panose="020B0604030504040204" pitchFamily="50" charset="-128"/>
              </a:rPr>
              <a:t>※</a:t>
            </a:r>
            <a:r>
              <a:rPr kumimoji="1" lang="ja-JP" altLang="en-US" sz="969" b="1" dirty="0">
                <a:solidFill>
                  <a:prstClr val="black"/>
                </a:solidFill>
                <a:latin typeface="Meiryo UI" panose="020B0604030504040204" pitchFamily="50" charset="-128"/>
                <a:ea typeface="Meiryo UI" panose="020B0604030504040204" pitchFamily="50" charset="-128"/>
              </a:rPr>
              <a:t>事業主が任意に設定</a:t>
            </a:r>
          </a:p>
        </p:txBody>
      </p:sp>
      <p:cxnSp>
        <p:nvCxnSpPr>
          <p:cNvPr id="5" name="直線矢印コネクタ 4"/>
          <p:cNvCxnSpPr>
            <a:stCxn id="76" idx="0"/>
          </p:cNvCxnSpPr>
          <p:nvPr/>
        </p:nvCxnSpPr>
        <p:spPr>
          <a:xfrm flipH="1" flipV="1">
            <a:off x="2841892" y="2685709"/>
            <a:ext cx="578562" cy="153567"/>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78" name="直線矢印コネクタ 77"/>
          <p:cNvCxnSpPr>
            <a:stCxn id="76" idx="0"/>
          </p:cNvCxnSpPr>
          <p:nvPr/>
        </p:nvCxnSpPr>
        <p:spPr>
          <a:xfrm flipH="1" flipV="1">
            <a:off x="3220528" y="2419833"/>
            <a:ext cx="199926" cy="419442"/>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81" name="直線矢印コネクタ 80"/>
          <p:cNvCxnSpPr>
            <a:stCxn id="76" idx="0"/>
          </p:cNvCxnSpPr>
          <p:nvPr/>
        </p:nvCxnSpPr>
        <p:spPr>
          <a:xfrm flipV="1">
            <a:off x="3420454" y="2227894"/>
            <a:ext cx="362044" cy="611382"/>
          </a:xfrm>
          <a:prstGeom prst="straightConnector1">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2" name="スライド番号プレースホルダー 1"/>
          <p:cNvSpPr>
            <a:spLocks noGrp="1"/>
          </p:cNvSpPr>
          <p:nvPr>
            <p:ph type="sldNum" sz="quarter" idx="12"/>
          </p:nvPr>
        </p:nvSpPr>
        <p:spPr/>
        <p:txBody>
          <a:bodyPr/>
          <a:lstStyle/>
          <a:p>
            <a:fld id="{FED173DD-3E2F-4949-85A1-36F5DA726C8F}" type="slidenum">
              <a:rPr lang="ja-JP" altLang="en-US" sz="1480" smtClean="0"/>
              <a:pPr/>
              <a:t>25</a:t>
            </a:fld>
            <a:endParaRPr lang="ja-JP" altLang="en-US" sz="1480" dirty="0"/>
          </a:p>
        </p:txBody>
      </p:sp>
    </p:spTree>
    <p:extLst>
      <p:ext uri="{BB962C8B-B14F-4D97-AF65-F5344CB8AC3E}">
        <p14:creationId xmlns:p14="http://schemas.microsoft.com/office/powerpoint/2010/main" val="1242348787"/>
      </p:ext>
    </p:extLst>
  </p:cSld>
  <p:clrMapOvr>
    <a:masterClrMapping/>
  </p:clrMapOvr>
  <mc:AlternateContent xmlns:mc="http://schemas.openxmlformats.org/markup-compatibility/2006" xmlns:p14="http://schemas.microsoft.com/office/powerpoint/2010/main">
    <mc:Choice Requires="p14">
      <p:transition spd="slow" p14:dur="2000" advTm="438411"/>
    </mc:Choice>
    <mc:Fallback xmlns="">
      <p:transition spd="slow" advTm="438411"/>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テキスト ボックス 24"/>
          <p:cNvSpPr txBox="1"/>
          <p:nvPr/>
        </p:nvSpPr>
        <p:spPr>
          <a:xfrm>
            <a:off x="650334" y="1866023"/>
            <a:ext cx="7843334" cy="717312"/>
          </a:xfrm>
          <a:prstGeom prst="rect">
            <a:avLst/>
          </a:prstGeom>
          <a:noFill/>
          <a:ln>
            <a:noFill/>
          </a:ln>
        </p:spPr>
        <p:txBody>
          <a:bodyPr wrap="square" rtlCol="0">
            <a:spAutoFit/>
          </a:bodyPr>
          <a:lstStyle/>
          <a:p>
            <a:pPr defTabSz="422041"/>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要求理由</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endParaRPr lang="ja-JP" altLang="en-US"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新型コロナウイルスの影響下において、従来のような最賃の大幅引上げが困難な中にあっても、賃</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上げし易い環境を整備するため、より低額の</a:t>
            </a:r>
            <a:r>
              <a:rPr lang="en-US" altLang="ja-JP" sz="1477" dirty="0">
                <a:solidFill>
                  <a:prstClr val="black"/>
                </a:solidFill>
                <a:latin typeface="Calibri"/>
                <a:ea typeface="ＭＳ Ｐゴシック" panose="020B0600070205080204" pitchFamily="50" charset="-128"/>
              </a:rPr>
              <a:t>20</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円コースを設けることで利用拡大を図る。</a:t>
            </a:r>
          </a:p>
        </p:txBody>
      </p:sp>
      <p:sp>
        <p:nvSpPr>
          <p:cNvPr id="24" name="正方形/長方形 23"/>
          <p:cNvSpPr/>
          <p:nvPr/>
        </p:nvSpPr>
        <p:spPr>
          <a:xfrm>
            <a:off x="384458" y="238491"/>
            <a:ext cx="8375084" cy="3988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2041"/>
            <a:r>
              <a:rPr lang="ja-JP" altLang="en-US" sz="1846" b="1" dirty="0">
                <a:solidFill>
                  <a:prstClr val="white"/>
                </a:solidFill>
                <a:latin typeface="Calibri"/>
                <a:ea typeface="ＭＳ Ｐゴシック" panose="020B0600070205080204" pitchFamily="50" charset="-128"/>
              </a:rPr>
              <a:t>令和３年度業務改善助成金について</a:t>
            </a:r>
            <a:endParaRPr lang="en-US" altLang="ja-JP" sz="1846" b="1" u="sng" dirty="0">
              <a:solidFill>
                <a:prstClr val="white"/>
              </a:solidFill>
              <a:latin typeface="Calibri"/>
              <a:ea typeface="ＭＳ Ｐゴシック" panose="020B0600070205080204" pitchFamily="50" charset="-128"/>
            </a:endParaRPr>
          </a:p>
        </p:txBody>
      </p:sp>
      <p:sp>
        <p:nvSpPr>
          <p:cNvPr id="29" name="テキスト ボックス 28"/>
          <p:cNvSpPr txBox="1"/>
          <p:nvPr/>
        </p:nvSpPr>
        <p:spPr>
          <a:xfrm>
            <a:off x="638577" y="3327661"/>
            <a:ext cx="4092646" cy="830997"/>
          </a:xfrm>
          <a:prstGeom prst="rect">
            <a:avLst/>
          </a:prstGeom>
          <a:noFill/>
          <a:ln>
            <a:noFill/>
          </a:ln>
        </p:spPr>
        <p:txBody>
          <a:bodyPr wrap="square" rtlCol="0">
            <a:spAutoFit/>
          </a:bodyPr>
          <a:lstStyle/>
          <a:p>
            <a:pPr defTabSz="422041"/>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助成率</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令和３年度：３</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４（４</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５）</a:t>
            </a:r>
            <a:endParaRPr lang="en-US" altLang="ja-JP" sz="1292" strike="dblStrike"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　</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生産性要件を満たした事業場の場合、４</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５（９</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/10</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　　　</a:t>
            </a:r>
            <a:endParaRPr lang="en-US" altLang="ja-JP" sz="1108"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　</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（）内は事業場内最低賃金</a:t>
            </a:r>
            <a:r>
              <a:rPr lang="en-US" altLang="ja-JP" sz="1108" b="1" kern="0" dirty="0">
                <a:solidFill>
                  <a:prstClr val="black"/>
                </a:solidFill>
                <a:latin typeface="ＤＦ平成ゴシック体W5" panose="020B0509000000000000" pitchFamily="49" charset="-128"/>
                <a:ea typeface="ＤＦ平成ゴシック体W5" panose="020B0509000000000000" pitchFamily="49" charset="-128"/>
              </a:rPr>
              <a:t>900</a:t>
            </a:r>
            <a:r>
              <a:rPr lang="ja-JP" altLang="en-US" sz="1108" b="1" kern="0" dirty="0">
                <a:solidFill>
                  <a:prstClr val="black"/>
                </a:solidFill>
                <a:latin typeface="ＤＦ平成ゴシック体W5" panose="020B0509000000000000" pitchFamily="49" charset="-128"/>
                <a:ea typeface="ＤＦ平成ゴシック体W5" panose="020B0509000000000000" pitchFamily="49" charset="-128"/>
              </a:rPr>
              <a:t>円未満</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の事業場</a:t>
            </a:r>
          </a:p>
        </p:txBody>
      </p:sp>
      <p:sp>
        <p:nvSpPr>
          <p:cNvPr id="31" name="テキスト ボックス 30"/>
          <p:cNvSpPr txBox="1"/>
          <p:nvPr/>
        </p:nvSpPr>
        <p:spPr>
          <a:xfrm>
            <a:off x="638577" y="4118356"/>
            <a:ext cx="4386949" cy="291170"/>
          </a:xfrm>
          <a:prstGeom prst="rect">
            <a:avLst/>
          </a:prstGeom>
          <a:noFill/>
          <a:ln>
            <a:noFill/>
          </a:ln>
        </p:spPr>
        <p:txBody>
          <a:bodyPr wrap="square" rtlCol="0">
            <a:spAutoFit/>
          </a:bodyPr>
          <a:lstStyle/>
          <a:p>
            <a:pPr defTabSz="422041"/>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助成上限額</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endParaRPr lang="en-US" altLang="ja-JP" sz="923" strike="sngStrike" kern="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6" name="角丸四角形 5"/>
          <p:cNvSpPr/>
          <p:nvPr/>
        </p:nvSpPr>
        <p:spPr>
          <a:xfrm>
            <a:off x="351692" y="703774"/>
            <a:ext cx="8407850" cy="5849265"/>
          </a:xfrm>
          <a:prstGeom prst="roundRect">
            <a:avLst>
              <a:gd name="adj" fmla="val 10211"/>
            </a:avLst>
          </a:prstGeom>
        </p:spPr>
        <p:style>
          <a:lnRef idx="1">
            <a:schemeClr val="accent1"/>
          </a:lnRef>
          <a:fillRef idx="0">
            <a:schemeClr val="accent1"/>
          </a:fillRef>
          <a:effectRef idx="0">
            <a:schemeClr val="accent1"/>
          </a:effectRef>
          <a:fontRef idx="minor">
            <a:schemeClr val="tx1"/>
          </a:fontRef>
        </p:style>
        <p:txBody>
          <a:bodyPr rtlCol="0" anchor="ctr"/>
          <a:lstStyle/>
          <a:p>
            <a:pPr algn="ctr" defTabSz="422041"/>
            <a:endParaRPr lang="ja-JP" altLang="en-US" sz="1662">
              <a:solidFill>
                <a:prstClr val="black"/>
              </a:solidFill>
              <a:latin typeface="Calibri"/>
              <a:ea typeface="ＭＳ Ｐゴシック" panose="020B0600070205080204" pitchFamily="50" charset="-128"/>
            </a:endParaRPr>
          </a:p>
        </p:txBody>
      </p:sp>
      <p:sp>
        <p:nvSpPr>
          <p:cNvPr id="10" name="テキスト ボックス 9"/>
          <p:cNvSpPr txBox="1"/>
          <p:nvPr/>
        </p:nvSpPr>
        <p:spPr>
          <a:xfrm>
            <a:off x="640294" y="2508933"/>
            <a:ext cx="5853267" cy="887679"/>
          </a:xfrm>
          <a:prstGeom prst="rect">
            <a:avLst/>
          </a:prstGeom>
          <a:noFill/>
          <a:ln>
            <a:noFill/>
          </a:ln>
        </p:spPr>
        <p:txBody>
          <a:bodyPr wrap="square" rtlCol="0">
            <a:spAutoFit/>
          </a:bodyPr>
          <a:lstStyle/>
          <a:p>
            <a:pPr defTabSz="422041"/>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対象事業場</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以下の２つの要件をすべて満たす事業場</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・事業場内最低賃金と地域別最低賃金の差額が</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30</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円以内であること</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・事業場規模</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100</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人以下であること</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p:txBody>
      </p:sp>
      <p:graphicFrame>
        <p:nvGraphicFramePr>
          <p:cNvPr id="13" name="表 12"/>
          <p:cNvGraphicFramePr>
            <a:graphicFrameLocks noGrp="1"/>
          </p:cNvGraphicFramePr>
          <p:nvPr>
            <p:extLst/>
          </p:nvPr>
        </p:nvGraphicFramePr>
        <p:xfrm>
          <a:off x="760566" y="4370075"/>
          <a:ext cx="7590101" cy="2073295"/>
        </p:xfrm>
        <a:graphic>
          <a:graphicData uri="http://schemas.openxmlformats.org/drawingml/2006/table">
            <a:tbl>
              <a:tblPr firstRow="1" bandRow="1">
                <a:tableStyleId>{5C22544A-7EE6-4342-B048-85BDC9FD1C3A}</a:tableStyleId>
              </a:tblPr>
              <a:tblGrid>
                <a:gridCol w="1142616">
                  <a:extLst>
                    <a:ext uri="{9D8B030D-6E8A-4147-A177-3AD203B41FA5}">
                      <a16:colId xmlns:a16="http://schemas.microsoft.com/office/drawing/2014/main" val="20000"/>
                    </a:ext>
                  </a:extLst>
                </a:gridCol>
                <a:gridCol w="1528785">
                  <a:extLst>
                    <a:ext uri="{9D8B030D-6E8A-4147-A177-3AD203B41FA5}">
                      <a16:colId xmlns:a16="http://schemas.microsoft.com/office/drawing/2014/main" val="20001"/>
                    </a:ext>
                  </a:extLst>
                </a:gridCol>
                <a:gridCol w="1551791">
                  <a:extLst>
                    <a:ext uri="{9D8B030D-6E8A-4147-A177-3AD203B41FA5}">
                      <a16:colId xmlns:a16="http://schemas.microsoft.com/office/drawing/2014/main" val="2557500039"/>
                    </a:ext>
                  </a:extLst>
                </a:gridCol>
                <a:gridCol w="1705186">
                  <a:extLst>
                    <a:ext uri="{9D8B030D-6E8A-4147-A177-3AD203B41FA5}">
                      <a16:colId xmlns:a16="http://schemas.microsoft.com/office/drawing/2014/main" val="3324967232"/>
                    </a:ext>
                  </a:extLst>
                </a:gridCol>
                <a:gridCol w="1661723">
                  <a:extLst>
                    <a:ext uri="{9D8B030D-6E8A-4147-A177-3AD203B41FA5}">
                      <a16:colId xmlns:a16="http://schemas.microsoft.com/office/drawing/2014/main" val="3390367311"/>
                    </a:ext>
                  </a:extLst>
                </a:gridCol>
              </a:tblGrid>
              <a:tr h="647602">
                <a:tc>
                  <a:txBody>
                    <a:bodyPr/>
                    <a:lstStyle/>
                    <a:p>
                      <a:pPr algn="ctr"/>
                      <a:r>
                        <a:rPr kumimoji="1" lang="ja-JP" altLang="en-US" sz="1500" dirty="0" smtClean="0">
                          <a:latin typeface="ＤＦ平成ゴシック体W5" panose="020B0509000000000000" pitchFamily="49" charset="-128"/>
                          <a:ea typeface="ＤＦ平成ゴシック体W5" panose="020B0509000000000000" pitchFamily="49" charset="-128"/>
                        </a:rPr>
                        <a:t>引き上げる労働者の数</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smtClean="0">
                          <a:solidFill>
                            <a:schemeClr val="bg1"/>
                          </a:solidFill>
                          <a:latin typeface="ＤＦ平成ゴシック体W5" panose="020B0509000000000000" pitchFamily="49" charset="-128"/>
                          <a:ea typeface="ＤＦ平成ゴシック体W5" panose="020B0509000000000000" pitchFamily="49" charset="-128"/>
                        </a:rPr>
                        <a:t>20</a:t>
                      </a:r>
                      <a:r>
                        <a:rPr kumimoji="1" lang="ja-JP" altLang="en-US" sz="1500" dirty="0" smtClean="0">
                          <a:solidFill>
                            <a:schemeClr val="bg1"/>
                          </a:solidFill>
                          <a:latin typeface="ＤＦ平成ゴシック体W5" panose="020B0509000000000000" pitchFamily="49" charset="-128"/>
                          <a:ea typeface="ＤＦ平成ゴシック体W5" panose="020B0509000000000000" pitchFamily="49" charset="-128"/>
                        </a:rPr>
                        <a:t>円コース</a:t>
                      </a:r>
                      <a:endParaRPr kumimoji="1" lang="en-US" altLang="ja-JP" sz="1500" dirty="0" smtClean="0">
                        <a:solidFill>
                          <a:schemeClr val="bg1"/>
                        </a:solidFill>
                        <a:latin typeface="ＤＦ平成ゴシック体W5" panose="020B0509000000000000" pitchFamily="49" charset="-128"/>
                        <a:ea typeface="ＤＦ平成ゴシック体W5" panose="020B0509000000000000" pitchFamily="49" charset="-128"/>
                      </a:endParaRPr>
                    </a:p>
                    <a:p>
                      <a:pPr algn="ctr"/>
                      <a:r>
                        <a:rPr kumimoji="1" lang="ja-JP" altLang="en-US" sz="1100" dirty="0" smtClean="0">
                          <a:solidFill>
                            <a:schemeClr val="bg1"/>
                          </a:solidFill>
                          <a:latin typeface="ＤＦ平成ゴシック体W5" panose="020B0509000000000000" pitchFamily="49" charset="-128"/>
                          <a:ea typeface="ＤＦ平成ゴシック体W5" panose="020B0509000000000000" pitchFamily="49" charset="-128"/>
                        </a:rPr>
                        <a:t>（新規）</a:t>
                      </a:r>
                      <a:endParaRPr kumimoji="1" lang="en-US" altLang="ja-JP" sz="1100" dirty="0" smtClean="0">
                        <a:solidFill>
                          <a:schemeClr val="bg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30</a:t>
                      </a:r>
                      <a:r>
                        <a:rPr kumimoji="1" lang="ja-JP" altLang="en-US" sz="1500" dirty="0" smtClean="0">
                          <a:latin typeface="ＤＦ平成ゴシック体W5" panose="020B0509000000000000" pitchFamily="49" charset="-128"/>
                          <a:ea typeface="ＤＦ平成ゴシック体W5" panose="020B0509000000000000" pitchFamily="49" charset="-128"/>
                        </a:rPr>
                        <a:t>円コース</a:t>
                      </a:r>
                      <a:endParaRPr kumimoji="1" lang="en-US" altLang="ja-JP" sz="1500" dirty="0" smtClean="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60</a:t>
                      </a:r>
                      <a:r>
                        <a:rPr kumimoji="1" lang="ja-JP" altLang="en-US" sz="1500" dirty="0" smtClean="0">
                          <a:latin typeface="ＤＦ平成ゴシック体W5" panose="020B0509000000000000" pitchFamily="49" charset="-128"/>
                          <a:ea typeface="ＤＦ平成ゴシック体W5" panose="020B0509000000000000" pitchFamily="49" charset="-128"/>
                        </a:rPr>
                        <a:t>円コース</a:t>
                      </a:r>
                      <a:endParaRPr kumimoji="1" lang="en-US" altLang="ja-JP" sz="1500" dirty="0" smtClean="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90</a:t>
                      </a:r>
                      <a:r>
                        <a:rPr kumimoji="1" lang="ja-JP" altLang="en-US" sz="1500" dirty="0" smtClean="0">
                          <a:latin typeface="ＤＦ平成ゴシック体W5" panose="020B0509000000000000" pitchFamily="49" charset="-128"/>
                          <a:ea typeface="ＤＦ平成ゴシック体W5" panose="020B0509000000000000" pitchFamily="49" charset="-128"/>
                        </a:rPr>
                        <a:t>円コース</a:t>
                      </a:r>
                      <a:endParaRPr kumimoji="1" lang="en-US" altLang="ja-JP" sz="1500" dirty="0" smtClean="0">
                        <a:latin typeface="ＤＦ平成ゴシック体W5" panose="020B0509000000000000" pitchFamily="49" charset="-128"/>
                        <a:ea typeface="ＤＦ平成ゴシック体W5" panose="020B0509000000000000" pitchFamily="49" charset="-128"/>
                      </a:endParaRPr>
                    </a:p>
                  </a:txBody>
                  <a:tcPr marL="84406" marR="84406" marT="42203" marB="42203" anchor="ctr"/>
                </a:tc>
                <a:extLst>
                  <a:ext uri="{0D108BD9-81ED-4DB2-BD59-A6C34878D82A}">
                    <a16:rowId xmlns:a16="http://schemas.microsoft.com/office/drawing/2014/main" val="10000"/>
                  </a:ext>
                </a:extLst>
              </a:tr>
              <a:tr h="365814">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1</a:t>
                      </a:r>
                      <a:r>
                        <a:rPr kumimoji="1" lang="ja-JP" altLang="en-US" sz="1500" dirty="0" smtClean="0">
                          <a:latin typeface="ＤＦ平成ゴシック体W5" panose="020B0509000000000000" pitchFamily="49" charset="-128"/>
                          <a:ea typeface="ＤＦ平成ゴシック体W5" panose="020B0509000000000000" pitchFamily="49" charset="-128"/>
                        </a:rPr>
                        <a:t>人</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solidFill>
                            <a:schemeClr val="tx1"/>
                          </a:solidFill>
                          <a:latin typeface="ＤＦ平成ゴシック体W5" panose="020B0509000000000000" pitchFamily="49" charset="-128"/>
                          <a:ea typeface="ＤＦ平成ゴシック体W5" panose="020B0509000000000000" pitchFamily="49" charset="-128"/>
                        </a:rPr>
                        <a:t>20</a:t>
                      </a:r>
                      <a:r>
                        <a:rPr kumimoji="1" lang="ja-JP" altLang="en-US" sz="150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30</a:t>
                      </a:r>
                      <a:r>
                        <a:rPr kumimoji="1" lang="ja-JP" altLang="en-US" sz="1500" dirty="0" smtClean="0">
                          <a:latin typeface="ＤＦ平成ゴシック体W5" panose="020B0509000000000000" pitchFamily="49" charset="-128"/>
                          <a:ea typeface="ＤＦ平成ゴシック体W5" panose="020B0509000000000000" pitchFamily="49" charset="-128"/>
                        </a:rPr>
                        <a:t>万円</a:t>
                      </a:r>
                    </a:p>
                  </a:txBody>
                  <a:tcPr marL="84406" marR="84406" marT="42203" marB="42203"/>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60</a:t>
                      </a:r>
                      <a:r>
                        <a:rPr kumimoji="1" lang="ja-JP" altLang="en-US" sz="1500" dirty="0" smtClean="0">
                          <a:latin typeface="ＤＦ平成ゴシック体W5" panose="020B0509000000000000" pitchFamily="49" charset="-128"/>
                          <a:ea typeface="ＤＦ平成ゴシック体W5" panose="020B0509000000000000" pitchFamily="49" charset="-128"/>
                        </a:rPr>
                        <a:t>万円</a:t>
                      </a:r>
                      <a:endParaRPr kumimoji="1" lang="ja-JP" altLang="en-US" sz="1500" dirty="0">
                        <a:solidFill>
                          <a:srgbClr val="FF0000"/>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90</a:t>
                      </a:r>
                      <a:r>
                        <a:rPr kumimoji="1" lang="ja-JP" altLang="en-US" sz="1500" dirty="0" smtClean="0">
                          <a:latin typeface="ＤＦ平成ゴシック体W5" panose="020B0509000000000000" pitchFamily="49" charset="-128"/>
                          <a:ea typeface="ＤＦ平成ゴシック体W5" panose="020B0509000000000000" pitchFamily="49" charset="-128"/>
                        </a:rPr>
                        <a:t>万円</a:t>
                      </a:r>
                      <a:endParaRPr kumimoji="1" lang="en-US" altLang="ja-JP" sz="1500" dirty="0" smtClean="0">
                        <a:latin typeface="ＤＦ平成ゴシック体W5" panose="020B0509000000000000" pitchFamily="49" charset="-128"/>
                        <a:ea typeface="ＤＦ平成ゴシック体W5" panose="020B0509000000000000" pitchFamily="49" charset="-128"/>
                      </a:endParaRPr>
                    </a:p>
                  </a:txBody>
                  <a:tcPr marL="84406" marR="84406" marT="42203" marB="42203" anchor="ctr"/>
                </a:tc>
                <a:extLst>
                  <a:ext uri="{0D108BD9-81ED-4DB2-BD59-A6C34878D82A}">
                    <a16:rowId xmlns:a16="http://schemas.microsoft.com/office/drawing/2014/main" val="10001"/>
                  </a:ext>
                </a:extLst>
              </a:tr>
              <a:tr h="332345">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2</a:t>
                      </a:r>
                      <a:r>
                        <a:rPr kumimoji="1" lang="ja-JP" altLang="en-US" sz="1500" dirty="0" smtClean="0">
                          <a:latin typeface="ＤＦ平成ゴシック体W5" panose="020B0509000000000000" pitchFamily="49" charset="-128"/>
                          <a:ea typeface="ＤＦ平成ゴシック体W5" panose="020B0509000000000000" pitchFamily="49" charset="-128"/>
                        </a:rPr>
                        <a:t>～</a:t>
                      </a:r>
                      <a:r>
                        <a:rPr kumimoji="1" lang="en-US" altLang="ja-JP" sz="1500" dirty="0" smtClean="0">
                          <a:latin typeface="ＤＦ平成ゴシック体W5" panose="020B0509000000000000" pitchFamily="49" charset="-128"/>
                          <a:ea typeface="ＤＦ平成ゴシック体W5" panose="020B0509000000000000" pitchFamily="49" charset="-128"/>
                        </a:rPr>
                        <a:t>3</a:t>
                      </a:r>
                      <a:r>
                        <a:rPr kumimoji="1" lang="ja-JP" altLang="en-US" sz="1500" dirty="0" smtClean="0">
                          <a:latin typeface="ＤＦ平成ゴシック体W5" panose="020B0509000000000000" pitchFamily="49" charset="-128"/>
                          <a:ea typeface="ＤＦ平成ゴシック体W5" panose="020B0509000000000000" pitchFamily="49" charset="-128"/>
                        </a:rPr>
                        <a:t>人</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solidFill>
                            <a:schemeClr val="tx1"/>
                          </a:solidFill>
                          <a:latin typeface="ＤＦ平成ゴシック体W5" panose="020B0509000000000000" pitchFamily="49" charset="-128"/>
                          <a:ea typeface="ＤＦ平成ゴシック体W5" panose="020B0509000000000000" pitchFamily="49" charset="-128"/>
                        </a:rPr>
                        <a:t>30</a:t>
                      </a:r>
                      <a:r>
                        <a:rPr kumimoji="1" lang="ja-JP" altLang="en-US" sz="150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50</a:t>
                      </a:r>
                      <a:r>
                        <a:rPr kumimoji="1" lang="ja-JP" altLang="en-US" sz="1500" dirty="0" smtClean="0">
                          <a:latin typeface="ＤＦ平成ゴシック体W5" panose="020B0509000000000000" pitchFamily="49" charset="-128"/>
                          <a:ea typeface="ＤＦ平成ゴシック体W5" panose="020B0509000000000000" pitchFamily="49" charset="-128"/>
                        </a:rPr>
                        <a:t>万円</a:t>
                      </a:r>
                      <a:endParaRPr kumimoji="1" lang="en-US" altLang="ja-JP" sz="1500" dirty="0" smtClean="0">
                        <a:latin typeface="ＤＦ平成ゴシック体W5" panose="020B0509000000000000" pitchFamily="49" charset="-128"/>
                        <a:ea typeface="ＤＦ平成ゴシック体W5" panose="020B0509000000000000" pitchFamily="49" charset="-128"/>
                      </a:endParaRPr>
                    </a:p>
                  </a:txBody>
                  <a:tcPr marL="84406" marR="84406" marT="42203" marB="42203"/>
                </a:tc>
                <a:tc>
                  <a:txBody>
                    <a:bodyPr/>
                    <a:lstStyle/>
                    <a:p>
                      <a:pPr algn="ctr"/>
                      <a:r>
                        <a:rPr kumimoji="1" lang="en-US" altLang="ja-JP" sz="1500" baseline="0" dirty="0" smtClean="0">
                          <a:solidFill>
                            <a:schemeClr val="tx1"/>
                          </a:solidFill>
                          <a:latin typeface="ＤＦ平成ゴシック体W5" panose="020B0509000000000000" pitchFamily="49" charset="-128"/>
                          <a:ea typeface="ＤＦ平成ゴシック体W5" panose="020B0509000000000000" pitchFamily="49" charset="-128"/>
                        </a:rPr>
                        <a:t>90</a:t>
                      </a:r>
                      <a:r>
                        <a:rPr kumimoji="1" lang="ja-JP" altLang="en-US" sz="1500" baseline="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baseline="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baseline="0" dirty="0" smtClean="0">
                          <a:solidFill>
                            <a:schemeClr val="tx1"/>
                          </a:solidFill>
                          <a:latin typeface="ＤＦ平成ゴシック体W5" panose="020B0509000000000000" pitchFamily="49" charset="-128"/>
                          <a:ea typeface="ＤＦ平成ゴシック体W5" panose="020B0509000000000000" pitchFamily="49" charset="-128"/>
                        </a:rPr>
                        <a:t>150</a:t>
                      </a:r>
                      <a:r>
                        <a:rPr kumimoji="1" lang="ja-JP" altLang="en-US" sz="1500" baseline="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baseline="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extLst>
                  <a:ext uri="{0D108BD9-81ED-4DB2-BD59-A6C34878D82A}">
                    <a16:rowId xmlns:a16="http://schemas.microsoft.com/office/drawing/2014/main" val="10002"/>
                  </a:ext>
                </a:extLst>
              </a:tr>
              <a:tr h="363767">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4</a:t>
                      </a:r>
                      <a:r>
                        <a:rPr kumimoji="1" lang="ja-JP" altLang="en-US" sz="1500" dirty="0" smtClean="0">
                          <a:latin typeface="ＤＦ平成ゴシック体W5" panose="020B0509000000000000" pitchFamily="49" charset="-128"/>
                          <a:ea typeface="ＤＦ平成ゴシック体W5" panose="020B0509000000000000" pitchFamily="49" charset="-128"/>
                        </a:rPr>
                        <a:t>～</a:t>
                      </a:r>
                      <a:r>
                        <a:rPr kumimoji="1" lang="en-US" altLang="ja-JP" sz="1500" dirty="0" smtClean="0">
                          <a:latin typeface="ＤＦ平成ゴシック体W5" panose="020B0509000000000000" pitchFamily="49" charset="-128"/>
                          <a:ea typeface="ＤＦ平成ゴシック体W5" panose="020B0509000000000000" pitchFamily="49" charset="-128"/>
                        </a:rPr>
                        <a:t>6</a:t>
                      </a:r>
                      <a:r>
                        <a:rPr kumimoji="1" lang="ja-JP" altLang="en-US" sz="1500" dirty="0" smtClean="0">
                          <a:latin typeface="ＤＦ平成ゴシック体W5" panose="020B0509000000000000" pitchFamily="49" charset="-128"/>
                          <a:ea typeface="ＤＦ平成ゴシック体W5" panose="020B0509000000000000" pitchFamily="49" charset="-128"/>
                        </a:rPr>
                        <a:t>人</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solidFill>
                            <a:schemeClr val="tx1"/>
                          </a:solidFill>
                          <a:latin typeface="ＤＦ平成ゴシック体W5" panose="020B0509000000000000" pitchFamily="49" charset="-128"/>
                          <a:ea typeface="ＤＦ平成ゴシック体W5" panose="020B0509000000000000" pitchFamily="49" charset="-128"/>
                        </a:rPr>
                        <a:t>50</a:t>
                      </a:r>
                      <a:r>
                        <a:rPr kumimoji="1" lang="ja-JP" altLang="en-US" sz="150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70</a:t>
                      </a:r>
                      <a:r>
                        <a:rPr kumimoji="1" lang="ja-JP" altLang="en-US" sz="1500" dirty="0" smtClean="0">
                          <a:latin typeface="ＤＦ平成ゴシック体W5" panose="020B0509000000000000" pitchFamily="49" charset="-128"/>
                          <a:ea typeface="ＤＦ平成ゴシック体W5" panose="020B0509000000000000" pitchFamily="49" charset="-128"/>
                        </a:rPr>
                        <a:t>万円</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baseline="0" dirty="0" smtClean="0">
                          <a:solidFill>
                            <a:schemeClr val="tx1"/>
                          </a:solidFill>
                          <a:latin typeface="ＤＦ平成ゴシック体W5" panose="020B0509000000000000" pitchFamily="49" charset="-128"/>
                          <a:ea typeface="ＤＦ平成ゴシック体W5" panose="020B0509000000000000" pitchFamily="49" charset="-128"/>
                        </a:rPr>
                        <a:t>150</a:t>
                      </a:r>
                      <a:r>
                        <a:rPr kumimoji="1" lang="ja-JP" altLang="en-US" sz="1500" baseline="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baseline="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baseline="0" dirty="0" smtClean="0">
                          <a:solidFill>
                            <a:schemeClr val="tx1"/>
                          </a:solidFill>
                          <a:latin typeface="ＤＦ平成ゴシック体W5" panose="020B0509000000000000" pitchFamily="49" charset="-128"/>
                          <a:ea typeface="ＤＦ平成ゴシック体W5" panose="020B0509000000000000" pitchFamily="49" charset="-128"/>
                        </a:rPr>
                        <a:t>270</a:t>
                      </a:r>
                      <a:r>
                        <a:rPr kumimoji="1" lang="ja-JP" altLang="en-US" sz="1500" baseline="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baseline="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extLst>
                  <a:ext uri="{0D108BD9-81ED-4DB2-BD59-A6C34878D82A}">
                    <a16:rowId xmlns:a16="http://schemas.microsoft.com/office/drawing/2014/main" val="10003"/>
                  </a:ext>
                </a:extLst>
              </a:tr>
              <a:tr h="363767">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7</a:t>
                      </a:r>
                      <a:r>
                        <a:rPr kumimoji="1" lang="ja-JP" altLang="en-US" sz="1500" dirty="0" smtClean="0">
                          <a:latin typeface="ＤＦ平成ゴシック体W5" panose="020B0509000000000000" pitchFamily="49" charset="-128"/>
                          <a:ea typeface="ＤＦ平成ゴシック体W5" panose="020B0509000000000000" pitchFamily="49" charset="-128"/>
                        </a:rPr>
                        <a:t>人以上</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solidFill>
                            <a:schemeClr val="tx1"/>
                          </a:solidFill>
                          <a:latin typeface="ＤＦ平成ゴシック体W5" panose="020B0509000000000000" pitchFamily="49" charset="-128"/>
                          <a:ea typeface="ＤＦ平成ゴシック体W5" panose="020B0509000000000000" pitchFamily="49" charset="-128"/>
                        </a:rPr>
                        <a:t>70</a:t>
                      </a:r>
                      <a:r>
                        <a:rPr kumimoji="1" lang="ja-JP" altLang="en-US" sz="150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dirty="0" smtClean="0">
                          <a:latin typeface="ＤＦ平成ゴシック体W5" panose="020B0509000000000000" pitchFamily="49" charset="-128"/>
                          <a:ea typeface="ＤＦ平成ゴシック体W5" panose="020B0509000000000000" pitchFamily="49" charset="-128"/>
                        </a:rPr>
                        <a:t>100</a:t>
                      </a:r>
                      <a:r>
                        <a:rPr kumimoji="1" lang="ja-JP" altLang="en-US" sz="1500" dirty="0" smtClean="0">
                          <a:latin typeface="ＤＦ平成ゴシック体W5" panose="020B0509000000000000" pitchFamily="49" charset="-128"/>
                          <a:ea typeface="ＤＦ平成ゴシック体W5" panose="020B0509000000000000" pitchFamily="49" charset="-128"/>
                        </a:rPr>
                        <a:t>万円</a:t>
                      </a:r>
                      <a:endParaRPr kumimoji="1" lang="ja-JP" altLang="en-US" sz="1500" dirty="0">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baseline="0" dirty="0" smtClean="0">
                          <a:solidFill>
                            <a:schemeClr val="tx1"/>
                          </a:solidFill>
                          <a:latin typeface="ＤＦ平成ゴシック体W5" panose="020B0509000000000000" pitchFamily="49" charset="-128"/>
                          <a:ea typeface="ＤＦ平成ゴシック体W5" panose="020B0509000000000000" pitchFamily="49" charset="-128"/>
                        </a:rPr>
                        <a:t>230</a:t>
                      </a:r>
                      <a:r>
                        <a:rPr kumimoji="1" lang="ja-JP" altLang="en-US" sz="1500" baseline="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baseline="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tc>
                  <a:txBody>
                    <a:bodyPr/>
                    <a:lstStyle/>
                    <a:p>
                      <a:pPr algn="ctr"/>
                      <a:r>
                        <a:rPr kumimoji="1" lang="en-US" altLang="ja-JP" sz="1500" baseline="0" dirty="0" smtClean="0">
                          <a:solidFill>
                            <a:schemeClr val="tx1"/>
                          </a:solidFill>
                          <a:latin typeface="ＤＦ平成ゴシック体W5" panose="020B0509000000000000" pitchFamily="49" charset="-128"/>
                          <a:ea typeface="ＤＦ平成ゴシック体W5" panose="020B0509000000000000" pitchFamily="49" charset="-128"/>
                        </a:rPr>
                        <a:t>450</a:t>
                      </a:r>
                      <a:r>
                        <a:rPr kumimoji="1" lang="ja-JP" altLang="en-US" sz="1500" baseline="0" dirty="0" smtClean="0">
                          <a:solidFill>
                            <a:schemeClr val="tx1"/>
                          </a:solidFill>
                          <a:latin typeface="ＤＦ平成ゴシック体W5" panose="020B0509000000000000" pitchFamily="49" charset="-128"/>
                          <a:ea typeface="ＤＦ平成ゴシック体W5" panose="020B0509000000000000" pitchFamily="49" charset="-128"/>
                        </a:rPr>
                        <a:t>万円</a:t>
                      </a:r>
                      <a:endParaRPr kumimoji="1" lang="ja-JP" altLang="en-US" sz="1500" baseline="0" dirty="0">
                        <a:solidFill>
                          <a:schemeClr val="tx1"/>
                        </a:solidFill>
                        <a:latin typeface="ＤＦ平成ゴシック体W5" panose="020B0509000000000000" pitchFamily="49" charset="-128"/>
                        <a:ea typeface="ＤＦ平成ゴシック体W5" panose="020B0509000000000000" pitchFamily="49" charset="-128"/>
                      </a:endParaRPr>
                    </a:p>
                  </a:txBody>
                  <a:tcPr marL="84406" marR="84406" marT="42203" marB="42203" anchor="ctr"/>
                </a:tc>
                <a:extLst>
                  <a:ext uri="{0D108BD9-81ED-4DB2-BD59-A6C34878D82A}">
                    <a16:rowId xmlns:a16="http://schemas.microsoft.com/office/drawing/2014/main" val="1127180135"/>
                  </a:ext>
                </a:extLst>
              </a:tr>
            </a:tbl>
          </a:graphicData>
        </a:graphic>
      </p:graphicFrame>
      <p:sp>
        <p:nvSpPr>
          <p:cNvPr id="9" name="テキスト ボックス 8"/>
          <p:cNvSpPr txBox="1"/>
          <p:nvPr/>
        </p:nvSpPr>
        <p:spPr>
          <a:xfrm>
            <a:off x="4585441" y="3356071"/>
            <a:ext cx="3980380" cy="830997"/>
          </a:xfrm>
          <a:prstGeom prst="rect">
            <a:avLst/>
          </a:prstGeom>
          <a:noFill/>
          <a:ln>
            <a:noFill/>
          </a:ln>
        </p:spPr>
        <p:txBody>
          <a:bodyPr wrap="square" rtlCol="0">
            <a:spAutoFit/>
          </a:bodyPr>
          <a:lstStyle/>
          <a:p>
            <a:pPr defTabSz="422041"/>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令和２年度：３</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４（４</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５）</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　</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生産性要件を満たした事業場の場合、４</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５（９</a:t>
            </a:r>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/10</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a:t>
            </a:r>
            <a:endParaRPr lang="en-US" altLang="ja-JP" sz="1108" kern="0" dirty="0">
              <a:solidFill>
                <a:prstClr val="black"/>
              </a:solidFill>
              <a:latin typeface="ＤＦ平成ゴシック体W5" panose="020B0509000000000000" pitchFamily="49" charset="-128"/>
              <a:ea typeface="ＤＦ平成ゴシック体W5" panose="020B0509000000000000" pitchFamily="49" charset="-128"/>
            </a:endParaRPr>
          </a:p>
          <a:p>
            <a:pPr defTabSz="422041"/>
            <a:r>
              <a:rPr lang="en-US" altLang="ja-JP" sz="1108" kern="0" dirty="0">
                <a:solidFill>
                  <a:prstClr val="black"/>
                </a:solidFill>
                <a:latin typeface="ＤＦ平成ゴシック体W5" panose="020B0509000000000000" pitchFamily="49" charset="-128"/>
                <a:ea typeface="ＤＦ平成ゴシック体W5" panose="020B0509000000000000" pitchFamily="49" charset="-128"/>
              </a:rPr>
              <a:t>  ※</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（）内は事業場内最低賃金</a:t>
            </a:r>
            <a:r>
              <a:rPr lang="en-US" altLang="ja-JP" sz="1108" b="1" kern="0" dirty="0">
                <a:solidFill>
                  <a:prstClr val="black"/>
                </a:solidFill>
                <a:latin typeface="ＤＦ平成ゴシック体W5" panose="020B0509000000000000" pitchFamily="49" charset="-128"/>
                <a:ea typeface="ＤＦ平成ゴシック体W5" panose="020B0509000000000000" pitchFamily="49" charset="-128"/>
              </a:rPr>
              <a:t>850</a:t>
            </a:r>
            <a:r>
              <a:rPr lang="ja-JP" altLang="en-US" sz="1108" b="1" kern="0" dirty="0">
                <a:solidFill>
                  <a:prstClr val="black"/>
                </a:solidFill>
                <a:latin typeface="ＤＦ平成ゴシック体W5" panose="020B0509000000000000" pitchFamily="49" charset="-128"/>
                <a:ea typeface="ＤＦ平成ゴシック体W5" panose="020B0509000000000000" pitchFamily="49" charset="-128"/>
              </a:rPr>
              <a:t>円未満</a:t>
            </a:r>
            <a:r>
              <a:rPr lang="ja-JP" altLang="en-US" sz="1108" kern="0" dirty="0">
                <a:solidFill>
                  <a:prstClr val="black"/>
                </a:solidFill>
                <a:latin typeface="ＤＦ平成ゴシック体W5" panose="020B0509000000000000" pitchFamily="49" charset="-128"/>
                <a:ea typeface="ＤＦ平成ゴシック体W5" panose="020B0509000000000000" pitchFamily="49" charset="-128"/>
              </a:rPr>
              <a:t>の事業場</a:t>
            </a:r>
            <a:endParaRPr lang="en-US" altLang="ja-JP" sz="1108" kern="0" dirty="0">
              <a:solidFill>
                <a:srgbClr val="FF0000"/>
              </a:solidFill>
              <a:latin typeface="ＤＦ平成ゴシック体W5" panose="020B0509000000000000" pitchFamily="49" charset="-128"/>
              <a:ea typeface="ＤＦ平成ゴシック体W5" panose="020B0509000000000000" pitchFamily="49" charset="-128"/>
            </a:endParaRPr>
          </a:p>
        </p:txBody>
      </p:sp>
      <p:sp>
        <p:nvSpPr>
          <p:cNvPr id="3" name="大かっこ 2"/>
          <p:cNvSpPr/>
          <p:nvPr/>
        </p:nvSpPr>
        <p:spPr>
          <a:xfrm>
            <a:off x="4624976" y="3531911"/>
            <a:ext cx="3940844" cy="628478"/>
          </a:xfrm>
          <a:prstGeom prst="bracketPair">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422041"/>
            <a:endParaRPr kumimoji="1" lang="ja-JP" altLang="en-US" sz="1662">
              <a:solidFill>
                <a:prstClr val="black"/>
              </a:solidFill>
              <a:latin typeface="Calibri"/>
              <a:ea typeface="ＭＳ Ｐゴシック" panose="020B0600070205080204" pitchFamily="50" charset="-128"/>
            </a:endParaRPr>
          </a:p>
        </p:txBody>
      </p:sp>
      <p:sp>
        <p:nvSpPr>
          <p:cNvPr id="12" name="テキスト ボックス 11"/>
          <p:cNvSpPr txBox="1"/>
          <p:nvPr/>
        </p:nvSpPr>
        <p:spPr>
          <a:xfrm>
            <a:off x="650334" y="1011660"/>
            <a:ext cx="7843334" cy="887679"/>
          </a:xfrm>
          <a:prstGeom prst="rect">
            <a:avLst/>
          </a:prstGeom>
          <a:noFill/>
          <a:ln>
            <a:noFill/>
          </a:ln>
        </p:spPr>
        <p:txBody>
          <a:bodyPr wrap="square" rtlCol="0">
            <a:spAutoFit/>
          </a:bodyPr>
          <a:lstStyle/>
          <a:p>
            <a:pPr defTabSz="844083"/>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助成概要</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p>
          <a:p>
            <a:pPr defTabSz="844083"/>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企業の生産性向上に資する設備投資などを実施し業務改善を行うとともに、事業場内の最低賃金</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事</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844083"/>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業場内で最も低い時間給</a:t>
            </a:r>
            <a:r>
              <a:rPr lang="en-US" altLang="ja-JP" sz="1292" kern="0" dirty="0">
                <a:solidFill>
                  <a:prstClr val="black"/>
                </a:solidFill>
                <a:latin typeface="ＤＦ平成ゴシック体W5" panose="020B0509000000000000" pitchFamily="49" charset="-128"/>
                <a:ea typeface="ＤＦ平成ゴシック体W5" panose="020B0509000000000000" pitchFamily="49" charset="-128"/>
              </a:rPr>
              <a:t>)</a:t>
            </a:r>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を一定額以上引き上げる中小企業・小規模事業者に対し、その業務改善に要</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a:p>
            <a:pPr defTabSz="844083"/>
            <a:r>
              <a:rPr lang="ja-JP" altLang="en-US" sz="1292" kern="0" dirty="0">
                <a:solidFill>
                  <a:prstClr val="black"/>
                </a:solidFill>
                <a:latin typeface="ＤＦ平成ゴシック体W5" panose="020B0509000000000000" pitchFamily="49" charset="-128"/>
                <a:ea typeface="ＤＦ平成ゴシック体W5" panose="020B0509000000000000" pitchFamily="49" charset="-128"/>
              </a:rPr>
              <a:t>　した経費の一部を助成する。</a:t>
            </a:r>
            <a:endParaRPr lang="en-US" altLang="ja-JP" sz="1292" kern="0" dirty="0">
              <a:solidFill>
                <a:prstClr val="black"/>
              </a:solidFill>
              <a:latin typeface="ＤＦ平成ゴシック体W5" panose="020B0509000000000000" pitchFamily="49" charset="-128"/>
              <a:ea typeface="ＤＦ平成ゴシック体W5" panose="020B0509000000000000" pitchFamily="49" charset="-128"/>
            </a:endParaRPr>
          </a:p>
        </p:txBody>
      </p:sp>
      <p:sp>
        <p:nvSpPr>
          <p:cNvPr id="14" name="スライド番号プレースホルダー 2"/>
          <p:cNvSpPr>
            <a:spLocks noGrp="1"/>
          </p:cNvSpPr>
          <p:nvPr>
            <p:ph type="sldNum" sz="quarter" idx="12"/>
          </p:nvPr>
        </p:nvSpPr>
        <p:spPr>
          <a:xfrm>
            <a:off x="6830380" y="6377514"/>
            <a:ext cx="2133600" cy="365125"/>
          </a:xfrm>
        </p:spPr>
        <p:txBody>
          <a:bodyPr/>
          <a:lstStyle/>
          <a:p>
            <a:fld id="{9E2A29CB-BA86-48A6-80E1-CB8750A963B5}" type="slidenum">
              <a:rPr kumimoji="1" lang="ja-JP" altLang="en-US" sz="1480" smtClean="0">
                <a:solidFill>
                  <a:schemeClr val="tx1"/>
                </a:solidFill>
              </a:rPr>
              <a:t>26</a:t>
            </a:fld>
            <a:endParaRPr kumimoji="1" lang="ja-JP" altLang="en-US" sz="1480" dirty="0">
              <a:solidFill>
                <a:schemeClr val="tx1"/>
              </a:solidFill>
            </a:endParaRPr>
          </a:p>
        </p:txBody>
      </p:sp>
    </p:spTree>
    <p:extLst>
      <p:ext uri="{BB962C8B-B14F-4D97-AF65-F5344CB8AC3E}">
        <p14:creationId xmlns:p14="http://schemas.microsoft.com/office/powerpoint/2010/main" val="1716061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13083" y="1064059"/>
            <a:ext cx="8903000" cy="1086835"/>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5050" tIns="0" rIns="95050" bIns="0" rtlCol="0" anchor="ctr" anchorCtr="0"/>
          <a:lstStyle/>
          <a:p>
            <a:pPr marL="160671" indent="-160671" algn="just" defTabSz="844083">
              <a:defRPr/>
            </a:pPr>
            <a:r>
              <a:rPr kumimoji="1" lang="ja-JP" altLang="en-US" sz="1584" dirty="0">
                <a:solidFill>
                  <a:prstClr val="black"/>
                </a:solidFill>
                <a:latin typeface="メイリオ" panose="020B0604030504040204" pitchFamily="50" charset="-128"/>
                <a:ea typeface="メイリオ" panose="020B0604030504040204" pitchFamily="50" charset="-128"/>
              </a:rPr>
              <a:t>○　賃金の底上げを含めた賃上げしやすい環境整備と生産性向上を促進するため、日本政策金融公庫による企業活力強化貸付（働き方改革推進支援資金）の貸付対象を拡充し、</a:t>
            </a:r>
            <a:r>
              <a:rPr kumimoji="1" lang="ja-JP" altLang="en-US" sz="1584" b="1" u="sng" dirty="0">
                <a:solidFill>
                  <a:prstClr val="black"/>
                </a:solidFill>
                <a:latin typeface="メイリオ" panose="020B0604030504040204" pitchFamily="50" charset="-128"/>
                <a:ea typeface="メイリオ" panose="020B0604030504040204" pitchFamily="50" charset="-128"/>
              </a:rPr>
              <a:t>事業場内最低賃金の引上げに取り組む者に対して、設備資金や運転資金の融資を行う。</a:t>
            </a:r>
            <a:endParaRPr kumimoji="1" lang="en-US" altLang="ja-JP" sz="1584" b="1" u="sng" dirty="0">
              <a:solidFill>
                <a:prstClr val="black"/>
              </a:solidFill>
              <a:latin typeface="メイリオ" panose="020B0604030504040204" pitchFamily="50" charset="-128"/>
              <a:ea typeface="メイリオ" panose="020B0604030504040204" pitchFamily="50" charset="-128"/>
            </a:endParaRPr>
          </a:p>
          <a:p>
            <a:pPr marL="160671" indent="-160671" algn="just" defTabSz="844083">
              <a:defRPr/>
            </a:pPr>
            <a:r>
              <a:rPr kumimoji="1" lang="ja-JP" altLang="en-US" sz="1584" dirty="0">
                <a:solidFill>
                  <a:prstClr val="black"/>
                </a:solidFill>
                <a:latin typeface="メイリオ" panose="020B0604030504040204" pitchFamily="50" charset="-128"/>
                <a:ea typeface="メイリオ" panose="020B0604030504040204" pitchFamily="50" charset="-128"/>
              </a:rPr>
              <a:t>○　助成金との併用（自己負担分のための融資）にも活用可能</a:t>
            </a:r>
          </a:p>
        </p:txBody>
      </p:sp>
      <p:graphicFrame>
        <p:nvGraphicFramePr>
          <p:cNvPr id="4" name="表 3"/>
          <p:cNvGraphicFramePr>
            <a:graphicFrameLocks noGrp="1"/>
          </p:cNvGraphicFramePr>
          <p:nvPr>
            <p:extLst/>
          </p:nvPr>
        </p:nvGraphicFramePr>
        <p:xfrm>
          <a:off x="7963568" y="4249823"/>
          <a:ext cx="186352" cy="354796"/>
        </p:xfrm>
        <a:graphic>
          <a:graphicData uri="http://schemas.openxmlformats.org/drawingml/2006/table">
            <a:tbl>
              <a:tblPr/>
              <a:tblGrid>
                <a:gridCol w="186352">
                  <a:extLst>
                    <a:ext uri="{9D8B030D-6E8A-4147-A177-3AD203B41FA5}">
                      <a16:colId xmlns:a16="http://schemas.microsoft.com/office/drawing/2014/main" val="20000"/>
                    </a:ext>
                  </a:extLst>
                </a:gridCol>
              </a:tblGrid>
              <a:tr h="347762">
                <a:tc>
                  <a:txBody>
                    <a:bodyPr/>
                    <a:lstStyle/>
                    <a:p>
                      <a:endParaRPr kumimoji="1" lang="ja-JP" altLang="en-US" sz="1800" dirty="0"/>
                    </a:p>
                  </a:txBody>
                  <a:tcPr marL="80476" marR="80476" marT="40238" marB="40238">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3" name="テキスト ボックス 15"/>
          <p:cNvSpPr txBox="1">
            <a:spLocks noChangeArrowheads="1"/>
          </p:cNvSpPr>
          <p:nvPr/>
        </p:nvSpPr>
        <p:spPr bwMode="auto">
          <a:xfrm>
            <a:off x="29185" y="263770"/>
            <a:ext cx="9085631" cy="714035"/>
          </a:xfrm>
          <a:prstGeom prst="rect">
            <a:avLst/>
          </a:prstGeom>
          <a:gradFill flip="none" rotWithShape="1">
            <a:gsLst>
              <a:gs pos="0">
                <a:srgbClr val="CCFFFF"/>
              </a:gs>
              <a:gs pos="35000">
                <a:schemeClr val="bg1"/>
              </a:gs>
              <a:gs pos="100000">
                <a:srgbClr val="CCFFFF"/>
              </a:gs>
            </a:gsLst>
            <a:lin ang="5400000" scaled="1"/>
            <a:tileRect/>
          </a:gradFill>
          <a:ln>
            <a:noFill/>
          </a:ln>
        </p:spPr>
        <p:txBody>
          <a:bodyPr wrap="square" lIns="80466" tIns="63366" rIns="80466"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defTabSz="844083">
              <a:defRPr/>
            </a:pPr>
            <a:r>
              <a:rPr lang="ja-JP" altLang="en-US" sz="2112" dirty="0">
                <a:solidFill>
                  <a:prstClr val="black"/>
                </a:solidFill>
                <a:latin typeface="メイリオ" panose="020B0604030504040204" pitchFamily="50" charset="-128"/>
                <a:ea typeface="メイリオ" panose="020B0604030504040204" pitchFamily="50" charset="-128"/>
              </a:rPr>
              <a:t>日本政策金融公庫による融資の貸付対象拡充</a:t>
            </a:r>
            <a:endParaRPr lang="en-US" altLang="ja-JP" sz="2112" dirty="0">
              <a:solidFill>
                <a:prstClr val="black"/>
              </a:solidFill>
              <a:latin typeface="メイリオ" panose="020B0604030504040204" pitchFamily="50" charset="-128"/>
              <a:ea typeface="メイリオ" panose="020B0604030504040204" pitchFamily="50" charset="-128"/>
            </a:endParaRPr>
          </a:p>
          <a:p>
            <a:pPr algn="ctr" defTabSz="844083">
              <a:defRPr/>
            </a:pPr>
            <a:r>
              <a:rPr lang="en-US" altLang="ja-JP" sz="2112" dirty="0">
                <a:solidFill>
                  <a:prstClr val="black"/>
                </a:solidFill>
                <a:latin typeface="メイリオ" panose="020B0604030504040204" pitchFamily="50" charset="-128"/>
                <a:ea typeface="メイリオ" panose="020B0604030504040204" pitchFamily="50" charset="-128"/>
              </a:rPr>
              <a:t>【</a:t>
            </a:r>
            <a:r>
              <a:rPr lang="ja-JP" altLang="en-US" sz="2112" dirty="0">
                <a:solidFill>
                  <a:prstClr val="black"/>
                </a:solidFill>
                <a:latin typeface="メイリオ" panose="020B0604030504040204" pitchFamily="50" charset="-128"/>
                <a:ea typeface="メイリオ" panose="020B0604030504040204" pitchFamily="50" charset="-128"/>
              </a:rPr>
              <a:t>企業活力強化貸付（働き方改革推進支援資金）</a:t>
            </a:r>
            <a:r>
              <a:rPr lang="en-US" altLang="ja-JP" sz="2112" dirty="0">
                <a:solidFill>
                  <a:prstClr val="black"/>
                </a:solidFill>
                <a:latin typeface="メイリオ" panose="020B0604030504040204" pitchFamily="50" charset="-128"/>
                <a:ea typeface="メイリオ" panose="020B0604030504040204" pitchFamily="50" charset="-128"/>
              </a:rPr>
              <a:t>】</a:t>
            </a:r>
            <a:r>
              <a:rPr lang="ja-JP" altLang="en-US" sz="2112" dirty="0">
                <a:solidFill>
                  <a:srgbClr val="000000"/>
                </a:solidFill>
                <a:latin typeface="メイリオ" pitchFamily="50" charset="-128"/>
                <a:ea typeface="メイリオ" pitchFamily="50" charset="-128"/>
                <a:cs typeface="メイリオ" pitchFamily="50" charset="-128"/>
              </a:rPr>
              <a:t>　</a:t>
            </a:r>
          </a:p>
        </p:txBody>
      </p:sp>
      <p:graphicFrame>
        <p:nvGraphicFramePr>
          <p:cNvPr id="7" name="表 6"/>
          <p:cNvGraphicFramePr>
            <a:graphicFrameLocks noGrp="1"/>
          </p:cNvGraphicFramePr>
          <p:nvPr>
            <p:extLst/>
          </p:nvPr>
        </p:nvGraphicFramePr>
        <p:xfrm>
          <a:off x="92964" y="2303279"/>
          <a:ext cx="8924222" cy="3347885"/>
        </p:xfrm>
        <a:graphic>
          <a:graphicData uri="http://schemas.openxmlformats.org/drawingml/2006/table">
            <a:tbl>
              <a:tblPr firstRow="1" bandRow="1">
                <a:tableStyleId>{5940675A-B579-460E-94D1-54222C63F5DA}</a:tableStyleId>
              </a:tblPr>
              <a:tblGrid>
                <a:gridCol w="1384182">
                  <a:extLst>
                    <a:ext uri="{9D8B030D-6E8A-4147-A177-3AD203B41FA5}">
                      <a16:colId xmlns:a16="http://schemas.microsoft.com/office/drawing/2014/main" val="2641930722"/>
                    </a:ext>
                  </a:extLst>
                </a:gridCol>
                <a:gridCol w="7540040">
                  <a:extLst>
                    <a:ext uri="{9D8B030D-6E8A-4147-A177-3AD203B41FA5}">
                      <a16:colId xmlns:a16="http://schemas.microsoft.com/office/drawing/2014/main" val="998008214"/>
                    </a:ext>
                  </a:extLst>
                </a:gridCol>
              </a:tblGrid>
              <a:tr h="356196">
                <a:tc>
                  <a:txBody>
                    <a:bodyPr/>
                    <a:lstStyle/>
                    <a:p>
                      <a:pPr algn="ctr"/>
                      <a:r>
                        <a:rPr kumimoji="1" lang="ja-JP" altLang="en-US" sz="1400" dirty="0" smtClean="0">
                          <a:latin typeface="+mj-ea"/>
                          <a:ea typeface="+mj-ea"/>
                        </a:rPr>
                        <a:t>貸付対象</a:t>
                      </a:r>
                      <a:endParaRPr kumimoji="1" lang="ja-JP" altLang="en-US" sz="1400" dirty="0">
                        <a:latin typeface="+mj-ea"/>
                        <a:ea typeface="+mj-ea"/>
                      </a:endParaRPr>
                    </a:p>
                  </a:txBody>
                  <a:tcPr marL="80476" marR="80476" marT="40238" marB="40238" anchor="ctr"/>
                </a:tc>
                <a:tc>
                  <a:txBody>
                    <a:bodyPr/>
                    <a:lstStyle/>
                    <a:p>
                      <a:r>
                        <a:rPr kumimoji="1" lang="ja-JP" altLang="en-US" sz="1400" dirty="0" smtClean="0">
                          <a:latin typeface="+mj-ea"/>
                          <a:ea typeface="+mj-ea"/>
                        </a:rPr>
                        <a:t>事業場内最低賃金を</a:t>
                      </a:r>
                      <a:r>
                        <a:rPr kumimoji="1" lang="en-US" altLang="ja-JP" sz="1400" dirty="0" smtClean="0">
                          <a:latin typeface="+mj-ea"/>
                          <a:ea typeface="+mj-ea"/>
                        </a:rPr>
                        <a:t>2</a:t>
                      </a:r>
                      <a:r>
                        <a:rPr kumimoji="1" lang="ja-JP" altLang="en-US" sz="1400" dirty="0" smtClean="0">
                          <a:latin typeface="+mj-ea"/>
                          <a:ea typeface="+mj-ea"/>
                        </a:rPr>
                        <a:t>％以上引き上げる者　</a:t>
                      </a:r>
                      <a:endParaRPr kumimoji="1" lang="ja-JP" altLang="en-US" sz="1400" dirty="0">
                        <a:latin typeface="+mj-ea"/>
                        <a:ea typeface="+mj-ea"/>
                      </a:endParaRPr>
                    </a:p>
                  </a:txBody>
                  <a:tcPr marL="80476" marR="80476" marT="40238" marB="40238" anchor="ctr"/>
                </a:tc>
                <a:extLst>
                  <a:ext uri="{0D108BD9-81ED-4DB2-BD59-A6C34878D82A}">
                    <a16:rowId xmlns:a16="http://schemas.microsoft.com/office/drawing/2014/main" val="2954965450"/>
                  </a:ext>
                </a:extLst>
              </a:tr>
              <a:tr h="356196">
                <a:tc>
                  <a:txBody>
                    <a:bodyPr/>
                    <a:lstStyle/>
                    <a:p>
                      <a:pPr algn="ctr"/>
                      <a:r>
                        <a:rPr kumimoji="1" lang="ja-JP" altLang="en-US" sz="1400" dirty="0" smtClean="0">
                          <a:latin typeface="+mj-ea"/>
                          <a:ea typeface="+mj-ea"/>
                        </a:rPr>
                        <a:t>資金使途</a:t>
                      </a:r>
                      <a:endParaRPr kumimoji="1" lang="ja-JP" altLang="en-US" sz="1400" dirty="0">
                        <a:latin typeface="+mj-ea"/>
                        <a:ea typeface="+mj-ea"/>
                      </a:endParaRPr>
                    </a:p>
                  </a:txBody>
                  <a:tcPr marL="80476" marR="80476" marT="40238" marB="40238" anchor="ctr"/>
                </a:tc>
                <a:tc>
                  <a:txBody>
                    <a:bodyPr/>
                    <a:lstStyle/>
                    <a:p>
                      <a:r>
                        <a:rPr kumimoji="1" lang="ja-JP" altLang="en-US" sz="1400" dirty="0" smtClean="0">
                          <a:latin typeface="+mj-ea"/>
                          <a:ea typeface="+mj-ea"/>
                        </a:rPr>
                        <a:t>設備資金</a:t>
                      </a:r>
                      <a:r>
                        <a:rPr kumimoji="1" lang="ja-JP" altLang="en-US" sz="1400" dirty="0" smtClean="0">
                          <a:solidFill>
                            <a:schemeClr val="tx1"/>
                          </a:solidFill>
                          <a:latin typeface="+mj-ea"/>
                          <a:ea typeface="+mj-ea"/>
                        </a:rPr>
                        <a:t>及び（長期）運転</a:t>
                      </a:r>
                      <a:r>
                        <a:rPr kumimoji="1" lang="ja-JP" altLang="en-US" sz="1400" dirty="0" smtClean="0">
                          <a:latin typeface="+mj-ea"/>
                          <a:ea typeface="+mj-ea"/>
                        </a:rPr>
                        <a:t>資金</a:t>
                      </a:r>
                      <a:endParaRPr kumimoji="1" lang="ja-JP" altLang="en-US" sz="1400" dirty="0">
                        <a:latin typeface="+mj-ea"/>
                        <a:ea typeface="+mj-ea"/>
                      </a:endParaRPr>
                    </a:p>
                  </a:txBody>
                  <a:tcPr marL="80476" marR="80476" marT="40238" marB="40238" anchor="ctr"/>
                </a:tc>
                <a:extLst>
                  <a:ext uri="{0D108BD9-81ED-4DB2-BD59-A6C34878D82A}">
                    <a16:rowId xmlns:a16="http://schemas.microsoft.com/office/drawing/2014/main" val="547925763"/>
                  </a:ext>
                </a:extLst>
              </a:tr>
              <a:tr h="1368084">
                <a:tc>
                  <a:txBody>
                    <a:bodyPr/>
                    <a:lstStyle/>
                    <a:p>
                      <a:pPr algn="ctr"/>
                      <a:r>
                        <a:rPr kumimoji="1" lang="ja-JP" altLang="en-US" sz="1400" dirty="0" smtClean="0">
                          <a:latin typeface="+mj-ea"/>
                          <a:ea typeface="+mj-ea"/>
                        </a:rPr>
                        <a:t>貸付利率</a:t>
                      </a:r>
                      <a:endParaRPr kumimoji="1" lang="ja-JP" altLang="en-US" sz="1400" dirty="0">
                        <a:latin typeface="+mj-ea"/>
                        <a:ea typeface="+mj-ea"/>
                      </a:endParaRPr>
                    </a:p>
                  </a:txBody>
                  <a:tcPr marL="80476" marR="80476" marT="40238" marB="40238" anchor="ctr"/>
                </a:tc>
                <a:tc>
                  <a:txBody>
                    <a:bodyPr/>
                    <a:lstStyle/>
                    <a:p>
                      <a:r>
                        <a:rPr kumimoji="1" lang="ja-JP" altLang="en-US" sz="1400" dirty="0" smtClean="0">
                          <a:latin typeface="+mj-ea"/>
                          <a:ea typeface="+mj-ea"/>
                        </a:rPr>
                        <a:t>特別利率①</a:t>
                      </a:r>
                      <a:endParaRPr kumimoji="1" lang="en-US" altLang="ja-JP" sz="1400" dirty="0" smtClean="0">
                        <a:latin typeface="+mj-ea"/>
                        <a:ea typeface="+mj-ea"/>
                      </a:endParaRPr>
                    </a:p>
                    <a:p>
                      <a:r>
                        <a:rPr kumimoji="1" lang="en-US" altLang="ja-JP" sz="1400" kern="1200" baseline="0" dirty="0" smtClean="0">
                          <a:latin typeface="+mj-ea"/>
                          <a:ea typeface="+mj-ea"/>
                        </a:rPr>
                        <a:t> </a:t>
                      </a:r>
                      <a:r>
                        <a:rPr kumimoji="1" lang="ja-JP" altLang="en-US" sz="1400" kern="1200" baseline="0" dirty="0" smtClean="0">
                          <a:latin typeface="+mj-ea"/>
                          <a:ea typeface="+mj-ea"/>
                        </a:rPr>
                        <a:t>　</a:t>
                      </a:r>
                      <a:r>
                        <a:rPr kumimoji="1" lang="en-US" altLang="ja-JP" sz="1400" kern="1200" dirty="0" smtClean="0">
                          <a:latin typeface="+mj-ea"/>
                          <a:ea typeface="+mj-ea"/>
                        </a:rPr>
                        <a:t>※</a:t>
                      </a:r>
                      <a:r>
                        <a:rPr kumimoji="1" lang="ja-JP" altLang="en-US" sz="1400" kern="1200" dirty="0" smtClean="0">
                          <a:latin typeface="+mj-ea"/>
                          <a:ea typeface="+mj-ea"/>
                        </a:rPr>
                        <a:t>　特別利率①は基準利率から年利が</a:t>
                      </a:r>
                      <a:r>
                        <a:rPr kumimoji="1" lang="en-US" altLang="ja-JP" sz="1400" kern="1200" dirty="0" smtClean="0">
                          <a:latin typeface="+mj-ea"/>
                          <a:ea typeface="+mj-ea"/>
                        </a:rPr>
                        <a:t>0.4</a:t>
                      </a:r>
                      <a:r>
                        <a:rPr kumimoji="1" lang="ja-JP" altLang="en-US" sz="1400" kern="1200" dirty="0" smtClean="0">
                          <a:latin typeface="+mj-ea"/>
                          <a:ea typeface="+mj-ea"/>
                        </a:rPr>
                        <a:t>％引下げとなる。</a:t>
                      </a:r>
                    </a:p>
                    <a:p>
                      <a:pPr marL="450850" indent="-450850" algn="just"/>
                      <a:r>
                        <a:rPr kumimoji="1" lang="en-US" altLang="ja-JP" sz="1400" kern="1200" dirty="0" smtClean="0">
                          <a:latin typeface="+mj-ea"/>
                          <a:ea typeface="+mj-ea"/>
                        </a:rPr>
                        <a:t> </a:t>
                      </a:r>
                      <a:r>
                        <a:rPr kumimoji="1" lang="ja-JP" altLang="en-US" sz="1400" kern="1200" dirty="0" smtClean="0">
                          <a:latin typeface="+mj-ea"/>
                          <a:ea typeface="+mj-ea"/>
                        </a:rPr>
                        <a:t>　</a:t>
                      </a:r>
                      <a:r>
                        <a:rPr kumimoji="1" lang="en-US" altLang="ja-JP" sz="1400" kern="1200" dirty="0" smtClean="0">
                          <a:solidFill>
                            <a:schemeClr val="tx1"/>
                          </a:solidFill>
                          <a:latin typeface="+mj-ea"/>
                          <a:ea typeface="+mj-ea"/>
                        </a:rPr>
                        <a:t>※</a:t>
                      </a:r>
                      <a:r>
                        <a:rPr kumimoji="1" lang="ja-JP" altLang="en-US" sz="1400" kern="1200" dirty="0" smtClean="0">
                          <a:solidFill>
                            <a:schemeClr val="tx1"/>
                          </a:solidFill>
                          <a:latin typeface="+mj-ea"/>
                          <a:ea typeface="+mj-ea"/>
                        </a:rPr>
                        <a:t>　基準利率は中小企業事業</a:t>
                      </a:r>
                      <a:r>
                        <a:rPr kumimoji="1" lang="en-US" altLang="ja-JP" sz="1400" kern="1200" dirty="0" smtClean="0">
                          <a:solidFill>
                            <a:schemeClr val="tx1"/>
                          </a:solidFill>
                          <a:latin typeface="+mj-ea"/>
                          <a:ea typeface="+mj-ea"/>
                        </a:rPr>
                        <a:t>1.11</a:t>
                      </a:r>
                      <a:r>
                        <a:rPr kumimoji="1" lang="ja-JP" altLang="en-US" sz="1400" kern="1200" dirty="0" smtClean="0">
                          <a:solidFill>
                            <a:schemeClr val="tx1"/>
                          </a:solidFill>
                          <a:latin typeface="+mj-ea"/>
                          <a:ea typeface="+mj-ea"/>
                        </a:rPr>
                        <a:t>％、国民生活事業</a:t>
                      </a:r>
                      <a:r>
                        <a:rPr kumimoji="1" lang="en-US" altLang="ja-JP" sz="1400" kern="1200" dirty="0" smtClean="0">
                          <a:solidFill>
                            <a:schemeClr val="tx1"/>
                          </a:solidFill>
                          <a:latin typeface="+mj-ea"/>
                          <a:ea typeface="+mj-ea"/>
                        </a:rPr>
                        <a:t>2.16</a:t>
                      </a:r>
                      <a:r>
                        <a:rPr kumimoji="1" lang="ja-JP" altLang="en-US" sz="1400" kern="1200" dirty="0" smtClean="0">
                          <a:solidFill>
                            <a:schemeClr val="tx1"/>
                          </a:solidFill>
                          <a:latin typeface="+mj-ea"/>
                          <a:ea typeface="+mj-ea"/>
                        </a:rPr>
                        <a:t>～</a:t>
                      </a:r>
                      <a:r>
                        <a:rPr kumimoji="1" lang="en-US" altLang="ja-JP" sz="1400" kern="1200" dirty="0" smtClean="0">
                          <a:solidFill>
                            <a:schemeClr val="tx1"/>
                          </a:solidFill>
                          <a:latin typeface="+mj-ea"/>
                          <a:ea typeface="+mn-ea"/>
                          <a:cs typeface="+mn-cs"/>
                        </a:rPr>
                        <a:t>2.45</a:t>
                      </a:r>
                      <a:r>
                        <a:rPr kumimoji="1" lang="ja-JP" altLang="en-US" sz="1400" kern="1200" dirty="0" smtClean="0">
                          <a:solidFill>
                            <a:schemeClr val="tx1"/>
                          </a:solidFill>
                          <a:latin typeface="+mj-ea"/>
                          <a:ea typeface="+mn-ea"/>
                          <a:cs typeface="+mn-cs"/>
                        </a:rPr>
                        <a:t>％（令和</a:t>
                      </a:r>
                      <a:r>
                        <a:rPr kumimoji="1" lang="en-US" altLang="ja-JP" sz="1400" kern="1200" dirty="0" smtClean="0">
                          <a:solidFill>
                            <a:schemeClr val="tx1"/>
                          </a:solidFill>
                          <a:latin typeface="+mj-ea"/>
                          <a:ea typeface="+mn-ea"/>
                          <a:cs typeface="+mn-cs"/>
                        </a:rPr>
                        <a:t>2</a:t>
                      </a:r>
                      <a:r>
                        <a:rPr kumimoji="1" lang="ja-JP" altLang="en-US" sz="1400" kern="1200" dirty="0" smtClean="0">
                          <a:solidFill>
                            <a:schemeClr val="tx1"/>
                          </a:solidFill>
                          <a:latin typeface="+mj-ea"/>
                          <a:ea typeface="+mn-ea"/>
                          <a:cs typeface="+mn-cs"/>
                        </a:rPr>
                        <a:t>年</a:t>
                      </a:r>
                      <a:r>
                        <a:rPr kumimoji="1" lang="en-US" altLang="ja-JP" sz="1400" kern="1200" dirty="0" smtClean="0">
                          <a:solidFill>
                            <a:schemeClr val="tx1"/>
                          </a:solidFill>
                          <a:latin typeface="+mj-ea"/>
                          <a:ea typeface="+mn-ea"/>
                          <a:cs typeface="+mn-cs"/>
                        </a:rPr>
                        <a:t>4</a:t>
                      </a:r>
                      <a:r>
                        <a:rPr kumimoji="1" lang="ja-JP" altLang="en-US" sz="1400" kern="1200" dirty="0" smtClean="0">
                          <a:solidFill>
                            <a:schemeClr val="tx1"/>
                          </a:solidFill>
                          <a:latin typeface="+mj-ea"/>
                          <a:ea typeface="+mn-ea"/>
                          <a:cs typeface="+mn-cs"/>
                        </a:rPr>
                        <a:t>月</a:t>
                      </a:r>
                      <a:r>
                        <a:rPr kumimoji="1" lang="en-US" altLang="ja-JP" sz="1400" kern="1200" dirty="0" smtClean="0">
                          <a:solidFill>
                            <a:schemeClr val="tx1"/>
                          </a:solidFill>
                          <a:latin typeface="+mj-ea"/>
                          <a:ea typeface="+mn-ea"/>
                          <a:cs typeface="+mn-cs"/>
                        </a:rPr>
                        <a:t>1</a:t>
                      </a:r>
                      <a:r>
                        <a:rPr kumimoji="1" lang="ja-JP" altLang="en-US" sz="1400" kern="1200" dirty="0" smtClean="0">
                          <a:solidFill>
                            <a:schemeClr val="tx1"/>
                          </a:solidFill>
                          <a:latin typeface="+mj-ea"/>
                          <a:ea typeface="+mn-ea"/>
                          <a:cs typeface="+mn-cs"/>
                        </a:rPr>
                        <a:t>日</a:t>
                      </a:r>
                      <a:r>
                        <a:rPr kumimoji="1" lang="ja-JP" altLang="en-US" sz="1400" kern="1200" dirty="0" smtClean="0">
                          <a:solidFill>
                            <a:schemeClr val="tx1"/>
                          </a:solidFill>
                          <a:latin typeface="+mj-ea"/>
                          <a:ea typeface="+mj-ea"/>
                        </a:rPr>
                        <a:t>現在。中小企業事業は貸付期間</a:t>
                      </a:r>
                      <a:r>
                        <a:rPr kumimoji="1" lang="en-US" altLang="ja-JP" sz="1400" kern="1200" dirty="0" smtClean="0">
                          <a:solidFill>
                            <a:schemeClr val="tx1"/>
                          </a:solidFill>
                          <a:latin typeface="+mj-ea"/>
                          <a:ea typeface="+mj-ea"/>
                        </a:rPr>
                        <a:t>5</a:t>
                      </a:r>
                      <a:r>
                        <a:rPr kumimoji="1" lang="ja-JP" altLang="en-US" sz="1400" kern="1200" dirty="0" smtClean="0">
                          <a:solidFill>
                            <a:schemeClr val="tx1"/>
                          </a:solidFill>
                          <a:latin typeface="+mj-ea"/>
                          <a:ea typeface="+mj-ea"/>
                        </a:rPr>
                        <a:t>年の標準的な利率。実際の適用利率は、信用リスク（担保の有無を含む。）等に応じて所定の利率が適用。国民生活事業は担保を不要とする融資を希望する場合。）</a:t>
                      </a:r>
                      <a:endParaRPr kumimoji="1" lang="en-US" altLang="ja-JP" sz="1400" kern="1200" dirty="0" smtClean="0">
                        <a:solidFill>
                          <a:schemeClr val="tx1"/>
                        </a:solidFill>
                        <a:latin typeface="+mj-ea"/>
                        <a:ea typeface="+mj-ea"/>
                      </a:endParaRPr>
                    </a:p>
                  </a:txBody>
                  <a:tcPr marL="80476" marR="80476" marT="40238" marB="40238" anchor="ctr"/>
                </a:tc>
                <a:extLst>
                  <a:ext uri="{0D108BD9-81ED-4DB2-BD59-A6C34878D82A}">
                    <a16:rowId xmlns:a16="http://schemas.microsoft.com/office/drawing/2014/main" val="290087479"/>
                  </a:ext>
                </a:extLst>
              </a:tr>
              <a:tr h="724279">
                <a:tc>
                  <a:txBody>
                    <a:bodyPr/>
                    <a:lstStyle/>
                    <a:p>
                      <a:pPr marL="0" marR="0" lvl="0" indent="0" algn="ctr" defTabSz="1000902" rtl="0" eaLnBrk="1" fontAlgn="auto" latinLnBrk="0" hangingPunct="1">
                        <a:lnSpc>
                          <a:spcPct val="100000"/>
                        </a:lnSpc>
                        <a:spcBef>
                          <a:spcPts val="0"/>
                        </a:spcBef>
                        <a:spcAft>
                          <a:spcPts val="0"/>
                        </a:spcAft>
                        <a:buClrTx/>
                        <a:buSzTx/>
                        <a:buFontTx/>
                        <a:buNone/>
                        <a:tabLst/>
                        <a:defRPr/>
                      </a:pPr>
                      <a:r>
                        <a:rPr kumimoji="1" lang="ja-JP" altLang="en-US" sz="1400" dirty="0" smtClean="0">
                          <a:latin typeface="+mj-ea"/>
                          <a:ea typeface="+mj-ea"/>
                        </a:rPr>
                        <a:t>貸付限度額</a:t>
                      </a:r>
                    </a:p>
                  </a:txBody>
                  <a:tcPr marL="80476" marR="80476" marT="40238" marB="40238" anchor="ctr"/>
                </a:tc>
                <a:tc>
                  <a:txBody>
                    <a:bodyPr/>
                    <a:lstStyle/>
                    <a:p>
                      <a:r>
                        <a:rPr kumimoji="1" lang="ja-JP" altLang="en-US" sz="1400" kern="1200" dirty="0" smtClean="0">
                          <a:latin typeface="+mj-ea"/>
                          <a:ea typeface="+mj-ea"/>
                        </a:rPr>
                        <a:t>中小企業事業 ： </a:t>
                      </a:r>
                      <a:r>
                        <a:rPr kumimoji="1" lang="en-US" altLang="ja-JP" sz="1400" kern="1200" dirty="0" smtClean="0">
                          <a:latin typeface="+mj-ea"/>
                          <a:ea typeface="+mj-ea"/>
                        </a:rPr>
                        <a:t>7</a:t>
                      </a:r>
                      <a:r>
                        <a:rPr kumimoji="1" lang="ja-JP" altLang="en-US" sz="1400" kern="1200" dirty="0" smtClean="0">
                          <a:solidFill>
                            <a:schemeClr val="tx1"/>
                          </a:solidFill>
                          <a:latin typeface="+mj-ea"/>
                          <a:ea typeface="+mj-ea"/>
                        </a:rPr>
                        <a:t>億</a:t>
                      </a:r>
                      <a:r>
                        <a:rPr kumimoji="1" lang="en-US" altLang="ja-JP" sz="1400" kern="1200" dirty="0" smtClean="0">
                          <a:solidFill>
                            <a:schemeClr val="tx1"/>
                          </a:solidFill>
                          <a:latin typeface="+mj-ea"/>
                          <a:ea typeface="+mj-ea"/>
                        </a:rPr>
                        <a:t>2000</a:t>
                      </a:r>
                      <a:r>
                        <a:rPr kumimoji="1" lang="ja-JP" altLang="en-US" sz="1400" kern="1200" dirty="0" smtClean="0">
                          <a:solidFill>
                            <a:schemeClr val="tx1"/>
                          </a:solidFill>
                          <a:latin typeface="+mj-ea"/>
                          <a:ea typeface="+mj-ea"/>
                        </a:rPr>
                        <a:t>万円（</a:t>
                      </a:r>
                      <a:r>
                        <a:rPr kumimoji="1" lang="en-US" altLang="ja-JP" sz="1400" kern="1200" dirty="0" smtClean="0">
                          <a:solidFill>
                            <a:schemeClr val="tx1"/>
                          </a:solidFill>
                          <a:latin typeface="+mj-ea"/>
                          <a:ea typeface="+mj-ea"/>
                        </a:rPr>
                        <a:t>※</a:t>
                      </a:r>
                      <a:r>
                        <a:rPr kumimoji="1" lang="ja-JP" altLang="en-US" sz="1400" kern="1200" dirty="0" smtClean="0">
                          <a:solidFill>
                            <a:schemeClr val="tx1"/>
                          </a:solidFill>
                          <a:latin typeface="+mj-ea"/>
                          <a:ea typeface="+mj-ea"/>
                        </a:rPr>
                        <a:t>）（うち長期運転資金</a:t>
                      </a:r>
                      <a:r>
                        <a:rPr kumimoji="1" lang="en-US" altLang="ja-JP" sz="1400" kern="1200" dirty="0" smtClean="0">
                          <a:solidFill>
                            <a:schemeClr val="tx1"/>
                          </a:solidFill>
                          <a:latin typeface="+mj-ea"/>
                          <a:ea typeface="+mj-ea"/>
                        </a:rPr>
                        <a:t>2</a:t>
                      </a:r>
                      <a:r>
                        <a:rPr kumimoji="1" lang="ja-JP" altLang="en-US" sz="1400" kern="1200" dirty="0" smtClean="0">
                          <a:solidFill>
                            <a:schemeClr val="tx1"/>
                          </a:solidFill>
                          <a:latin typeface="+mj-ea"/>
                          <a:ea typeface="+mj-ea"/>
                        </a:rPr>
                        <a:t>億</a:t>
                      </a:r>
                      <a:r>
                        <a:rPr kumimoji="1" lang="en-US" altLang="ja-JP" sz="1400" kern="1200" dirty="0" smtClean="0">
                          <a:solidFill>
                            <a:schemeClr val="tx1"/>
                          </a:solidFill>
                          <a:latin typeface="+mj-ea"/>
                          <a:ea typeface="+mj-ea"/>
                        </a:rPr>
                        <a:t>5000</a:t>
                      </a:r>
                      <a:r>
                        <a:rPr kumimoji="1" lang="ja-JP" altLang="en-US" sz="1400" kern="1200" dirty="0" smtClean="0">
                          <a:solidFill>
                            <a:schemeClr val="tx1"/>
                          </a:solidFill>
                          <a:latin typeface="+mj-ea"/>
                          <a:ea typeface="+mj-ea"/>
                        </a:rPr>
                        <a:t>万円）</a:t>
                      </a:r>
                      <a:endParaRPr kumimoji="1" lang="en-US" altLang="ja-JP" sz="1200" b="1" kern="1200" dirty="0" smtClean="0">
                        <a:solidFill>
                          <a:schemeClr val="tx1"/>
                        </a:solidFill>
                        <a:latin typeface="+mj-ea"/>
                        <a:ea typeface="+mj-ea"/>
                      </a:endParaRPr>
                    </a:p>
                    <a:p>
                      <a:r>
                        <a:rPr kumimoji="1" lang="en-US" altLang="ja-JP" sz="1400" kern="1200" dirty="0" smtClean="0">
                          <a:solidFill>
                            <a:schemeClr val="tx1"/>
                          </a:solidFill>
                          <a:latin typeface="+mj-ea"/>
                          <a:ea typeface="+mj-ea"/>
                        </a:rPr>
                        <a:t>                          </a:t>
                      </a:r>
                      <a:r>
                        <a:rPr kumimoji="1" lang="ja-JP" altLang="en-US" sz="1400" kern="1200" dirty="0" smtClean="0">
                          <a:solidFill>
                            <a:schemeClr val="tx1"/>
                          </a:solidFill>
                          <a:latin typeface="+mj-ea"/>
                          <a:ea typeface="+mj-ea"/>
                        </a:rPr>
                        <a:t>（</a:t>
                      </a:r>
                      <a:r>
                        <a:rPr kumimoji="1" lang="en-US" altLang="ja-JP" sz="1400" kern="1200" dirty="0" smtClean="0">
                          <a:solidFill>
                            <a:schemeClr val="tx1"/>
                          </a:solidFill>
                          <a:latin typeface="+mj-ea"/>
                          <a:ea typeface="+mj-ea"/>
                        </a:rPr>
                        <a:t>※</a:t>
                      </a:r>
                      <a:r>
                        <a:rPr kumimoji="1" lang="ja-JP" altLang="en-US" sz="1400" kern="1200" dirty="0" smtClean="0">
                          <a:solidFill>
                            <a:schemeClr val="tx1"/>
                          </a:solidFill>
                          <a:latin typeface="+mj-ea"/>
                          <a:ea typeface="+mj-ea"/>
                        </a:rPr>
                        <a:t>）特別利率①の限度額</a:t>
                      </a:r>
                      <a:r>
                        <a:rPr kumimoji="1" lang="ja-JP" altLang="en-US" sz="1400" kern="1200" baseline="0" dirty="0" smtClean="0">
                          <a:solidFill>
                            <a:schemeClr val="tx1"/>
                          </a:solidFill>
                          <a:latin typeface="+mj-ea"/>
                          <a:ea typeface="+mj-ea"/>
                        </a:rPr>
                        <a:t> </a:t>
                      </a:r>
                      <a:r>
                        <a:rPr kumimoji="1" lang="ja-JP" altLang="en-US" sz="1400" kern="1200" dirty="0" smtClean="0">
                          <a:solidFill>
                            <a:schemeClr val="tx1"/>
                          </a:solidFill>
                          <a:latin typeface="+mj-ea"/>
                          <a:ea typeface="+mj-ea"/>
                        </a:rPr>
                        <a:t>： </a:t>
                      </a:r>
                      <a:r>
                        <a:rPr kumimoji="1" lang="en-US" altLang="ja-JP" sz="1400" kern="1200" dirty="0" smtClean="0">
                          <a:solidFill>
                            <a:schemeClr val="tx1"/>
                          </a:solidFill>
                          <a:latin typeface="+mj-ea"/>
                          <a:ea typeface="+mj-ea"/>
                        </a:rPr>
                        <a:t>2</a:t>
                      </a:r>
                      <a:r>
                        <a:rPr kumimoji="1" lang="ja-JP" altLang="en-US" sz="1400" kern="1200" dirty="0" smtClean="0">
                          <a:solidFill>
                            <a:schemeClr val="tx1"/>
                          </a:solidFill>
                          <a:latin typeface="+mj-ea"/>
                          <a:ea typeface="+mj-ea"/>
                        </a:rPr>
                        <a:t>億</a:t>
                      </a:r>
                      <a:r>
                        <a:rPr kumimoji="1" lang="en-US" altLang="ja-JP" sz="1400" kern="1200" dirty="0" smtClean="0">
                          <a:solidFill>
                            <a:schemeClr val="tx1"/>
                          </a:solidFill>
                          <a:latin typeface="+mj-ea"/>
                          <a:ea typeface="+mj-ea"/>
                        </a:rPr>
                        <a:t>7000</a:t>
                      </a:r>
                      <a:r>
                        <a:rPr kumimoji="1" lang="ja-JP" altLang="en-US" sz="1400" kern="1200" dirty="0" smtClean="0">
                          <a:solidFill>
                            <a:schemeClr val="tx1"/>
                          </a:solidFill>
                          <a:latin typeface="+mj-ea"/>
                          <a:ea typeface="+mj-ea"/>
                        </a:rPr>
                        <a:t>万円</a:t>
                      </a:r>
                      <a:endParaRPr kumimoji="1" lang="en-US" altLang="ja-JP" sz="800" kern="1200" dirty="0" smtClean="0">
                        <a:solidFill>
                          <a:schemeClr val="tx1"/>
                        </a:solidFill>
                        <a:latin typeface="+mj-ea"/>
                        <a:ea typeface="+mj-ea"/>
                      </a:endParaRPr>
                    </a:p>
                    <a:p>
                      <a:pPr marL="0" marR="0" indent="0" algn="l" defTabSz="1000902" rtl="0" eaLnBrk="1" fontAlgn="auto" latinLnBrk="0" hangingPunct="1">
                        <a:lnSpc>
                          <a:spcPct val="100000"/>
                        </a:lnSpc>
                        <a:spcBef>
                          <a:spcPts val="0"/>
                        </a:spcBef>
                        <a:spcAft>
                          <a:spcPts val="0"/>
                        </a:spcAft>
                        <a:buClrTx/>
                        <a:buSzTx/>
                        <a:buFontTx/>
                        <a:buNone/>
                        <a:tabLst/>
                        <a:defRPr/>
                      </a:pPr>
                      <a:r>
                        <a:rPr kumimoji="1" lang="ja-JP" altLang="en-US" sz="1400" kern="1200" dirty="0" smtClean="0">
                          <a:latin typeface="+mj-ea"/>
                          <a:ea typeface="+mj-ea"/>
                        </a:rPr>
                        <a:t>国民生活事業</a:t>
                      </a:r>
                      <a:r>
                        <a:rPr kumimoji="1" lang="ja-JP" altLang="en-US" sz="1400" kern="1200" baseline="0" dirty="0" smtClean="0">
                          <a:latin typeface="+mj-ea"/>
                          <a:ea typeface="+mj-ea"/>
                        </a:rPr>
                        <a:t> </a:t>
                      </a:r>
                      <a:r>
                        <a:rPr kumimoji="1" lang="ja-JP" altLang="en-US" sz="1400" kern="1200" dirty="0" smtClean="0">
                          <a:latin typeface="+mj-ea"/>
                          <a:ea typeface="+mj-ea"/>
                        </a:rPr>
                        <a:t>： </a:t>
                      </a:r>
                      <a:r>
                        <a:rPr kumimoji="1" lang="en-US" altLang="ja-JP" sz="1400" kern="1200" dirty="0" smtClean="0">
                          <a:latin typeface="+mj-ea"/>
                          <a:ea typeface="+mj-ea"/>
                        </a:rPr>
                        <a:t>7200</a:t>
                      </a:r>
                      <a:r>
                        <a:rPr kumimoji="1" lang="ja-JP" altLang="en-US" sz="1400" kern="1200" dirty="0" smtClean="0">
                          <a:latin typeface="+mj-ea"/>
                          <a:ea typeface="+mj-ea"/>
                        </a:rPr>
                        <a:t>万円（うち運転資金</a:t>
                      </a:r>
                      <a:r>
                        <a:rPr kumimoji="1" lang="en-US" altLang="ja-JP" sz="1400" kern="1200" dirty="0" smtClean="0">
                          <a:latin typeface="+mj-ea"/>
                          <a:ea typeface="+mj-ea"/>
                        </a:rPr>
                        <a:t>4800</a:t>
                      </a:r>
                      <a:r>
                        <a:rPr kumimoji="1" lang="ja-JP" altLang="en-US" sz="1400" kern="1200" dirty="0" smtClean="0">
                          <a:latin typeface="+mj-ea"/>
                          <a:ea typeface="+mj-ea"/>
                        </a:rPr>
                        <a:t>万円）</a:t>
                      </a:r>
                      <a:endParaRPr kumimoji="1" lang="ja-JP" altLang="en-US" sz="1400" kern="1200" dirty="0" smtClean="0">
                        <a:solidFill>
                          <a:schemeClr val="tx1"/>
                        </a:solidFill>
                        <a:latin typeface="+mj-ea"/>
                        <a:ea typeface="+mj-ea"/>
                        <a:cs typeface="+mn-cs"/>
                      </a:endParaRPr>
                    </a:p>
                  </a:txBody>
                  <a:tcPr marL="80476" marR="80476" marT="40238" marB="40238" anchor="ctr"/>
                </a:tc>
                <a:extLst>
                  <a:ext uri="{0D108BD9-81ED-4DB2-BD59-A6C34878D82A}">
                    <a16:rowId xmlns:a16="http://schemas.microsoft.com/office/drawing/2014/main" val="1820170426"/>
                  </a:ext>
                </a:extLst>
              </a:tr>
              <a:tr h="543130">
                <a:tc>
                  <a:txBody>
                    <a:bodyPr/>
                    <a:lstStyle/>
                    <a:p>
                      <a:pPr algn="ctr"/>
                      <a:r>
                        <a:rPr kumimoji="1" lang="ja-JP" altLang="en-US" sz="1400" dirty="0" smtClean="0">
                          <a:solidFill>
                            <a:schemeClr val="tx1"/>
                          </a:solidFill>
                          <a:latin typeface="+mj-ea"/>
                          <a:ea typeface="+mj-ea"/>
                        </a:rPr>
                        <a:t>貸付期間</a:t>
                      </a:r>
                      <a:endParaRPr kumimoji="1" lang="ja-JP" altLang="en-US" sz="1400" dirty="0">
                        <a:solidFill>
                          <a:schemeClr val="tx1"/>
                        </a:solidFill>
                        <a:latin typeface="+mj-ea"/>
                        <a:ea typeface="+mj-ea"/>
                      </a:endParaRPr>
                    </a:p>
                  </a:txBody>
                  <a:tcPr marL="80476" marR="80476" marT="40238" marB="40238" anchor="ctr"/>
                </a:tc>
                <a:tc>
                  <a:txBody>
                    <a:bodyPr/>
                    <a:lstStyle/>
                    <a:p>
                      <a:r>
                        <a:rPr kumimoji="1" lang="ja-JP" altLang="en-US" sz="1400" dirty="0" smtClean="0">
                          <a:solidFill>
                            <a:schemeClr val="tx1"/>
                          </a:solidFill>
                          <a:latin typeface="+mj-ea"/>
                          <a:ea typeface="+mj-ea"/>
                        </a:rPr>
                        <a:t>設備資金 ： </a:t>
                      </a:r>
                      <a:r>
                        <a:rPr kumimoji="1" lang="en-US" altLang="ja-JP" sz="1400" dirty="0" smtClean="0">
                          <a:solidFill>
                            <a:schemeClr val="tx1"/>
                          </a:solidFill>
                          <a:latin typeface="+mj-ea"/>
                          <a:ea typeface="+mj-ea"/>
                        </a:rPr>
                        <a:t>20</a:t>
                      </a:r>
                      <a:r>
                        <a:rPr kumimoji="1" lang="ja-JP" altLang="en-US" sz="1400" dirty="0" smtClean="0">
                          <a:solidFill>
                            <a:schemeClr val="tx1"/>
                          </a:solidFill>
                          <a:latin typeface="+mj-ea"/>
                          <a:ea typeface="+mj-ea"/>
                        </a:rPr>
                        <a:t>年以内（うち据置期間</a:t>
                      </a:r>
                      <a:r>
                        <a:rPr kumimoji="1" lang="en-US" altLang="ja-JP" sz="1400" dirty="0" smtClean="0">
                          <a:solidFill>
                            <a:schemeClr val="tx1"/>
                          </a:solidFill>
                          <a:latin typeface="+mj-ea"/>
                          <a:ea typeface="+mj-ea"/>
                        </a:rPr>
                        <a:t>2</a:t>
                      </a:r>
                      <a:r>
                        <a:rPr kumimoji="1" lang="ja-JP" altLang="en-US" sz="1400" dirty="0" smtClean="0">
                          <a:solidFill>
                            <a:schemeClr val="tx1"/>
                          </a:solidFill>
                          <a:latin typeface="+mj-ea"/>
                          <a:ea typeface="+mj-ea"/>
                        </a:rPr>
                        <a:t>年以内）</a:t>
                      </a:r>
                      <a:endParaRPr kumimoji="1" lang="en-US" altLang="ja-JP" sz="1400" dirty="0" smtClean="0">
                        <a:solidFill>
                          <a:schemeClr val="tx1"/>
                        </a:solidFill>
                        <a:latin typeface="+mj-ea"/>
                        <a:ea typeface="+mj-ea"/>
                      </a:endParaRPr>
                    </a:p>
                    <a:p>
                      <a:r>
                        <a:rPr kumimoji="1" lang="ja-JP" altLang="en-US" sz="1400" dirty="0" smtClean="0">
                          <a:solidFill>
                            <a:schemeClr val="tx1"/>
                          </a:solidFill>
                          <a:latin typeface="+mj-ea"/>
                          <a:ea typeface="+mj-ea"/>
                        </a:rPr>
                        <a:t>（長期）運転資金 ： </a:t>
                      </a:r>
                      <a:r>
                        <a:rPr kumimoji="1" lang="en-US" altLang="ja-JP" sz="1400" dirty="0" smtClean="0">
                          <a:solidFill>
                            <a:schemeClr val="tx1"/>
                          </a:solidFill>
                          <a:latin typeface="+mj-ea"/>
                          <a:ea typeface="+mj-ea"/>
                        </a:rPr>
                        <a:t>7</a:t>
                      </a:r>
                      <a:r>
                        <a:rPr kumimoji="1" lang="ja-JP" altLang="en-US" sz="1400" dirty="0" smtClean="0">
                          <a:solidFill>
                            <a:schemeClr val="tx1"/>
                          </a:solidFill>
                          <a:latin typeface="+mj-ea"/>
                          <a:ea typeface="+mj-ea"/>
                        </a:rPr>
                        <a:t>年以内（うち据置期間</a:t>
                      </a:r>
                      <a:r>
                        <a:rPr kumimoji="1" lang="en-US" altLang="ja-JP" sz="1400" dirty="0" smtClean="0">
                          <a:solidFill>
                            <a:schemeClr val="tx1"/>
                          </a:solidFill>
                          <a:latin typeface="+mj-ea"/>
                          <a:ea typeface="+mj-ea"/>
                        </a:rPr>
                        <a:t>2</a:t>
                      </a:r>
                      <a:r>
                        <a:rPr kumimoji="1" lang="ja-JP" altLang="en-US" sz="1400" dirty="0" smtClean="0">
                          <a:solidFill>
                            <a:schemeClr val="tx1"/>
                          </a:solidFill>
                          <a:latin typeface="+mj-ea"/>
                          <a:ea typeface="+mj-ea"/>
                        </a:rPr>
                        <a:t>年以内）</a:t>
                      </a:r>
                      <a:endParaRPr kumimoji="1" lang="ja-JP" altLang="en-US" sz="1400" dirty="0">
                        <a:solidFill>
                          <a:schemeClr val="tx1"/>
                        </a:solidFill>
                        <a:latin typeface="+mj-ea"/>
                        <a:ea typeface="+mj-ea"/>
                      </a:endParaRPr>
                    </a:p>
                  </a:txBody>
                  <a:tcPr marL="80476" marR="80476" marT="40238" marB="40238" anchor="ctr"/>
                </a:tc>
                <a:extLst>
                  <a:ext uri="{0D108BD9-81ED-4DB2-BD59-A6C34878D82A}">
                    <a16:rowId xmlns:a16="http://schemas.microsoft.com/office/drawing/2014/main" val="2945160867"/>
                  </a:ext>
                </a:extLst>
              </a:tr>
            </a:tbl>
          </a:graphicData>
        </a:graphic>
      </p:graphicFrame>
      <p:sp>
        <p:nvSpPr>
          <p:cNvPr id="2" name="テキスト ボックス 1"/>
          <p:cNvSpPr txBox="1"/>
          <p:nvPr/>
        </p:nvSpPr>
        <p:spPr>
          <a:xfrm>
            <a:off x="29185" y="5771492"/>
            <a:ext cx="8911539" cy="490006"/>
          </a:xfrm>
          <a:prstGeom prst="rect">
            <a:avLst/>
          </a:prstGeom>
          <a:noFill/>
        </p:spPr>
        <p:txBody>
          <a:bodyPr wrap="square" rtlCol="0">
            <a:spAutoFit/>
          </a:bodyPr>
          <a:lstStyle/>
          <a:p>
            <a:pPr marL="160671" indent="-160671" defTabSz="844083">
              <a:defRPr/>
            </a:pPr>
            <a:r>
              <a:rPr kumimoji="1" lang="en-US" altLang="ja-JP" sz="1292" dirty="0">
                <a:solidFill>
                  <a:prstClr val="black"/>
                </a:solidFill>
                <a:latin typeface="メイリオ" panose="020B0604030504040204" pitchFamily="50" charset="-128"/>
                <a:ea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rPr>
              <a:t>　日本政策金融公庫による融資である</a:t>
            </a:r>
            <a:r>
              <a:rPr kumimoji="1" lang="en-US" altLang="ja-JP" sz="1292" dirty="0">
                <a:solidFill>
                  <a:prstClr val="black"/>
                </a:solidFill>
                <a:latin typeface="メイリオ" panose="020B0604030504040204" pitchFamily="50" charset="-128"/>
                <a:ea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rPr>
              <a:t>生活衛生貸付</a:t>
            </a:r>
            <a:r>
              <a:rPr kumimoji="1" lang="en-US" altLang="ja-JP" sz="1292" dirty="0">
                <a:solidFill>
                  <a:prstClr val="black"/>
                </a:solidFill>
                <a:latin typeface="メイリオ" panose="020B0604030504040204" pitchFamily="50" charset="-128"/>
                <a:ea typeface="メイリオ" panose="020B0604030504040204" pitchFamily="50" charset="-128"/>
              </a:rPr>
              <a:t>】</a:t>
            </a:r>
            <a:r>
              <a:rPr kumimoji="1" lang="ja-JP" altLang="en-US" sz="1292" dirty="0">
                <a:solidFill>
                  <a:prstClr val="black"/>
                </a:solidFill>
                <a:latin typeface="メイリオ" panose="020B0604030504040204" pitchFamily="50" charset="-128"/>
                <a:ea typeface="メイリオ" panose="020B0604030504040204" pitchFamily="50" charset="-128"/>
              </a:rPr>
              <a:t>においても、同様に拡充され、事業場内最低賃金を</a:t>
            </a:r>
            <a:r>
              <a:rPr kumimoji="1" lang="en-US" altLang="ja-JP" sz="1292" dirty="0">
                <a:solidFill>
                  <a:prstClr val="black"/>
                </a:solidFill>
                <a:latin typeface="メイリオ" panose="020B0604030504040204" pitchFamily="50" charset="-128"/>
                <a:ea typeface="メイリオ" panose="020B0604030504040204" pitchFamily="50" charset="-128"/>
              </a:rPr>
              <a:t>2</a:t>
            </a:r>
            <a:r>
              <a:rPr kumimoji="1" lang="ja-JP" altLang="en-US" sz="1292" dirty="0">
                <a:solidFill>
                  <a:prstClr val="black"/>
                </a:solidFill>
                <a:latin typeface="メイリオ" panose="020B0604030504040204" pitchFamily="50" charset="-128"/>
                <a:ea typeface="メイリオ" panose="020B0604030504040204" pitchFamily="50" charset="-128"/>
              </a:rPr>
              <a:t>％以上　　　</a:t>
            </a:r>
            <a:endParaRPr kumimoji="1" lang="en-US" altLang="ja-JP" sz="1292" dirty="0">
              <a:solidFill>
                <a:prstClr val="black"/>
              </a:solidFill>
              <a:latin typeface="メイリオ" panose="020B0604030504040204" pitchFamily="50" charset="-128"/>
              <a:ea typeface="メイリオ" panose="020B0604030504040204" pitchFamily="50" charset="-128"/>
            </a:endParaRPr>
          </a:p>
          <a:p>
            <a:pPr marL="160671" indent="-160671" defTabSz="844083">
              <a:defRPr/>
            </a:pPr>
            <a:r>
              <a:rPr kumimoji="1" lang="ja-JP" altLang="en-US" sz="1292" dirty="0">
                <a:solidFill>
                  <a:prstClr val="black"/>
                </a:solidFill>
                <a:latin typeface="メイリオ" panose="020B0604030504040204" pitchFamily="50" charset="-128"/>
                <a:ea typeface="メイリオ" panose="020B0604030504040204" pitchFamily="50" charset="-128"/>
              </a:rPr>
              <a:t>　　引き上げる者について特別利率の適用対象とされている。</a:t>
            </a:r>
            <a:endParaRPr kumimoji="1" lang="en-US" altLang="ja-JP" sz="1292" dirty="0">
              <a:solidFill>
                <a:prstClr val="black"/>
              </a:solidFill>
              <a:latin typeface="メイリオ" panose="020B0604030504040204" pitchFamily="50" charset="-128"/>
              <a:ea typeface="メイリオ" panose="020B0604030504040204" pitchFamily="50" charset="-128"/>
            </a:endParaRPr>
          </a:p>
        </p:txBody>
      </p:sp>
      <p:sp>
        <p:nvSpPr>
          <p:cNvPr id="9" name="スライド番号プレースホルダー 2"/>
          <p:cNvSpPr>
            <a:spLocks noGrp="1"/>
          </p:cNvSpPr>
          <p:nvPr>
            <p:ph type="sldNum" sz="quarter" idx="12"/>
          </p:nvPr>
        </p:nvSpPr>
        <p:spPr>
          <a:xfrm>
            <a:off x="6807124" y="6368600"/>
            <a:ext cx="2133600" cy="365125"/>
          </a:xfrm>
        </p:spPr>
        <p:txBody>
          <a:bodyPr/>
          <a:lstStyle/>
          <a:p>
            <a:fld id="{9E2A29CB-BA86-48A6-80E1-CB8750A963B5}" type="slidenum">
              <a:rPr kumimoji="1" lang="ja-JP" altLang="en-US" sz="1480" smtClean="0">
                <a:solidFill>
                  <a:schemeClr val="tx1"/>
                </a:solidFill>
              </a:rPr>
              <a:t>27</a:t>
            </a:fld>
            <a:endParaRPr kumimoji="1" lang="ja-JP" altLang="en-US" sz="1480" dirty="0">
              <a:solidFill>
                <a:schemeClr val="tx1"/>
              </a:solidFill>
            </a:endParaRPr>
          </a:p>
        </p:txBody>
      </p:sp>
    </p:spTree>
    <p:extLst>
      <p:ext uri="{BB962C8B-B14F-4D97-AF65-F5344CB8AC3E}">
        <p14:creationId xmlns:p14="http://schemas.microsoft.com/office/powerpoint/2010/main" val="3889628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475971"/>
            <a:ext cx="8229600" cy="1143000"/>
          </a:xfrm>
        </p:spPr>
        <p:txBody>
          <a:bodyPr/>
          <a:lstStyle/>
          <a:p>
            <a:r>
              <a:rPr lang="ja-JP" altLang="en-US" sz="2400" dirty="0" smtClean="0"/>
              <a:t>３</a:t>
            </a:r>
            <a:r>
              <a:rPr kumimoji="1" lang="ja-JP" altLang="en-US" sz="2400" dirty="0" smtClean="0"/>
              <a:t>　総合的ハラスメント対策について</a:t>
            </a:r>
            <a:endParaRPr kumimoji="1" lang="ja-JP" altLang="en-US" sz="2400" dirty="0"/>
          </a:p>
        </p:txBody>
      </p:sp>
      <p:sp>
        <p:nvSpPr>
          <p:cNvPr id="3" name="スライド番号プレースホルダー 2"/>
          <p:cNvSpPr>
            <a:spLocks noGrp="1"/>
          </p:cNvSpPr>
          <p:nvPr>
            <p:ph type="sldNum" sz="quarter" idx="12"/>
          </p:nvPr>
        </p:nvSpPr>
        <p:spPr>
          <a:xfrm>
            <a:off x="6683829" y="6332607"/>
            <a:ext cx="2133600" cy="365125"/>
          </a:xfrm>
        </p:spPr>
        <p:txBody>
          <a:bodyPr/>
          <a:lstStyle/>
          <a:p>
            <a:pPr>
              <a:defRPr/>
            </a:pPr>
            <a:fld id="{D9A52D10-AB87-4392-824D-409D2B2BCAAA}" type="slidenum">
              <a:rPr lang="ja-JP" altLang="en-US" sz="1480" smtClean="0">
                <a:solidFill>
                  <a:schemeClr val="tx1"/>
                </a:solidFill>
              </a:rPr>
              <a:pPr>
                <a:defRPr/>
              </a:pPr>
              <a:t>28</a:t>
            </a:fld>
            <a:endParaRPr lang="ja-JP" altLang="en-US" sz="1480" dirty="0">
              <a:solidFill>
                <a:schemeClr val="tx1"/>
              </a:solidFill>
            </a:endParaRPr>
          </a:p>
        </p:txBody>
      </p:sp>
    </p:spTree>
    <p:extLst>
      <p:ext uri="{BB962C8B-B14F-4D97-AF65-F5344CB8AC3E}">
        <p14:creationId xmlns:p14="http://schemas.microsoft.com/office/powerpoint/2010/main" val="23011639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51017" y="760548"/>
            <a:ext cx="7381867" cy="307777"/>
          </a:xfrm>
          <a:prstGeom prst="rect">
            <a:avLst/>
          </a:prstGeom>
        </p:spPr>
        <p:txBody>
          <a:bodyPr wrap="square">
            <a:spAutoFit/>
          </a:bodyPr>
          <a:lstStyle/>
          <a:p>
            <a:pPr defTabSz="844174">
              <a:defRPr/>
            </a:pPr>
            <a:r>
              <a:rPr kumimoji="1" lang="ja-JP" altLang="en-US" sz="14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○労働施策の総合的な推進並びに労働者の雇用の安定及び職業生活の充実等に関する法律</a:t>
            </a:r>
            <a:endParaRPr kumimoji="1" lang="en-US" altLang="ja-JP" sz="1400" b="1"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角丸四角形 2"/>
          <p:cNvSpPr/>
          <p:nvPr/>
        </p:nvSpPr>
        <p:spPr>
          <a:xfrm>
            <a:off x="402179" y="1081081"/>
            <a:ext cx="8339642" cy="1861794"/>
          </a:xfrm>
          <a:prstGeom prst="roundRect">
            <a:avLst>
              <a:gd name="adj" fmla="val 6206"/>
            </a:avLst>
          </a:prstGeom>
          <a:noFill/>
          <a:ln cmpd="dbl">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endParaRPr kumimoji="1" lang="ja-JP" altLang="en-US" sz="1331" dirty="0">
              <a:solidFill>
                <a:prstClr val="white"/>
              </a:solidFill>
              <a:latin typeface="Calibri"/>
              <a:ea typeface="ＭＳ Ｐゴシック" panose="020B0600070205080204" pitchFamily="50" charset="-128"/>
            </a:endParaRPr>
          </a:p>
        </p:txBody>
      </p:sp>
      <p:sp>
        <p:nvSpPr>
          <p:cNvPr id="8" name="正方形/長方形 7"/>
          <p:cNvSpPr/>
          <p:nvPr/>
        </p:nvSpPr>
        <p:spPr>
          <a:xfrm>
            <a:off x="526029" y="1145907"/>
            <a:ext cx="8276239" cy="1796967"/>
          </a:xfrm>
          <a:prstGeom prst="rect">
            <a:avLst/>
          </a:prstGeom>
        </p:spPr>
        <p:txBody>
          <a:bodyPr wrap="square">
            <a:spAutoFit/>
          </a:bodyPr>
          <a:lstStyle/>
          <a:p>
            <a:pPr defTabSz="844174">
              <a:defRPr/>
            </a:pPr>
            <a:r>
              <a:rPr kumimoji="1" lang="ja-JP" altLang="ja-JP" sz="1477"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第</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30</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条</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の２</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65611" indent="-165611" defTabSz="844174">
              <a:defRPr/>
            </a:pP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ja-JP" sz="1200" b="1"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事業主は、</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職場において</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行われる優越的な関係を背景とした言動であって、業務上必要かつ相当な範囲を超えたものによりその</a:t>
            </a:r>
            <a:r>
              <a:rPr kumimoji="1" lang="ja-JP" altLang="en-US" sz="1200" b="1"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雇用する</a:t>
            </a:r>
            <a:r>
              <a:rPr kumimoji="1" lang="ja-JP" altLang="ja-JP" sz="1200" b="1"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労働者の就業環境が害されることのないよう、</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当該</a:t>
            </a:r>
            <a:r>
              <a:rPr kumimoji="1" lang="ja-JP" altLang="ja-JP" sz="1200" b="1" u="sng"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労働者からの相談に応じ、適切に対応するために必要な体制の整備その他の</a:t>
            </a:r>
            <a:r>
              <a:rPr kumimoji="1" lang="ja-JP" altLang="ja-JP" sz="1200" b="1"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雇用管理上必要な措置を講じなければならない</a:t>
            </a:r>
            <a:r>
              <a:rPr kumimoji="1" lang="ja-JP" altLang="ja-JP" sz="1200"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p>
          <a:p>
            <a:pPr marL="165611" indent="-165611" defTabSz="844174">
              <a:defRPr/>
            </a:pPr>
            <a:r>
              <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2</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事業主は、労働者が前項の相談を行ったこと又は事業主による当該相談への対応に協力した際に事実を述べたことを理由として、当該労働者に対し解雇その他不利益な取扱いをしてはならない。</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marL="165611" indent="-165611" defTabSz="844174">
              <a:defRPr/>
            </a:pPr>
            <a:r>
              <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3</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a:t>
            </a:r>
            <a:r>
              <a:rPr kumimoji="1" lang="ja-JP" altLang="ja-JP" sz="1200" b="1" u="sng"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厚生労働大臣は</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、前</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項の規定に基づき事業主が講ずべき措置に関して、その適切かつ有効な実施を図るために</a:t>
            </a:r>
            <a:r>
              <a:rPr kumimoji="1" lang="ja-JP" altLang="ja-JP" sz="1200" b="1"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必要な指針</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以下この条において</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「指針」という。）</a:t>
            </a:r>
            <a:r>
              <a:rPr kumimoji="1" lang="ja-JP" altLang="ja-JP" sz="1200" b="1" u="sng" dirty="0">
                <a:solidFill>
                  <a:srgbClr val="FF0000"/>
                </a:solidFill>
                <a:latin typeface="HG丸ｺﾞｼｯｸM-PRO" panose="020F0600000000000000" pitchFamily="50" charset="-128"/>
                <a:ea typeface="HG丸ｺﾞｼｯｸM-PRO" panose="020F0600000000000000" pitchFamily="50" charset="-128"/>
                <a:cs typeface="メイリオ" panose="020B0604030504040204" pitchFamily="50" charset="-128"/>
              </a:rPr>
              <a:t>を定める</a:t>
            </a:r>
            <a:r>
              <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ものとする。 </a:t>
            </a:r>
            <a:endPar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defTabSz="844174">
              <a:defRPr/>
            </a:pPr>
            <a:r>
              <a:rPr kumimoji="1" lang="en-US"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4</a:t>
            </a:r>
            <a:r>
              <a:rPr kumimoji="1" lang="ja-JP" altLang="en-US"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以下（略）</a:t>
            </a:r>
            <a:endParaRPr kumimoji="1" lang="ja-JP" altLang="ja-JP" sz="12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9" name="正方形/長方形 8"/>
          <p:cNvSpPr/>
          <p:nvPr/>
        </p:nvSpPr>
        <p:spPr>
          <a:xfrm>
            <a:off x="351017" y="3353718"/>
            <a:ext cx="8451251" cy="523220"/>
          </a:xfrm>
          <a:prstGeom prst="rect">
            <a:avLst/>
          </a:prstGeom>
          <a:ln>
            <a:solidFill>
              <a:schemeClr val="tx1"/>
            </a:solidFill>
            <a:prstDash val="dash"/>
          </a:ln>
        </p:spPr>
        <p:txBody>
          <a:bodyPr wrap="square">
            <a:spAutoFit/>
          </a:bodyPr>
          <a:lstStyle/>
          <a:p>
            <a:pPr marL="162680" indent="-162680" defTabSz="844174">
              <a:defRPr/>
            </a:pPr>
            <a:r>
              <a:rPr kumimoji="1" lang="ja-JP" altLang="en-US" sz="1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○事業主が職場における優越的な関係を背景とした言動に起因する問題に関して雇用管理上講ずべき措置等についての</a:t>
            </a:r>
            <a:r>
              <a:rPr kumimoji="1" lang="ja-JP" altLang="en-US" sz="140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指（</a:t>
            </a:r>
            <a:r>
              <a:rPr kumimoji="1" lang="ja-JP" altLang="en-US" sz="1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令和２年１月１５日厚生労働省告示第５号）</a:t>
            </a:r>
            <a:endParaRPr kumimoji="1" lang="en-US" altLang="ja-JP" sz="14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0" name="テキスト ボックス 1"/>
          <p:cNvSpPr txBox="1"/>
          <p:nvPr/>
        </p:nvSpPr>
        <p:spPr>
          <a:xfrm>
            <a:off x="0" y="256672"/>
            <a:ext cx="9144000" cy="478390"/>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pPr>
            <a:r>
              <a:rPr lang="ja-JP" altLang="en-US" sz="1846"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１　</a:t>
            </a:r>
            <a:r>
              <a:rPr lang="ja-JP" altLang="en-US" sz="1846" kern="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パワーハラスメント</a:t>
            </a:r>
            <a:r>
              <a:rPr lang="ja-JP" altLang="en-US" sz="1846"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対策（雇用管理上の措置義務）</a:t>
            </a:r>
            <a:endParaRPr lang="ja-JP" altLang="en-US" sz="1662"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4" name="下矢印 3"/>
          <p:cNvSpPr/>
          <p:nvPr/>
        </p:nvSpPr>
        <p:spPr>
          <a:xfrm>
            <a:off x="4460683" y="2790035"/>
            <a:ext cx="218195" cy="498859"/>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defTabSz="842385"/>
            <a:endParaRPr kumimoji="1" lang="ja-JP" altLang="en-US" sz="1662">
              <a:solidFill>
                <a:prstClr val="white"/>
              </a:solidFill>
              <a:latin typeface="Calibri"/>
              <a:ea typeface="ＭＳ Ｐゴシック" panose="020B060007020508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439520693"/>
              </p:ext>
            </p:extLst>
          </p:nvPr>
        </p:nvGraphicFramePr>
        <p:xfrm>
          <a:off x="436690" y="4134944"/>
          <a:ext cx="8451251" cy="2378671"/>
        </p:xfrm>
        <a:graphic>
          <a:graphicData uri="http://schemas.openxmlformats.org/drawingml/2006/table">
            <a:tbl>
              <a:tblPr firstRow="1" bandRow="1">
                <a:tableStyleId>{5C22544A-7EE6-4342-B048-85BDC9FD1C3A}</a:tableStyleId>
              </a:tblPr>
              <a:tblGrid>
                <a:gridCol w="3288594">
                  <a:extLst>
                    <a:ext uri="{9D8B030D-6E8A-4147-A177-3AD203B41FA5}">
                      <a16:colId xmlns:a16="http://schemas.microsoft.com/office/drawing/2014/main" val="1723180328"/>
                    </a:ext>
                  </a:extLst>
                </a:gridCol>
                <a:gridCol w="5162657">
                  <a:extLst>
                    <a:ext uri="{9D8B030D-6E8A-4147-A177-3AD203B41FA5}">
                      <a16:colId xmlns:a16="http://schemas.microsoft.com/office/drawing/2014/main" val="3729395287"/>
                    </a:ext>
                  </a:extLst>
                </a:gridCol>
              </a:tblGrid>
              <a:tr h="335024">
                <a:tc>
                  <a:txBody>
                    <a:bodyPr/>
                    <a:lstStyle/>
                    <a:p>
                      <a:pPr algn="ctr"/>
                      <a:r>
                        <a:rPr kumimoji="1" lang="ja-JP" altLang="en-US" sz="1400" dirty="0" smtClean="0"/>
                        <a:t>法律の内容</a:t>
                      </a:r>
                      <a:endParaRPr kumimoji="1" lang="ja-JP" altLang="en-US" sz="1400" dirty="0"/>
                    </a:p>
                  </a:txBody>
                  <a:tcPr/>
                </a:tc>
                <a:tc>
                  <a:txBody>
                    <a:bodyPr/>
                    <a:lstStyle/>
                    <a:p>
                      <a:pPr algn="ctr"/>
                      <a:r>
                        <a:rPr kumimoji="1" lang="ja-JP" altLang="en-US" sz="1400" dirty="0" smtClean="0"/>
                        <a:t>施行期日</a:t>
                      </a:r>
                      <a:endParaRPr kumimoji="1" lang="ja-JP" altLang="en-US" sz="1400" dirty="0"/>
                    </a:p>
                  </a:txBody>
                  <a:tcPr/>
                </a:tc>
                <a:extLst>
                  <a:ext uri="{0D108BD9-81ED-4DB2-BD59-A6C34878D82A}">
                    <a16:rowId xmlns:a16="http://schemas.microsoft.com/office/drawing/2014/main" val="3358719827"/>
                  </a:ext>
                </a:extLst>
              </a:tr>
              <a:tr h="335024">
                <a:tc>
                  <a:txBody>
                    <a:bodyPr/>
                    <a:lstStyle/>
                    <a:p>
                      <a:r>
                        <a:rPr kumimoji="1" lang="ja-JP" altLang="en-US" sz="1400" dirty="0" smtClean="0"/>
                        <a:t>国のハラスメント対策の明記</a:t>
                      </a:r>
                      <a:endParaRPr kumimoji="1" lang="ja-JP" altLang="en-US" sz="1400" dirty="0"/>
                    </a:p>
                  </a:txBody>
                  <a:tcPr/>
                </a:tc>
                <a:tc>
                  <a:txBody>
                    <a:bodyPr/>
                    <a:lstStyle/>
                    <a:p>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6</a:t>
                      </a:r>
                      <a:r>
                        <a:rPr kumimoji="1" lang="ja-JP" altLang="en-US" sz="1400" dirty="0" smtClean="0"/>
                        <a:t>月</a:t>
                      </a:r>
                      <a:r>
                        <a:rPr kumimoji="1" lang="en-US" altLang="ja-JP" sz="1400" dirty="0" smtClean="0"/>
                        <a:t>1</a:t>
                      </a:r>
                      <a:r>
                        <a:rPr kumimoji="1" lang="ja-JP" altLang="en-US" sz="1400" dirty="0" smtClean="0"/>
                        <a:t>日</a:t>
                      </a:r>
                      <a:endParaRPr kumimoji="1" lang="ja-JP" altLang="en-US" sz="1400" dirty="0"/>
                    </a:p>
                  </a:txBody>
                  <a:tcPr/>
                </a:tc>
                <a:extLst>
                  <a:ext uri="{0D108BD9-81ED-4DB2-BD59-A6C34878D82A}">
                    <a16:rowId xmlns:a16="http://schemas.microsoft.com/office/drawing/2014/main" val="1686342537"/>
                  </a:ext>
                </a:extLst>
              </a:tr>
              <a:tr h="569541">
                <a:tc>
                  <a:txBody>
                    <a:bodyPr/>
                    <a:lstStyle/>
                    <a:p>
                      <a:r>
                        <a:rPr kumimoji="1" lang="ja-JP" altLang="en-US" sz="1400" dirty="0" smtClean="0"/>
                        <a:t>雇用管理上の措置義務</a:t>
                      </a:r>
                      <a:endParaRPr kumimoji="1" lang="ja-JP" altLang="en-US" sz="1400" dirty="0"/>
                    </a:p>
                  </a:txBody>
                  <a:tcPr/>
                </a:tc>
                <a:tc>
                  <a:txBody>
                    <a:bodyPr/>
                    <a:lstStyle/>
                    <a:p>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6</a:t>
                      </a:r>
                      <a:r>
                        <a:rPr kumimoji="1" lang="ja-JP" altLang="en-US" sz="1400" dirty="0" smtClean="0"/>
                        <a:t>月</a:t>
                      </a:r>
                      <a:r>
                        <a:rPr kumimoji="1" lang="en-US" altLang="ja-JP" sz="1400" dirty="0" smtClean="0"/>
                        <a:t>1</a:t>
                      </a:r>
                      <a:r>
                        <a:rPr kumimoji="1" lang="ja-JP" altLang="en-US" sz="1400" dirty="0" smtClean="0"/>
                        <a:t>日</a:t>
                      </a:r>
                      <a:endParaRPr kumimoji="1" lang="en-US" altLang="ja-JP" sz="1400" dirty="0" smtClean="0"/>
                    </a:p>
                    <a:p>
                      <a:r>
                        <a:rPr kumimoji="1" lang="ja-JP" altLang="en-US" sz="1400" dirty="0" smtClean="0"/>
                        <a:t>中小企業は</a:t>
                      </a:r>
                      <a:r>
                        <a:rPr kumimoji="1" lang="ja-JP" altLang="en-US" sz="1400" b="1" dirty="0" smtClean="0">
                          <a:solidFill>
                            <a:srgbClr val="FF0000"/>
                          </a:solidFill>
                        </a:rPr>
                        <a:t>令和</a:t>
                      </a:r>
                      <a:r>
                        <a:rPr kumimoji="1" lang="en-US" altLang="ja-JP" sz="1400" b="1" dirty="0" smtClean="0">
                          <a:solidFill>
                            <a:srgbClr val="FF0000"/>
                          </a:solidFill>
                        </a:rPr>
                        <a:t>4</a:t>
                      </a:r>
                      <a:r>
                        <a:rPr kumimoji="1" lang="ja-JP" altLang="en-US" sz="1400" b="1" dirty="0" smtClean="0">
                          <a:solidFill>
                            <a:srgbClr val="FF0000"/>
                          </a:solidFill>
                        </a:rPr>
                        <a:t>年</a:t>
                      </a:r>
                      <a:r>
                        <a:rPr kumimoji="1" lang="en-US" altLang="ja-JP" sz="1400" b="1" dirty="0" smtClean="0">
                          <a:solidFill>
                            <a:srgbClr val="FF0000"/>
                          </a:solidFill>
                        </a:rPr>
                        <a:t>3</a:t>
                      </a:r>
                      <a:r>
                        <a:rPr kumimoji="1" lang="ja-JP" altLang="en-US" sz="1400" b="1" dirty="0" smtClean="0">
                          <a:solidFill>
                            <a:srgbClr val="FF0000"/>
                          </a:solidFill>
                        </a:rPr>
                        <a:t>月</a:t>
                      </a:r>
                      <a:r>
                        <a:rPr kumimoji="1" lang="en-US" altLang="ja-JP" sz="1400" b="1" dirty="0" smtClean="0">
                          <a:solidFill>
                            <a:srgbClr val="FF0000"/>
                          </a:solidFill>
                        </a:rPr>
                        <a:t>31</a:t>
                      </a:r>
                      <a:r>
                        <a:rPr kumimoji="1" lang="ja-JP" altLang="en-US" sz="1400" b="1" dirty="0" smtClean="0">
                          <a:solidFill>
                            <a:srgbClr val="FF0000"/>
                          </a:solidFill>
                        </a:rPr>
                        <a:t>日までは努力義務</a:t>
                      </a:r>
                      <a:endParaRPr kumimoji="1" lang="ja-JP" altLang="en-US" sz="1400" b="1" dirty="0">
                        <a:solidFill>
                          <a:srgbClr val="FF0000"/>
                        </a:solidFill>
                      </a:endParaRPr>
                    </a:p>
                  </a:txBody>
                  <a:tcPr/>
                </a:tc>
                <a:extLst>
                  <a:ext uri="{0D108BD9-81ED-4DB2-BD59-A6C34878D82A}">
                    <a16:rowId xmlns:a16="http://schemas.microsoft.com/office/drawing/2014/main" val="4099949646"/>
                  </a:ext>
                </a:extLst>
              </a:tr>
              <a:tr h="569541">
                <a:tc>
                  <a:txBody>
                    <a:bodyPr/>
                    <a:lstStyle/>
                    <a:p>
                      <a:r>
                        <a:rPr kumimoji="1" lang="ja-JP" altLang="en-US" sz="1400" dirty="0" smtClean="0"/>
                        <a:t>事業主への相談等を理由とした不利益取扱いの禁止</a:t>
                      </a:r>
                      <a:endParaRPr kumimoji="1" lang="ja-JP" altLang="en-US" sz="1400" dirty="0"/>
                    </a:p>
                  </a:txBody>
                  <a:tcPr/>
                </a:tc>
                <a:tc>
                  <a:txBody>
                    <a:bodyPr/>
                    <a:lstStyle/>
                    <a:p>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6</a:t>
                      </a:r>
                      <a:r>
                        <a:rPr kumimoji="1" lang="ja-JP" altLang="en-US" sz="1400" dirty="0" smtClean="0"/>
                        <a:t>月</a:t>
                      </a:r>
                      <a:r>
                        <a:rPr kumimoji="1" lang="en-US" altLang="ja-JP" sz="1400" dirty="0" smtClean="0"/>
                        <a:t>1</a:t>
                      </a:r>
                      <a:r>
                        <a:rPr kumimoji="1" lang="ja-JP" altLang="en-US" sz="1400" dirty="0" smtClean="0"/>
                        <a:t>日</a:t>
                      </a:r>
                      <a:endParaRPr kumimoji="1" lang="ja-JP" altLang="en-US" sz="1400" dirty="0"/>
                    </a:p>
                  </a:txBody>
                  <a:tcPr/>
                </a:tc>
                <a:extLst>
                  <a:ext uri="{0D108BD9-81ED-4DB2-BD59-A6C34878D82A}">
                    <a16:rowId xmlns:a16="http://schemas.microsoft.com/office/drawing/2014/main" val="955048151"/>
                  </a:ext>
                </a:extLst>
              </a:tr>
              <a:tr h="569541">
                <a:tc>
                  <a:txBody>
                    <a:bodyPr/>
                    <a:lstStyle/>
                    <a:p>
                      <a:r>
                        <a:rPr kumimoji="1" lang="ja-JP" altLang="en-US" sz="1400" dirty="0" smtClean="0"/>
                        <a:t>紛争解決援助・調停、措置義務等の履行確保（報告の請求、公表規定）</a:t>
                      </a:r>
                      <a:endParaRPr kumimoji="1" lang="ja-JP" altLang="en-US" sz="1400" dirty="0"/>
                    </a:p>
                  </a:txBody>
                  <a:tcPr/>
                </a:tc>
                <a:tc>
                  <a:txBody>
                    <a:bodyPr/>
                    <a:lstStyle/>
                    <a:p>
                      <a:r>
                        <a:rPr kumimoji="1" lang="ja-JP" altLang="en-US" sz="1400" dirty="0" smtClean="0"/>
                        <a:t>令和</a:t>
                      </a:r>
                      <a:r>
                        <a:rPr kumimoji="1" lang="en-US" altLang="ja-JP" sz="1400" dirty="0" smtClean="0"/>
                        <a:t>2</a:t>
                      </a:r>
                      <a:r>
                        <a:rPr kumimoji="1" lang="ja-JP" altLang="en-US" sz="1400" dirty="0" smtClean="0"/>
                        <a:t>年</a:t>
                      </a:r>
                      <a:r>
                        <a:rPr kumimoji="1" lang="en-US" altLang="ja-JP" sz="1400" dirty="0" smtClean="0"/>
                        <a:t>6</a:t>
                      </a:r>
                      <a:r>
                        <a:rPr kumimoji="1" lang="ja-JP" altLang="en-US" sz="1400" dirty="0" smtClean="0"/>
                        <a:t>月</a:t>
                      </a:r>
                      <a:r>
                        <a:rPr kumimoji="1" lang="en-US" altLang="ja-JP" sz="1400" dirty="0" smtClean="0"/>
                        <a:t>1</a:t>
                      </a:r>
                      <a:r>
                        <a:rPr kumimoji="1" lang="ja-JP" altLang="en-US" sz="1400" dirty="0" smtClean="0"/>
                        <a:t>日</a:t>
                      </a:r>
                      <a:endParaRPr kumimoji="1" lang="en-US" altLang="ja-JP" sz="1400" dirty="0" smtClean="0"/>
                    </a:p>
                    <a:p>
                      <a:r>
                        <a:rPr kumimoji="1" lang="ja-JP" altLang="en-US" sz="1400" dirty="0" smtClean="0"/>
                        <a:t>中小企業は、措置義務については</a:t>
                      </a:r>
                      <a:r>
                        <a:rPr kumimoji="1" lang="ja-JP" altLang="en-US" sz="1400" b="1" dirty="0" smtClean="0">
                          <a:solidFill>
                            <a:srgbClr val="FF0000"/>
                          </a:solidFill>
                        </a:rPr>
                        <a:t>令和</a:t>
                      </a:r>
                      <a:r>
                        <a:rPr kumimoji="1" lang="en-US" altLang="ja-JP" sz="1400" b="1" dirty="0" smtClean="0">
                          <a:solidFill>
                            <a:srgbClr val="FF0000"/>
                          </a:solidFill>
                        </a:rPr>
                        <a:t>4</a:t>
                      </a:r>
                      <a:r>
                        <a:rPr kumimoji="1" lang="ja-JP" altLang="en-US" sz="1400" b="1" dirty="0" smtClean="0">
                          <a:solidFill>
                            <a:srgbClr val="FF0000"/>
                          </a:solidFill>
                        </a:rPr>
                        <a:t>年</a:t>
                      </a:r>
                      <a:r>
                        <a:rPr kumimoji="1" lang="en-US" altLang="ja-JP" sz="1400" b="1" dirty="0" smtClean="0">
                          <a:solidFill>
                            <a:srgbClr val="FF0000"/>
                          </a:solidFill>
                        </a:rPr>
                        <a:t>3</a:t>
                      </a:r>
                      <a:r>
                        <a:rPr kumimoji="1" lang="ja-JP" altLang="en-US" sz="1400" b="1" dirty="0" smtClean="0">
                          <a:solidFill>
                            <a:srgbClr val="FF0000"/>
                          </a:solidFill>
                        </a:rPr>
                        <a:t>月</a:t>
                      </a:r>
                      <a:r>
                        <a:rPr kumimoji="1" lang="en-US" altLang="ja-JP" sz="1400" b="1" dirty="0" smtClean="0">
                          <a:solidFill>
                            <a:srgbClr val="FF0000"/>
                          </a:solidFill>
                        </a:rPr>
                        <a:t>31</a:t>
                      </a:r>
                      <a:r>
                        <a:rPr kumimoji="1" lang="ja-JP" altLang="en-US" sz="1400" b="1" dirty="0" smtClean="0">
                          <a:solidFill>
                            <a:srgbClr val="FF0000"/>
                          </a:solidFill>
                        </a:rPr>
                        <a:t>日までは対象外</a:t>
                      </a:r>
                      <a:endParaRPr kumimoji="1" lang="ja-JP" altLang="en-US" sz="1400" b="1" dirty="0">
                        <a:solidFill>
                          <a:srgbClr val="FF0000"/>
                        </a:solidFill>
                      </a:endParaRPr>
                    </a:p>
                  </a:txBody>
                  <a:tcPr/>
                </a:tc>
                <a:extLst>
                  <a:ext uri="{0D108BD9-81ED-4DB2-BD59-A6C34878D82A}">
                    <a16:rowId xmlns:a16="http://schemas.microsoft.com/office/drawing/2014/main" val="1479462618"/>
                  </a:ext>
                </a:extLst>
              </a:tr>
            </a:tbl>
          </a:graphicData>
        </a:graphic>
      </p:graphicFrame>
      <p:sp>
        <p:nvSpPr>
          <p:cNvPr id="5" name="スライド番号プレースホルダー 4"/>
          <p:cNvSpPr>
            <a:spLocks noGrp="1"/>
          </p:cNvSpPr>
          <p:nvPr>
            <p:ph type="sldNum" sz="quarter" idx="12"/>
          </p:nvPr>
        </p:nvSpPr>
        <p:spPr>
          <a:xfrm>
            <a:off x="6754341" y="6406496"/>
            <a:ext cx="2133600" cy="365125"/>
          </a:xfrm>
        </p:spPr>
        <p:txBody>
          <a:bodyPr/>
          <a:lstStyle/>
          <a:p>
            <a:fld id="{375D3972-E182-42CB-A62B-86E7951F1F99}" type="slidenum">
              <a:rPr kumimoji="1" lang="ja-JP" altLang="en-US" sz="1480" b="0" smtClean="0"/>
              <a:t>29</a:t>
            </a:fld>
            <a:endParaRPr kumimoji="1" lang="ja-JP" altLang="en-US" sz="1480" b="0" dirty="0"/>
          </a:p>
        </p:txBody>
      </p:sp>
    </p:spTree>
    <p:extLst>
      <p:ext uri="{BB962C8B-B14F-4D97-AF65-F5344CB8AC3E}">
        <p14:creationId xmlns:p14="http://schemas.microsoft.com/office/powerpoint/2010/main" val="1737465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200133" y="2702339"/>
            <a:ext cx="8773898" cy="4032093"/>
          </a:xfrm>
          <a:prstGeom prst="rect">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42560">
              <a:spcBef>
                <a:spcPts val="185"/>
              </a:spcBef>
              <a:defRPr/>
            </a:pPr>
            <a:endParaRPr kumimoji="1" lang="ja-JP" altLang="en-US" sz="1477"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986230542"/>
              </p:ext>
            </p:extLst>
          </p:nvPr>
        </p:nvGraphicFramePr>
        <p:xfrm>
          <a:off x="2253383" y="5562068"/>
          <a:ext cx="5264740" cy="1124463"/>
        </p:xfrm>
        <a:graphic>
          <a:graphicData uri="http://schemas.openxmlformats.org/drawingml/2006/table">
            <a:tbl>
              <a:tblPr firstRow="1" bandRow="1">
                <a:tableStyleId>{5940675A-B579-460E-94D1-54222C63F5DA}</a:tableStyleId>
              </a:tblPr>
              <a:tblGrid>
                <a:gridCol w="1194018">
                  <a:extLst>
                    <a:ext uri="{9D8B030D-6E8A-4147-A177-3AD203B41FA5}">
                      <a16:colId xmlns:a16="http://schemas.microsoft.com/office/drawing/2014/main" val="20000"/>
                    </a:ext>
                  </a:extLst>
                </a:gridCol>
                <a:gridCol w="1131400">
                  <a:extLst>
                    <a:ext uri="{9D8B030D-6E8A-4147-A177-3AD203B41FA5}">
                      <a16:colId xmlns:a16="http://schemas.microsoft.com/office/drawing/2014/main" val="20001"/>
                    </a:ext>
                  </a:extLst>
                </a:gridCol>
                <a:gridCol w="1131400">
                  <a:extLst>
                    <a:ext uri="{9D8B030D-6E8A-4147-A177-3AD203B41FA5}">
                      <a16:colId xmlns:a16="http://schemas.microsoft.com/office/drawing/2014/main" val="20002"/>
                    </a:ext>
                  </a:extLst>
                </a:gridCol>
                <a:gridCol w="1807922">
                  <a:extLst>
                    <a:ext uri="{9D8B030D-6E8A-4147-A177-3AD203B41FA5}">
                      <a16:colId xmlns:a16="http://schemas.microsoft.com/office/drawing/2014/main" val="20003"/>
                    </a:ext>
                  </a:extLst>
                </a:gridCol>
              </a:tblGrid>
              <a:tr h="241232">
                <a:tc>
                  <a:txBody>
                    <a:bodyPr/>
                    <a:lstStyle/>
                    <a:p>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1920" marR="121920" marT="29217" marB="29217" anchor="ctr">
                    <a:solidFill>
                      <a:schemeClr val="bg1"/>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1920" marR="121920" marT="29217" marB="29217" anchor="ctr">
                    <a:solidFill>
                      <a:schemeClr val="bg1"/>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有期</a:t>
                      </a:r>
                    </a:p>
                  </a:txBody>
                  <a:tcPr marL="121920" marR="121920" marT="29217" marB="29217" anchor="ctr">
                    <a:solidFill>
                      <a:schemeClr val="bg1"/>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派遣</a:t>
                      </a:r>
                    </a:p>
                  </a:txBody>
                  <a:tcPr marL="121920" marR="121920" marT="29217" marB="29217" anchor="ctr">
                    <a:solidFill>
                      <a:schemeClr val="bg1"/>
                    </a:solidFill>
                  </a:tcPr>
                </a:tc>
                <a:extLst>
                  <a:ext uri="{0D108BD9-81ED-4DB2-BD59-A6C34878D82A}">
                    <a16:rowId xmlns:a16="http://schemas.microsoft.com/office/drawing/2014/main" val="10000"/>
                  </a:ext>
                </a:extLst>
              </a:tr>
              <a:tr h="303986">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均衡</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待遇規定</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1920" marR="121920" marT="29217" marB="29217" anchor="ctr">
                    <a:solidFill>
                      <a:schemeClr val="bg1"/>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tx2">
                        <a:lumMod val="20000"/>
                        <a:lumOff val="80000"/>
                      </a:schemeClr>
                    </a:solidFill>
                  </a:tcPr>
                </a:tc>
                <a:tc>
                  <a:txBody>
                    <a:bodyPr/>
                    <a:lstStyle/>
                    <a:p>
                      <a:pPr algn="ct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tx2">
                        <a:lumMod val="20000"/>
                        <a:lumOff val="80000"/>
                      </a:schemeClr>
                    </a:solid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　○＋労使協定</a:t>
                      </a:r>
                    </a:p>
                  </a:txBody>
                  <a:tcPr marL="121920" marR="121920" marT="29217" marB="29217" anchor="ctr">
                    <a:solidFill>
                      <a:schemeClr val="tx2">
                        <a:lumMod val="20000"/>
                        <a:lumOff val="80000"/>
                      </a:schemeClr>
                    </a:solidFill>
                  </a:tcPr>
                </a:tc>
                <a:extLst>
                  <a:ext uri="{0D108BD9-81ED-4DB2-BD59-A6C34878D82A}">
                    <a16:rowId xmlns:a16="http://schemas.microsoft.com/office/drawing/2014/main" val="10001"/>
                  </a:ext>
                </a:extLst>
              </a:tr>
              <a:tr h="303986">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均等</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待遇規定</a:t>
                      </a:r>
                      <a:endPar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21920" marR="121920" marT="29217" marB="29217" anchor="ctr">
                    <a:solidFill>
                      <a:schemeClr val="bg1"/>
                    </a:solidFill>
                  </a:tcPr>
                </a:tc>
                <a:tc>
                  <a:txBody>
                    <a:bodyPr/>
                    <a:lstStyle/>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bg1"/>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tx2">
                        <a:lumMod val="20000"/>
                        <a:lumOff val="80000"/>
                      </a:schemeClr>
                    </a:solidFill>
                  </a:tcPr>
                </a:tc>
                <a:tc>
                  <a:txBody>
                    <a:bodyPr/>
                    <a:lstStyle/>
                    <a:p>
                      <a:pPr algn="l"/>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○＋労使協定</a:t>
                      </a:r>
                    </a:p>
                  </a:txBody>
                  <a:tcPr marL="121920" marR="121920" marT="29217" marB="29217" anchor="ctr">
                    <a:solidFill>
                      <a:schemeClr val="tx2">
                        <a:lumMod val="20000"/>
                        <a:lumOff val="80000"/>
                      </a:schemeClr>
                    </a:solidFill>
                  </a:tcPr>
                </a:tc>
                <a:extLst>
                  <a:ext uri="{0D108BD9-81ED-4DB2-BD59-A6C34878D82A}">
                    <a16:rowId xmlns:a16="http://schemas.microsoft.com/office/drawing/2014/main" val="10002"/>
                  </a:ext>
                </a:extLst>
              </a:tr>
              <a:tr h="275259">
                <a:tc>
                  <a:txBody>
                    <a:bodyPr/>
                    <a:lstStyle/>
                    <a:p>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ガイドライン</a:t>
                      </a:r>
                    </a:p>
                  </a:txBody>
                  <a:tcPr marL="121920" marR="121920" marT="29217" marB="29217" anchor="ctr">
                    <a:solidFill>
                      <a:schemeClr val="bg1"/>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tx2">
                        <a:lumMod val="20000"/>
                        <a:lumOff val="80000"/>
                      </a:schemeClr>
                    </a:solidFill>
                  </a:tcPr>
                </a:tc>
                <a:tc>
                  <a:txBody>
                    <a:bodyPr/>
                    <a:lstStyle/>
                    <a:p>
                      <a:pPr algn="ct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tx2">
                        <a:lumMod val="20000"/>
                        <a:lumOff val="80000"/>
                      </a:schemeClr>
                    </a:solidFill>
                  </a:tcPr>
                </a:tc>
                <a:tc>
                  <a:txBody>
                    <a:bodyPr/>
                    <a:lstStyle/>
                    <a:p>
                      <a:pPr marL="0" marR="0" indent="0" algn="l" defTabSz="957127" rtl="0" eaLnBrk="1" fontAlgn="auto" latinLnBrk="0" hangingPunct="1">
                        <a:lnSpc>
                          <a:spcPct val="100000"/>
                        </a:lnSpc>
                        <a:spcBef>
                          <a:spcPts val="0"/>
                        </a:spcBef>
                        <a:spcAft>
                          <a:spcPts val="0"/>
                        </a:spcAft>
                        <a:buClrTx/>
                        <a:buSzTx/>
                        <a:buFontTx/>
                        <a:buNone/>
                        <a:tabLst/>
                        <a:defRPr/>
                      </a:pP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　○</a:t>
                      </a:r>
                    </a:p>
                  </a:txBody>
                  <a:tcPr marL="121920" marR="121920" marT="29217" marB="29217" anchor="ctr">
                    <a:solidFill>
                      <a:schemeClr val="tx2">
                        <a:lumMod val="20000"/>
                        <a:lumOff val="80000"/>
                      </a:schemeClr>
                    </a:solidFill>
                  </a:tcPr>
                </a:tc>
                <a:extLst>
                  <a:ext uri="{0D108BD9-81ED-4DB2-BD59-A6C34878D82A}">
                    <a16:rowId xmlns:a16="http://schemas.microsoft.com/office/drawing/2014/main" val="10003"/>
                  </a:ext>
                </a:extLst>
              </a:tr>
            </a:tbl>
          </a:graphicData>
        </a:graphic>
      </p:graphicFrame>
      <p:sp>
        <p:nvSpPr>
          <p:cNvPr id="17" name="正方形/長方形 16"/>
          <p:cNvSpPr/>
          <p:nvPr/>
        </p:nvSpPr>
        <p:spPr>
          <a:xfrm>
            <a:off x="228623" y="137060"/>
            <a:ext cx="8611816" cy="450231"/>
          </a:xfrm>
          <a:prstGeom prst="rect">
            <a:avLst/>
          </a:prstGeom>
          <a:solidFill>
            <a:srgbClr val="D50115"/>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66462" bIns="0" rtlCol="0" anchor="ctr"/>
          <a:lstStyle/>
          <a:p>
            <a:pPr defTabSz="842560">
              <a:defRPr/>
            </a:pPr>
            <a:r>
              <a:rPr kumimoji="1" lang="ja-JP" altLang="en-US" sz="1846"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ja-JP" altLang="en-US"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不合理な待遇差をなくすための規定の整備</a:t>
            </a:r>
          </a:p>
        </p:txBody>
      </p:sp>
      <p:sp>
        <p:nvSpPr>
          <p:cNvPr id="18" name="正方形/長方形 17"/>
          <p:cNvSpPr/>
          <p:nvPr/>
        </p:nvSpPr>
        <p:spPr>
          <a:xfrm>
            <a:off x="347133" y="672738"/>
            <a:ext cx="8544983" cy="6611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42560">
              <a:lnSpc>
                <a:spcPts val="1662"/>
              </a:lnSpc>
              <a:defRPr/>
            </a:pPr>
            <a:r>
              <a:rPr kumimoji="1"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裁判の際に判断基準となる「均衡待遇」「均等待遇</a:t>
            </a:r>
            <a:r>
              <a:rPr kumimoji="1" lang="ja-JP" altLang="en-US" sz="166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」に関する根拠規定がパート</a:t>
            </a:r>
            <a:r>
              <a:rPr kumimoji="1" lang="ja-JP" altLang="en-US" sz="166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・有期・派遣で統一的に</a:t>
            </a:r>
            <a:r>
              <a:rPr kumimoji="1" lang="ja-JP" altLang="en-US" sz="1662"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整備されました。</a:t>
            </a:r>
            <a:r>
              <a:rPr kumimoji="1" lang="ja-JP" altLang="en-US"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令和</a:t>
            </a:r>
            <a:r>
              <a:rPr kumimoji="1" lang="en-US" altLang="ja-JP"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kumimoji="1" lang="ja-JP" altLang="en-US"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662"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日から中小企業にも適用されます。</a:t>
            </a:r>
            <a:endParaRPr kumimoji="1" lang="ja-JP" altLang="en-US" sz="166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テキスト ボックス 25"/>
          <p:cNvSpPr txBox="1"/>
          <p:nvPr/>
        </p:nvSpPr>
        <p:spPr>
          <a:xfrm>
            <a:off x="575225" y="5562068"/>
            <a:ext cx="1678158" cy="944810"/>
          </a:xfrm>
          <a:prstGeom prst="rect">
            <a:avLst/>
          </a:prstGeom>
          <a:noFill/>
        </p:spPr>
        <p:txBody>
          <a:bodyPr wrap="square" rtlCol="0">
            <a:spAutoFit/>
          </a:bodyPr>
          <a:lstStyle/>
          <a:p>
            <a:pPr defTabSz="842560">
              <a:defRPr/>
            </a:pPr>
            <a:r>
              <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改正前→改正後</a:t>
            </a:r>
            <a:r>
              <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p>
          <a:p>
            <a:pPr defTabSz="842560">
              <a:defRPr/>
            </a:pPr>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○：規定あり  </a:t>
            </a:r>
            <a:endPar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560">
              <a:defRPr/>
            </a:pPr>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△：配慮規定　</a:t>
            </a:r>
            <a:endPar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560">
              <a:defRPr/>
            </a:pPr>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：規定なし  </a:t>
            </a:r>
            <a:endParaRPr kumimoji="1" lang="en-US" altLang="ja-JP"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560">
              <a:defRPr/>
            </a:pPr>
            <a:r>
              <a:rPr kumimoji="1" lang="ja-JP" altLang="en-US" sz="1108" b="1" dirty="0">
                <a:solidFill>
                  <a:srgbClr val="002060"/>
                </a:solidFill>
                <a:latin typeface="メイリオ" panose="020B0604030504040204" pitchFamily="50" charset="-128"/>
                <a:ea typeface="メイリオ" panose="020B0604030504040204" pitchFamily="50" charset="-128"/>
                <a:cs typeface="メイリオ" panose="020B0604030504040204" pitchFamily="50" charset="-128"/>
              </a:rPr>
              <a:t>　◎：明確化</a:t>
            </a:r>
          </a:p>
        </p:txBody>
      </p:sp>
      <p:sp>
        <p:nvSpPr>
          <p:cNvPr id="33" name="角丸四角形 32"/>
          <p:cNvSpPr/>
          <p:nvPr/>
        </p:nvSpPr>
        <p:spPr>
          <a:xfrm>
            <a:off x="347133" y="2830044"/>
            <a:ext cx="8502976" cy="2014481"/>
          </a:xfrm>
          <a:prstGeom prst="roundRect">
            <a:avLst>
              <a:gd name="adj" fmla="val 1043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9692" tIns="99692" rIns="66462" bIns="33231" rtlCol="0" anchor="t" anchorCtr="0"/>
          <a:lstStyle/>
          <a:p>
            <a:pPr marL="161196" indent="-161196" defTabSz="842560">
              <a:spcBef>
                <a:spcPts val="554"/>
              </a:spcBef>
              <a:defRPr/>
            </a:pPr>
            <a:r>
              <a:rPr kumimoji="1" lang="ja-JP" altLang="en-US" sz="166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① </a:t>
            </a:r>
            <a:r>
              <a:rPr kumimoji="1" lang="ja-JP"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均</a:t>
            </a:r>
            <a:r>
              <a:rPr kumimoji="1"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衡</a:t>
            </a:r>
            <a:r>
              <a:rPr kumimoji="1" lang="ja-JP"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待遇規定</a:t>
            </a:r>
            <a:r>
              <a:rPr kumimoji="1" lang="ja-JP" altLang="en-US"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66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明確化</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（パート・有期雇用労働法第</a:t>
            </a:r>
            <a:r>
              <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条、労働者派遣法第</a:t>
            </a:r>
            <a:r>
              <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条の３第</a:t>
            </a:r>
            <a:r>
              <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項）</a:t>
            </a:r>
            <a:endParaRPr kumimoji="1" lang="en-US" altLang="ja-JP"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defTabSz="842560">
              <a:spcAft>
                <a:spcPts val="277"/>
              </a:spcAft>
              <a:defRPr/>
            </a:pPr>
            <a:r>
              <a:rPr kumimoji="1" lang="ja-JP" altLang="en-US" sz="129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それぞれ</a:t>
            </a:r>
            <a:r>
              <a:rPr kumimoji="1" lang="ja-JP" altLang="ja-JP" sz="129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の待遇</a:t>
            </a:r>
            <a:r>
              <a:rPr kumimoji="1" lang="ja-JP" altLang="en-US" sz="923"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923"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923"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ja-JP" sz="129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ごとに、当該待遇の性質･目的に</a:t>
            </a:r>
            <a:r>
              <a:rPr kumimoji="1" lang="ja-JP" altLang="en-US" sz="129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照らして適切と認められる事情を考慮して判断</a:t>
            </a:r>
            <a:r>
              <a:rPr kumimoji="1" lang="ja-JP" altLang="en-US" sz="1292"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されるべき旨を明確化</a:t>
            </a:r>
            <a:r>
              <a:rPr kumimoji="1" lang="ja-JP" altLang="ja-JP" sz="1292"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92"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47657" indent="-171455" defTabSz="842560">
              <a:spcAft>
                <a:spcPts val="277"/>
              </a:spcAft>
              <a:defRPr/>
            </a:pPr>
            <a:r>
              <a:rPr kumimoji="1" lang="en-US" altLang="ja-JP" sz="969"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基本給、賞与、役職手当、食事手当、福利厚生、教育訓練</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a:t>
            </a:r>
            <a:endParaRPr kumimoji="1" lang="en-US" altLang="ja-JP"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47657" indent="-171455" defTabSz="842560">
              <a:spcAft>
                <a:spcPts val="277"/>
              </a:spcAft>
              <a:defRPr/>
            </a:pPr>
            <a:r>
              <a:rPr kumimoji="1"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①職務の内容、②職務の内容・配置の変更範囲、③その他の事情の３要素は、均衡待遇・均等待遇のいずれになるかの判断要素であるとともに、待遇の差が不合理でないか否か、不合理性の判断にも関わってくる重要な要素です。</a:t>
            </a:r>
            <a:endParaRPr kumimoji="1" lang="en-US" altLang="ja-JP" sz="11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61196" indent="-161196" defTabSz="842560">
              <a:spcBef>
                <a:spcPts val="554"/>
              </a:spcBef>
              <a:defRPr/>
            </a:pPr>
            <a:r>
              <a:rPr kumimoji="1" lang="ja-JP" altLang="en-US"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66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均</a:t>
            </a:r>
            <a:r>
              <a:rPr kumimoji="1"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等</a:t>
            </a:r>
            <a:r>
              <a:rPr kumimoji="1" lang="ja-JP" altLang="ja-JP" sz="1662"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待遇規定</a:t>
            </a:r>
            <a:r>
              <a:rPr kumimoji="1" lang="ja-JP" altLang="en-US"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パート・有期雇用労働法第</a:t>
            </a:r>
            <a:r>
              <a:rPr kumimoji="1"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8</a:t>
            </a: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条、労働者派遣法第</a:t>
            </a:r>
            <a:r>
              <a:rPr kumimoji="1"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30</a:t>
            </a:r>
            <a:r>
              <a:rPr kumimoji="1" lang="ja-JP" altLang="en-US"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a:t>
            </a:r>
            <a:r>
              <a:rPr kumimoji="1" lang="ja-JP" altLang="en-US" sz="11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第２項）</a:t>
            </a:r>
            <a:endParaRPr kumimoji="1" lang="en-US" altLang="ja-JP" sz="166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247657" indent="-171455" defTabSz="842560">
              <a:spcAft>
                <a:spcPts val="277"/>
              </a:spcAft>
              <a:defRPr/>
            </a:pPr>
            <a:r>
              <a:rPr kumimoji="1"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新たに</a:t>
            </a:r>
            <a:r>
              <a:rPr kumimoji="1" lang="ja-JP" altLang="ja-JP"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有期</a:t>
            </a:r>
            <a:r>
              <a:rPr kumimoji="1" lang="ja-JP" altLang="en-US"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雇用</a:t>
            </a:r>
            <a:r>
              <a:rPr kumimoji="1" lang="ja-JP" altLang="ja-JP"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a:t>
            </a:r>
            <a:r>
              <a:rPr kumimoji="1" lang="ja-JP"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a:t>
            </a:r>
            <a:r>
              <a:rPr kumimoji="1" lang="ja-JP" altLang="ja-JP"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a:t>
            </a:r>
            <a:r>
              <a:rPr kumimoji="1"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とする</a:t>
            </a:r>
            <a:r>
              <a:rPr kumimoji="1" lang="ja-JP" altLang="ja-JP"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角丸四角形 48"/>
          <p:cNvSpPr/>
          <p:nvPr/>
        </p:nvSpPr>
        <p:spPr>
          <a:xfrm>
            <a:off x="368136" y="4922150"/>
            <a:ext cx="8502975" cy="592017"/>
          </a:xfrm>
          <a:prstGeom prst="roundRect">
            <a:avLst>
              <a:gd name="adj" fmla="val 10432"/>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99692" tIns="66462" rIns="33231" bIns="33231" rtlCol="0" anchor="ctr" anchorCtr="0"/>
          <a:lstStyle/>
          <a:p>
            <a:pPr marL="161196" indent="-161196" defTabSz="842560">
              <a:lnSpc>
                <a:spcPts val="1477"/>
              </a:lnSpc>
              <a:spcBef>
                <a:spcPts val="554"/>
              </a:spcBef>
              <a:defRPr/>
            </a:pPr>
            <a:r>
              <a:rPr kumimoji="1" lang="ja-JP" altLang="en-US" sz="1846"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③</a:t>
            </a:r>
            <a:r>
              <a:rPr kumimoji="1" lang="ja-JP" altLang="en-US" sz="1846"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待遇ごとに判断することを明確化し、</a:t>
            </a:r>
            <a:r>
              <a:rPr kumimoji="1" lang="ja-JP" altLang="en-US" sz="1662"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ガイドラインの策定 </a:t>
            </a:r>
            <a:r>
              <a:rPr kumimoji="1" lang="ja-JP" altLang="en-US" sz="1292"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などによって</a:t>
            </a:r>
            <a:r>
              <a:rPr kumimoji="1" lang="ja-JP" altLang="en-US" sz="1292"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規定の解釈を明確に示します。</a:t>
            </a:r>
          </a:p>
        </p:txBody>
      </p:sp>
      <p:sp>
        <p:nvSpPr>
          <p:cNvPr id="45" name="テキスト ボックス 44"/>
          <p:cNvSpPr txBox="1"/>
          <p:nvPr/>
        </p:nvSpPr>
        <p:spPr>
          <a:xfrm>
            <a:off x="228623" y="1566184"/>
            <a:ext cx="8598587" cy="1058530"/>
          </a:xfrm>
          <a:prstGeom prst="rect">
            <a:avLst/>
          </a:prstGeom>
          <a:noFill/>
          <a:ln w="28575" cmpd="dbl">
            <a:solidFill>
              <a:srgbClr val="002060"/>
            </a:solidFill>
            <a:prstDash val="solid"/>
          </a:ln>
        </p:spPr>
        <p:txBody>
          <a:bodyPr wrap="square" tIns="166154" bIns="99692" rtlCol="0">
            <a:spAutoFit/>
          </a:bodyPr>
          <a:lstStyle/>
          <a:p>
            <a:pPr marL="161196" indent="-161196" defTabSz="842560">
              <a:spcBef>
                <a:spcPts val="277"/>
              </a:spcBef>
              <a:defRPr/>
            </a:pPr>
            <a:r>
              <a:rPr kumimoji="1"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均衡</a:t>
            </a:r>
            <a:r>
              <a:rPr kumimoji="1"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待遇」の内容　</a:t>
            </a:r>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①職務内容</a:t>
            </a:r>
            <a:r>
              <a:rPr kumimoji="1"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②職務内容・配置の変更範囲、③その他の事情　を考慮して不合理な待遇差を禁止</a:t>
            </a:r>
            <a:endParaRPr kumimoji="1" lang="en-US" altLang="ja-JP" sz="738"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marL="161196" indent="-161196" defTabSz="842560">
              <a:spcBef>
                <a:spcPts val="554"/>
              </a:spcBef>
              <a:defRPr/>
            </a:pPr>
            <a:endParaRPr kumimoji="1" lang="en-US" altLang="ja-JP" sz="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1196" indent="-161196" defTabSz="842560">
              <a:spcBef>
                <a:spcPts val="554"/>
              </a:spcBef>
              <a:defRPr/>
            </a:pPr>
            <a:r>
              <a:rPr kumimoji="1"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均等</a:t>
            </a:r>
            <a:r>
              <a:rPr kumimoji="1" lang="ja-JP" altLang="en-US" sz="1292"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待遇」の内容　</a:t>
            </a:r>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①職務内容</a:t>
            </a:r>
            <a:r>
              <a:rPr kumimoji="1" lang="en-US" altLang="ja-JP" sz="923"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②職務内容・配置の変更範囲が同じ場合は差別的取扱いを禁止</a:t>
            </a:r>
            <a:endParaRPr kumimoji="1"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1196" indent="-161196" defTabSz="842560">
              <a:spcBef>
                <a:spcPts val="277"/>
              </a:spcBef>
              <a:defRPr/>
            </a:pPr>
            <a:r>
              <a:rPr kumimoji="1" lang="ja-JP" altLang="en-US" sz="1200" dirty="0">
                <a:solidFill>
                  <a:prstClr val="black"/>
                </a:solidFill>
                <a:latin typeface="Calibri"/>
                <a:ea typeface="ＭＳ Ｐゴシック" panose="020B0600070205080204" pitchFamily="50" charset="-128"/>
              </a:rPr>
              <a:t>　　</a:t>
            </a:r>
            <a:r>
              <a:rPr kumimoji="1" lang="ja-JP" altLang="en-US" sz="923" dirty="0">
                <a:solidFill>
                  <a:prstClr val="black"/>
                </a:solidFill>
                <a:latin typeface="Calibri"/>
                <a:ea typeface="ＭＳ Ｐゴシック" panose="020B0600070205080204" pitchFamily="50" charset="-128"/>
              </a:rPr>
              <a:t>　　</a:t>
            </a:r>
            <a:r>
              <a:rPr kumimoji="1" lang="en-US" altLang="ja-JP" sz="923" dirty="0">
                <a:solidFill>
                  <a:prstClr val="black"/>
                </a:solidFill>
                <a:latin typeface="メイリオ" panose="020B0604030504040204" pitchFamily="50" charset="-128"/>
                <a:ea typeface="メイリオ" panose="020B0604030504040204" pitchFamily="50" charset="-128"/>
              </a:rPr>
              <a:t>※ </a:t>
            </a:r>
            <a:r>
              <a:rPr kumimoji="1" lang="ja-JP" altLang="en-US" sz="923" dirty="0">
                <a:solidFill>
                  <a:prstClr val="black"/>
                </a:solidFill>
                <a:latin typeface="メイリオ" panose="020B0604030504040204" pitchFamily="50" charset="-128"/>
                <a:ea typeface="メイリオ" panose="020B0604030504040204" pitchFamily="50" charset="-128"/>
              </a:rPr>
              <a:t>職務内容とは、業務の内容＋責任の程度をいいます。</a:t>
            </a:r>
          </a:p>
        </p:txBody>
      </p:sp>
      <p:sp>
        <p:nvSpPr>
          <p:cNvPr id="34" name="テキスト ボックス 33"/>
          <p:cNvSpPr txBox="1"/>
          <p:nvPr/>
        </p:nvSpPr>
        <p:spPr>
          <a:xfrm>
            <a:off x="200133" y="1208428"/>
            <a:ext cx="6739650" cy="319639"/>
          </a:xfrm>
          <a:prstGeom prst="rect">
            <a:avLst/>
          </a:prstGeom>
          <a:noFill/>
        </p:spPr>
        <p:txBody>
          <a:bodyPr wrap="square" rtlCol="0">
            <a:spAutoFit/>
          </a:bodyPr>
          <a:lstStyle/>
          <a:p>
            <a:pPr defTabSz="842560">
              <a:defRPr/>
            </a:pPr>
            <a:r>
              <a:rPr kumimoji="1" lang="ja-JP" altLang="en-US" sz="1477" b="1" dirty="0">
                <a:solidFill>
                  <a:srgbClr val="D50115"/>
                </a:solidFill>
                <a:latin typeface="メイリオ" panose="020B0604030504040204" pitchFamily="50" charset="-128"/>
                <a:ea typeface="メイリオ" panose="020B0604030504040204" pitchFamily="50" charset="-128"/>
                <a:cs typeface="メイリオ" panose="020B0604030504040204" pitchFamily="50" charset="-128"/>
              </a:rPr>
              <a:t>パートタイム労働者・有期雇用労働者・派遣労働者</a:t>
            </a:r>
          </a:p>
        </p:txBody>
      </p:sp>
      <p:sp>
        <p:nvSpPr>
          <p:cNvPr id="40" name="正方形/長方形 39"/>
          <p:cNvSpPr/>
          <p:nvPr/>
        </p:nvSpPr>
        <p:spPr>
          <a:xfrm>
            <a:off x="-2141362" y="2033153"/>
            <a:ext cx="1129972" cy="5317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560"/>
            <a:r>
              <a:rPr kumimoji="1" lang="ja-JP" altLang="en-US" sz="1662" dirty="0">
                <a:solidFill>
                  <a:prstClr val="white"/>
                </a:solidFill>
                <a:latin typeface="Calibri"/>
                <a:ea typeface="ＭＳ Ｐゴシック" panose="020B0600070205080204" pitchFamily="50" charset="-128"/>
              </a:rPr>
              <a:t>更新済</a:t>
            </a:r>
          </a:p>
        </p:txBody>
      </p:sp>
      <p:sp>
        <p:nvSpPr>
          <p:cNvPr id="2" name="スライド番号プレースホルダー 1"/>
          <p:cNvSpPr>
            <a:spLocks noGrp="1"/>
          </p:cNvSpPr>
          <p:nvPr>
            <p:ph type="sldNum" sz="quarter" idx="12"/>
          </p:nvPr>
        </p:nvSpPr>
        <p:spPr/>
        <p:txBody>
          <a:bodyPr/>
          <a:lstStyle/>
          <a:p>
            <a:pPr>
              <a:defRPr/>
            </a:pPr>
            <a:fld id="{AFF62460-EC34-422A-A834-EA8B1E04C307}" type="slidenum">
              <a:rPr lang="en-US" altLang="ja-JP" sz="1480" smtClean="0">
                <a:latin typeface="+mj-ea"/>
                <a:ea typeface="+mj-ea"/>
              </a:rPr>
              <a:pPr>
                <a:defRPr/>
              </a:pPr>
              <a:t>3</a:t>
            </a:fld>
            <a:endParaRPr lang="en-US" altLang="ja-JP" sz="1480" dirty="0">
              <a:latin typeface="+mj-ea"/>
              <a:ea typeface="+mj-ea"/>
            </a:endParaRPr>
          </a:p>
        </p:txBody>
      </p:sp>
    </p:spTree>
    <p:extLst>
      <p:ext uri="{BB962C8B-B14F-4D97-AF65-F5344CB8AC3E}">
        <p14:creationId xmlns:p14="http://schemas.microsoft.com/office/powerpoint/2010/main" val="451900432"/>
      </p:ext>
    </p:extLst>
  </p:cSld>
  <p:clrMapOvr>
    <a:masterClrMapping/>
  </p:clrMapOvr>
  <mc:AlternateContent xmlns:mc="http://schemas.openxmlformats.org/markup-compatibility/2006" xmlns:p14="http://schemas.microsoft.com/office/powerpoint/2010/main">
    <mc:Choice Requires="p14">
      <p:transition spd="slow" p14:dur="2000" advTm="51694"/>
    </mc:Choice>
    <mc:Fallback xmlns="">
      <p:transition spd="slow" advTm="51694"/>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50541" y="998902"/>
            <a:ext cx="4587257" cy="320371"/>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kumimoji="1" lang="ja-JP" altLang="en-US" sz="2216" dirty="0">
                <a:solidFill>
                  <a:prstClr val="black"/>
                </a:solidFill>
                <a:latin typeface="Meiryo UI" panose="020B0604030504040204" pitchFamily="50" charset="-128"/>
                <a:ea typeface="Meiryo UI" panose="020B0604030504040204" pitchFamily="50" charset="-128"/>
              </a:rPr>
              <a:t>パワーハラスメントの定義（指針）</a:t>
            </a:r>
          </a:p>
        </p:txBody>
      </p:sp>
      <p:sp>
        <p:nvSpPr>
          <p:cNvPr id="5" name="テキスト ボックス 4"/>
          <p:cNvSpPr txBox="1"/>
          <p:nvPr/>
        </p:nvSpPr>
        <p:spPr>
          <a:xfrm>
            <a:off x="440614" y="1592675"/>
            <a:ext cx="8209924" cy="2011000"/>
          </a:xfrm>
          <a:prstGeom prst="rect">
            <a:avLst/>
          </a:prstGeom>
          <a:noFill/>
        </p:spPr>
        <p:txBody>
          <a:bodyPr wrap="square" rtlCol="0">
            <a:spAutoFit/>
          </a:bodyPr>
          <a:lstStyle/>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パワーハラスメントは以下の３つの要素をすべて満たすものとする。</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職場において行われる</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spcBef>
                <a:spcPts val="554"/>
              </a:spcBef>
              <a:defRPr/>
            </a:pPr>
            <a:r>
              <a:rPr kumimoji="1" lang="ja-JP" altLang="en-US" sz="1662" dirty="0">
                <a:solidFill>
                  <a:prstClr val="black"/>
                </a:solidFill>
                <a:latin typeface="Meiryo UI" panose="020B0604030504040204" pitchFamily="50" charset="-128"/>
                <a:ea typeface="Meiryo UI" panose="020B0604030504040204" pitchFamily="50" charset="-128"/>
              </a:rPr>
              <a:t>　（１）優越的な関係を背景とした言動であって　　　　　　　　　　</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（２）業務上必要かつ相当な範囲を超えたものにより　　　　　　　　　　　　　　　　</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spcBef>
                <a:spcPts val="185"/>
              </a:spcBef>
              <a:defRPr/>
            </a:pPr>
            <a:r>
              <a:rPr kumimoji="1" lang="ja-JP" altLang="en-US" sz="1662" dirty="0">
                <a:solidFill>
                  <a:prstClr val="black"/>
                </a:solidFill>
                <a:latin typeface="Meiryo UI" panose="020B0604030504040204" pitchFamily="50" charset="-128"/>
                <a:ea typeface="Meiryo UI" panose="020B0604030504040204" pitchFamily="50" charset="-128"/>
              </a:rPr>
              <a:t>　（３）労働者の就業環境</a:t>
            </a:r>
            <a:r>
              <a:rPr kumimoji="1" lang="ja-JP" altLang="en-US" sz="1662">
                <a:solidFill>
                  <a:prstClr val="black"/>
                </a:solidFill>
                <a:latin typeface="Meiryo UI" panose="020B0604030504040204" pitchFamily="50" charset="-128"/>
                <a:ea typeface="Meiryo UI" panose="020B0604030504040204" pitchFamily="50" charset="-128"/>
              </a:rPr>
              <a:t>が害されるもの</a:t>
            </a:r>
            <a:r>
              <a:rPr kumimoji="1" lang="ja-JP" altLang="en-US" sz="1662" dirty="0">
                <a:solidFill>
                  <a:prstClr val="black"/>
                </a:solidFill>
                <a:latin typeface="Meiryo UI" panose="020B0604030504040204" pitchFamily="50" charset="-128"/>
                <a:ea typeface="Meiryo UI" panose="020B0604030504040204" pitchFamily="50" charset="-128"/>
              </a:rPr>
              <a:t>であること</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584767" indent="-584767" defTabSz="844174">
              <a:spcBef>
                <a:spcPts val="185"/>
              </a:spcBef>
              <a:defRPr/>
            </a:pPr>
            <a:r>
              <a:rPr kumimoji="1" lang="ja-JP" altLang="en-US" sz="1662" dirty="0">
                <a:solidFill>
                  <a:prstClr val="black"/>
                </a:solidFill>
                <a:latin typeface="Meiryo UI" panose="020B0604030504040204" pitchFamily="50" charset="-128"/>
                <a:ea typeface="Meiryo UI" panose="020B0604030504040204" pitchFamily="50" charset="-128"/>
              </a:rPr>
              <a:t>　　</a:t>
            </a:r>
            <a:r>
              <a:rPr kumimoji="1" lang="en-US" altLang="ja-JP" sz="1662" dirty="0">
                <a:solidFill>
                  <a:srgbClr val="FF0000"/>
                </a:solidFill>
                <a:latin typeface="Meiryo UI" panose="020B0604030504040204" pitchFamily="50" charset="-128"/>
                <a:ea typeface="Meiryo UI" panose="020B0604030504040204" pitchFamily="50" charset="-128"/>
              </a:rPr>
              <a:t>※</a:t>
            </a:r>
            <a:r>
              <a:rPr kumimoji="1" lang="ja-JP" altLang="en-US" sz="1662" dirty="0">
                <a:solidFill>
                  <a:srgbClr val="FF0000"/>
                </a:solidFill>
                <a:latin typeface="Meiryo UI" panose="020B0604030504040204" pitchFamily="50" charset="-128"/>
                <a:ea typeface="Meiryo UI" panose="020B0604030504040204" pitchFamily="50" charset="-128"/>
              </a:rPr>
              <a:t>　客観的にみて、業務上必要かつ相当な範囲で行われる適正な業務指示や指導はパワハラに該当しない。 </a:t>
            </a:r>
            <a:endParaRPr kumimoji="1" lang="en-US" altLang="ja-JP" sz="1662" dirty="0">
              <a:solidFill>
                <a:srgbClr val="FF0000"/>
              </a:solidFill>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56581" y="3868752"/>
            <a:ext cx="7206439" cy="859659"/>
          </a:xfrm>
          <a:prstGeom prst="rect">
            <a:avLst/>
          </a:prstGeom>
          <a:noFill/>
          <a:ln w="6350">
            <a:solidFill>
              <a:schemeClr val="tx1"/>
            </a:solidFill>
            <a:prstDash val="dash"/>
          </a:ln>
        </p:spPr>
        <p:txBody>
          <a:bodyPr wrap="square" rtlCol="0">
            <a:spAutoFit/>
          </a:bodyPr>
          <a:lstStyle/>
          <a:p>
            <a:pPr marL="199411" indent="-422087"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職場とは、事業主が雇用する労働者が業務を遂行する場所を指す。</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326825" indent="-164145" defTabSz="844174">
              <a:defRPr/>
            </a:pPr>
            <a:r>
              <a:rPr kumimoji="1" lang="en-US" altLang="ja-JP" sz="1662" dirty="0">
                <a:solidFill>
                  <a:prstClr val="black"/>
                </a:solidFill>
                <a:latin typeface="Meiryo UI" panose="020B0604030504040204" pitchFamily="50" charset="-128"/>
                <a:ea typeface="Meiryo UI" panose="020B0604030504040204" pitchFamily="50" charset="-128"/>
              </a:rPr>
              <a:t>※</a:t>
            </a:r>
            <a:r>
              <a:rPr kumimoji="1" lang="ja-JP" altLang="en-US" sz="1662" dirty="0">
                <a:solidFill>
                  <a:prstClr val="black"/>
                </a:solidFill>
                <a:latin typeface="Meiryo UI" panose="020B0604030504040204" pitchFamily="50" charset="-128"/>
                <a:ea typeface="Meiryo UI" panose="020B0604030504040204" pitchFamily="50" charset="-128"/>
              </a:rPr>
              <a:t>当該労働者が通常就業している場所以外の場所であっても、当該労働者が業務を遂行する場所については、「職場」に含まれる。</a:t>
            </a:r>
            <a:endParaRPr kumimoji="1" lang="en-US" altLang="ja-JP" sz="1662"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 y="259853"/>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204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45"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２</a:t>
            </a:r>
            <a:r>
              <a:rPr lang="ja-JP" altLang="en-US" sz="1704"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指針におけるパワーハラスメントの定義</a:t>
            </a:r>
            <a:endParaRPr lang="ja-JP" altLang="en-US" sz="1704"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535771" y="1539897"/>
            <a:ext cx="8114766" cy="2017444"/>
          </a:xfrm>
          <a:prstGeom prst="roundRect">
            <a:avLst>
              <a:gd name="adj" fmla="val 586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endParaRPr kumimoji="1" lang="ja-JP" altLang="en-US" sz="1662">
              <a:solidFill>
                <a:prstClr val="white"/>
              </a:solidFill>
              <a:latin typeface="Calibri"/>
              <a:ea typeface="ＭＳ Ｐゴシック" panose="020B0600070205080204" pitchFamily="50" charset="-128"/>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6721194" y="1608213"/>
            <a:ext cx="1329592" cy="1419191"/>
          </a:xfrm>
          <a:prstGeom prst="rect">
            <a:avLst/>
          </a:prstGeom>
        </p:spPr>
      </p:pic>
      <p:sp>
        <p:nvSpPr>
          <p:cNvPr id="19" name="テキスト ボックス 18"/>
          <p:cNvSpPr txBox="1"/>
          <p:nvPr/>
        </p:nvSpPr>
        <p:spPr>
          <a:xfrm>
            <a:off x="511749" y="5053497"/>
            <a:ext cx="8097194" cy="1371209"/>
          </a:xfrm>
          <a:prstGeom prst="rect">
            <a:avLst/>
          </a:prstGeom>
          <a:noFill/>
          <a:ln w="6350">
            <a:solidFill>
              <a:schemeClr val="tx1"/>
            </a:solidFill>
            <a:prstDash val="dash"/>
          </a:ln>
        </p:spPr>
        <p:txBody>
          <a:bodyPr wrap="square" rtlCol="0">
            <a:spAutoFit/>
          </a:bodyPr>
          <a:lstStyle/>
          <a:p>
            <a:pPr marL="1075736" indent="-1075736"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労働者とは、いわゆる正規雇用労働者のみならず、パートタイム労働者、契約社員等いわゆる</a:t>
            </a:r>
          </a:p>
          <a:p>
            <a:pPr marL="1075736" indent="-1075736"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非正規雇用労働者を含む事業主が雇用する労働者の全てをいう。</a:t>
            </a:r>
          </a:p>
          <a:p>
            <a:pPr marL="1075736" indent="-1075736"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a:t>
            </a:r>
            <a:r>
              <a:rPr kumimoji="1" lang="en-US" altLang="ja-JP" sz="1662" dirty="0">
                <a:solidFill>
                  <a:prstClr val="black"/>
                </a:solidFill>
                <a:latin typeface="Meiryo UI" panose="020B0604030504040204" pitchFamily="50" charset="-128"/>
                <a:ea typeface="Meiryo UI" panose="020B0604030504040204" pitchFamily="50" charset="-128"/>
              </a:rPr>
              <a:t>※</a:t>
            </a:r>
            <a:r>
              <a:rPr kumimoji="1" lang="ja-JP" altLang="en-US" sz="1662" dirty="0">
                <a:solidFill>
                  <a:prstClr val="black"/>
                </a:solidFill>
                <a:latin typeface="Meiryo UI" panose="020B0604030504040204" pitchFamily="50" charset="-128"/>
                <a:ea typeface="Meiryo UI" panose="020B0604030504040204" pitchFamily="50" charset="-128"/>
              </a:rPr>
              <a:t>　派遣労働者について、派遣先はみなし事業主とみなされ、自社労働者と同様に措置を</a:t>
            </a:r>
          </a:p>
          <a:p>
            <a:pPr marL="1075736" indent="-1075736"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講ずる必要があるとともに、パワーハラスメントの相談を行ったこと等を理由として、不利益</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1075736" indent="-1075736" defTabSz="844174">
              <a:defRPr/>
            </a:pPr>
            <a:r>
              <a:rPr kumimoji="1" lang="en-US" altLang="ja-JP" sz="1662" dirty="0">
                <a:solidFill>
                  <a:prstClr val="black"/>
                </a:solidFill>
                <a:latin typeface="Meiryo UI" panose="020B0604030504040204" pitchFamily="50" charset="-128"/>
                <a:ea typeface="Meiryo UI" panose="020B0604030504040204" pitchFamily="50" charset="-128"/>
              </a:rPr>
              <a:t>        </a:t>
            </a:r>
            <a:r>
              <a:rPr kumimoji="1" lang="ja-JP" altLang="en-US" sz="1662" dirty="0">
                <a:solidFill>
                  <a:prstClr val="black"/>
                </a:solidFill>
                <a:latin typeface="Meiryo UI" panose="020B0604030504040204" pitchFamily="50" charset="-128"/>
                <a:ea typeface="Meiryo UI" panose="020B0604030504040204" pitchFamily="50" charset="-128"/>
              </a:rPr>
              <a:t> な取扱いを行ってはならない。</a:t>
            </a:r>
            <a:endParaRPr kumimoji="1" lang="en-US" altLang="ja-JP" sz="1662" dirty="0">
              <a:solidFill>
                <a:prstClr val="black"/>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0123" y="3850809"/>
            <a:ext cx="864234" cy="864234"/>
          </a:xfrm>
          <a:prstGeom prst="rect">
            <a:avLst/>
          </a:prstGeom>
        </p:spPr>
      </p:pic>
      <p:sp>
        <p:nvSpPr>
          <p:cNvPr id="2" name="スライド番号プレースホルダー 1"/>
          <p:cNvSpPr>
            <a:spLocks noGrp="1"/>
          </p:cNvSpPr>
          <p:nvPr>
            <p:ph type="sldNum" sz="quarter" idx="12"/>
          </p:nvPr>
        </p:nvSpPr>
        <p:spPr>
          <a:xfrm>
            <a:off x="6885709" y="6320105"/>
            <a:ext cx="2133600" cy="365125"/>
          </a:xfrm>
        </p:spPr>
        <p:txBody>
          <a:bodyPr/>
          <a:lstStyle/>
          <a:p>
            <a:fld id="{375D3972-E182-42CB-A62B-86E7951F1F99}" type="slidenum">
              <a:rPr kumimoji="1" lang="ja-JP" altLang="en-US" sz="1480" b="0" smtClean="0"/>
              <a:t>30</a:t>
            </a:fld>
            <a:endParaRPr kumimoji="1" lang="ja-JP" altLang="en-US" sz="1480" b="0" dirty="0"/>
          </a:p>
        </p:txBody>
      </p:sp>
    </p:spTree>
    <p:extLst>
      <p:ext uri="{BB962C8B-B14F-4D97-AF65-F5344CB8AC3E}">
        <p14:creationId xmlns:p14="http://schemas.microsoft.com/office/powerpoint/2010/main" val="36832003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76600" y="1174138"/>
            <a:ext cx="4587257" cy="320371"/>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kumimoji="1" lang="ja-JP" altLang="en-US" sz="2216" dirty="0">
                <a:solidFill>
                  <a:prstClr val="black"/>
                </a:solidFill>
                <a:latin typeface="Meiryo UI" panose="020B0604030504040204" pitchFamily="50" charset="-128"/>
                <a:ea typeface="Meiryo UI" panose="020B0604030504040204" pitchFamily="50" charset="-128"/>
              </a:rPr>
              <a:t>「優越的な関係を背景とした」言動とは</a:t>
            </a:r>
          </a:p>
        </p:txBody>
      </p:sp>
      <p:sp>
        <p:nvSpPr>
          <p:cNvPr id="5" name="テキスト ボックス 4"/>
          <p:cNvSpPr txBox="1"/>
          <p:nvPr/>
        </p:nvSpPr>
        <p:spPr>
          <a:xfrm>
            <a:off x="517790" y="1850284"/>
            <a:ext cx="8209924" cy="2113592"/>
          </a:xfrm>
          <a:prstGeom prst="rect">
            <a:avLst/>
          </a:prstGeom>
          <a:noFill/>
        </p:spPr>
        <p:txBody>
          <a:bodyPr wrap="square" rtlCol="0">
            <a:spAutoFit/>
          </a:bodyPr>
          <a:lstStyle/>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事業主の業務を遂行するに当たって、当該言動を受ける労働者が行為者に対して抵抗又は拒絶することができない蓋然性が高い関係を背景として行われるもの。</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例えば、</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263804" indent="-19053" defTabSz="847105">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職務上の地位が上位の者による言動</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408897" indent="-164145" defTabSz="844174">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同僚又は部下による言動で、当該言動を行う者が業務上必要な知識や豊富な経験を有しており、当該者の協力を得なければ業務の円滑な遂行を行うことが困難であるもの</a:t>
            </a:r>
            <a:r>
              <a:rPr kumimoji="1" lang="ja-JP" altLang="en-US" sz="1662" dirty="0">
                <a:solidFill>
                  <a:srgbClr val="FF0000"/>
                </a:solidFill>
                <a:latin typeface="Meiryo UI" panose="020B0604030504040204" pitchFamily="50" charset="-128"/>
                <a:ea typeface="Meiryo UI" panose="020B0604030504040204" pitchFamily="50" charset="-128"/>
              </a:rPr>
              <a:t> </a:t>
            </a:r>
            <a:endParaRPr kumimoji="1" lang="en-US" altLang="ja-JP" sz="1662" dirty="0">
              <a:solidFill>
                <a:srgbClr val="FF0000"/>
              </a:solidFill>
              <a:latin typeface="Meiryo UI" panose="020B0604030504040204" pitchFamily="50" charset="-128"/>
              <a:ea typeface="Meiryo UI" panose="020B0604030504040204" pitchFamily="50" charset="-128"/>
            </a:endParaRPr>
          </a:p>
          <a:p>
            <a:pPr marL="408897" indent="-164145" defTabSz="844174">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同僚又は部下からの集団による行為で、これに抵抗又は拒絶することが困難であるもの　等</a:t>
            </a:r>
            <a:endParaRPr kumimoji="1" lang="en-US" altLang="ja-JP" sz="1662"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 y="290799"/>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204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45"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３</a:t>
            </a:r>
            <a:r>
              <a:rPr lang="ja-JP" altLang="en-US" sz="1704"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指針案におけるパワーハラスメントの定義等の詳細①</a:t>
            </a:r>
            <a:endParaRPr lang="ja-JP" altLang="en-US" sz="1704"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556581" y="1767011"/>
            <a:ext cx="8114766" cy="3931904"/>
          </a:xfrm>
          <a:prstGeom prst="roundRect">
            <a:avLst>
              <a:gd name="adj" fmla="val 5868"/>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endParaRPr kumimoji="1" lang="ja-JP" altLang="en-US" sz="1662">
              <a:solidFill>
                <a:prstClr val="white"/>
              </a:solidFill>
              <a:latin typeface="Calibri"/>
              <a:ea typeface="ＭＳ Ｐゴシック" panose="020B0600070205080204" pitchFamily="50" charset="-128"/>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8115" y="3865123"/>
            <a:ext cx="1728469" cy="1844946"/>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3175" y="4095043"/>
            <a:ext cx="1728469" cy="1447593"/>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06690" y="4076257"/>
            <a:ext cx="1466378" cy="1466378"/>
          </a:xfrm>
          <a:prstGeom prst="rect">
            <a:avLst/>
          </a:prstGeom>
        </p:spPr>
      </p:pic>
      <p:sp>
        <p:nvSpPr>
          <p:cNvPr id="2" name="スライド番号プレースホルダー 1"/>
          <p:cNvSpPr>
            <a:spLocks noGrp="1"/>
          </p:cNvSpPr>
          <p:nvPr>
            <p:ph type="sldNum" sz="quarter" idx="12"/>
          </p:nvPr>
        </p:nvSpPr>
        <p:spPr>
          <a:xfrm>
            <a:off x="6814457" y="6346935"/>
            <a:ext cx="2133600" cy="365125"/>
          </a:xfrm>
        </p:spPr>
        <p:txBody>
          <a:bodyPr/>
          <a:lstStyle/>
          <a:p>
            <a:fld id="{375D3972-E182-42CB-A62B-86E7951F1F99}" type="slidenum">
              <a:rPr kumimoji="1" lang="ja-JP" altLang="en-US" sz="1480" b="0" smtClean="0"/>
              <a:t>31</a:t>
            </a:fld>
            <a:endParaRPr kumimoji="1" lang="ja-JP" altLang="en-US" sz="1480" b="0" dirty="0"/>
          </a:p>
        </p:txBody>
      </p:sp>
    </p:spTree>
    <p:extLst>
      <p:ext uri="{BB962C8B-B14F-4D97-AF65-F5344CB8AC3E}">
        <p14:creationId xmlns:p14="http://schemas.microsoft.com/office/powerpoint/2010/main" val="170111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21799" y="872822"/>
            <a:ext cx="6009806" cy="403644"/>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kumimoji="1" lang="ja-JP" altLang="en-US" sz="2216" dirty="0">
                <a:solidFill>
                  <a:prstClr val="black"/>
                </a:solidFill>
                <a:latin typeface="Meiryo UI" panose="020B0604030504040204" pitchFamily="50" charset="-128"/>
                <a:ea typeface="Meiryo UI" panose="020B0604030504040204" pitchFamily="50" charset="-128"/>
              </a:rPr>
              <a:t>「業務上必要かつ相当な範囲を超えた」言動とは</a:t>
            </a:r>
          </a:p>
        </p:txBody>
      </p:sp>
      <p:sp>
        <p:nvSpPr>
          <p:cNvPr id="5" name="テキスト ボックス 4"/>
          <p:cNvSpPr txBox="1"/>
          <p:nvPr/>
        </p:nvSpPr>
        <p:spPr>
          <a:xfrm>
            <a:off x="521800" y="1594716"/>
            <a:ext cx="8209924" cy="4678268"/>
          </a:xfrm>
          <a:prstGeom prst="rect">
            <a:avLst/>
          </a:prstGeom>
          <a:noFill/>
        </p:spPr>
        <p:txBody>
          <a:bodyPr wrap="square" rtlCol="0">
            <a:spAutoFit/>
          </a:bodyPr>
          <a:lstStyle/>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社会通念に照らし、当該言動が明らかに当該事業主の業務上必要性がない、又はその態様が相当でないものを指す。</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例えば、</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263804" indent="-19053" defTabSz="847105">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業務上明らかに必要性のない</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408897" indent="-164145" defTabSz="844174">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業務の目的を大きく逸脱した言動</a:t>
            </a:r>
            <a:r>
              <a:rPr kumimoji="1" lang="ja-JP" altLang="en-US" sz="1662" dirty="0">
                <a:solidFill>
                  <a:srgbClr val="FF0000"/>
                </a:solidFill>
                <a:latin typeface="Meiryo UI" panose="020B0604030504040204" pitchFamily="50" charset="-128"/>
                <a:ea typeface="Meiryo UI" panose="020B0604030504040204" pitchFamily="50" charset="-128"/>
              </a:rPr>
              <a:t> </a:t>
            </a:r>
            <a:endParaRPr kumimoji="1" lang="en-US" altLang="ja-JP" sz="1662" dirty="0">
              <a:solidFill>
                <a:srgbClr val="FF0000"/>
              </a:solidFill>
              <a:latin typeface="Meiryo UI" panose="020B0604030504040204" pitchFamily="50" charset="-128"/>
              <a:ea typeface="Meiryo UI" panose="020B0604030504040204" pitchFamily="50" charset="-128"/>
            </a:endParaRPr>
          </a:p>
          <a:p>
            <a:pPr marL="408897" indent="-164145" defTabSz="844174">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業務を遂行するための手段として不適切な言動</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408897" indent="-164145" defTabSz="844174">
              <a:spcBef>
                <a:spcPts val="554"/>
              </a:spcBef>
              <a:buFont typeface="Wingdings" panose="05000000000000000000" pitchFamily="2" charset="2"/>
              <a:buChar char="Ø"/>
              <a:defRPr/>
            </a:pPr>
            <a:r>
              <a:rPr kumimoji="1" lang="ja-JP" altLang="en-US" sz="1662" dirty="0">
                <a:solidFill>
                  <a:prstClr val="black"/>
                </a:solidFill>
                <a:latin typeface="Meiryo UI" panose="020B0604030504040204" pitchFamily="50" charset="-128"/>
                <a:ea typeface="Meiryo UI" panose="020B0604030504040204" pitchFamily="50" charset="-128"/>
              </a:rPr>
              <a:t>当該行為の回数、行為者の数等、その態様や手段が社会通念に照らして許容される範囲を超える言動　等</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244752" defTabSz="844174">
              <a:spcBef>
                <a:spcPts val="554"/>
              </a:spcBef>
              <a:defRPr/>
            </a:pPr>
            <a:endParaRPr kumimoji="1" lang="en-US" altLang="ja-JP" sz="369" dirty="0">
              <a:solidFill>
                <a:prstClr val="black"/>
              </a:solidFill>
              <a:latin typeface="Meiryo UI" panose="020B0604030504040204" pitchFamily="50" charset="-128"/>
              <a:ea typeface="Meiryo UI" panose="020B0604030504040204" pitchFamily="50" charset="-128"/>
            </a:endParaRPr>
          </a:p>
          <a:p>
            <a:pPr marL="244752" defTabSz="844174">
              <a:spcBef>
                <a:spcPts val="554"/>
              </a:spcBef>
              <a:defRPr/>
            </a:pPr>
            <a:r>
              <a:rPr kumimoji="1" lang="en-US" altLang="ja-JP" sz="1662" dirty="0">
                <a:solidFill>
                  <a:prstClr val="black"/>
                </a:solidFill>
                <a:latin typeface="Meiryo UI" panose="020B0604030504040204" pitchFamily="50" charset="-128"/>
                <a:ea typeface="Meiryo UI" panose="020B0604030504040204" pitchFamily="50" charset="-128"/>
              </a:rPr>
              <a:t>※</a:t>
            </a:r>
            <a:r>
              <a:rPr kumimoji="1" lang="ja-JP" altLang="en-US" sz="1662" dirty="0">
                <a:solidFill>
                  <a:prstClr val="black"/>
                </a:solidFill>
                <a:latin typeface="Meiryo UI" panose="020B0604030504040204" pitchFamily="50" charset="-128"/>
                <a:ea typeface="Meiryo UI" panose="020B0604030504040204" pitchFamily="50" charset="-128"/>
              </a:rPr>
              <a:t>判断に当たっては、様々な要素を総合的に考慮することが適当である。</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1660503" indent="-1251605" defTabSz="844174">
              <a:spcBef>
                <a:spcPts val="554"/>
              </a:spcBef>
              <a:defRPr/>
            </a:pPr>
            <a:r>
              <a:rPr kumimoji="1" lang="ja-JP" altLang="en-US" sz="1662" dirty="0">
                <a:solidFill>
                  <a:prstClr val="black"/>
                </a:solidFill>
                <a:latin typeface="Meiryo UI" panose="020B0604030504040204" pitchFamily="50" charset="-128"/>
                <a:ea typeface="Meiryo UI" panose="020B0604030504040204" pitchFamily="50" charset="-128"/>
              </a:rPr>
              <a:t>様々な要素・・・ 当該言動の目的、当該言動を受けた労働者の問題行動の有無や内容・程度を含む当該言動の態様・頻度・持続性、労働者の属性や心身の状況、行為者との関係性等</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1660503" indent="-1415750" defTabSz="844174">
              <a:spcBef>
                <a:spcPts val="554"/>
              </a:spcBef>
              <a:defRPr/>
            </a:pPr>
            <a:r>
              <a:rPr kumimoji="1" lang="en-US" altLang="ja-JP" sz="1662" dirty="0">
                <a:solidFill>
                  <a:prstClr val="black"/>
                </a:solidFill>
                <a:latin typeface="Meiryo UI" panose="020B0604030504040204" pitchFamily="50" charset="-128"/>
                <a:ea typeface="Meiryo UI" panose="020B0604030504040204" pitchFamily="50" charset="-128"/>
              </a:rPr>
              <a:t>※</a:t>
            </a:r>
            <a:r>
              <a:rPr kumimoji="1" lang="ja-JP" altLang="en-US" sz="1662" dirty="0">
                <a:solidFill>
                  <a:prstClr val="black"/>
                </a:solidFill>
                <a:latin typeface="Meiryo UI" panose="020B0604030504040204" pitchFamily="50" charset="-128"/>
                <a:ea typeface="Meiryo UI" panose="020B0604030504040204" pitchFamily="50" charset="-128"/>
              </a:rPr>
              <a:t>個別の事案における労働者の行動が問題となる場合</a:t>
            </a:r>
            <a:endParaRPr kumimoji="1" lang="en-US" altLang="ja-JP" sz="1662" dirty="0">
              <a:solidFill>
                <a:prstClr val="black"/>
              </a:solidFill>
              <a:latin typeface="Meiryo UI" panose="020B0604030504040204" pitchFamily="50" charset="-128"/>
              <a:ea typeface="Meiryo UI" panose="020B0604030504040204" pitchFamily="50" charset="-128"/>
            </a:endParaRPr>
          </a:p>
          <a:p>
            <a:pPr marL="666839" defTabSz="844174">
              <a:spcBef>
                <a:spcPts val="554"/>
              </a:spcBef>
              <a:defRPr/>
            </a:pPr>
            <a:r>
              <a:rPr kumimoji="1" lang="ja-JP" altLang="en-US" sz="1662" dirty="0">
                <a:solidFill>
                  <a:prstClr val="black"/>
                </a:solidFill>
                <a:latin typeface="Meiryo UI" panose="020B0604030504040204" pitchFamily="50" charset="-128"/>
                <a:ea typeface="Meiryo UI" panose="020B0604030504040204" pitchFamily="50" charset="-128"/>
              </a:rPr>
              <a:t>その内容・程度とそれに対する指導の態様等の相対的な関係性が重要な要素となることについても留意が必要</a:t>
            </a:r>
            <a:endParaRPr kumimoji="1" lang="en-US" altLang="ja-JP" sz="1662"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 y="231091"/>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204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45"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４</a:t>
            </a:r>
            <a:r>
              <a:rPr lang="ja-JP" altLang="en-US" sz="1704"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指針案におけるパワーハラスメントの定義等の詳細②</a:t>
            </a:r>
            <a:endParaRPr lang="ja-JP" altLang="en-US" sz="1704"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427512" y="1401426"/>
            <a:ext cx="8439961" cy="5067269"/>
          </a:xfrm>
          <a:prstGeom prst="roundRect">
            <a:avLst>
              <a:gd name="adj" fmla="val 379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endParaRPr kumimoji="1" lang="ja-JP" altLang="en-US" sz="1662">
              <a:solidFill>
                <a:prstClr val="white"/>
              </a:solidFill>
              <a:latin typeface="Calibri"/>
              <a:ea typeface="ＭＳ Ｐゴシック" panose="020B060007020508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714" y="2142636"/>
            <a:ext cx="1218422" cy="889448"/>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8224" y="2147826"/>
            <a:ext cx="1157931" cy="845289"/>
          </a:xfrm>
          <a:prstGeom prst="rect">
            <a:avLst/>
          </a:prstGeom>
        </p:spPr>
      </p:pic>
      <p:sp>
        <p:nvSpPr>
          <p:cNvPr id="4" name="スライド番号プレースホルダー 3"/>
          <p:cNvSpPr>
            <a:spLocks noGrp="1"/>
          </p:cNvSpPr>
          <p:nvPr>
            <p:ph type="sldNum" sz="quarter" idx="12"/>
          </p:nvPr>
        </p:nvSpPr>
        <p:spPr>
          <a:xfrm>
            <a:off x="6848109" y="6383988"/>
            <a:ext cx="2133600" cy="365125"/>
          </a:xfrm>
        </p:spPr>
        <p:txBody>
          <a:bodyPr/>
          <a:lstStyle/>
          <a:p>
            <a:fld id="{375D3972-E182-42CB-A62B-86E7951F1F99}" type="slidenum">
              <a:rPr kumimoji="1" lang="ja-JP" altLang="en-US" sz="1480" b="0" smtClean="0"/>
              <a:t>32</a:t>
            </a:fld>
            <a:endParaRPr kumimoji="1" lang="ja-JP" altLang="en-US" sz="1480" b="0" dirty="0"/>
          </a:p>
        </p:txBody>
      </p:sp>
    </p:spTree>
    <p:extLst>
      <p:ext uri="{BB962C8B-B14F-4D97-AF65-F5344CB8AC3E}">
        <p14:creationId xmlns:p14="http://schemas.microsoft.com/office/powerpoint/2010/main" val="27833134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521800" y="872822"/>
            <a:ext cx="4582038" cy="403644"/>
          </a:xfrm>
          <a:prstGeom prst="roundRect">
            <a:avLst/>
          </a:prstGeom>
          <a:solidFill>
            <a:srgbClr val="FFFF99"/>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defRPr/>
            </a:pPr>
            <a:r>
              <a:rPr kumimoji="1" lang="ja-JP" altLang="en-US" sz="2216" dirty="0">
                <a:solidFill>
                  <a:prstClr val="black"/>
                </a:solidFill>
                <a:latin typeface="Meiryo UI" panose="020B0604030504040204" pitchFamily="50" charset="-128"/>
                <a:ea typeface="Meiryo UI" panose="020B0604030504040204" pitchFamily="50" charset="-128"/>
              </a:rPr>
              <a:t>「労働者の就業環境が害される」とは</a:t>
            </a:r>
          </a:p>
        </p:txBody>
      </p:sp>
      <p:sp>
        <p:nvSpPr>
          <p:cNvPr id="5" name="テキスト ボックス 4"/>
          <p:cNvSpPr txBox="1"/>
          <p:nvPr/>
        </p:nvSpPr>
        <p:spPr>
          <a:xfrm>
            <a:off x="521800" y="1594716"/>
            <a:ext cx="8209924" cy="4184735"/>
          </a:xfrm>
          <a:prstGeom prst="rect">
            <a:avLst/>
          </a:prstGeom>
          <a:noFill/>
        </p:spPr>
        <p:txBody>
          <a:bodyPr wrap="square" rtlCol="0">
            <a:spAutoFit/>
          </a:bodyPr>
          <a:lstStyle/>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当該言動により労働者が身体的又は精神的に苦痛を与えられ、労働者の就業環境が不快なものとなったため、能力の発揮に重大な悪影響が生じる等当該労働者が就業する上で看過できない程度の支障が生じることを指す。</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　判断に当たっては、</a:t>
            </a:r>
            <a:endParaRPr kumimoji="1" lang="en-US" altLang="ja-JP" sz="1662" dirty="0">
              <a:solidFill>
                <a:prstClr val="black"/>
              </a:solidFill>
              <a:latin typeface="Meiryo UI" panose="020B0604030504040204" pitchFamily="50" charset="-128"/>
              <a:ea typeface="Meiryo UI" panose="020B0604030504040204" pitchFamily="50" charset="-128"/>
            </a:endParaRPr>
          </a:p>
          <a:p>
            <a:pPr defTabSz="844174">
              <a:defRPr/>
            </a:pPr>
            <a:r>
              <a:rPr kumimoji="1" lang="ja-JP" altLang="en-US" sz="1662" dirty="0">
                <a:solidFill>
                  <a:prstClr val="black"/>
                </a:solidFill>
                <a:latin typeface="Meiryo UI" panose="020B0604030504040204" pitchFamily="50" charset="-128"/>
                <a:ea typeface="Meiryo UI" panose="020B0604030504040204" pitchFamily="50" charset="-128"/>
              </a:rPr>
              <a:t>「平均的な労働者の感じ方」、すなわち、同様の状況で当該言動を受けた場合、社会一般の労働者が、就業する上で看過できない程度の支障が生じたと感じるような言動であるどうかが基準となることが適当である。</a:t>
            </a:r>
            <a:endParaRPr kumimoji="1" lang="en-US" altLang="ja-JP" sz="1662"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
          <p:cNvSpPr txBox="1"/>
          <p:nvPr/>
        </p:nvSpPr>
        <p:spPr>
          <a:xfrm>
            <a:off x="1" y="284794"/>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204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45"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５</a:t>
            </a:r>
            <a:r>
              <a:rPr lang="ja-JP" altLang="en-US" sz="1704"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指針案におけるパワーハラスメントの定義等の詳細③</a:t>
            </a:r>
            <a:endParaRPr lang="ja-JP" altLang="en-US" sz="1704"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1" name="角丸四角形 10"/>
          <p:cNvSpPr/>
          <p:nvPr/>
        </p:nvSpPr>
        <p:spPr>
          <a:xfrm>
            <a:off x="368135" y="1401427"/>
            <a:ext cx="8285582" cy="4730177"/>
          </a:xfrm>
          <a:prstGeom prst="roundRect">
            <a:avLst>
              <a:gd name="adj" fmla="val 3790"/>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174"/>
            <a:endParaRPr kumimoji="1" lang="ja-JP" altLang="en-US" sz="1662">
              <a:solidFill>
                <a:prstClr val="white"/>
              </a:solidFill>
              <a:latin typeface="Calibri"/>
              <a:ea typeface="ＭＳ Ｐゴシック" panose="020B060007020508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4964" y="2520112"/>
            <a:ext cx="1530762" cy="1769667"/>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189" y="2520112"/>
            <a:ext cx="1882484" cy="1771888"/>
          </a:xfrm>
          <a:prstGeom prst="rect">
            <a:avLst/>
          </a:prstGeom>
        </p:spPr>
      </p:pic>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0888" y="2280522"/>
            <a:ext cx="2248849" cy="2248849"/>
          </a:xfrm>
          <a:prstGeom prst="rect">
            <a:avLst/>
          </a:prstGeom>
        </p:spPr>
      </p:pic>
      <p:sp>
        <p:nvSpPr>
          <p:cNvPr id="4" name="スライド番号プレースホルダー 3"/>
          <p:cNvSpPr>
            <a:spLocks noGrp="1"/>
          </p:cNvSpPr>
          <p:nvPr>
            <p:ph type="sldNum" sz="quarter" idx="12"/>
          </p:nvPr>
        </p:nvSpPr>
        <p:spPr>
          <a:xfrm>
            <a:off x="6755081" y="6391518"/>
            <a:ext cx="2133600" cy="365125"/>
          </a:xfrm>
        </p:spPr>
        <p:txBody>
          <a:bodyPr/>
          <a:lstStyle/>
          <a:p>
            <a:fld id="{375D3972-E182-42CB-A62B-86E7951F1F99}" type="slidenum">
              <a:rPr kumimoji="1" lang="ja-JP" altLang="en-US" sz="1480" b="0" smtClean="0"/>
              <a:t>33</a:t>
            </a:fld>
            <a:endParaRPr kumimoji="1" lang="ja-JP" altLang="en-US" sz="1480" b="0" dirty="0"/>
          </a:p>
        </p:txBody>
      </p:sp>
    </p:spTree>
    <p:extLst>
      <p:ext uri="{BB962C8B-B14F-4D97-AF65-F5344CB8AC3E}">
        <p14:creationId xmlns:p14="http://schemas.microsoft.com/office/powerpoint/2010/main" val="1366519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66095" y="543518"/>
            <a:ext cx="8412369" cy="477054"/>
          </a:xfrm>
          <a:prstGeom prst="rect">
            <a:avLst/>
          </a:prstGeom>
          <a:noFill/>
        </p:spPr>
        <p:txBody>
          <a:bodyPr wrap="square" rtlCol="0">
            <a:spAutoFit/>
          </a:bodyPr>
          <a:lstStyle/>
          <a:p>
            <a:pPr marL="79141" indent="-79141" defTabSz="842385">
              <a:lnSpc>
                <a:spcPts val="1477"/>
              </a:lnSpc>
            </a:pPr>
            <a:r>
              <a:rPr kumimoji="1" lang="ja-JP" altLang="en-US" sz="1200" dirty="0">
                <a:solidFill>
                  <a:prstClr val="black"/>
                </a:solidFill>
                <a:latin typeface="メイリオ" panose="020B0604030504040204" pitchFamily="50" charset="-128"/>
                <a:ea typeface="メイリオ" panose="020B0604030504040204" pitchFamily="50" charset="-128"/>
              </a:rPr>
              <a:t>○</a:t>
            </a:r>
            <a:r>
              <a:rPr kumimoji="1" lang="ja-JP" altLang="ja-JP" sz="1200" b="1" u="sng" dirty="0">
                <a:solidFill>
                  <a:srgbClr val="C00000"/>
                </a:solidFill>
                <a:latin typeface="メイリオ" panose="020B0604030504040204" pitchFamily="50" charset="-128"/>
                <a:ea typeface="メイリオ" panose="020B0604030504040204" pitchFamily="50" charset="-128"/>
              </a:rPr>
              <a:t>個別の事案の状況等によって判断が異なる場合もあり得る</a:t>
            </a:r>
            <a:r>
              <a:rPr kumimoji="1" lang="ja-JP" altLang="ja-JP" sz="1200" b="1" u="sng" dirty="0">
                <a:solidFill>
                  <a:prstClr val="black"/>
                </a:solidFill>
                <a:latin typeface="メイリオ" panose="020B0604030504040204" pitchFamily="50" charset="-128"/>
                <a:ea typeface="メイリオ" panose="020B0604030504040204" pitchFamily="50" charset="-128"/>
              </a:rPr>
              <a:t>こと</a:t>
            </a:r>
            <a:r>
              <a:rPr kumimoji="1" lang="ja-JP" altLang="ja-JP" sz="1200" b="1" dirty="0">
                <a:solidFill>
                  <a:prstClr val="black"/>
                </a:solidFill>
                <a:latin typeface="メイリオ" panose="020B0604030504040204" pitchFamily="50" charset="-128"/>
                <a:ea typeface="メイリオ" panose="020B0604030504040204" pitchFamily="50" charset="-128"/>
              </a:rPr>
              <a:t>、</a:t>
            </a:r>
            <a:r>
              <a:rPr kumimoji="1" lang="ja-JP" altLang="ja-JP" sz="1200" b="1" u="sng" dirty="0">
                <a:solidFill>
                  <a:srgbClr val="C00000"/>
                </a:solidFill>
                <a:latin typeface="メイリオ" panose="020B0604030504040204" pitchFamily="50" charset="-128"/>
                <a:ea typeface="メイリオ" panose="020B0604030504040204" pitchFamily="50" charset="-128"/>
              </a:rPr>
              <a:t>例は限定列挙ではない</a:t>
            </a:r>
            <a:r>
              <a:rPr kumimoji="1" lang="ja-JP" altLang="ja-JP" sz="1200" b="1" u="sng" dirty="0">
                <a:solidFill>
                  <a:prstClr val="black"/>
                </a:solidFill>
                <a:latin typeface="メイリオ" panose="020B0604030504040204" pitchFamily="50" charset="-128"/>
                <a:ea typeface="メイリオ" panose="020B0604030504040204" pitchFamily="50" charset="-128"/>
              </a:rPr>
              <a:t>ことに十分留意し、</a:t>
            </a:r>
            <a:r>
              <a:rPr kumimoji="1" lang="ja-JP" altLang="en-US" sz="1200" b="1" u="sng" dirty="0">
                <a:solidFill>
                  <a:srgbClr val="C00000"/>
                </a:solidFill>
                <a:latin typeface="メイリオ" panose="020B0604030504040204" pitchFamily="50" charset="-128"/>
                <a:ea typeface="メイリオ" panose="020B0604030504040204" pitchFamily="50" charset="-128"/>
              </a:rPr>
              <a:t>職場に</a:t>
            </a:r>
            <a:endParaRPr kumimoji="1" lang="en-US" altLang="ja-JP" sz="1200" b="1" u="sng" dirty="0">
              <a:solidFill>
                <a:srgbClr val="C00000"/>
              </a:solidFill>
              <a:latin typeface="メイリオ" panose="020B0604030504040204" pitchFamily="50" charset="-128"/>
              <a:ea typeface="メイリオ" panose="020B0604030504040204" pitchFamily="50" charset="-128"/>
            </a:endParaRPr>
          </a:p>
          <a:p>
            <a:pPr marL="79141" indent="-79141" defTabSz="842385">
              <a:lnSpc>
                <a:spcPts val="1477"/>
              </a:lnSpc>
            </a:pPr>
            <a:r>
              <a:rPr kumimoji="1" lang="ja-JP" altLang="en-US" sz="1200" b="1" dirty="0">
                <a:solidFill>
                  <a:srgbClr val="C00000"/>
                </a:solidFill>
                <a:latin typeface="メイリオ" panose="020B0604030504040204" pitchFamily="50" charset="-128"/>
                <a:ea typeface="メイリオ" panose="020B0604030504040204" pitchFamily="50" charset="-128"/>
              </a:rPr>
              <a:t>　</a:t>
            </a:r>
            <a:r>
              <a:rPr kumimoji="1" lang="ja-JP" altLang="en-US" sz="1200" b="1" u="sng" dirty="0">
                <a:solidFill>
                  <a:srgbClr val="C00000"/>
                </a:solidFill>
                <a:latin typeface="メイリオ" panose="020B0604030504040204" pitchFamily="50" charset="-128"/>
                <a:ea typeface="メイリオ" panose="020B0604030504040204" pitchFamily="50" charset="-128"/>
              </a:rPr>
              <a:t>おけるパワハラに該当するか微妙なものも含め</a:t>
            </a:r>
            <a:r>
              <a:rPr kumimoji="1" lang="ja-JP" altLang="ja-JP" sz="1200" b="1" u="sng" dirty="0">
                <a:solidFill>
                  <a:srgbClr val="C00000"/>
                </a:solidFill>
                <a:latin typeface="メイリオ" panose="020B0604030504040204" pitchFamily="50" charset="-128"/>
                <a:ea typeface="メイリオ" panose="020B0604030504040204" pitchFamily="50" charset="-128"/>
              </a:rPr>
              <a:t>広く相談に対応するなど、適切な対応を行うようにすることが必要</a:t>
            </a:r>
            <a:r>
              <a:rPr kumimoji="1" lang="ja-JP" altLang="en-US" sz="1200" b="1" u="sng" dirty="0">
                <a:solidFill>
                  <a:srgbClr val="C00000"/>
                </a:solidFill>
                <a:latin typeface="メイリオ" panose="020B0604030504040204" pitchFamily="50" charset="-128"/>
                <a:ea typeface="メイリオ" panose="020B0604030504040204" pitchFamily="50" charset="-128"/>
              </a:rPr>
              <a:t>。　　　　　　　　　　　　　　　</a:t>
            </a:r>
            <a:endParaRPr kumimoji="1" lang="en-US" altLang="ja-JP" sz="1200" b="1" u="sng" dirty="0">
              <a:solidFill>
                <a:srgbClr val="C00000"/>
              </a:solidFill>
              <a:latin typeface="メイリオ" panose="020B0604030504040204" pitchFamily="50" charset="-128"/>
              <a:ea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977339344"/>
              </p:ext>
            </p:extLst>
          </p:nvPr>
        </p:nvGraphicFramePr>
        <p:xfrm>
          <a:off x="397000" y="982506"/>
          <a:ext cx="8379598" cy="5551560"/>
        </p:xfrm>
        <a:graphic>
          <a:graphicData uri="http://schemas.openxmlformats.org/drawingml/2006/table">
            <a:tbl>
              <a:tblPr firstRow="1" bandRow="1">
                <a:tableStyleId>{5A111915-BE36-4E01-A7E5-04B1672EAD32}</a:tableStyleId>
              </a:tblPr>
              <a:tblGrid>
                <a:gridCol w="1864599">
                  <a:extLst>
                    <a:ext uri="{9D8B030D-6E8A-4147-A177-3AD203B41FA5}">
                      <a16:colId xmlns:a16="http://schemas.microsoft.com/office/drawing/2014/main" val="1569093490"/>
                    </a:ext>
                  </a:extLst>
                </a:gridCol>
                <a:gridCol w="3257499">
                  <a:extLst>
                    <a:ext uri="{9D8B030D-6E8A-4147-A177-3AD203B41FA5}">
                      <a16:colId xmlns:a16="http://schemas.microsoft.com/office/drawing/2014/main" val="1080165487"/>
                    </a:ext>
                  </a:extLst>
                </a:gridCol>
                <a:gridCol w="3257500">
                  <a:extLst>
                    <a:ext uri="{9D8B030D-6E8A-4147-A177-3AD203B41FA5}">
                      <a16:colId xmlns:a16="http://schemas.microsoft.com/office/drawing/2014/main" val="3869662770"/>
                    </a:ext>
                  </a:extLst>
                </a:gridCol>
              </a:tblGrid>
              <a:tr h="281399">
                <a:tc>
                  <a:txBody>
                    <a:bodyPr/>
                    <a:lstStyle/>
                    <a:p>
                      <a:r>
                        <a:rPr kumimoji="1" lang="ja-JP" altLang="en-US" sz="1300" dirty="0" smtClean="0"/>
                        <a:t>代表的な言動の類型</a:t>
                      </a:r>
                      <a:endParaRPr kumimoji="1" lang="ja-JP" altLang="en-US" sz="13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300" dirty="0" smtClean="0"/>
                        <a:t>該当すると考えられる例</a:t>
                      </a:r>
                      <a:endParaRPr kumimoji="1" lang="ja-JP" altLang="en-US" sz="13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r>
                        <a:rPr kumimoji="1" lang="ja-JP" altLang="en-US" sz="1300" dirty="0" smtClean="0"/>
                        <a:t>該当しないと考えられる例</a:t>
                      </a:r>
                      <a:endParaRPr kumimoji="1" lang="ja-JP" altLang="en-US" sz="13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1972209173"/>
                  </a:ext>
                </a:extLst>
              </a:tr>
              <a:tr h="225119">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100" b="1" kern="1200" dirty="0" smtClean="0">
                          <a:effectLst/>
                        </a:rPr>
                        <a:t>⑴ </a:t>
                      </a:r>
                      <a:r>
                        <a:rPr kumimoji="1" lang="ja-JP" altLang="ja-JP" sz="1100" b="1" kern="1200" dirty="0" smtClean="0">
                          <a:effectLst/>
                        </a:rPr>
                        <a:t>身体的な攻撃</a:t>
                      </a:r>
                      <a:r>
                        <a:rPr kumimoji="1" lang="ja-JP" altLang="ja-JP" sz="1000" kern="1200" dirty="0" smtClean="0">
                          <a:effectLst/>
                        </a:rPr>
                        <a:t>（暴行・傷害）</a:t>
                      </a:r>
                      <a:endParaRPr kumimoji="1" lang="ja-JP" altLang="ja-JP" sz="1000" kern="1200" dirty="0" smtClean="0">
                        <a:solidFill>
                          <a:schemeClr val="dk1"/>
                        </a:solidFill>
                        <a:effectLst/>
                        <a:latin typeface="+mn-lt"/>
                        <a:ea typeface="+mn-ea"/>
                        <a:cs typeface="+mn-cs"/>
                      </a:endParaRPr>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ts val="1200"/>
                        </a:lnSpc>
                      </a:pPr>
                      <a:r>
                        <a:rPr kumimoji="1" lang="ja-JP" altLang="en-US" sz="1000" kern="1200" dirty="0" smtClean="0">
                          <a:effectLst/>
                        </a:rPr>
                        <a:t>①</a:t>
                      </a:r>
                      <a:r>
                        <a:rPr kumimoji="1" lang="ja-JP" altLang="ja-JP" sz="1000" kern="1200" dirty="0" smtClean="0">
                          <a:effectLst/>
                        </a:rPr>
                        <a:t>　殴打、足蹴りを行</a:t>
                      </a:r>
                      <a:r>
                        <a:rPr kumimoji="1" lang="ja-JP" altLang="en-US" sz="1000" kern="1200" dirty="0" smtClean="0">
                          <a:effectLst/>
                        </a:rPr>
                        <a:t>う　　②</a:t>
                      </a:r>
                      <a:r>
                        <a:rPr kumimoji="1" lang="ja-JP" altLang="ja-JP" sz="1000" kern="1200" dirty="0" smtClean="0">
                          <a:effectLst/>
                        </a:rPr>
                        <a:t>相手に物を投げつける</a:t>
                      </a:r>
                      <a:endParaRPr kumimoji="1" lang="ja-JP" altLang="ja-JP" sz="1000" kern="1200" dirty="0" smtClean="0">
                        <a:solidFill>
                          <a:schemeClr val="dk1"/>
                        </a:solidFill>
                        <a:effectLst/>
                        <a:latin typeface="+mn-lt"/>
                        <a:ea typeface="+mn-ea"/>
                        <a:cs typeface="+mn-cs"/>
                      </a:endParaRPr>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ts val="1200"/>
                        </a:lnSpc>
                        <a:spcBef>
                          <a:spcPts val="0"/>
                        </a:spcBef>
                        <a:spcAft>
                          <a:spcPts val="0"/>
                        </a:spcAft>
                        <a:buClrTx/>
                        <a:buSzTx/>
                        <a:buFontTx/>
                        <a:buNone/>
                        <a:tabLst/>
                        <a:defRPr/>
                      </a:pPr>
                      <a:r>
                        <a:rPr kumimoji="1" lang="ja-JP" altLang="en-US" sz="1000" kern="1200" dirty="0" smtClean="0">
                          <a:effectLst/>
                        </a:rPr>
                        <a:t>①</a:t>
                      </a:r>
                      <a:r>
                        <a:rPr kumimoji="1" lang="ja-JP" altLang="ja-JP" sz="1000" kern="1200" dirty="0" smtClean="0">
                          <a:effectLst/>
                        </a:rPr>
                        <a:t>　誤ってぶつかる</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9179"/>
                  </a:ext>
                </a:extLst>
              </a:tr>
              <a:tr h="1303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effectLst/>
                        </a:rPr>
                        <a:t>⑵ </a:t>
                      </a:r>
                      <a:r>
                        <a:rPr kumimoji="1" lang="ja-JP" altLang="ja-JP" sz="1100" b="1" kern="1200" dirty="0" smtClean="0">
                          <a:effectLst/>
                        </a:rPr>
                        <a:t>精神的な攻撃</a:t>
                      </a:r>
                      <a:endParaRPr kumimoji="1" lang="en-US" altLang="ja-JP" sz="11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（脅迫・名誉棄損・侮辱・ひどい</a:t>
                      </a:r>
                      <a:endParaRPr kumimoji="1" lang="en-US" altLang="ja-JP" sz="9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暴言）</a:t>
                      </a:r>
                      <a:endParaRPr kumimoji="1" lang="ja-JP" altLang="ja-JP" sz="900" kern="1200" dirty="0" smtClean="0">
                        <a:solidFill>
                          <a:schemeClr val="dk1"/>
                        </a:solidFill>
                        <a:effectLst/>
                        <a:latin typeface="+mn-lt"/>
                        <a:ea typeface="+mn-ea"/>
                        <a:cs typeface="+mn-cs"/>
                      </a:endParaRPr>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300"/>
                        </a:lnSpc>
                      </a:pPr>
                      <a:r>
                        <a:rPr kumimoji="1" lang="ja-JP" altLang="ja-JP" sz="1000" kern="1200" dirty="0" smtClean="0">
                          <a:effectLst/>
                        </a:rPr>
                        <a:t>①　人格を否定するような言動を行う</a:t>
                      </a:r>
                      <a:r>
                        <a:rPr kumimoji="1" lang="ja-JP" altLang="en-US" sz="1000" kern="1200" dirty="0" smtClean="0">
                          <a:effectLst/>
                        </a:rPr>
                        <a:t>。</a:t>
                      </a:r>
                      <a:r>
                        <a:rPr kumimoji="1" lang="ja-JP" altLang="ja-JP" sz="1000" kern="1200" dirty="0" smtClean="0">
                          <a:effectLst/>
                        </a:rPr>
                        <a:t>相手の性的指向・性自認に関する侮辱的な言動を含む。　</a:t>
                      </a:r>
                    </a:p>
                    <a:p>
                      <a:pPr marL="180975" indent="-180975">
                        <a:lnSpc>
                          <a:spcPts val="1300"/>
                        </a:lnSpc>
                      </a:pPr>
                      <a:r>
                        <a:rPr kumimoji="1" lang="ja-JP" altLang="ja-JP" sz="1000" kern="1200" dirty="0" smtClean="0">
                          <a:effectLst/>
                        </a:rPr>
                        <a:t>②　業務の遂行に関する必要以上に長時間にわたる厳しい叱責を繰り返し行う</a:t>
                      </a:r>
                    </a:p>
                    <a:p>
                      <a:pPr marL="180975" indent="-180975">
                        <a:lnSpc>
                          <a:spcPts val="1300"/>
                        </a:lnSpc>
                      </a:pPr>
                      <a:r>
                        <a:rPr kumimoji="1" lang="ja-JP" altLang="ja-JP" sz="1000" kern="1200" dirty="0" smtClean="0">
                          <a:effectLst/>
                        </a:rPr>
                        <a:t>③　他の労働者の面前における大声での威圧的な叱責を繰り返し行う</a:t>
                      </a:r>
                    </a:p>
                    <a:p>
                      <a:pPr marL="180975" indent="-180975">
                        <a:lnSpc>
                          <a:spcPts val="1300"/>
                        </a:lnSpc>
                      </a:pPr>
                      <a:r>
                        <a:rPr kumimoji="1" lang="ja-JP" altLang="ja-JP" sz="1000" kern="1200" dirty="0" smtClean="0">
                          <a:effectLst/>
                        </a:rPr>
                        <a:t>④　相手の能力を否定し、罵倒するような内容の電子メール等を当該相手を含む複数の労働者宛てに送信</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000" kern="1200" dirty="0" smtClean="0">
                          <a:effectLst/>
                        </a:rPr>
                        <a:t>①　遅刻など社会的ルールを欠いた言動が見られ、再三注意してもそれが改善されない労働者に対して一定程度強く注意</a:t>
                      </a:r>
                    </a:p>
                    <a:p>
                      <a:pPr marL="180975" indent="-180975">
                        <a:lnSpc>
                          <a:spcPts val="1200"/>
                        </a:lnSpc>
                      </a:pPr>
                      <a:r>
                        <a:rPr kumimoji="1" lang="ja-JP" altLang="ja-JP" sz="1000" kern="1200" dirty="0" smtClean="0">
                          <a:effectLst/>
                        </a:rPr>
                        <a:t>②　その企業の業務の内容や性質等に照らして重大な問題行動を行った労働者に対して、一定程度強く注意</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2350305"/>
                  </a:ext>
                </a:extLst>
              </a:tr>
              <a:tr h="787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effectLst/>
                        </a:rPr>
                        <a:t>⑶ </a:t>
                      </a:r>
                      <a:r>
                        <a:rPr kumimoji="1" lang="ja-JP" altLang="ja-JP" sz="1100" b="1" kern="1200" dirty="0" smtClean="0">
                          <a:effectLst/>
                        </a:rPr>
                        <a:t>人間関係からの切り離し</a:t>
                      </a:r>
                      <a:endParaRPr kumimoji="1" lang="en-US" altLang="ja-JP" sz="11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（隔離・仲間外し・無視）</a:t>
                      </a:r>
                    </a:p>
                    <a:p>
                      <a:endParaRPr kumimoji="1" lang="ja-JP" altLang="en-US" sz="11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lvl="0" indent="-180975" algn="l" defTabSz="914400" rtl="0" eaLnBrk="1" fontAlgn="auto" latinLnBrk="0" hangingPunct="1">
                        <a:lnSpc>
                          <a:spcPts val="1200"/>
                        </a:lnSpc>
                        <a:spcBef>
                          <a:spcPts val="0"/>
                        </a:spcBef>
                        <a:spcAft>
                          <a:spcPts val="0"/>
                        </a:spcAft>
                        <a:buClrTx/>
                        <a:buSzTx/>
                        <a:buFontTx/>
                        <a:buNone/>
                        <a:tabLst/>
                        <a:defRPr/>
                      </a:pPr>
                      <a:r>
                        <a:rPr kumimoji="1" lang="ja-JP" altLang="ja-JP" sz="1000" kern="1200" dirty="0" smtClean="0">
                          <a:effectLst/>
                        </a:rPr>
                        <a:t>①　自身の意に沿わない労働者に対して、仕事を外し、長期間にわたり、別室に隔離したり、自宅研修させたりする</a:t>
                      </a:r>
                    </a:p>
                    <a:p>
                      <a:pPr marL="180975" marR="0" lvl="0" indent="-180975" algn="l" defTabSz="914400" rtl="0" eaLnBrk="1" fontAlgn="auto" latinLnBrk="0" hangingPunct="1">
                        <a:lnSpc>
                          <a:spcPts val="1200"/>
                        </a:lnSpc>
                        <a:spcBef>
                          <a:spcPts val="0"/>
                        </a:spcBef>
                        <a:spcAft>
                          <a:spcPts val="0"/>
                        </a:spcAft>
                        <a:buClrTx/>
                        <a:buSzTx/>
                        <a:buFontTx/>
                        <a:buNone/>
                        <a:tabLst/>
                        <a:defRPr/>
                      </a:pPr>
                      <a:r>
                        <a:rPr kumimoji="1" lang="ja-JP" altLang="ja-JP" sz="1000" kern="1200" dirty="0" smtClean="0">
                          <a:effectLst/>
                        </a:rPr>
                        <a:t>②　一人の労働者に対して同僚が集団で無視をし、職場で孤立させる</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000" kern="1200" dirty="0" smtClean="0">
                          <a:effectLst/>
                        </a:rPr>
                        <a:t>①　新規に採用した労働者を育成するために短期間集中的に別室で研修等の教育を実施する</a:t>
                      </a:r>
                    </a:p>
                    <a:p>
                      <a:pPr marL="180975" indent="-180975">
                        <a:lnSpc>
                          <a:spcPts val="1200"/>
                        </a:lnSpc>
                      </a:pPr>
                      <a:r>
                        <a:rPr kumimoji="1" lang="ja-JP" altLang="ja-JP" sz="1000" kern="1200" dirty="0" smtClean="0">
                          <a:effectLst/>
                        </a:rPr>
                        <a:t>②　懲戒規定に基づき処分を受けた労働者に対し、通常の業務に復帰させるために、その前に、一時的に別室で必要な研修を受けさせる</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6161425"/>
                  </a:ext>
                </a:extLst>
              </a:tr>
              <a:tr h="1151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effectLst/>
                        </a:rPr>
                        <a:t>⑷ </a:t>
                      </a:r>
                      <a:r>
                        <a:rPr kumimoji="1" lang="ja-JP" altLang="ja-JP" sz="1100" b="1" kern="1200" dirty="0" smtClean="0">
                          <a:effectLst/>
                        </a:rPr>
                        <a:t>過大な要求</a:t>
                      </a:r>
                      <a:endParaRPr kumimoji="1" lang="en-US" altLang="ja-JP" sz="11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（業務上明らかに不要なことや遂行不可能なことの強制・仕事の妨害）</a:t>
                      </a:r>
                      <a:endParaRPr kumimoji="1" lang="ja-JP" altLang="ja-JP" sz="900" i="1" kern="1200" dirty="0" smtClean="0">
                        <a:effectLst/>
                      </a:endParaRPr>
                    </a:p>
                    <a:p>
                      <a:endParaRPr kumimoji="1" lang="ja-JP" altLang="en-US" sz="11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300"/>
                        </a:lnSpc>
                      </a:pPr>
                      <a:r>
                        <a:rPr kumimoji="1" lang="ja-JP" altLang="ja-JP" sz="1000" kern="1200" dirty="0" smtClean="0">
                          <a:effectLst/>
                        </a:rPr>
                        <a:t>①　長期間にわたる、肉体的苦痛を伴う過酷な環境下での勤務に直接関係のない作業を命ずる</a:t>
                      </a:r>
                    </a:p>
                    <a:p>
                      <a:pPr marL="180975" indent="-180975">
                        <a:lnSpc>
                          <a:spcPts val="1300"/>
                        </a:lnSpc>
                      </a:pPr>
                      <a:r>
                        <a:rPr kumimoji="1" lang="en-US" altLang="ja-JP" sz="1000" kern="1200" dirty="0" smtClean="0">
                          <a:effectLst/>
                        </a:rPr>
                        <a:t>②</a:t>
                      </a:r>
                      <a:r>
                        <a:rPr kumimoji="1" lang="ja-JP" altLang="ja-JP" sz="1000" kern="1200" dirty="0" smtClean="0">
                          <a:effectLst/>
                        </a:rPr>
                        <a:t>　新卒採用者に対し、必要な教育を行わないまま到底対応できないレベルの業績目標を課し、達成できなかったことに対し厳しく叱責する</a:t>
                      </a:r>
                    </a:p>
                    <a:p>
                      <a:pPr marL="180975" indent="-180975">
                        <a:lnSpc>
                          <a:spcPts val="1300"/>
                        </a:lnSpc>
                      </a:pPr>
                      <a:r>
                        <a:rPr kumimoji="1" lang="ja-JP" altLang="ja-JP" sz="1000" kern="1200" dirty="0" smtClean="0">
                          <a:effectLst/>
                        </a:rPr>
                        <a:t>③　労働者に業務とは関係のない私的な雑用の処理を強制的に行わせる</a:t>
                      </a:r>
                      <a:endParaRPr kumimoji="1" lang="ja-JP" altLang="ja-JP" sz="1000" kern="1200" dirty="0">
                        <a:solidFill>
                          <a:schemeClr val="dk1"/>
                        </a:solidFill>
                        <a:effectLst/>
                        <a:latin typeface="+mn-lt"/>
                        <a:ea typeface="+mn-ea"/>
                        <a:cs typeface="+mn-cs"/>
                      </a:endParaRPr>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300"/>
                        </a:lnSpc>
                      </a:pPr>
                      <a:r>
                        <a:rPr kumimoji="1" lang="ja-JP" altLang="ja-JP" sz="1000" kern="1200" dirty="0" smtClean="0">
                          <a:effectLst/>
                        </a:rPr>
                        <a:t>①　労働者を育成するために現状よりも少し高いレベルの業務を任せる</a:t>
                      </a:r>
                      <a:endParaRPr kumimoji="1" lang="en-US" altLang="ja-JP" sz="1000" kern="1200" dirty="0" smtClean="0">
                        <a:effectLst/>
                      </a:endParaRPr>
                    </a:p>
                    <a:p>
                      <a:pPr marL="180975" indent="-180975">
                        <a:lnSpc>
                          <a:spcPts val="1300"/>
                        </a:lnSpc>
                        <a:tabLst>
                          <a:tab pos="85725" algn="l"/>
                        </a:tabLst>
                      </a:pPr>
                      <a:r>
                        <a:rPr kumimoji="1" lang="en-US" altLang="ja-JP" sz="1000" kern="1200" dirty="0" smtClean="0">
                          <a:effectLst/>
                        </a:rPr>
                        <a:t>②</a:t>
                      </a:r>
                      <a:r>
                        <a:rPr kumimoji="1" lang="ja-JP" altLang="ja-JP" sz="1000" kern="1200" dirty="0" smtClean="0">
                          <a:effectLst/>
                        </a:rPr>
                        <a:t>　業務の繁忙期に、業務上の必要性から、当該業務の担当者に通常時よりも一定程度多い業務の処理を任せる</a:t>
                      </a:r>
                    </a:p>
                    <a:p>
                      <a:pPr>
                        <a:lnSpc>
                          <a:spcPts val="1200"/>
                        </a:lnSpc>
                      </a:pP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5752287"/>
                  </a:ext>
                </a:extLst>
              </a:tr>
              <a:tr h="675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effectLst/>
                        </a:rPr>
                        <a:t>⑸ </a:t>
                      </a:r>
                      <a:r>
                        <a:rPr kumimoji="1" lang="ja-JP" altLang="ja-JP" sz="1100" b="1" kern="1200" dirty="0" smtClean="0">
                          <a:effectLst/>
                        </a:rPr>
                        <a:t>過小な要求</a:t>
                      </a:r>
                      <a:endParaRPr kumimoji="1" lang="en-US" altLang="ja-JP" sz="11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（業務上の合理性なく能力や経験とかけ離れた程度の低い仕事を命じることや仕事を与えないこと）</a:t>
                      </a:r>
                      <a:endParaRPr kumimoji="1" lang="ja-JP" altLang="en-US" sz="9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000" kern="1200" dirty="0" smtClean="0">
                          <a:effectLst/>
                        </a:rPr>
                        <a:t>①　管理職である労働者を退職させるため、誰でも遂行可能な業務を行わせる</a:t>
                      </a:r>
                      <a:endParaRPr kumimoji="1" lang="en-US" altLang="ja-JP" sz="1000" kern="1200" dirty="0" smtClean="0">
                        <a:effectLst/>
                      </a:endParaRPr>
                    </a:p>
                    <a:p>
                      <a:pPr marL="180975" indent="-180975">
                        <a:lnSpc>
                          <a:spcPts val="1200"/>
                        </a:lnSpc>
                      </a:pPr>
                      <a:r>
                        <a:rPr kumimoji="1" lang="ja-JP" altLang="ja-JP" sz="1000" kern="1200" dirty="0" smtClean="0">
                          <a:effectLst/>
                        </a:rPr>
                        <a:t>②　気にいらない労働者に対して嫌がらせのために仕事を与えない</a:t>
                      </a:r>
                      <a:endParaRPr kumimoji="1" lang="ja-JP" altLang="ja-JP" sz="1000" kern="1200" dirty="0" smtClean="0">
                        <a:solidFill>
                          <a:schemeClr val="dk1"/>
                        </a:solidFill>
                        <a:effectLst/>
                        <a:latin typeface="+mn-lt"/>
                        <a:ea typeface="+mn-ea"/>
                        <a:cs typeface="+mn-cs"/>
                      </a:endParaRPr>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marR="0" lvl="0" indent="-180975" algn="l" defTabSz="914400" rtl="0" eaLnBrk="1" fontAlgn="auto" latinLnBrk="0" hangingPunct="1">
                        <a:lnSpc>
                          <a:spcPts val="1200"/>
                        </a:lnSpc>
                        <a:spcBef>
                          <a:spcPts val="0"/>
                        </a:spcBef>
                        <a:spcAft>
                          <a:spcPts val="0"/>
                        </a:spcAft>
                        <a:buClrTx/>
                        <a:buSzTx/>
                        <a:buFontTx/>
                        <a:buNone/>
                        <a:tabLst/>
                        <a:defRPr/>
                      </a:pPr>
                      <a:r>
                        <a:rPr kumimoji="1" lang="ja-JP" altLang="ja-JP" sz="1000" kern="1200" dirty="0" smtClean="0">
                          <a:effectLst/>
                        </a:rPr>
                        <a:t>①　労働者の能力に応じて、一定程度業務内容や業務量を軽減する</a:t>
                      </a:r>
                    </a:p>
                    <a:p>
                      <a:pPr>
                        <a:lnSpc>
                          <a:spcPts val="1200"/>
                        </a:lnSpc>
                      </a:pP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4553792"/>
                  </a:ext>
                </a:extLst>
              </a:tr>
              <a:tr h="7879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kern="1200" dirty="0" smtClean="0">
                          <a:effectLst/>
                        </a:rPr>
                        <a:t>⑹ </a:t>
                      </a:r>
                      <a:r>
                        <a:rPr kumimoji="1" lang="ja-JP" altLang="ja-JP" sz="1100" b="1" kern="1200" dirty="0" smtClean="0">
                          <a:effectLst/>
                        </a:rPr>
                        <a:t>個の侵害</a:t>
                      </a:r>
                      <a:endParaRPr kumimoji="1" lang="en-US" altLang="ja-JP" sz="1100" b="1"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（私的なことに過度に立ち入る</a:t>
                      </a:r>
                      <a:endParaRPr kumimoji="1" lang="en-US" altLang="ja-JP" sz="900" kern="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effectLst/>
                        </a:rPr>
                        <a:t>こと）</a:t>
                      </a:r>
                    </a:p>
                    <a:p>
                      <a:endParaRPr kumimoji="1" lang="ja-JP" altLang="en-US" sz="11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000" kern="1200" dirty="0" smtClean="0">
                          <a:effectLst/>
                        </a:rPr>
                        <a:t>①　労働者を職場外でも継続的に監視したり、私物の写真撮影をしたりする</a:t>
                      </a:r>
                    </a:p>
                    <a:p>
                      <a:pPr marL="180975" indent="-180975">
                        <a:lnSpc>
                          <a:spcPts val="1200"/>
                        </a:lnSpc>
                      </a:pPr>
                      <a:r>
                        <a:rPr kumimoji="1" lang="ja-JP" altLang="ja-JP" sz="1000" kern="1200" dirty="0" smtClean="0">
                          <a:effectLst/>
                        </a:rPr>
                        <a:t>②　労働者の性的指向・性自認や病歴、不妊治療等の機微な個人情報について、当該労働者の了解を得ずに他の労働者に暴露する</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80975" indent="-180975">
                        <a:lnSpc>
                          <a:spcPts val="1200"/>
                        </a:lnSpc>
                      </a:pPr>
                      <a:r>
                        <a:rPr kumimoji="1" lang="ja-JP" altLang="ja-JP" sz="1000" kern="1200" dirty="0" smtClean="0">
                          <a:effectLst/>
                        </a:rPr>
                        <a:t>①　労働者への配慮を目的として、労働者の家族の状況等についてヒアリングを行う</a:t>
                      </a:r>
                    </a:p>
                    <a:p>
                      <a:pPr marL="180975" indent="-180975">
                        <a:lnSpc>
                          <a:spcPts val="1200"/>
                        </a:lnSpc>
                      </a:pPr>
                      <a:r>
                        <a:rPr kumimoji="1" lang="ja-JP" altLang="ja-JP" sz="1000" kern="1200" dirty="0" smtClean="0">
                          <a:effectLst/>
                        </a:rPr>
                        <a:t>②　労働者の了解を得て、当該労働者の機微な個人情報</a:t>
                      </a:r>
                      <a:r>
                        <a:rPr kumimoji="1" lang="ja-JP" altLang="en-US" sz="1000" kern="1200" dirty="0" smtClean="0">
                          <a:effectLst/>
                        </a:rPr>
                        <a:t>（左記）</a:t>
                      </a:r>
                      <a:r>
                        <a:rPr kumimoji="1" lang="ja-JP" altLang="ja-JP" sz="1000" kern="1200" dirty="0" smtClean="0">
                          <a:effectLst/>
                        </a:rPr>
                        <a:t>について、必要な範囲で人事労務部門の担当者に伝達し、配慮を促す</a:t>
                      </a:r>
                      <a:endParaRPr kumimoji="1" lang="ja-JP" altLang="en-US" sz="1000" dirty="0"/>
                    </a:p>
                  </a:txBody>
                  <a:tcPr marL="84420" marR="84420" marT="42210" marB="4221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6223079"/>
                  </a:ext>
                </a:extLst>
              </a:tr>
            </a:tbl>
          </a:graphicData>
        </a:graphic>
      </p:graphicFrame>
      <p:sp>
        <p:nvSpPr>
          <p:cNvPr id="2" name="正方形/長方形 1"/>
          <p:cNvSpPr/>
          <p:nvPr/>
        </p:nvSpPr>
        <p:spPr>
          <a:xfrm>
            <a:off x="-15093" y="6594528"/>
            <a:ext cx="8974743" cy="248658"/>
          </a:xfrm>
          <a:prstGeom prst="rect">
            <a:avLst/>
          </a:prstGeom>
        </p:spPr>
        <p:txBody>
          <a:bodyPr wrap="square">
            <a:spAutoFit/>
          </a:bodyPr>
          <a:lstStyle/>
          <a:p>
            <a:pPr marL="246217" indent="140696" algn="just" defTabSz="842385"/>
            <a:r>
              <a:rPr kumimoji="1" lang="ja-JP" altLang="en-US" sz="1016"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a:t>
            </a:r>
            <a:r>
              <a:rPr kumimoji="1" lang="ja-JP" altLang="ja-JP" sz="1016" kern="100" dirty="0">
                <a:solidFill>
                  <a:prstClr val="black"/>
                </a:solidFill>
                <a:latin typeface="メイリオ" panose="020B0604030504040204" pitchFamily="50" charset="-128"/>
                <a:ea typeface="メイリオ" panose="020B0604030504040204" pitchFamily="50" charset="-128"/>
                <a:cs typeface="Times New Roman" panose="02020603050405020304" pitchFamily="18" charset="0"/>
              </a:rPr>
              <a:t>プライバシー保護の観点から、機微な個人情報を暴露することのないよう、労働者に周知・啓発する等の措置を講じることが必要</a:t>
            </a:r>
          </a:p>
        </p:txBody>
      </p:sp>
      <p:sp>
        <p:nvSpPr>
          <p:cNvPr id="3" name="屈折矢印 2"/>
          <p:cNvSpPr/>
          <p:nvPr/>
        </p:nvSpPr>
        <p:spPr>
          <a:xfrm rot="10800000">
            <a:off x="2030991" y="6147468"/>
            <a:ext cx="265918" cy="438585"/>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385"/>
            <a:endParaRPr kumimoji="1" lang="ja-JP" altLang="en-US" sz="1662">
              <a:solidFill>
                <a:prstClr val="white"/>
              </a:solidFill>
              <a:latin typeface="Calibri"/>
              <a:ea typeface="ＭＳ Ｐゴシック" panose="020B0600070205080204" pitchFamily="50" charset="-128"/>
            </a:endParaRPr>
          </a:p>
        </p:txBody>
      </p:sp>
      <p:sp>
        <p:nvSpPr>
          <p:cNvPr id="9" name="テキスト ボックス 1"/>
          <p:cNvSpPr txBox="1"/>
          <p:nvPr/>
        </p:nvSpPr>
        <p:spPr>
          <a:xfrm>
            <a:off x="14799" y="108795"/>
            <a:ext cx="9144000" cy="410114"/>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2045"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45"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６</a:t>
            </a:r>
            <a:r>
              <a:rPr lang="ja-JP" altLang="en-US" sz="1704"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職場におけるパワハラに該当すると考えられる例／該当しないと考えられる例</a:t>
            </a:r>
            <a:endParaRPr lang="ja-JP" altLang="en-US" sz="1704"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7" name="スライド番号プレースホルダー 2"/>
          <p:cNvSpPr>
            <a:spLocks noGrp="1"/>
          </p:cNvSpPr>
          <p:nvPr>
            <p:ph type="sldNum" sz="quarter" idx="12"/>
          </p:nvPr>
        </p:nvSpPr>
        <p:spPr>
          <a:xfrm>
            <a:off x="6826050" y="6492875"/>
            <a:ext cx="2133600" cy="365125"/>
          </a:xfrm>
        </p:spPr>
        <p:txBody>
          <a:bodyPr/>
          <a:lstStyle/>
          <a:p>
            <a:fld id="{9E2A29CB-BA86-48A6-80E1-CB8750A963B5}" type="slidenum">
              <a:rPr kumimoji="1" lang="ja-JP" altLang="en-US" sz="1480" b="0" smtClean="0"/>
              <a:t>34</a:t>
            </a:fld>
            <a:endParaRPr kumimoji="1" lang="ja-JP" altLang="en-US" sz="1480" b="0" dirty="0"/>
          </a:p>
        </p:txBody>
      </p:sp>
    </p:spTree>
    <p:extLst>
      <p:ext uri="{BB962C8B-B14F-4D97-AF65-F5344CB8AC3E}">
        <p14:creationId xmlns:p14="http://schemas.microsoft.com/office/powerpoint/2010/main" val="3049112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9339" y="807129"/>
            <a:ext cx="8841784" cy="5263877"/>
          </a:xfrm>
          <a:prstGeom prst="rect">
            <a:avLst/>
          </a:prstGeom>
          <a:noFill/>
        </p:spPr>
        <p:txBody>
          <a:bodyPr wrap="square" rtlCol="0">
            <a:spAutoFit/>
          </a:bodyPr>
          <a:lstStyle/>
          <a:p>
            <a:pPr defTabSz="842385"/>
            <a:r>
              <a:rPr kumimoji="1" lang="ja-JP" altLang="en-US" sz="1662"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（１）事業主の方針の明確化及びその周知・啓発</a:t>
            </a:r>
            <a:endParaRPr kumimoji="1" lang="en-US" altLang="ja-JP" sz="1662" b="1" u="sng"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①</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職場における</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パワハラ</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の内容</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・パワハラを行ってはならない</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旨の方針を明確化</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周知・</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啓発</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②</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行為者について厳正に対処する旨の方針・対処の内容を就業規則等の文書に規定</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知・啓発</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defTabSz="842385"/>
            <a:endPar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0554" indent="-280554" algn="just" defTabSz="842385"/>
            <a:r>
              <a:rPr kumimoji="1" lang="ja-JP" altLang="en-US"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（２）</a:t>
            </a:r>
            <a:r>
              <a:rPr kumimoji="1" lang="ja-JP"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相談に応じ、適切に対応するために必要な体制の整備</a:t>
            </a:r>
            <a:endParaRPr kumimoji="1" lang="en-US"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280554" indent="-280554" algn="just" defTabSz="842385"/>
            <a:r>
              <a:rPr kumimoji="1" lang="ja-JP" altLang="en-US" sz="1477"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相談窓口をあらかじめ定め</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、労働者に周知すること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0554" indent="-280554" algn="just"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④</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相談窓口担当者が、内容や状況に応じ適切に対応できるようにする</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職場におけるパワハラの発生のおそれがある場合や、パワハラに該当するか否か微妙な場合であっても、</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広く相談に対応する</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80554" indent="-280554" algn="just" defTabSz="842385"/>
            <a:r>
              <a:rPr kumimoji="1" lang="ja-JP" altLang="en-US" sz="1477"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職場における</a:t>
            </a:r>
            <a:r>
              <a:rPr kumimoji="1" lang="ja-JP" altLang="en-US"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パワー</a:t>
            </a:r>
            <a:r>
              <a:rPr kumimoji="1" lang="ja-JP"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ハラスメントにかかる事後の迅速かつ適切な対応</a:t>
            </a:r>
            <a:endParaRPr kumimoji="1" lang="en-US"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⑤</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事実関係を迅速かつ正確に確認</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速やかに被害者に対する配慮の措置を適正に行う</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⑦</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行為者に対する措置を適正に行う</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再発防止に向けた措置を講ずる</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こと</a:t>
            </a:r>
            <a:r>
              <a:rPr kumimoji="1" lang="ja-JP" altLang="en-US" sz="166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29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29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⑥⑦は</a:t>
            </a:r>
            <a:r>
              <a:rPr kumimoji="1" lang="ja-JP" altLang="ja-JP" sz="129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事実確認ができた場合</a:t>
            </a:r>
            <a:r>
              <a:rPr kumimoji="1" lang="ja-JP" altLang="en-US" sz="129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、⑧はできなかった場合も同様</a:t>
            </a:r>
            <a:endParaRPr kumimoji="1" lang="en-US" altLang="ja-JP" sz="129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algn="just" defTabSz="842385"/>
            <a:endParaRPr kumimoji="1" lang="en-US" altLang="ja-JP" sz="1662"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279926" defTabSz="842385"/>
            <a:r>
              <a:rPr kumimoji="1" lang="ja-JP" altLang="en-US"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（４）（１）</a:t>
            </a:r>
            <a:r>
              <a:rPr kumimoji="1" lang="ja-JP"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から</a:t>
            </a:r>
            <a:r>
              <a:rPr kumimoji="1" lang="ja-JP" altLang="en-US"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（３）</a:t>
            </a:r>
            <a:r>
              <a:rPr kumimoji="1" lang="ja-JP"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rPr>
              <a:t>までの措置と併せて講ずべき措置</a:t>
            </a:r>
            <a:endParaRPr kumimoji="1" lang="en-US" altLang="ja-JP" sz="1662" b="1" u="sng" kern="1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⑨</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相談者・行為者等のプライバシーを保護するために必要な措置を講じ、周知</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kumimoji="1" lang="en-US"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79926" indent="-112850" defTabSz="842385"/>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⑩</a:t>
            </a:r>
            <a:r>
              <a:rPr kumimoji="1" lang="ja-JP" altLang="ja-JP"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相談したこと等を理由として不利益な取扱いを行ってはならない旨を定め、労働者に周知・啓発</a:t>
            </a:r>
            <a:r>
              <a:rPr kumimoji="1" lang="ja-JP" altLang="en-US" sz="1477" kern="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a:t>
            </a:r>
            <a:endParaRPr kumimoji="1" lang="en-US" altLang="ja-JP" sz="1477" dirty="0">
              <a:solidFill>
                <a:prstClr val="black"/>
              </a:solidFill>
              <a:latin typeface="Calibri"/>
              <a:ea typeface="ＭＳ Ｐゴシック" panose="020B0600070205080204" pitchFamily="50" charset="-128"/>
            </a:endParaRPr>
          </a:p>
        </p:txBody>
      </p:sp>
      <p:sp>
        <p:nvSpPr>
          <p:cNvPr id="15" name="テキスト ボックス 1"/>
          <p:cNvSpPr txBox="1"/>
          <p:nvPr/>
        </p:nvSpPr>
        <p:spPr>
          <a:xfrm>
            <a:off x="-33240" y="159447"/>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1662"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46"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a:t>
            </a:r>
            <a:r>
              <a:rPr lang="ja-JP" altLang="en-US" sz="1477"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職場における優越的な関係を背景とした言動に起因する問題に関し雇用管理上講ずべき措置</a:t>
            </a:r>
            <a:endParaRPr lang="ja-JP" altLang="en-US" sz="1477"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3" name="角丸四角形 2"/>
          <p:cNvSpPr/>
          <p:nvPr/>
        </p:nvSpPr>
        <p:spPr>
          <a:xfrm>
            <a:off x="117868" y="6075111"/>
            <a:ext cx="8873255" cy="44908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rPr>
              <a:t>セクシュアルハラスメント防止対策、いわゆるマタニティハラスメント防止対策として求められる措置とほぼ同様です。</a:t>
            </a:r>
            <a:endParaRPr kumimoji="1" lang="ja-JP" altLang="en-US" sz="1400" dirty="0">
              <a:solidFill>
                <a:schemeClr val="tx1"/>
              </a:solidFill>
            </a:endParaRPr>
          </a:p>
        </p:txBody>
      </p:sp>
      <p:sp>
        <p:nvSpPr>
          <p:cNvPr id="5" name="スライド番号プレースホルダー 2"/>
          <p:cNvSpPr>
            <a:spLocks noGrp="1"/>
          </p:cNvSpPr>
          <p:nvPr>
            <p:ph type="sldNum" sz="quarter" idx="12"/>
          </p:nvPr>
        </p:nvSpPr>
        <p:spPr>
          <a:xfrm>
            <a:off x="6977160" y="6524199"/>
            <a:ext cx="2133600" cy="365125"/>
          </a:xfrm>
        </p:spPr>
        <p:txBody>
          <a:bodyPr/>
          <a:lstStyle/>
          <a:p>
            <a:fld id="{9E2A29CB-BA86-48A6-80E1-CB8750A963B5}" type="slidenum">
              <a:rPr kumimoji="1" lang="ja-JP" altLang="en-US" sz="1480" b="0" smtClean="0"/>
              <a:t>35</a:t>
            </a:fld>
            <a:endParaRPr kumimoji="1" lang="ja-JP" altLang="en-US" sz="1480" b="0" dirty="0"/>
          </a:p>
        </p:txBody>
      </p:sp>
    </p:spTree>
    <p:extLst>
      <p:ext uri="{BB962C8B-B14F-4D97-AF65-F5344CB8AC3E}">
        <p14:creationId xmlns:p14="http://schemas.microsoft.com/office/powerpoint/2010/main" val="1128803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118198" y="695407"/>
            <a:ext cx="9025801" cy="297392"/>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defTabSz="842385"/>
            <a:r>
              <a:rPr kumimoji="1" lang="ja-JP" altLang="en-US" sz="1600" dirty="0" smtClean="0">
                <a:solidFill>
                  <a:prstClr val="black"/>
                </a:solidFill>
                <a:latin typeface="Calibri"/>
                <a:ea typeface="ＭＳ Ｐゴシック" panose="020B0600070205080204" pitchFamily="50" charset="-128"/>
              </a:rPr>
              <a:t>○職場</a:t>
            </a:r>
            <a:r>
              <a:rPr kumimoji="1" lang="ja-JP" altLang="en-US" sz="1600" dirty="0">
                <a:solidFill>
                  <a:prstClr val="black"/>
                </a:solidFill>
                <a:latin typeface="Calibri"/>
                <a:ea typeface="ＭＳ Ｐゴシック" panose="020B0600070205080204" pitchFamily="50" charset="-128"/>
              </a:rPr>
              <a:t>における優越的な関係を背景とした言動に起因する問題に関し行うことが望ましい取組</a:t>
            </a:r>
          </a:p>
        </p:txBody>
      </p:sp>
      <p:sp>
        <p:nvSpPr>
          <p:cNvPr id="11" name="正方形/長方形 10"/>
          <p:cNvSpPr/>
          <p:nvPr/>
        </p:nvSpPr>
        <p:spPr>
          <a:xfrm>
            <a:off x="118200" y="3050610"/>
            <a:ext cx="9025800" cy="415201"/>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defTabSz="842385"/>
            <a:r>
              <a:rPr kumimoji="1" lang="ja-JP" altLang="en-US" sz="1600" dirty="0">
                <a:solidFill>
                  <a:prstClr val="black"/>
                </a:solidFill>
                <a:latin typeface="Calibri"/>
                <a:ea typeface="ＭＳ Ｐゴシック" panose="020B0600070205080204" pitchFamily="50" charset="-128"/>
              </a:rPr>
              <a:t>〇</a:t>
            </a:r>
            <a:r>
              <a:rPr kumimoji="1" lang="ja-JP" altLang="en-US" sz="1600" dirty="0" smtClean="0">
                <a:solidFill>
                  <a:prstClr val="black"/>
                </a:solidFill>
                <a:latin typeface="Calibri"/>
                <a:ea typeface="ＭＳ Ｐゴシック" panose="020B0600070205080204" pitchFamily="50" charset="-128"/>
              </a:rPr>
              <a:t>自ら</a:t>
            </a:r>
            <a:r>
              <a:rPr kumimoji="1" lang="ja-JP" altLang="en-US" sz="1600" dirty="0">
                <a:solidFill>
                  <a:prstClr val="black"/>
                </a:solidFill>
                <a:latin typeface="Calibri"/>
                <a:ea typeface="ＭＳ Ｐゴシック" panose="020B0600070205080204" pitchFamily="50" charset="-128"/>
              </a:rPr>
              <a:t>の雇用する労働者以外の者（就活生等）に対する言動に関し行うことが望ましい取組</a:t>
            </a:r>
          </a:p>
        </p:txBody>
      </p:sp>
      <p:sp>
        <p:nvSpPr>
          <p:cNvPr id="12" name="正方形/長方形 11"/>
          <p:cNvSpPr/>
          <p:nvPr/>
        </p:nvSpPr>
        <p:spPr>
          <a:xfrm>
            <a:off x="138394" y="4830062"/>
            <a:ext cx="9025800" cy="525332"/>
          </a:xfrm>
          <a:prstGeom prst="rect">
            <a:avLst/>
          </a:prstGeom>
          <a:solidFill>
            <a:schemeClr val="accent6">
              <a:lumMod val="20000"/>
              <a:lumOff val="80000"/>
            </a:schemeClr>
          </a:solidFill>
          <a:ln>
            <a:solidFill>
              <a:schemeClr val="accent5">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t"/>
          <a:lstStyle/>
          <a:p>
            <a:pPr defTabSz="842385">
              <a:lnSpc>
                <a:spcPts val="1449"/>
              </a:lnSpc>
            </a:pPr>
            <a:r>
              <a:rPr kumimoji="1" lang="ja-JP" altLang="en-US" sz="1600" dirty="0" smtClean="0">
                <a:solidFill>
                  <a:prstClr val="black"/>
                </a:solidFill>
                <a:latin typeface="Calibri"/>
                <a:ea typeface="ＭＳ Ｐゴシック" panose="020B0600070205080204" pitchFamily="50" charset="-128"/>
              </a:rPr>
              <a:t>〇</a:t>
            </a:r>
            <a:r>
              <a:rPr kumimoji="1" lang="ja-JP" altLang="ja-JP" sz="1600" dirty="0" smtClean="0">
                <a:solidFill>
                  <a:prstClr val="black"/>
                </a:solidFill>
                <a:latin typeface="Calibri"/>
                <a:ea typeface="ＭＳ Ｐゴシック" panose="020B0600070205080204" pitchFamily="50" charset="-128"/>
              </a:rPr>
              <a:t>他</a:t>
            </a:r>
            <a:r>
              <a:rPr kumimoji="1" lang="ja-JP" altLang="ja-JP" sz="1600" dirty="0">
                <a:solidFill>
                  <a:prstClr val="black"/>
                </a:solidFill>
                <a:latin typeface="Calibri"/>
                <a:ea typeface="ＭＳ Ｐゴシック" panose="020B0600070205080204" pitchFamily="50" charset="-128"/>
              </a:rPr>
              <a:t>の事業主の雇用する労働者等からのパワーハラスメントや顧客等からの著しい迷惑行為</a:t>
            </a:r>
            <a:endParaRPr kumimoji="1" lang="en-US" altLang="ja-JP" sz="1600" dirty="0">
              <a:solidFill>
                <a:prstClr val="black"/>
              </a:solidFill>
              <a:latin typeface="Calibri"/>
              <a:ea typeface="ＭＳ Ｐゴシック" panose="020B0600070205080204" pitchFamily="50" charset="-128"/>
            </a:endParaRPr>
          </a:p>
          <a:p>
            <a:pPr defTabSz="842385">
              <a:lnSpc>
                <a:spcPts val="1449"/>
              </a:lnSpc>
            </a:pPr>
            <a:r>
              <a:rPr kumimoji="1" lang="ja-JP" altLang="en-US" sz="1600" dirty="0">
                <a:solidFill>
                  <a:prstClr val="black"/>
                </a:solidFill>
                <a:latin typeface="Calibri"/>
                <a:ea typeface="ＭＳ Ｐゴシック" panose="020B0600070205080204" pitchFamily="50" charset="-128"/>
              </a:rPr>
              <a:t>　　（いわゆるカスタマーハラスメント）</a:t>
            </a:r>
            <a:r>
              <a:rPr kumimoji="1" lang="ja-JP" altLang="ja-JP" sz="1600" dirty="0">
                <a:solidFill>
                  <a:prstClr val="black"/>
                </a:solidFill>
                <a:latin typeface="Calibri"/>
                <a:ea typeface="ＭＳ Ｐゴシック" panose="020B0600070205080204" pitchFamily="50" charset="-128"/>
              </a:rPr>
              <a:t>に関し行うことが望ましい取組</a:t>
            </a:r>
          </a:p>
        </p:txBody>
      </p:sp>
      <p:sp>
        <p:nvSpPr>
          <p:cNvPr id="13" name="テキスト ボックス 12"/>
          <p:cNvSpPr txBox="1"/>
          <p:nvPr/>
        </p:nvSpPr>
        <p:spPr>
          <a:xfrm>
            <a:off x="118198" y="1046126"/>
            <a:ext cx="8807166" cy="1600438"/>
          </a:xfrm>
          <a:prstGeom prst="rect">
            <a:avLst/>
          </a:prstGeom>
          <a:noFill/>
        </p:spPr>
        <p:txBody>
          <a:bodyPr wrap="square" rtlCol="0">
            <a:spAutoFit/>
          </a:bodyPr>
          <a:lstStyle/>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セクハラ、妊娠・出産・育児休業等に関するハラスメント等と一元的に相談に応じることのできる体制</a:t>
            </a:r>
            <a:r>
              <a:rPr kumimoji="1" lang="ja-JP" altLang="en-US" sz="1400" dirty="0" smtClean="0">
                <a:solidFill>
                  <a:prstClr val="black"/>
                </a:solidFill>
                <a:latin typeface="メイリオ" panose="020B0604030504040204" pitchFamily="50" charset="-128"/>
                <a:ea typeface="メイリオ" panose="020B0604030504040204" pitchFamily="50" charset="-128"/>
              </a:rPr>
              <a:t>の　</a:t>
            </a:r>
            <a:endParaRPr kumimoji="1" lang="en-US" altLang="ja-JP" sz="1400" dirty="0" smtClean="0">
              <a:solidFill>
                <a:prstClr val="black"/>
              </a:solidFill>
              <a:latin typeface="メイリオ" panose="020B0604030504040204" pitchFamily="50" charset="-128"/>
              <a:ea typeface="メイリオ" panose="020B0604030504040204" pitchFamily="50" charset="-128"/>
            </a:endParaRPr>
          </a:p>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dirty="0" smtClean="0">
                <a:solidFill>
                  <a:prstClr val="black"/>
                </a:solidFill>
                <a:latin typeface="メイリオ" panose="020B0604030504040204" pitchFamily="50" charset="-128"/>
                <a:ea typeface="メイリオ" panose="020B0604030504040204" pitchFamily="50" charset="-128"/>
              </a:rPr>
              <a:t>整備</a:t>
            </a:r>
            <a:endParaRPr kumimoji="1" lang="en-US" altLang="ja-JP" sz="1400" dirty="0">
              <a:solidFill>
                <a:prstClr val="black"/>
              </a:solidFill>
              <a:latin typeface="メイリオ" panose="020B0604030504040204" pitchFamily="50" charset="-128"/>
              <a:ea typeface="メイリオ" panose="020B0604030504040204" pitchFamily="50" charset="-128"/>
            </a:endParaRPr>
          </a:p>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職場におけるパワハラの原因や背景となる要因を解消するための取組</a:t>
            </a: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232694" defTabSz="842385"/>
            <a:r>
              <a:rPr kumimoji="1" lang="ja-JP" altLang="en-US" sz="1400" dirty="0">
                <a:solidFill>
                  <a:prstClr val="black"/>
                </a:solidFill>
                <a:latin typeface="メイリオ" panose="020B0604030504040204" pitchFamily="50" charset="-128"/>
                <a:ea typeface="メイリオ" panose="020B0604030504040204" pitchFamily="50" charset="-128"/>
              </a:rPr>
              <a:t>・</a:t>
            </a:r>
            <a:r>
              <a:rPr kumimoji="1" lang="ja-JP" altLang="en-US" sz="1400" dirty="0" smtClean="0">
                <a:solidFill>
                  <a:prstClr val="black"/>
                </a:solidFill>
                <a:latin typeface="メイリオ" panose="020B0604030504040204" pitchFamily="50" charset="-128"/>
                <a:ea typeface="メイリオ" panose="020B0604030504040204" pitchFamily="50" charset="-128"/>
              </a:rPr>
              <a:t>コミュニケーション</a:t>
            </a:r>
            <a:r>
              <a:rPr kumimoji="1" lang="ja-JP" altLang="en-US" sz="1400" dirty="0">
                <a:solidFill>
                  <a:prstClr val="black"/>
                </a:solidFill>
                <a:latin typeface="メイリオ" panose="020B0604030504040204" pitchFamily="50" charset="-128"/>
                <a:ea typeface="メイリオ" panose="020B0604030504040204" pitchFamily="50" charset="-128"/>
              </a:rPr>
              <a:t>の活性化・円滑化のための研修等や、適正な業務目標の設定等の職場環境の改善のための取組</a:t>
            </a:r>
          </a:p>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労働者や労働組合等の参画を得つつ、アンケート調査や意見交換等を実施するなどにより、雇用管理上</a:t>
            </a:r>
            <a:r>
              <a:rPr kumimoji="1" lang="ja-JP" altLang="en-US" sz="1400" dirty="0" smtClean="0">
                <a:solidFill>
                  <a:prstClr val="black"/>
                </a:solidFill>
                <a:latin typeface="メイリオ" panose="020B0604030504040204" pitchFamily="50" charset="-128"/>
                <a:ea typeface="メイリオ" panose="020B0604030504040204" pitchFamily="50" charset="-128"/>
              </a:rPr>
              <a:t>の</a:t>
            </a:r>
            <a:endParaRPr kumimoji="1" lang="en-US" altLang="ja-JP" sz="1400" dirty="0" smtClean="0">
              <a:solidFill>
                <a:prstClr val="black"/>
              </a:solidFill>
              <a:latin typeface="メイリオ" panose="020B0604030504040204" pitchFamily="50" charset="-128"/>
              <a:ea typeface="メイリオ" panose="020B0604030504040204" pitchFamily="50" charset="-128"/>
            </a:endParaRPr>
          </a:p>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a:t>
            </a:r>
            <a:r>
              <a:rPr kumimoji="1" lang="ja-JP" altLang="en-US" sz="1400" dirty="0" smtClean="0">
                <a:solidFill>
                  <a:prstClr val="black"/>
                </a:solidFill>
                <a:latin typeface="メイリオ" panose="020B0604030504040204" pitchFamily="50" charset="-128"/>
                <a:ea typeface="メイリオ" panose="020B0604030504040204" pitchFamily="50" charset="-128"/>
              </a:rPr>
              <a:t>措置の運用</a:t>
            </a:r>
            <a:r>
              <a:rPr kumimoji="1" lang="ja-JP" altLang="en-US" sz="1400" dirty="0">
                <a:solidFill>
                  <a:prstClr val="black"/>
                </a:solidFill>
                <a:latin typeface="メイリオ" panose="020B0604030504040204" pitchFamily="50" charset="-128"/>
                <a:ea typeface="メイリオ" panose="020B0604030504040204" pitchFamily="50" charset="-128"/>
              </a:rPr>
              <a:t>状況の的確な把握や必要な見直しの検討等に努める</a:t>
            </a:r>
            <a:endParaRPr kumimoji="1" lang="en-US" altLang="ja-JP" sz="1400"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05994" y="5486541"/>
            <a:ext cx="8161647" cy="738664"/>
          </a:xfrm>
          <a:prstGeom prst="rect">
            <a:avLst/>
          </a:prstGeom>
          <a:noFill/>
        </p:spPr>
        <p:txBody>
          <a:bodyPr wrap="square" rtlCol="0">
            <a:spAutoFit/>
          </a:bodyPr>
          <a:lstStyle/>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相談に応じ、適切に対応するために必要な体制の整備　○ 被害者への配慮のための取組</a:t>
            </a:r>
          </a:p>
          <a:p>
            <a:pPr defTabSz="842385"/>
            <a:r>
              <a:rPr kumimoji="1" lang="ja-JP" altLang="en-US" sz="1400" dirty="0">
                <a:solidFill>
                  <a:prstClr val="black"/>
                </a:solidFill>
                <a:latin typeface="メイリオ" panose="020B0604030504040204" pitchFamily="50" charset="-128"/>
                <a:ea typeface="メイリオ" panose="020B0604030504040204" pitchFamily="50" charset="-128"/>
              </a:rPr>
              <a:t>○ 被害防止のための取組（マニュアル作成や研修の実施等、業種・業態等の状況に応じた取組）</a:t>
            </a:r>
          </a:p>
          <a:p>
            <a:pPr defTabSz="842385"/>
            <a:endParaRPr kumimoji="1" lang="ja-JP" altLang="en-US" sz="1400" dirty="0">
              <a:solidFill>
                <a:prstClr val="black"/>
              </a:solidFill>
              <a:latin typeface="Calibri"/>
              <a:ea typeface="ＭＳ Ｐゴシック" panose="020B0600070205080204" pitchFamily="50" charset="-128"/>
            </a:endParaRPr>
          </a:p>
        </p:txBody>
      </p:sp>
      <p:sp>
        <p:nvSpPr>
          <p:cNvPr id="14" name="テキスト ボックス 13"/>
          <p:cNvSpPr txBox="1"/>
          <p:nvPr/>
        </p:nvSpPr>
        <p:spPr>
          <a:xfrm>
            <a:off x="70573" y="3564834"/>
            <a:ext cx="8902416" cy="810478"/>
          </a:xfrm>
          <a:prstGeom prst="rect">
            <a:avLst/>
          </a:prstGeom>
          <a:noFill/>
        </p:spPr>
        <p:txBody>
          <a:bodyPr wrap="square" rtlCol="0">
            <a:spAutoFit/>
          </a:bodyPr>
          <a:lstStyle/>
          <a:p>
            <a:pPr marL="122717" indent="-184077" defTabSz="842385">
              <a:lnSpc>
                <a:spcPts val="1449"/>
              </a:lnSpc>
            </a:pPr>
            <a:r>
              <a:rPr kumimoji="1" lang="ja-JP" altLang="en-US" sz="1400" dirty="0">
                <a:solidFill>
                  <a:prstClr val="black"/>
                </a:solidFill>
                <a:latin typeface="メイリオ" panose="020B0604030504040204" pitchFamily="50" charset="-128"/>
                <a:ea typeface="メイリオ" panose="020B0604030504040204" pitchFamily="50" charset="-128"/>
              </a:rPr>
              <a:t>○ 職場におけるパワハラを行ってはならない旨の方針の明確化等を行う際に、他の事業主の雇用する労働者、</a:t>
            </a: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122717" indent="-184077" defTabSz="842385">
              <a:lnSpc>
                <a:spcPts val="1449"/>
              </a:lnSpc>
            </a:pPr>
            <a:r>
              <a:rPr kumimoji="1" lang="ja-JP" altLang="en-US" sz="1400" dirty="0">
                <a:solidFill>
                  <a:prstClr val="black"/>
                </a:solidFill>
                <a:latin typeface="メイリオ" panose="020B0604030504040204" pitchFamily="50" charset="-128"/>
                <a:ea typeface="メイリオ" panose="020B0604030504040204" pitchFamily="50" charset="-128"/>
              </a:rPr>
              <a:t>　就職活動中の学生等の求職者、個人事業主、インターンシップを行う者等に対しても同様の方針を併せて示す</a:t>
            </a:r>
            <a:endParaRPr kumimoji="1" lang="en-US" altLang="ja-JP" sz="1400" dirty="0">
              <a:solidFill>
                <a:prstClr val="black"/>
              </a:solidFill>
              <a:latin typeface="メイリオ" panose="020B0604030504040204" pitchFamily="50" charset="-128"/>
              <a:ea typeface="メイリオ" panose="020B0604030504040204" pitchFamily="50" charset="-128"/>
            </a:endParaRPr>
          </a:p>
          <a:p>
            <a:pPr marL="122717" indent="-184077" defTabSz="842385">
              <a:lnSpc>
                <a:spcPts val="1449"/>
              </a:lnSpc>
            </a:pPr>
            <a:r>
              <a:rPr kumimoji="1" lang="ja-JP" altLang="en-US" sz="1400" dirty="0">
                <a:solidFill>
                  <a:prstClr val="black"/>
                </a:solidFill>
                <a:latin typeface="メイリオ" panose="020B0604030504040204" pitchFamily="50" charset="-128"/>
                <a:ea typeface="メイリオ" panose="020B0604030504040204" pitchFamily="50" charset="-128"/>
              </a:rPr>
              <a:t>○ 雇用管理上の</a:t>
            </a:r>
            <a:r>
              <a:rPr kumimoji="1" lang="ja-JP" altLang="ja-JP" sz="1400" dirty="0">
                <a:solidFill>
                  <a:prstClr val="black"/>
                </a:solidFill>
                <a:latin typeface="メイリオ" panose="020B0604030504040204" pitchFamily="50" charset="-128"/>
                <a:ea typeface="メイリオ" panose="020B0604030504040204" pitchFamily="50" charset="-128"/>
              </a:rPr>
              <a:t>措置</a:t>
            </a:r>
            <a:r>
              <a:rPr kumimoji="1" lang="ja-JP" altLang="en-US" sz="1400" dirty="0">
                <a:solidFill>
                  <a:prstClr val="black"/>
                </a:solidFill>
                <a:latin typeface="メイリオ" panose="020B0604030504040204" pitchFamily="50" charset="-128"/>
                <a:ea typeface="メイリオ" panose="020B0604030504040204" pitchFamily="50" charset="-128"/>
              </a:rPr>
              <a:t>全体</a:t>
            </a:r>
            <a:r>
              <a:rPr kumimoji="1" lang="ja-JP" altLang="ja-JP" sz="1400" dirty="0">
                <a:solidFill>
                  <a:prstClr val="black"/>
                </a:solidFill>
                <a:latin typeface="メイリオ" panose="020B0604030504040204" pitchFamily="50" charset="-128"/>
                <a:ea typeface="メイリオ" panose="020B0604030504040204" pitchFamily="50" charset="-128"/>
              </a:rPr>
              <a:t>も参考にしつつ、</a:t>
            </a:r>
            <a:r>
              <a:rPr kumimoji="1" lang="ja-JP" altLang="en-US" sz="1400" dirty="0">
                <a:solidFill>
                  <a:prstClr val="black"/>
                </a:solidFill>
                <a:latin typeface="メイリオ" panose="020B0604030504040204" pitchFamily="50" charset="-128"/>
                <a:ea typeface="メイリオ" panose="020B0604030504040204" pitchFamily="50" charset="-128"/>
              </a:rPr>
              <a:t>適切な相談対応等に努める</a:t>
            </a:r>
            <a:endParaRPr kumimoji="1" lang="ja-JP" altLang="ja-JP" sz="1400" dirty="0">
              <a:solidFill>
                <a:prstClr val="black"/>
              </a:solidFill>
              <a:latin typeface="メイリオ" panose="020B0604030504040204" pitchFamily="50" charset="-128"/>
              <a:ea typeface="メイリオ" panose="020B0604030504040204" pitchFamily="50" charset="-128"/>
            </a:endParaRPr>
          </a:p>
        </p:txBody>
      </p:sp>
      <p:sp>
        <p:nvSpPr>
          <p:cNvPr id="15" name="テキスト ボックス 1"/>
          <p:cNvSpPr txBox="1"/>
          <p:nvPr/>
        </p:nvSpPr>
        <p:spPr>
          <a:xfrm>
            <a:off x="20194" y="0"/>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1662"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46"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７</a:t>
            </a:r>
            <a:r>
              <a:rPr lang="ja-JP" altLang="en-US" sz="1477"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職場における優越的な関係を背景とした言動に起因する問題に関し雇用管理上講ずべき措置</a:t>
            </a:r>
            <a:endParaRPr lang="ja-JP" altLang="en-US" sz="1477"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16" name="スライド番号プレースホルダー 2"/>
          <p:cNvSpPr>
            <a:spLocks noGrp="1"/>
          </p:cNvSpPr>
          <p:nvPr>
            <p:ph type="sldNum" sz="quarter" idx="12"/>
          </p:nvPr>
        </p:nvSpPr>
        <p:spPr>
          <a:xfrm>
            <a:off x="6791764" y="6356352"/>
            <a:ext cx="2133600" cy="365125"/>
          </a:xfrm>
        </p:spPr>
        <p:txBody>
          <a:bodyPr/>
          <a:lstStyle/>
          <a:p>
            <a:fld id="{9E2A29CB-BA86-48A6-80E1-CB8750A963B5}" type="slidenum">
              <a:rPr kumimoji="1" lang="ja-JP" altLang="en-US" smtClean="0"/>
              <a:t>36</a:t>
            </a:fld>
            <a:endParaRPr kumimoji="1" lang="ja-JP" altLang="en-US" dirty="0"/>
          </a:p>
        </p:txBody>
      </p:sp>
    </p:spTree>
    <p:extLst>
      <p:ext uri="{BB962C8B-B14F-4D97-AF65-F5344CB8AC3E}">
        <p14:creationId xmlns:p14="http://schemas.microsoft.com/office/powerpoint/2010/main" val="9368796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991995" y="724250"/>
            <a:ext cx="42932" cy="42932"/>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2049">
              <a:defRPr/>
            </a:pPr>
            <a:endParaRPr kumimoji="1" lang="ja-JP" altLang="en-US" sz="1408"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977713" y="453774"/>
            <a:ext cx="1217138" cy="313408"/>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2049">
              <a:defRPr/>
            </a:pPr>
            <a:endParaRPr kumimoji="1" lang="ja-JP" altLang="en-US" sz="1408"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50111" y="715851"/>
            <a:ext cx="7640922" cy="473331"/>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2049">
              <a:defRPr/>
            </a:pPr>
            <a:endParaRPr kumimoji="1" lang="ja-JP" altLang="en-US" sz="1408"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286406" y="2189796"/>
            <a:ext cx="1172488" cy="294568"/>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根拠法、条文</a:t>
            </a:r>
          </a:p>
        </p:txBody>
      </p:sp>
      <p:sp>
        <p:nvSpPr>
          <p:cNvPr id="15" name="テキスト ボックス 14"/>
          <p:cNvSpPr txBox="1"/>
          <p:nvPr/>
        </p:nvSpPr>
        <p:spPr>
          <a:xfrm>
            <a:off x="286406" y="4219092"/>
            <a:ext cx="1118714" cy="496803"/>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法違反の</a:t>
            </a:r>
            <a:endParaRPr kumimoji="1" lang="en-US" altLang="ja-JP" sz="1314" b="1" dirty="0">
              <a:solidFill>
                <a:prstClr val="black"/>
              </a:solidFill>
              <a:latin typeface="Calibri"/>
              <a:ea typeface="ＭＳ Ｐゴシック" panose="020B0600070205080204" pitchFamily="50" charset="-128"/>
            </a:endParaRPr>
          </a:p>
          <a:p>
            <a:pPr defTabSz="862049">
              <a:defRPr/>
            </a:pPr>
            <a:r>
              <a:rPr kumimoji="1" lang="ja-JP" altLang="en-US" sz="1314" b="1" dirty="0">
                <a:solidFill>
                  <a:prstClr val="black"/>
                </a:solidFill>
                <a:latin typeface="Calibri"/>
                <a:ea typeface="ＭＳ Ｐゴシック" panose="020B0600070205080204" pitchFamily="50" charset="-128"/>
              </a:rPr>
              <a:t>場合の対応</a:t>
            </a:r>
          </a:p>
        </p:txBody>
      </p:sp>
      <p:sp>
        <p:nvSpPr>
          <p:cNvPr id="17" name="テキスト ボックス 16"/>
          <p:cNvSpPr txBox="1"/>
          <p:nvPr/>
        </p:nvSpPr>
        <p:spPr>
          <a:xfrm>
            <a:off x="1526100" y="4203236"/>
            <a:ext cx="3892801" cy="182485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srgbClr val="FF0000"/>
                </a:solidFill>
                <a:latin typeface="HG丸ｺﾞｼｯｸM-PRO" panose="020F0600000000000000" pitchFamily="50" charset="-128"/>
                <a:ea typeface="HG丸ｺﾞｼｯｸM-PRO" panose="020F0600000000000000" pitchFamily="50" charset="-128"/>
              </a:rPr>
              <a:t>法律の趣旨に沿って解決を図ることが目的であるため、まずは、事業主の措置が均等５法の規定に反するかどうかの判断を行うことが前提。</a:t>
            </a: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紛争の原因となった事業主の対応に均等５法の違反があると考えられる場合は、法違反を是正する方向の具体策を提示する。</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助言・指導・勧告により紛争が解決し終了しても</a:t>
            </a:r>
            <a:r>
              <a:rPr kumimoji="1" lang="ja-JP" altLang="en-US" sz="1126" dirty="0">
                <a:solidFill>
                  <a:srgbClr val="FF0000"/>
                </a:solidFill>
                <a:latin typeface="HG丸ｺﾞｼｯｸM-PRO" panose="020F0600000000000000" pitchFamily="50" charset="-128"/>
                <a:ea typeface="HG丸ｺﾞｼｯｸM-PRO" panose="020F0600000000000000" pitchFamily="50" charset="-128"/>
              </a:rPr>
              <a:t>、</a:t>
            </a:r>
            <a:r>
              <a:rPr kumimoji="1" lang="ja-JP" altLang="en-US" sz="1126" b="1" dirty="0">
                <a:solidFill>
                  <a:srgbClr val="1F497D"/>
                </a:solidFill>
                <a:latin typeface="HG丸ｺﾞｼｯｸM-PRO" panose="020F0600000000000000" pitchFamily="50" charset="-128"/>
                <a:ea typeface="HG丸ｺﾞｼｯｸM-PRO" panose="020F0600000000000000" pitchFamily="50" charset="-128"/>
              </a:rPr>
              <a:t>法違反が是正されずに終了した場合は、報告徴収に移行してその是正を図る。</a:t>
            </a:r>
            <a:endParaRPr kumimoji="1" lang="en-US" altLang="ja-JP" sz="1126" b="1" dirty="0">
              <a:solidFill>
                <a:srgbClr val="1F497D"/>
              </a:solidFill>
              <a:latin typeface="HG丸ｺﾞｼｯｸM-PRO" panose="020F0600000000000000" pitchFamily="50" charset="-128"/>
              <a:ea typeface="HG丸ｺﾞｼｯｸM-PRO" panose="020F0600000000000000" pitchFamily="50" charset="-128"/>
            </a:endParaRPr>
          </a:p>
          <a:p>
            <a:pPr defTabSz="862049">
              <a:defRPr/>
            </a:pPr>
            <a:endParaRPr kumimoji="1" lang="ja-JP" altLang="en-US"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18" name="テキスト ボックス 17"/>
          <p:cNvSpPr txBox="1"/>
          <p:nvPr/>
        </p:nvSpPr>
        <p:spPr>
          <a:xfrm>
            <a:off x="1498633" y="6166589"/>
            <a:ext cx="3881833" cy="2655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助言・指導・勧告</a:t>
            </a:r>
            <a:endParaRPr kumimoji="1" lang="ja-JP" altLang="en-US" sz="1221" dirty="0">
              <a:solidFill>
                <a:prstClr val="black"/>
              </a:solidFill>
              <a:latin typeface="HG丸ｺﾞｼｯｸM-PRO" panose="020F0600000000000000" pitchFamily="50" charset="-128"/>
              <a:ea typeface="HG丸ｺﾞｼｯｸM-PRO" panose="020F0600000000000000" pitchFamily="50" charset="-128"/>
            </a:endParaRPr>
          </a:p>
        </p:txBody>
      </p:sp>
      <p:sp>
        <p:nvSpPr>
          <p:cNvPr id="20" name="テキスト ボックス 19"/>
          <p:cNvSpPr txBox="1"/>
          <p:nvPr/>
        </p:nvSpPr>
        <p:spPr>
          <a:xfrm>
            <a:off x="278668" y="6152138"/>
            <a:ext cx="1110036" cy="294568"/>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援助の手法</a:t>
            </a:r>
          </a:p>
        </p:txBody>
      </p:sp>
      <p:sp>
        <p:nvSpPr>
          <p:cNvPr id="22" name="テキスト ボックス 21"/>
          <p:cNvSpPr txBox="1"/>
          <p:nvPr/>
        </p:nvSpPr>
        <p:spPr>
          <a:xfrm>
            <a:off x="1545994" y="2060457"/>
            <a:ext cx="3890973" cy="6120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均等法第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17</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条、育介法第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52</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条の４、</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パート法第２４条、パート・有期雇用労働法第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24</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労働施策総合推進法第３０条の５</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548289" y="2090451"/>
            <a:ext cx="3252632" cy="2655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個紛法第４条</a:t>
            </a:r>
          </a:p>
        </p:txBody>
      </p:sp>
      <p:sp>
        <p:nvSpPr>
          <p:cNvPr id="24" name="テキスト ボックス 23"/>
          <p:cNvSpPr txBox="1"/>
          <p:nvPr/>
        </p:nvSpPr>
        <p:spPr>
          <a:xfrm>
            <a:off x="5509454" y="2736153"/>
            <a:ext cx="3241897" cy="13051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個別の事情による民事上の個別労働関係紛争が対象（左記のものは適用除外）。</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当事者間による紛争の自主的な解決を促進するため、当事者に対して問題点を指摘し、解決の方向性を示唆</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助言・指導</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することで話し合いを促進し、紛争の解決を図る制度。</a:t>
            </a:r>
          </a:p>
        </p:txBody>
      </p:sp>
      <p:sp>
        <p:nvSpPr>
          <p:cNvPr id="25" name="テキスト ボックス 24"/>
          <p:cNvSpPr txBox="1"/>
          <p:nvPr/>
        </p:nvSpPr>
        <p:spPr>
          <a:xfrm>
            <a:off x="5509454" y="4274623"/>
            <a:ext cx="3241897" cy="13051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法令違反に関する紛争の場合は、法令を所管する各行政機関が行政指導等を行うべきであるため、当該機関への取次ぎを行う。</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助言・指導は何らかの措置を強制するものではない。（事業主に対し法違反の是正を求めるものではない。）</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ja-JP" altLang="en-US"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26" name="テキスト ボックス 25"/>
          <p:cNvSpPr txBox="1"/>
          <p:nvPr/>
        </p:nvSpPr>
        <p:spPr>
          <a:xfrm>
            <a:off x="5520756" y="6162764"/>
            <a:ext cx="3219293" cy="2655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助言・指導</a:t>
            </a:r>
          </a:p>
        </p:txBody>
      </p:sp>
      <p:sp>
        <p:nvSpPr>
          <p:cNvPr id="28" name="角丸四角形 27"/>
          <p:cNvSpPr/>
          <p:nvPr/>
        </p:nvSpPr>
        <p:spPr>
          <a:xfrm>
            <a:off x="1545994" y="1502314"/>
            <a:ext cx="3851182" cy="326476"/>
          </a:xfrm>
          <a:prstGeom prst="round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defTabSz="862049">
              <a:defRPr/>
            </a:pPr>
            <a:r>
              <a:rPr kumimoji="1" lang="ja-JP" altLang="en-US" sz="1502" dirty="0">
                <a:solidFill>
                  <a:prstClr val="black"/>
                </a:solidFill>
                <a:latin typeface="ＭＳ Ｐゴシック" panose="020B0600070205080204" pitchFamily="50" charset="-128"/>
                <a:ea typeface="ＭＳ Ｐゴシック" panose="020B0600070205080204" pitchFamily="50" charset="-128"/>
              </a:rPr>
              <a:t>労働局長による紛争解決の援助</a:t>
            </a:r>
          </a:p>
        </p:txBody>
      </p:sp>
      <p:sp>
        <p:nvSpPr>
          <p:cNvPr id="31" name="角丸四角形 30"/>
          <p:cNvSpPr/>
          <p:nvPr/>
        </p:nvSpPr>
        <p:spPr>
          <a:xfrm>
            <a:off x="5521797" y="1506701"/>
            <a:ext cx="3240291" cy="329213"/>
          </a:xfrm>
          <a:prstGeom prst="round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defTabSz="862049">
              <a:defRPr/>
            </a:pPr>
            <a:r>
              <a:rPr kumimoji="1" lang="ja-JP" altLang="en-US" sz="1502" dirty="0">
                <a:solidFill>
                  <a:prstClr val="black"/>
                </a:solidFill>
                <a:latin typeface="ＭＳ Ｐゴシック" panose="020B0600070205080204" pitchFamily="50" charset="-128"/>
                <a:ea typeface="ＭＳ Ｐゴシック" panose="020B0600070205080204" pitchFamily="50" charset="-128"/>
              </a:rPr>
              <a:t>労働局長の助言・指導</a:t>
            </a:r>
          </a:p>
        </p:txBody>
      </p:sp>
      <p:sp>
        <p:nvSpPr>
          <p:cNvPr id="29" name="角丸四角形 28"/>
          <p:cNvSpPr/>
          <p:nvPr/>
        </p:nvSpPr>
        <p:spPr>
          <a:xfrm>
            <a:off x="176780" y="54056"/>
            <a:ext cx="2671776" cy="534955"/>
          </a:xfrm>
          <a:prstGeom prst="roundRect">
            <a:avLst>
              <a:gd name="adj" fmla="val 47581"/>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2049">
              <a:defRPr/>
            </a:pPr>
            <a:endParaRPr kumimoji="1" lang="ja-JP" altLang="en-US" sz="939" dirty="0">
              <a:solidFill>
                <a:prstClr val="black"/>
              </a:solidFill>
              <a:effectLst>
                <a:outerShdw blurRad="38100" dist="38100" dir="2700000" algn="tl">
                  <a:srgbClr val="000000">
                    <a:alpha val="43137"/>
                  </a:srgbClr>
                </a:outerShdw>
              </a:effectLst>
              <a:latin typeface="ＤＨＰ特太ゴシック体" panose="020B0500000000000000" pitchFamily="50" charset="-128"/>
              <a:ea typeface="ＤＨＰ特太ゴシック体" panose="020B0500000000000000" pitchFamily="50" charset="-128"/>
            </a:endParaRPr>
          </a:p>
        </p:txBody>
      </p:sp>
      <p:sp>
        <p:nvSpPr>
          <p:cNvPr id="30" name="テキスト ボックス 29"/>
          <p:cNvSpPr txBox="1"/>
          <p:nvPr/>
        </p:nvSpPr>
        <p:spPr>
          <a:xfrm>
            <a:off x="286406" y="2736154"/>
            <a:ext cx="1172488" cy="294568"/>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特　徴</a:t>
            </a:r>
          </a:p>
        </p:txBody>
      </p:sp>
      <p:sp>
        <p:nvSpPr>
          <p:cNvPr id="32" name="テキスト ボックス 31"/>
          <p:cNvSpPr txBox="1"/>
          <p:nvPr/>
        </p:nvSpPr>
        <p:spPr>
          <a:xfrm>
            <a:off x="1526100" y="2720492"/>
            <a:ext cx="3890973" cy="11318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均等５法に規定された権利・義務に関する紛争が対象</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労働局が中立な立場から、当事者双方の意見を聴取し</a:t>
            </a:r>
            <a:r>
              <a:rPr kumimoji="1" lang="ja-JP" altLang="en-US" sz="1126" dirty="0">
                <a:solidFill>
                  <a:srgbClr val="FF0000"/>
                </a:solidFill>
                <a:latin typeface="HG丸ｺﾞｼｯｸM-PRO" panose="020F0600000000000000" pitchFamily="50" charset="-128"/>
                <a:ea typeface="HG丸ｺﾞｼｯｸM-PRO" panose="020F0600000000000000" pitchFamily="50" charset="-128"/>
              </a:rPr>
              <a:t>、法律の趣旨に沿って</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問題解決に必要な具体策を提示</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助言・指導・勧告</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することにより紛争の解決を図る制度。</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34" name="テキスト ボックス 33"/>
          <p:cNvSpPr txBox="1"/>
          <p:nvPr/>
        </p:nvSpPr>
        <p:spPr>
          <a:xfrm>
            <a:off x="872650" y="618616"/>
            <a:ext cx="8250988" cy="723719"/>
          </a:xfrm>
          <a:prstGeom prst="rect">
            <a:avLst/>
          </a:prstGeom>
          <a:noFill/>
        </p:spPr>
        <p:txBody>
          <a:bodyPr wrap="square" lIns="78164" tIns="39082" rIns="78164" bIns="39082" rtlCol="0">
            <a:spAutoFit/>
          </a:bodyPr>
          <a:lstStyle/>
          <a:p>
            <a:pPr defTabSz="890164"/>
            <a:r>
              <a:rPr kumimoji="1" lang="ja-JP" altLang="en-US" sz="248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71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均等５法に基づく「労働局長による紛争解決の援助」と個紛法に基づく</a:t>
            </a:r>
            <a:endParaRPr kumimoji="1" lang="en-US" altLang="ja-JP" sz="171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endParaRPr>
          </a:p>
          <a:p>
            <a:pPr defTabSz="890164"/>
            <a:r>
              <a:rPr kumimoji="1" lang="ja-JP" altLang="en-US" sz="171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「労働局長の助言・指導」との違い</a:t>
            </a:r>
          </a:p>
        </p:txBody>
      </p:sp>
      <p:sp>
        <p:nvSpPr>
          <p:cNvPr id="27" name="テキスト ボックス 1"/>
          <p:cNvSpPr txBox="1"/>
          <p:nvPr/>
        </p:nvSpPr>
        <p:spPr>
          <a:xfrm>
            <a:off x="0" y="92685"/>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1662"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46"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８</a:t>
            </a:r>
            <a:r>
              <a:rPr lang="ja-JP" altLang="en-US" sz="1477"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ハラスメント</a:t>
            </a:r>
            <a:r>
              <a:rPr lang="ja-JP" altLang="en-US" sz="1477" kern="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に関する労使間の紛争解決方法①</a:t>
            </a:r>
            <a:endParaRPr lang="ja-JP" altLang="en-US" sz="1477"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990038" y="6428350"/>
            <a:ext cx="2133600" cy="365125"/>
          </a:xfrm>
        </p:spPr>
        <p:txBody>
          <a:bodyPr/>
          <a:lstStyle/>
          <a:p>
            <a:fld id="{9E2A29CB-BA86-48A6-80E1-CB8750A963B5}" type="slidenum">
              <a:rPr kumimoji="1" lang="ja-JP" altLang="en-US" sz="1480" smtClean="0">
                <a:solidFill>
                  <a:schemeClr val="tx1"/>
                </a:solidFill>
              </a:rPr>
              <a:t>37</a:t>
            </a:fld>
            <a:endParaRPr kumimoji="1" lang="ja-JP" altLang="en-US" sz="1480" dirty="0">
              <a:solidFill>
                <a:schemeClr val="tx1"/>
              </a:solidFill>
            </a:endParaRPr>
          </a:p>
        </p:txBody>
      </p:sp>
    </p:spTree>
    <p:extLst>
      <p:ext uri="{BB962C8B-B14F-4D97-AF65-F5344CB8AC3E}">
        <p14:creationId xmlns:p14="http://schemas.microsoft.com/office/powerpoint/2010/main" val="21112839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5991995" y="724250"/>
            <a:ext cx="42932" cy="42932"/>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2049">
              <a:defRPr/>
            </a:pPr>
            <a:endParaRPr kumimoji="1" lang="ja-JP" altLang="en-US" sz="1408" dirty="0">
              <a:solidFill>
                <a:prstClr val="black"/>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4977713" y="453774"/>
            <a:ext cx="1217138" cy="313408"/>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2049">
              <a:defRPr/>
            </a:pPr>
            <a:endParaRPr kumimoji="1" lang="ja-JP" altLang="en-US" sz="1408" dirty="0">
              <a:solidFill>
                <a:prstClr val="black"/>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650111" y="715851"/>
            <a:ext cx="7640922" cy="473331"/>
          </a:xfrm>
          <a:prstGeom prst="roundRect">
            <a:avLst/>
          </a:prstGeom>
          <a:noFill/>
          <a:ln w="127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862049">
              <a:defRPr/>
            </a:pPr>
            <a:endParaRPr kumimoji="1" lang="ja-JP" altLang="en-US" sz="1408" dirty="0">
              <a:solidFill>
                <a:prstClr val="black"/>
              </a:solidFill>
              <a:latin typeface="HG丸ｺﾞｼｯｸM-PRO" panose="020F0600000000000000" pitchFamily="50" charset="-128"/>
              <a:ea typeface="HG丸ｺﾞｼｯｸM-PRO" panose="020F0600000000000000" pitchFamily="50" charset="-128"/>
            </a:endParaRPr>
          </a:p>
        </p:txBody>
      </p:sp>
      <p:sp>
        <p:nvSpPr>
          <p:cNvPr id="13" name="テキスト ボックス 12"/>
          <p:cNvSpPr txBox="1"/>
          <p:nvPr/>
        </p:nvSpPr>
        <p:spPr>
          <a:xfrm>
            <a:off x="365873" y="2274561"/>
            <a:ext cx="1176831" cy="294568"/>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根拠法、条文</a:t>
            </a:r>
          </a:p>
        </p:txBody>
      </p:sp>
      <p:sp>
        <p:nvSpPr>
          <p:cNvPr id="14" name="テキスト ボックス 13"/>
          <p:cNvSpPr txBox="1"/>
          <p:nvPr/>
        </p:nvSpPr>
        <p:spPr>
          <a:xfrm>
            <a:off x="356464" y="2958625"/>
            <a:ext cx="1195650" cy="294568"/>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特　徴</a:t>
            </a:r>
          </a:p>
        </p:txBody>
      </p:sp>
      <p:sp>
        <p:nvSpPr>
          <p:cNvPr id="15" name="テキスト ボックス 14"/>
          <p:cNvSpPr txBox="1"/>
          <p:nvPr/>
        </p:nvSpPr>
        <p:spPr>
          <a:xfrm>
            <a:off x="356464" y="4598788"/>
            <a:ext cx="1195650" cy="496803"/>
          </a:xfrm>
          <a:prstGeom prst="rect">
            <a:avLst/>
          </a:prstGeom>
          <a:solidFill>
            <a:schemeClr val="accent1">
              <a:lumMod val="40000"/>
              <a:lumOff val="6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314" b="1" dirty="0">
                <a:solidFill>
                  <a:prstClr val="black"/>
                </a:solidFill>
                <a:latin typeface="Calibri"/>
                <a:ea typeface="ＭＳ Ｐゴシック" panose="020B0600070205080204" pitchFamily="50" charset="-128"/>
              </a:rPr>
              <a:t>法違反の場合の対応</a:t>
            </a:r>
          </a:p>
        </p:txBody>
      </p:sp>
      <p:sp>
        <p:nvSpPr>
          <p:cNvPr id="16" name="テキスト ボックス 15"/>
          <p:cNvSpPr txBox="1"/>
          <p:nvPr/>
        </p:nvSpPr>
        <p:spPr>
          <a:xfrm>
            <a:off x="1767297" y="2956625"/>
            <a:ext cx="4050366" cy="147835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均等５法に規定された権利・義務に関する紛争が対象。</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調停は、私法上の紛争の解決を援助するという点において労働局長による援助と共通するが、学識経験者等で構成され、</a:t>
            </a:r>
            <a:r>
              <a:rPr kumimoji="1" lang="ja-JP" altLang="en-US" sz="1126" b="1" dirty="0">
                <a:solidFill>
                  <a:srgbClr val="1F497D"/>
                </a:solidFill>
                <a:latin typeface="HG丸ｺﾞｼｯｸM-PRO" panose="020F0600000000000000" pitchFamily="50" charset="-128"/>
                <a:ea typeface="HG丸ｺﾞｼｯｸM-PRO" panose="020F0600000000000000" pitchFamily="50" charset="-128"/>
              </a:rPr>
              <a:t>より公平性、中立性が高い調停会議</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において、当事者双方の意見を聴取し、</a:t>
            </a:r>
            <a:r>
              <a:rPr kumimoji="1" lang="ja-JP" altLang="en-US" sz="1126" dirty="0">
                <a:solidFill>
                  <a:srgbClr val="FF0000"/>
                </a:solidFill>
                <a:latin typeface="HG丸ｺﾞｼｯｸM-PRO" panose="020F0600000000000000" pitchFamily="50" charset="-128"/>
                <a:ea typeface="HG丸ｺﾞｼｯｸM-PRO" panose="020F0600000000000000" pitchFamily="50" charset="-128"/>
              </a:rPr>
              <a:t>法律の趣旨に沿って</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問題解決に必要な具体策を提示することにより紛争の解決を図る制度。</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ja-JP" altLang="en-US"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759524" y="4613238"/>
            <a:ext cx="4065913" cy="11318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紛争の原因となった事業主の対応に均等５法の違反があると考えられる場合は、調停においてそれを摘示し、双方が歩み寄れる調停案を示す。</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b="1" dirty="0">
                <a:solidFill>
                  <a:srgbClr val="1F497D"/>
                </a:solidFill>
                <a:latin typeface="HG丸ｺﾞｼｯｸM-PRO" panose="020F0600000000000000" pitchFamily="50" charset="-128"/>
                <a:ea typeface="HG丸ｺﾞｼｯｸM-PRO" panose="020F0600000000000000" pitchFamily="50" charset="-128"/>
              </a:rPr>
              <a:t>紛争が解決しても、調停において法違反が是正されずに終了した場合は、報告徴収に移行してその是正を図る</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ja-JP" altLang="en-US"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22" name="テキスト ボックス 21"/>
          <p:cNvSpPr txBox="1"/>
          <p:nvPr/>
        </p:nvSpPr>
        <p:spPr>
          <a:xfrm>
            <a:off x="1776045" y="2152671"/>
            <a:ext cx="4050365" cy="61209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均等法第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18</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条、育介法第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52</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条の</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126" dirty="0" err="1">
                <a:solidFill>
                  <a:prstClr val="black"/>
                </a:solidFill>
                <a:latin typeface="HG丸ｺﾞｼｯｸM-PRO" panose="020F0600000000000000" pitchFamily="50" charset="-128"/>
                <a:ea typeface="HG丸ｺﾞｼｯｸM-PRO" panose="020F0600000000000000" pitchFamily="50" charset="-128"/>
              </a:rPr>
              <a:t>、</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パート法第２５条、パート・有期雇用労働法第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25</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労働施策総合推進法第３０条の６</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23" name="テキスト ボックス 22"/>
          <p:cNvSpPr txBox="1"/>
          <p:nvPr/>
        </p:nvSpPr>
        <p:spPr>
          <a:xfrm>
            <a:off x="5991995" y="2152670"/>
            <a:ext cx="2698579" cy="26558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個紛法第</a:t>
            </a:r>
            <a:r>
              <a:rPr kumimoji="1" lang="en-US" altLang="ja-JP" sz="1126" dirty="0">
                <a:solidFill>
                  <a:prstClr val="black"/>
                </a:solidFill>
                <a:latin typeface="HG丸ｺﾞｼｯｸM-PRO" panose="020F0600000000000000" pitchFamily="50" charset="-128"/>
                <a:ea typeface="HG丸ｺﾞｼｯｸM-PRO" panose="020F0600000000000000" pitchFamily="50" charset="-128"/>
              </a:rPr>
              <a:t>5</a:t>
            </a: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条</a:t>
            </a:r>
          </a:p>
        </p:txBody>
      </p:sp>
      <p:sp>
        <p:nvSpPr>
          <p:cNvPr id="24" name="テキスト ボックス 23"/>
          <p:cNvSpPr txBox="1"/>
          <p:nvPr/>
        </p:nvSpPr>
        <p:spPr>
          <a:xfrm>
            <a:off x="5968446" y="2941229"/>
            <a:ext cx="2698580" cy="130510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民事上の個別労働関係紛争が対象（左記のものは適用除外）。</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あっせん委員が紛争当事者間の調整を行い、話し合いを促進することにより、紛争の解決を図る制度。</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ja-JP" altLang="en-US"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25" name="テキスト ボックス 24"/>
          <p:cNvSpPr txBox="1"/>
          <p:nvPr/>
        </p:nvSpPr>
        <p:spPr>
          <a:xfrm>
            <a:off x="5968445" y="4613238"/>
            <a:ext cx="2724105" cy="95859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法令違反に関する紛争の場合は、法令を所管する各行政機関が行政指導等を</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r>
              <a:rPr kumimoji="1" lang="ja-JP" altLang="en-US" sz="1126" dirty="0">
                <a:solidFill>
                  <a:prstClr val="black"/>
                </a:solidFill>
                <a:latin typeface="HG丸ｺﾞｼｯｸM-PRO" panose="020F0600000000000000" pitchFamily="50" charset="-128"/>
                <a:ea typeface="HG丸ｺﾞｼｯｸM-PRO" panose="020F0600000000000000" pitchFamily="50" charset="-128"/>
              </a:rPr>
              <a:t>行うべきであるため、当該機関への取次ぎを行う。</a:t>
            </a:r>
            <a:endParaRPr kumimoji="1" lang="en-US" altLang="ja-JP" sz="1126" dirty="0">
              <a:solidFill>
                <a:prstClr val="black"/>
              </a:solidFill>
              <a:latin typeface="HG丸ｺﾞｼｯｸM-PRO" panose="020F0600000000000000" pitchFamily="50" charset="-128"/>
              <a:ea typeface="HG丸ｺﾞｼｯｸM-PRO" panose="020F0600000000000000" pitchFamily="50" charset="-128"/>
            </a:endParaRPr>
          </a:p>
          <a:p>
            <a:pPr defTabSz="862049">
              <a:defRPr/>
            </a:pPr>
            <a:endParaRPr kumimoji="1" lang="ja-JP" altLang="en-US" sz="1126" dirty="0">
              <a:solidFill>
                <a:prstClr val="black"/>
              </a:solidFill>
              <a:latin typeface="HG丸ｺﾞｼｯｸM-PRO" panose="020F0600000000000000" pitchFamily="50" charset="-128"/>
              <a:ea typeface="HG丸ｺﾞｼｯｸM-PRO" panose="020F0600000000000000" pitchFamily="50" charset="-128"/>
            </a:endParaRPr>
          </a:p>
        </p:txBody>
      </p:sp>
      <p:sp>
        <p:nvSpPr>
          <p:cNvPr id="28" name="角丸四角形 27"/>
          <p:cNvSpPr/>
          <p:nvPr/>
        </p:nvSpPr>
        <p:spPr>
          <a:xfrm>
            <a:off x="1759524" y="1557490"/>
            <a:ext cx="4050366" cy="367482"/>
          </a:xfrm>
          <a:prstGeom prst="round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defTabSz="862049">
              <a:defRPr/>
            </a:pPr>
            <a:r>
              <a:rPr kumimoji="1" lang="ja-JP" altLang="en-US" sz="1502" dirty="0">
                <a:solidFill>
                  <a:prstClr val="black"/>
                </a:solidFill>
                <a:latin typeface="ＭＳ Ｐゴシック" panose="020B0600070205080204" pitchFamily="50" charset="-128"/>
                <a:ea typeface="ＭＳ Ｐゴシック" panose="020B0600070205080204" pitchFamily="50" charset="-128"/>
              </a:rPr>
              <a:t>調　　　停</a:t>
            </a:r>
          </a:p>
        </p:txBody>
      </p:sp>
      <p:sp>
        <p:nvSpPr>
          <p:cNvPr id="31" name="角丸四角形 30"/>
          <p:cNvSpPr/>
          <p:nvPr/>
        </p:nvSpPr>
        <p:spPr>
          <a:xfrm>
            <a:off x="5968446" y="1557490"/>
            <a:ext cx="2698580" cy="367482"/>
          </a:xfrm>
          <a:prstGeom prst="roundRect">
            <a:avLst/>
          </a:prstGeom>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t"/>
          <a:lstStyle/>
          <a:p>
            <a:pPr algn="ctr" defTabSz="862049">
              <a:defRPr/>
            </a:pPr>
            <a:r>
              <a:rPr kumimoji="1" lang="ja-JP" altLang="en-US" sz="1502" dirty="0">
                <a:solidFill>
                  <a:prstClr val="black"/>
                </a:solidFill>
                <a:latin typeface="ＭＳ Ｐゴシック" panose="020B0600070205080204" pitchFamily="50" charset="-128"/>
                <a:ea typeface="ＭＳ Ｐゴシック" panose="020B0600070205080204" pitchFamily="50" charset="-128"/>
              </a:rPr>
              <a:t>あっせん</a:t>
            </a:r>
          </a:p>
        </p:txBody>
      </p:sp>
      <p:sp>
        <p:nvSpPr>
          <p:cNvPr id="29" name="角丸四角形 28"/>
          <p:cNvSpPr/>
          <p:nvPr/>
        </p:nvSpPr>
        <p:spPr>
          <a:xfrm>
            <a:off x="176780" y="54056"/>
            <a:ext cx="2671776" cy="534955"/>
          </a:xfrm>
          <a:prstGeom prst="roundRect">
            <a:avLst>
              <a:gd name="adj" fmla="val 47581"/>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62049">
              <a:defRPr/>
            </a:pPr>
            <a:endParaRPr kumimoji="1" lang="ja-JP" altLang="en-US" sz="939" dirty="0">
              <a:solidFill>
                <a:prstClr val="black"/>
              </a:solidFill>
              <a:effectLst>
                <a:outerShdw blurRad="38100" dist="38100" dir="2700000" algn="tl">
                  <a:srgbClr val="000000">
                    <a:alpha val="43137"/>
                  </a:srgbClr>
                </a:outerShdw>
              </a:effectLst>
              <a:latin typeface="ＤＨＰ特太ゴシック体" panose="020B0500000000000000" pitchFamily="50" charset="-128"/>
              <a:ea typeface="ＤＨＰ特太ゴシック体" panose="020B0500000000000000" pitchFamily="50" charset="-128"/>
            </a:endParaRPr>
          </a:p>
        </p:txBody>
      </p:sp>
      <p:sp>
        <p:nvSpPr>
          <p:cNvPr id="19" name="テキスト ボックス 18"/>
          <p:cNvSpPr txBox="1"/>
          <p:nvPr/>
        </p:nvSpPr>
        <p:spPr>
          <a:xfrm>
            <a:off x="1776045" y="885599"/>
            <a:ext cx="6795718" cy="460570"/>
          </a:xfrm>
          <a:prstGeom prst="rect">
            <a:avLst/>
          </a:prstGeom>
          <a:noFill/>
        </p:spPr>
        <p:txBody>
          <a:bodyPr wrap="square" lIns="78164" tIns="39082" rIns="78164" bIns="39082" rtlCol="0">
            <a:spAutoFit/>
          </a:bodyPr>
          <a:lstStyle/>
          <a:p>
            <a:pPr defTabSz="890164"/>
            <a:r>
              <a:rPr kumimoji="1" lang="ja-JP" altLang="en-US" sz="248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600" b="1" dirty="0">
                <a:solidFill>
                  <a:srgbClr val="006600"/>
                </a:solidFill>
                <a:latin typeface="メイリオ" panose="020B0604030504040204" pitchFamily="50" charset="-128"/>
                <a:ea typeface="メイリオ" panose="020B0604030504040204" pitchFamily="50" charset="-128"/>
                <a:cs typeface="メイリオ" panose="020B0604030504040204" pitchFamily="50" charset="-128"/>
              </a:rPr>
              <a:t>均等５法に基づく「調停」と個紛法に基づく「あっせん」との違い</a:t>
            </a:r>
          </a:p>
        </p:txBody>
      </p:sp>
      <p:sp>
        <p:nvSpPr>
          <p:cNvPr id="26" name="テキスト ボックス 1"/>
          <p:cNvSpPr txBox="1"/>
          <p:nvPr/>
        </p:nvSpPr>
        <p:spPr>
          <a:xfrm>
            <a:off x="0" y="141150"/>
            <a:ext cx="9144000" cy="463067"/>
          </a:xfrm>
          <a:prstGeom prst="rect">
            <a:avLst/>
          </a:prstGeom>
          <a:gradFill>
            <a:gsLst>
              <a:gs pos="0">
                <a:srgbClr val="1D9A78">
                  <a:lumMod val="5000"/>
                  <a:lumOff val="95000"/>
                </a:srgbClr>
              </a:gs>
              <a:gs pos="72000">
                <a:srgbClr val="1D9A78">
                  <a:lumMod val="45000"/>
                  <a:lumOff val="55000"/>
                </a:srgbClr>
              </a:gs>
              <a:gs pos="83000">
                <a:srgbClr val="1D9A78">
                  <a:lumMod val="45000"/>
                  <a:lumOff val="55000"/>
                </a:srgbClr>
              </a:gs>
              <a:gs pos="100000">
                <a:srgbClr val="1D9A78">
                  <a:lumMod val="30000"/>
                  <a:lumOff val="70000"/>
                </a:srgbClr>
              </a:gs>
            </a:gsLst>
            <a:lin ang="5400000" scaled="1"/>
          </a:gradFill>
          <a:ln w="6350">
            <a:noFill/>
          </a:ln>
          <a:effectLst/>
        </p:spPr>
        <p:txBody>
          <a:bodyPr rot="0" spcFirstLastPara="0" vert="horz" wrap="square" lIns="77856" tIns="38929" rIns="77856" bIns="38929" numCol="1" spcCol="0" rtlCol="0" fromWordArt="0" anchor="ctr" anchorCtr="0" forceAA="0" compatLnSpc="1">
            <a:prstTxWarp prst="textNoShape">
              <a:avLst/>
            </a:prstTxWarp>
            <a:noAutofit/>
          </a:bodyPr>
          <a:lstStyle/>
          <a:p>
            <a:pPr marR="183833" defTabSz="844174">
              <a:lnSpc>
                <a:spcPts val="2555"/>
              </a:lnSpc>
              <a:spcBef>
                <a:spcPts val="2555"/>
              </a:spcBef>
              <a:defRPr/>
            </a:pPr>
            <a:r>
              <a:rPr lang="ja-JP" altLang="en-US" sz="1662" kern="0"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846" kern="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８</a:t>
            </a:r>
            <a:r>
              <a:rPr lang="ja-JP" altLang="en-US" sz="1477" kern="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　ハラスメント</a:t>
            </a:r>
            <a:r>
              <a:rPr lang="ja-JP" altLang="en-US" sz="1477" kern="0" dirty="0" smtClean="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rPr>
              <a:t>に関する労使間の紛争解決方法②</a:t>
            </a:r>
            <a:endParaRPr lang="ja-JP" altLang="en-US" sz="1477" kern="100" dirty="0">
              <a:solidFill>
                <a:prstClr val="black"/>
              </a:solidFill>
              <a:latin typeface="HG丸ｺﾞｼｯｸM-PRO" panose="020F0600000000000000" pitchFamily="50" charset="-128"/>
              <a:ea typeface="HG丸ｺﾞｼｯｸM-PRO" panose="020F0600000000000000"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a:xfrm>
            <a:off x="6841982" y="6427277"/>
            <a:ext cx="2133600" cy="365125"/>
          </a:xfrm>
        </p:spPr>
        <p:txBody>
          <a:bodyPr/>
          <a:lstStyle/>
          <a:p>
            <a:fld id="{9E2A29CB-BA86-48A6-80E1-CB8750A963B5}" type="slidenum">
              <a:rPr kumimoji="1" lang="ja-JP" altLang="en-US" sz="1480" smtClean="0">
                <a:solidFill>
                  <a:schemeClr val="tx1"/>
                </a:solidFill>
              </a:rPr>
              <a:t>38</a:t>
            </a:fld>
            <a:endParaRPr kumimoji="1" lang="ja-JP" altLang="en-US" sz="1480" dirty="0">
              <a:solidFill>
                <a:schemeClr val="tx1"/>
              </a:solidFill>
            </a:endParaRPr>
          </a:p>
        </p:txBody>
      </p:sp>
    </p:spTree>
    <p:extLst>
      <p:ext uri="{BB962C8B-B14F-4D97-AF65-F5344CB8AC3E}">
        <p14:creationId xmlns:p14="http://schemas.microsoft.com/office/powerpoint/2010/main" val="9794394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線コネクタ 3"/>
          <p:cNvCxnSpPr/>
          <p:nvPr/>
        </p:nvCxnSpPr>
        <p:spPr>
          <a:xfrm>
            <a:off x="516746" y="1467781"/>
            <a:ext cx="8151210" cy="0"/>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01492" y="1099151"/>
            <a:ext cx="8266464" cy="307777"/>
          </a:xfrm>
          <a:prstGeom prst="rect">
            <a:avLst/>
          </a:prstGeom>
          <a:noFill/>
        </p:spPr>
        <p:txBody>
          <a:bodyPr wrap="square" rtlCol="0">
            <a:spAutoFit/>
          </a:bodyPr>
          <a:lstStyle/>
          <a:p>
            <a:pPr defTabSz="842385"/>
            <a:r>
              <a:rPr kumimoji="1" lang="ja-JP" altLang="en-US" sz="1400" dirty="0" smtClean="0">
                <a:solidFill>
                  <a:prstClr val="black"/>
                </a:solidFill>
                <a:latin typeface="メイリオ" panose="020B0604030504040204" pitchFamily="50" charset="-128"/>
                <a:ea typeface="メイリオ" panose="020B0604030504040204" pitchFamily="50" charset="-128"/>
              </a:rPr>
              <a:t>職場でハラスメントが生じた場合、行為者だけでなく会社の責任が問われることもあります。</a:t>
            </a:r>
            <a:endParaRPr kumimoji="1" lang="ja-JP" altLang="en-US" sz="1400" dirty="0">
              <a:solidFill>
                <a:prstClr val="black"/>
              </a:solidFill>
              <a:latin typeface="メイリオ" panose="020B0604030504040204" pitchFamily="50" charset="-128"/>
              <a:ea typeface="メイリオ" panose="020B0604030504040204"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2910305213"/>
              </p:ext>
            </p:extLst>
          </p:nvPr>
        </p:nvGraphicFramePr>
        <p:xfrm>
          <a:off x="463487" y="1440127"/>
          <a:ext cx="8231581" cy="5351097"/>
        </p:xfrm>
        <a:graphic>
          <a:graphicData uri="http://schemas.openxmlformats.org/drawingml/2006/table">
            <a:tbl>
              <a:tblPr>
                <a:tableStyleId>{5C22544A-7EE6-4342-B048-85BDC9FD1C3A}</a:tableStyleId>
              </a:tblPr>
              <a:tblGrid>
                <a:gridCol w="879711">
                  <a:extLst>
                    <a:ext uri="{9D8B030D-6E8A-4147-A177-3AD203B41FA5}">
                      <a16:colId xmlns:a16="http://schemas.microsoft.com/office/drawing/2014/main" val="20000"/>
                    </a:ext>
                  </a:extLst>
                </a:gridCol>
                <a:gridCol w="7351870">
                  <a:extLst>
                    <a:ext uri="{9D8B030D-6E8A-4147-A177-3AD203B41FA5}">
                      <a16:colId xmlns:a16="http://schemas.microsoft.com/office/drawing/2014/main" val="20001"/>
                    </a:ext>
                  </a:extLst>
                </a:gridCol>
              </a:tblGrid>
              <a:tr h="397930">
                <a:tc gridSpan="2">
                  <a:txBody>
                    <a:bodyPr/>
                    <a:lstStyle/>
                    <a:p>
                      <a:pPr algn="l" fontAlgn="ct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上司の注意指導等とパワーハラスメント（東京地裁八王子支部判決平成</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 労判</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558-68</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0"/>
                  </a:ext>
                </a:extLst>
              </a:tr>
              <a:tr h="703945">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概　　要</a:t>
                      </a:r>
                      <a:endPar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製造業</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社の工場に勤務していた</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の後片付けの不備、伝言による年休申請に対し、上司</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が</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に対して反省文の提出等の注意指導を行った。</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B</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は「</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の常軌を逸した言動により人格権を侵害された」と主張して</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社及び</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に対し、民事上の損害賠償請求をした。</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88" marR="72188" marT="36093" marB="3609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873913">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判決内容</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上司には所属の従業員を指導し監督する権限</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があり、注意したり、叱責したことは指導監督する上で必要な範囲内の行為とした上で、本件の場合は、</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100" u="sng" strike="noStrike" dirty="0">
                          <a:effectLst/>
                          <a:latin typeface="メイリオ" panose="020B0604030504040204" pitchFamily="50" charset="-128"/>
                          <a:ea typeface="メイリオ" panose="020B0604030504040204" pitchFamily="50" charset="-128"/>
                          <a:cs typeface="メイリオ" panose="020B0604030504040204" pitchFamily="50" charset="-128"/>
                        </a:rPr>
                        <a:t>反省書の作成や後片付けの再現等を求めた行為は、指導監督権の行使としては、</a:t>
                      </a:r>
                      <a:r>
                        <a:rPr lang="ja-JP" altLang="en-US" sz="110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裁量の範囲を逸脱し、違法性を帯びる</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に至るとして、</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A</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社と</a:t>
                      </a:r>
                      <a:r>
                        <a:rPr lang="en-US" altLang="ja-JP"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C</a:t>
                      </a: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に損害を賠償するよう判示した。</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72188" marR="72188" marT="36093" marB="3609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383686">
                <a:tc gridSpan="2">
                  <a:txBody>
                    <a:bodyPr/>
                    <a:lstStyle/>
                    <a:p>
                      <a:pPr algn="l" fontAlgn="ct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先輩によるいじめと会社の法的な責任（さいたま地裁判決平成</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16</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24</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 労判</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883-38</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3"/>
                  </a:ext>
                </a:extLst>
              </a:tr>
              <a:tr h="471981">
                <a:tc>
                  <a:txBody>
                    <a:bodyPr/>
                    <a:lstStyle/>
                    <a:p>
                      <a:pPr marL="0" algn="ctr" defTabSz="1004834" rtl="0" eaLnBrk="1" fontAlgn="ctr" latinLnBrk="0" hangingPunct="1"/>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概　　要</a:t>
                      </a:r>
                    </a:p>
                  </a:txBody>
                  <a:tcPr marL="6035" marR="6035" marT="611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marL="0" algn="l" defTabSz="1004834" rtl="0" eaLnBrk="1" fontAlgn="ctr" latinLnBrk="0" hangingPunct="1"/>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病院に勤務していた看護師</a:t>
                      </a:r>
                      <a:r>
                        <a:rPr kumimoji="1" lang="en-US" altLang="ja-JP"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は、先輩看護師の</a:t>
                      </a:r>
                      <a:r>
                        <a:rPr kumimoji="1" lang="en-US" altLang="ja-JP"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から飲み会への参加強要や個人的用務の使い走り、暴言等のいじめを受け、自殺した。</a:t>
                      </a:r>
                    </a:p>
                  </a:txBody>
                  <a:tcPr marL="72188" marR="72188" marT="36093" marB="3609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r h="657218">
                <a:tc>
                  <a:txBody>
                    <a:bodyPr/>
                    <a:lstStyle/>
                    <a:p>
                      <a:pPr marL="0" algn="ctr" defTabSz="1004834" rtl="0" eaLnBrk="1" fontAlgn="ctr" latinLnBrk="0" hangingPunct="1"/>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判決内容</a:t>
                      </a:r>
                    </a:p>
                  </a:txBody>
                  <a:tcPr marL="6035" marR="6035" marT="6116"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marL="0" algn="l" defTabSz="1004834" rtl="0" eaLnBrk="1" fontAlgn="ctr" latinLnBrk="0" hangingPunct="1"/>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　判決では</a:t>
                      </a:r>
                      <a:r>
                        <a:rPr kumimoji="1" lang="en-US" altLang="ja-JP"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の</a:t>
                      </a:r>
                      <a:r>
                        <a:rPr kumimoji="1" lang="en-US" altLang="ja-JP"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に対するいじめを認定し、</a:t>
                      </a:r>
                      <a:r>
                        <a:rPr kumimoji="1" lang="en-US" altLang="ja-JP"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F</a:t>
                      </a:r>
                      <a:r>
                        <a:rPr kumimoji="1" lang="ja-JP" altLang="en-US"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に</a:t>
                      </a:r>
                      <a:r>
                        <a:rPr kumimoji="1" lang="en-US" altLang="ja-JP"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E</a:t>
                      </a:r>
                      <a:r>
                        <a:rPr kumimoji="1" lang="ja-JP" altLang="en-US"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の遺族に対する損害を賠償する不法行為責任（民法</a:t>
                      </a:r>
                      <a:r>
                        <a:rPr kumimoji="1" lang="en-US" altLang="ja-JP"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709</a:t>
                      </a:r>
                      <a:r>
                        <a:rPr kumimoji="1" lang="ja-JP" altLang="en-US"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条）と、勤務先である</a:t>
                      </a:r>
                      <a:r>
                        <a:rPr kumimoji="1" lang="en-US" altLang="ja-JP"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D</a:t>
                      </a:r>
                      <a:r>
                        <a:rPr kumimoji="1" lang="ja-JP" altLang="en-US" sz="1100" u="sng"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に対し、</a:t>
                      </a:r>
                      <a:r>
                        <a:rPr kumimoji="1" lang="ja-JP" altLang="en-US" sz="1100" u="sng" strike="noStrike" kern="1200"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安全配慮義務の債務不履行責任</a:t>
                      </a:r>
                      <a:r>
                        <a:rPr kumimoji="1" lang="ja-JP" altLang="en-US" sz="1100" u="sng"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（民法</a:t>
                      </a:r>
                      <a:r>
                        <a:rPr kumimoji="1" lang="en-US" altLang="ja-JP" sz="1100" u="sng"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415</a:t>
                      </a:r>
                      <a:r>
                        <a:rPr kumimoji="1" lang="ja-JP" altLang="en-US" sz="1100" u="sng" strike="noStrike" kern="1200" dirty="0">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条）</a:t>
                      </a:r>
                      <a:r>
                        <a:rPr kumimoji="1" lang="ja-JP" altLang="en-US" sz="1100" u="none" strike="noStrike" kern="120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を認めた。</a:t>
                      </a:r>
                    </a:p>
                  </a:txBody>
                  <a:tcPr marL="72188" marR="72188" marT="36093" marB="3609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5"/>
                  </a:ext>
                </a:extLst>
              </a:tr>
              <a:tr h="376932">
                <a:tc gridSpan="2">
                  <a:txBody>
                    <a:bodyPr/>
                    <a:lstStyle/>
                    <a:p>
                      <a:pPr algn="l" fontAlgn="ct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　肉体的・精神的苦痛を与える教育訓練と上司の裁量（仙台高裁秋田支部判決平成</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日労判</a:t>
                      </a:r>
                      <a:r>
                        <a:rPr lang="en-US" altLang="ja-JP"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690-13</a:t>
                      </a:r>
                      <a:r>
                        <a:rPr lang="ja-JP" altLang="en-US" sz="1100" b="1"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1" i="0" u="none" strike="noStrike" dirty="0">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7"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solidFill>
                      <a:srgbClr val="0070C0"/>
                    </a:solidFill>
                  </a:tcPr>
                </a:tc>
                <a:tc hMerge="1">
                  <a:txBody>
                    <a:bodyPr/>
                    <a:lstStyle/>
                    <a:p>
                      <a:endParaRPr kumimoji="1" lang="ja-JP" altLang="en-US"/>
                    </a:p>
                  </a:txBody>
                  <a:tcPr/>
                </a:tc>
                <a:extLst>
                  <a:ext uri="{0D108BD9-81ED-4DB2-BD59-A6C34878D82A}">
                    <a16:rowId xmlns:a16="http://schemas.microsoft.com/office/drawing/2014/main" val="10006"/>
                  </a:ext>
                </a:extLst>
              </a:tr>
              <a:tr h="471981">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概　　要</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7"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鉄道会社</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に勤務する</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は労働組合のマークが入ったベルトを身につけて作業に従事していたところ、上司</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K</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が就業規則違反を理由に取り外しを命じ、就業規則全文の書き写し等を命じ、手を休めると怒鳴ったり、用便に行くことも容易に認めず、湯茶を飲むことも許さず、腹痛により病院に行くことも暫く聞きいれなかった。</a:t>
                      </a:r>
                    </a:p>
                  </a:txBody>
                  <a:tcPr marL="72188" marR="72188" marT="36093" marB="3609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7"/>
                  </a:ext>
                </a:extLst>
              </a:tr>
              <a:tr h="703945">
                <a:tc>
                  <a:txBody>
                    <a:bodyPr/>
                    <a:lstStyle/>
                    <a:p>
                      <a:pPr algn="ctr" fontAlgn="ctr"/>
                      <a:r>
                        <a:rPr lang="ja-JP" altLang="en-US" sz="1100" u="none" strike="noStrike" dirty="0">
                          <a:effectLst/>
                          <a:latin typeface="メイリオ" panose="020B0604030504040204" pitchFamily="50" charset="-128"/>
                          <a:ea typeface="メイリオ" panose="020B0604030504040204" pitchFamily="50" charset="-128"/>
                          <a:cs typeface="メイリオ" panose="020B0604030504040204" pitchFamily="50" charset="-128"/>
                        </a:rPr>
                        <a:t>判決内容</a:t>
                      </a:r>
                      <a:endPar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035" marR="6035" marT="6117"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　就業規則の軽微な違反に留まるベルト着用に対し、</a:t>
                      </a:r>
                      <a:r>
                        <a:rPr lang="ja-JP" altLang="en-US" sz="11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就業規則の書き写しを命じたことは</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合理的教育的意義を認めがたく、</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の人格を徒らに傷つけ健康状態に対する配慮を怠るものであったこと、教育訓練は見せしめを兼ねた</a:t>
                      </a:r>
                      <a:r>
                        <a:rPr lang="ja-JP" altLang="en-US" sz="11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懲罰的目的からなされたものと推認され、目的においても不当なもので</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肉体的精神的苦痛を与えて</a:t>
                      </a:r>
                      <a:r>
                        <a:rPr lang="en-US" altLang="ja-JP" sz="11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J</a:t>
                      </a:r>
                      <a:r>
                        <a:rPr lang="ja-JP" altLang="en-US" sz="1100" b="0" i="0" u="sng"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の人格権を侵害するもの</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であるとして、教育訓練についての</a:t>
                      </a:r>
                      <a:r>
                        <a:rPr lang="ja-JP" altLang="en-US" sz="1100" b="0" i="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企業の裁量を逸脱、濫用した違法なもの</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であるから、上司</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K</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及び会社</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I</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に対し、</a:t>
                      </a:r>
                      <a:r>
                        <a:rPr lang="ja-JP" altLang="en-US" sz="1100" b="0" i="0" u="sng" strike="noStrike" dirty="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rPr>
                        <a:t>不法行為による損害賠償責任</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を認めた（民法</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709</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条、</a:t>
                      </a:r>
                      <a:r>
                        <a:rPr lang="en-US" altLang="ja-JP"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715</a:t>
                      </a:r>
                      <a:r>
                        <a:rPr lang="ja-JP" altLang="en-US" sz="11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rPr>
                        <a:t>条）</a:t>
                      </a:r>
                    </a:p>
                  </a:txBody>
                  <a:tcPr marL="72188" marR="72188" marT="36093" marB="36093"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
        <p:nvSpPr>
          <p:cNvPr id="9" name="ホームベース 8"/>
          <p:cNvSpPr/>
          <p:nvPr/>
        </p:nvSpPr>
        <p:spPr>
          <a:xfrm>
            <a:off x="463487" y="569285"/>
            <a:ext cx="4562416" cy="466903"/>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87348" tIns="29116" rIns="73955" bIns="0" rtlCol="0" anchor="ctr" anchorCtr="0"/>
          <a:lstStyle/>
          <a:p>
            <a:pPr defTabSz="843429"/>
            <a:r>
              <a:rPr kumimoji="1" lang="ja-JP" altLang="en-US" sz="2216" b="1" dirty="0">
                <a:solidFill>
                  <a:srgbClr val="FFFFFF"/>
                </a:solidFill>
                <a:latin typeface="メイリオ" panose="020B0604030504040204" pitchFamily="50" charset="-128"/>
                <a:ea typeface="メイリオ" panose="020B0604030504040204" pitchFamily="50" charset="-128"/>
                <a:cs typeface="メイリオ" panose="020B0604030504040204" pitchFamily="50" charset="-128"/>
              </a:rPr>
              <a:t>ハラスメントに関する裁判例</a:t>
            </a:r>
          </a:p>
        </p:txBody>
      </p:sp>
      <p:sp>
        <p:nvSpPr>
          <p:cNvPr id="2" name="テキスト ボックス 1"/>
          <p:cNvSpPr txBox="1"/>
          <p:nvPr/>
        </p:nvSpPr>
        <p:spPr>
          <a:xfrm>
            <a:off x="401492" y="169175"/>
            <a:ext cx="1935329" cy="400110"/>
          </a:xfrm>
          <a:prstGeom prst="rect">
            <a:avLst/>
          </a:prstGeom>
          <a:noFill/>
        </p:spPr>
        <p:txBody>
          <a:bodyPr wrap="square" rtlCol="0">
            <a:spAutoFit/>
          </a:bodyPr>
          <a:lstStyle/>
          <a:p>
            <a:r>
              <a:rPr kumimoji="1" lang="en-US" altLang="ja-JP" sz="2000" b="1" dirty="0" smtClean="0"/>
              <a:t>〈</a:t>
            </a:r>
            <a:r>
              <a:rPr kumimoji="1" lang="ja-JP" altLang="en-US" sz="2000" b="1" dirty="0" smtClean="0"/>
              <a:t>参考</a:t>
            </a:r>
            <a:r>
              <a:rPr kumimoji="1" lang="en-US" altLang="ja-JP" sz="2000" b="1" dirty="0" smtClean="0"/>
              <a:t>〉</a:t>
            </a:r>
            <a:endParaRPr kumimoji="1" lang="ja-JP" altLang="en-US" sz="2000" b="1" dirty="0"/>
          </a:p>
        </p:txBody>
      </p:sp>
      <p:sp>
        <p:nvSpPr>
          <p:cNvPr id="3" name="スライド番号プレースホルダー 2"/>
          <p:cNvSpPr>
            <a:spLocks noGrp="1"/>
          </p:cNvSpPr>
          <p:nvPr>
            <p:ph type="sldNum" sz="quarter" idx="12"/>
          </p:nvPr>
        </p:nvSpPr>
        <p:spPr/>
        <p:txBody>
          <a:bodyPr/>
          <a:lstStyle/>
          <a:p>
            <a:fld id="{84CE9E47-739D-4E28-963D-CE5465163352}" type="slidenum">
              <a:rPr kumimoji="1" lang="ja-JP" altLang="en-US" smtClean="0"/>
              <a:t>39</a:t>
            </a:fld>
            <a:endParaRPr kumimoji="1" lang="ja-JP" altLang="en-US" dirty="0"/>
          </a:p>
        </p:txBody>
      </p:sp>
    </p:spTree>
    <p:extLst>
      <p:ext uri="{BB962C8B-B14F-4D97-AF65-F5344CB8AC3E}">
        <p14:creationId xmlns:p14="http://schemas.microsoft.com/office/powerpoint/2010/main" val="2366571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317990" y="795565"/>
            <a:ext cx="8543646" cy="2760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842560">
              <a:lnSpc>
                <a:spcPts val="1662"/>
              </a:lnSpc>
              <a:defRPr/>
            </a:pPr>
            <a:r>
              <a:rPr kumimoji="1"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均衡</a:t>
            </a:r>
            <a:r>
              <a:rPr kumimoji="1"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a:t>
            </a:r>
            <a:r>
              <a:rPr kumimoji="1" lang="ja-JP" altLang="en-US" sz="1477"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en-US" altLang="ja-JP" sz="1477"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or</a:t>
            </a:r>
            <a:r>
              <a:rPr kumimoji="1" lang="ja-JP" altLang="en-US" sz="1477"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477"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均等</a:t>
            </a:r>
            <a:r>
              <a:rPr kumimoji="1" lang="ja-JP" altLang="en-US" sz="1477"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a:t>
            </a:r>
            <a:r>
              <a:rPr kumimoji="1" lang="ja-JP" altLang="en-US" sz="1477"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」、待遇の不合理性の判断にかかる３つの考慮要素の考え方</a:t>
            </a:r>
            <a:endParaRPr kumimoji="1" lang="en-US" altLang="ja-JP" sz="1477"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正方形/長方形 33"/>
          <p:cNvSpPr/>
          <p:nvPr/>
        </p:nvSpPr>
        <p:spPr>
          <a:xfrm>
            <a:off x="28544" y="1221338"/>
            <a:ext cx="3879017" cy="306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61196" indent="-161196" algn="ctr" defTabSz="842560">
              <a:spcBef>
                <a:spcPts val="277"/>
              </a:spcBef>
              <a:defRPr/>
            </a:pPr>
            <a:r>
              <a:rPr kumimoji="1" lang="ja-JP" altLang="en-US" sz="1400" b="1" dirty="0">
                <a:solidFill>
                  <a:prstClr val="black"/>
                </a:solidFill>
                <a:latin typeface="メイリオ" panose="020B0604030504040204" pitchFamily="50" charset="-128"/>
                <a:ea typeface="メイリオ" panose="020B0604030504040204" pitchFamily="50" charset="-128"/>
              </a:rPr>
              <a:t>① 職務内容 ＝</a:t>
            </a:r>
            <a:r>
              <a:rPr kumimoji="1" lang="en-US" altLang="ja-JP" sz="1400" b="1" dirty="0">
                <a:solidFill>
                  <a:prstClr val="black"/>
                </a:solidFill>
                <a:latin typeface="メイリオ" panose="020B0604030504040204" pitchFamily="50" charset="-128"/>
                <a:ea typeface="メイリオ" panose="020B0604030504040204" pitchFamily="50" charset="-128"/>
              </a:rPr>
              <a:t>『</a:t>
            </a:r>
            <a:r>
              <a:rPr kumimoji="1" lang="ja-JP" altLang="en-US" sz="1400" b="1" dirty="0">
                <a:solidFill>
                  <a:prstClr val="black"/>
                </a:solidFill>
                <a:latin typeface="メイリオ" panose="020B0604030504040204" pitchFamily="50" charset="-128"/>
                <a:ea typeface="メイリオ" panose="020B0604030504040204" pitchFamily="50" charset="-128"/>
              </a:rPr>
              <a:t>業務の内容</a:t>
            </a:r>
            <a:r>
              <a:rPr kumimoji="1" lang="en-US" altLang="ja-JP" sz="1400" b="1" dirty="0">
                <a:solidFill>
                  <a:prstClr val="black"/>
                </a:solidFill>
                <a:latin typeface="メイリオ" panose="020B0604030504040204" pitchFamily="50" charset="-128"/>
                <a:ea typeface="メイリオ" panose="020B0604030504040204" pitchFamily="50" charset="-128"/>
              </a:rPr>
              <a:t>』</a:t>
            </a:r>
            <a:r>
              <a:rPr kumimoji="1" lang="ja-JP" altLang="en-US" sz="1400" b="1" dirty="0">
                <a:solidFill>
                  <a:prstClr val="black"/>
                </a:solidFill>
                <a:latin typeface="メイリオ" panose="020B0604030504040204" pitchFamily="50" charset="-128"/>
                <a:ea typeface="メイリオ" panose="020B0604030504040204" pitchFamily="50" charset="-128"/>
              </a:rPr>
              <a:t>＋</a:t>
            </a:r>
            <a:r>
              <a:rPr kumimoji="1" lang="en-US" altLang="ja-JP" sz="1400" b="1" dirty="0">
                <a:solidFill>
                  <a:prstClr val="black"/>
                </a:solidFill>
                <a:latin typeface="メイリオ" panose="020B0604030504040204" pitchFamily="50" charset="-128"/>
                <a:ea typeface="メイリオ" panose="020B0604030504040204" pitchFamily="50" charset="-128"/>
              </a:rPr>
              <a:t>『</a:t>
            </a:r>
            <a:r>
              <a:rPr kumimoji="1" lang="ja-JP" altLang="en-US" sz="1400" b="1" dirty="0">
                <a:solidFill>
                  <a:prstClr val="black"/>
                </a:solidFill>
                <a:latin typeface="メイリオ" panose="020B0604030504040204" pitchFamily="50" charset="-128"/>
                <a:ea typeface="メイリオ" panose="020B0604030504040204" pitchFamily="50" charset="-128"/>
              </a:rPr>
              <a:t>責任の程度</a:t>
            </a:r>
            <a:r>
              <a:rPr kumimoji="1" lang="en-US" altLang="ja-JP" sz="1400" b="1" dirty="0">
                <a:solidFill>
                  <a:prstClr val="black"/>
                </a:solidFill>
                <a:latin typeface="メイリオ" panose="020B0604030504040204" pitchFamily="50" charset="-128"/>
                <a:ea typeface="メイリオ" panose="020B0604030504040204" pitchFamily="50" charset="-128"/>
              </a:rPr>
              <a:t>』</a:t>
            </a:r>
            <a:endParaRPr kumimoji="1" lang="ja-JP" altLang="en-US" sz="1400" b="1" dirty="0">
              <a:solidFill>
                <a:prstClr val="black"/>
              </a:solidFill>
              <a:latin typeface="メイリオ" panose="020B0604030504040204" pitchFamily="50" charset="-128"/>
              <a:ea typeface="メイリオ" panose="020B0604030504040204" pitchFamily="50" charset="-128"/>
            </a:endParaRPr>
          </a:p>
        </p:txBody>
      </p:sp>
      <p:sp>
        <p:nvSpPr>
          <p:cNvPr id="39" name="角丸四角形 38"/>
          <p:cNvSpPr/>
          <p:nvPr/>
        </p:nvSpPr>
        <p:spPr>
          <a:xfrm>
            <a:off x="28544" y="1679744"/>
            <a:ext cx="3634978" cy="2927025"/>
          </a:xfrm>
          <a:prstGeom prst="roundRect">
            <a:avLst>
              <a:gd name="adj" fmla="val 9175"/>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161196" indent="-161196" algn="ctr" defTabSz="842560">
              <a:spcBef>
                <a:spcPts val="277"/>
              </a:spcBef>
              <a:defRPr/>
            </a:pPr>
            <a:r>
              <a:rPr kumimoji="1" lang="en-US" altLang="ja-JP" sz="1108" b="1" dirty="0">
                <a:solidFill>
                  <a:prstClr val="black"/>
                </a:solidFill>
                <a:latin typeface="メイリオ" panose="020B0604030504040204" pitchFamily="50" charset="-128"/>
                <a:ea typeface="メイリオ" panose="020B0604030504040204" pitchFamily="50" charset="-128"/>
              </a:rPr>
              <a:t>『</a:t>
            </a:r>
            <a:r>
              <a:rPr kumimoji="1" lang="ja-JP" altLang="en-US" sz="1108" b="1" dirty="0">
                <a:solidFill>
                  <a:prstClr val="black"/>
                </a:solidFill>
                <a:latin typeface="メイリオ" panose="020B0604030504040204" pitchFamily="50" charset="-128"/>
                <a:ea typeface="メイリオ" panose="020B0604030504040204" pitchFamily="50" charset="-128"/>
              </a:rPr>
              <a:t>業務の内容</a:t>
            </a:r>
            <a:r>
              <a:rPr kumimoji="1" lang="en-US" altLang="ja-JP" sz="1108" b="1" dirty="0">
                <a:solidFill>
                  <a:prstClr val="black"/>
                </a:solidFill>
                <a:latin typeface="メイリオ" panose="020B0604030504040204" pitchFamily="50" charset="-128"/>
                <a:ea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endParaRPr kumimoji="1" lang="en-US" altLang="ja-JP" sz="462"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＜業務の内容が正社員と同じか否かの判断＞</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en-US" sz="1100" u="sng" dirty="0">
                <a:solidFill>
                  <a:prstClr val="black"/>
                </a:solidFill>
                <a:latin typeface="メイリオ" panose="020B0604030504040204" pitchFamily="50" charset="-128"/>
                <a:ea typeface="メイリオ" panose="020B0604030504040204" pitchFamily="50" charset="-128"/>
              </a:rPr>
              <a:t>＊</a:t>
            </a:r>
            <a:r>
              <a:rPr kumimoji="1" lang="ja-JP" altLang="en-US" sz="1100" b="1" u="sng" dirty="0">
                <a:solidFill>
                  <a:srgbClr val="FF0000"/>
                </a:solidFill>
                <a:latin typeface="メイリオ" panose="020B0604030504040204" pitchFamily="50" charset="-128"/>
                <a:ea typeface="メイリオ" panose="020B0604030504040204" pitchFamily="50" charset="-128"/>
              </a:rPr>
              <a:t>業務の種類（職種）</a:t>
            </a:r>
            <a:r>
              <a:rPr kumimoji="1" lang="ja-JP" altLang="en-US" sz="1100" u="sng" dirty="0">
                <a:solidFill>
                  <a:prstClr val="black"/>
                </a:solidFill>
                <a:latin typeface="メイリオ" panose="020B0604030504040204" pitchFamily="50" charset="-128"/>
                <a:ea typeface="メイリオ" panose="020B0604030504040204" pitchFamily="50" charset="-128"/>
              </a:rPr>
              <a:t>を比較</a:t>
            </a:r>
            <a:endParaRPr kumimoji="1" lang="en-US" altLang="ja-JP" sz="1100" u="sng"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販売職、事務職、製造工、印刷工　など</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en-US" sz="1100" u="sng" dirty="0">
                <a:solidFill>
                  <a:prstClr val="black"/>
                </a:solidFill>
                <a:latin typeface="メイリオ" panose="020B0604030504040204" pitchFamily="50" charset="-128"/>
                <a:ea typeface="メイリオ" panose="020B0604030504040204" pitchFamily="50" charset="-128"/>
              </a:rPr>
              <a:t>＊個々の業務の中の</a:t>
            </a:r>
            <a:r>
              <a:rPr kumimoji="1" lang="ja-JP" altLang="en-US" sz="1100" b="1" u="sng" dirty="0">
                <a:solidFill>
                  <a:srgbClr val="FF0000"/>
                </a:solidFill>
                <a:latin typeface="メイリオ" panose="020B0604030504040204" pitchFamily="50" charset="-128"/>
                <a:ea typeface="メイリオ" panose="020B0604030504040204" pitchFamily="50" charset="-128"/>
              </a:rPr>
              <a:t>中核的業務</a:t>
            </a:r>
            <a:r>
              <a:rPr kumimoji="1" lang="ja-JP" altLang="en-US" sz="1100" u="sng" dirty="0">
                <a:solidFill>
                  <a:prstClr val="black"/>
                </a:solidFill>
                <a:latin typeface="メイリオ" panose="020B0604030504040204" pitchFamily="50" charset="-128"/>
                <a:ea typeface="メイリオ" panose="020B0604030504040204" pitchFamily="50" charset="-128"/>
              </a:rPr>
              <a:t>を比較</a:t>
            </a:r>
            <a:endParaRPr kumimoji="1" lang="en-US" altLang="ja-JP" sz="1100" u="sng" dirty="0">
              <a:solidFill>
                <a:prstClr val="black"/>
              </a:solidFill>
              <a:latin typeface="メイリオ" panose="020B0604030504040204" pitchFamily="50" charset="-128"/>
              <a:ea typeface="メイリオ" panose="020B0604030504040204" pitchFamily="50" charset="-128"/>
            </a:endParaRPr>
          </a:p>
          <a:p>
            <a:pPr marL="996486" indent="-99648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中核的業務＝与えられた職務に伴う個々の業務</a:t>
            </a:r>
            <a:r>
              <a:rPr kumimoji="1" lang="ja-JP" altLang="en-US" sz="1100" dirty="0" smtClean="0">
                <a:solidFill>
                  <a:prstClr val="black"/>
                </a:solidFill>
                <a:latin typeface="メイリオ" panose="020B0604030504040204" pitchFamily="50" charset="-128"/>
                <a:ea typeface="メイリオ" panose="020B0604030504040204" pitchFamily="50" charset="-128"/>
              </a:rPr>
              <a:t>のうち</a:t>
            </a:r>
            <a:r>
              <a:rPr kumimoji="1" lang="ja-JP" altLang="en-US" sz="1100" dirty="0">
                <a:solidFill>
                  <a:prstClr val="black"/>
                </a:solidFill>
                <a:latin typeface="メイリオ" panose="020B0604030504040204" pitchFamily="50" charset="-128"/>
                <a:ea typeface="メイリオ" panose="020B0604030504040204" pitchFamily="50" charset="-128"/>
              </a:rPr>
              <a:t>、その職務を代表する中核的</a:t>
            </a:r>
            <a:r>
              <a:rPr kumimoji="1" lang="ja-JP" altLang="en-US" sz="1100" dirty="0" smtClean="0">
                <a:solidFill>
                  <a:prstClr val="black"/>
                </a:solidFill>
                <a:latin typeface="メイリオ" panose="020B0604030504040204" pitchFamily="50" charset="-128"/>
                <a:ea typeface="メイリオ" panose="020B0604030504040204" pitchFamily="50" charset="-128"/>
              </a:rPr>
              <a:t>な　業務</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a:t>
            </a:r>
            <a:r>
              <a:rPr kumimoji="1" lang="ja-JP" altLang="en-US" sz="1100" dirty="0" smtClean="0">
                <a:solidFill>
                  <a:prstClr val="black"/>
                </a:solidFill>
                <a:latin typeface="メイリオ" panose="020B0604030504040204" pitchFamily="50" charset="-128"/>
                <a:ea typeface="メイリオ" panose="020B0604030504040204" pitchFamily="50" charset="-128"/>
              </a:rPr>
              <a:t>　</a:t>
            </a:r>
            <a:r>
              <a:rPr kumimoji="1" lang="ja-JP" altLang="en-US" sz="1100" dirty="0">
                <a:solidFill>
                  <a:prstClr val="black"/>
                </a:solidFill>
                <a:latin typeface="メイリオ" panose="020B0604030504040204" pitchFamily="50" charset="-128"/>
                <a:ea typeface="メイリオ" panose="020B0604030504040204" pitchFamily="50" charset="-128"/>
              </a:rPr>
              <a:t>　＃その職務に不可欠な要素である業務</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＃その成果が業績や評価に大きな影響を与える</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＃職務全体に占める時間的割合・頻度が多い</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　業務の種類、中核的業務を比較して</a:t>
            </a:r>
            <a:r>
              <a:rPr kumimoji="1" lang="ja-JP" altLang="en-US" sz="1100" b="1" u="wavyHeavy" dirty="0">
                <a:solidFill>
                  <a:prstClr val="black"/>
                </a:solidFill>
                <a:latin typeface="メイリオ" panose="020B0604030504040204" pitchFamily="50" charset="-128"/>
                <a:ea typeface="メイリオ" panose="020B0604030504040204" pitchFamily="50" charset="-128"/>
              </a:rPr>
              <a:t>実質的に同じ</a:t>
            </a:r>
            <a:r>
              <a:rPr kumimoji="1" lang="ja-JP" altLang="en-US" sz="1100" dirty="0">
                <a:solidFill>
                  <a:prstClr val="black"/>
                </a:solidFill>
                <a:latin typeface="メイリオ" panose="020B0604030504040204" pitchFamily="50" charset="-128"/>
                <a:ea typeface="メイリオ" panose="020B0604030504040204" pitchFamily="50" charset="-128"/>
              </a:rPr>
              <a:t>であれば、「業務の内容は同じ」と判断</a:t>
            </a:r>
            <a:endParaRPr kumimoji="1" lang="en-US" altLang="ja-JP" sz="1100" dirty="0">
              <a:solidFill>
                <a:prstClr val="black"/>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6167253" y="1258000"/>
            <a:ext cx="2976747" cy="524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marL="161196" indent="-161196" algn="ctr" defTabSz="842560">
              <a:spcBef>
                <a:spcPts val="277"/>
              </a:spcBef>
              <a:defRPr/>
            </a:pPr>
            <a:r>
              <a:rPr kumimoji="1" lang="ja-JP" altLang="en-US" sz="1400" b="1" dirty="0">
                <a:solidFill>
                  <a:prstClr val="black"/>
                </a:solidFill>
                <a:latin typeface="メイリオ" panose="020B0604030504040204" pitchFamily="50" charset="-128"/>
                <a:ea typeface="メイリオ" panose="020B0604030504040204" pitchFamily="50" charset="-128"/>
              </a:rPr>
              <a:t>② 職務内容・配置の変更範囲</a:t>
            </a:r>
            <a:endParaRPr kumimoji="1" lang="en-US" altLang="ja-JP" sz="1400" b="1" dirty="0">
              <a:solidFill>
                <a:prstClr val="black"/>
              </a:solidFill>
              <a:latin typeface="メイリオ" panose="020B0604030504040204" pitchFamily="50" charset="-128"/>
              <a:ea typeface="メイリオ" panose="020B0604030504040204" pitchFamily="50" charset="-128"/>
            </a:endParaRPr>
          </a:p>
          <a:p>
            <a:pPr marL="161196" indent="-161196" algn="ctr" defTabSz="842560">
              <a:spcBef>
                <a:spcPts val="277"/>
              </a:spcBef>
              <a:defRPr/>
            </a:pPr>
            <a:r>
              <a:rPr kumimoji="1" lang="ja-JP" altLang="en-US" sz="1400" b="1" dirty="0">
                <a:solidFill>
                  <a:prstClr val="black"/>
                </a:solidFill>
                <a:latin typeface="メイリオ" panose="020B0604030504040204" pitchFamily="50" charset="-128"/>
                <a:ea typeface="メイリオ" panose="020B0604030504040204" pitchFamily="50" charset="-128"/>
              </a:rPr>
              <a:t>（＝人材活用の仕組み・運用など）</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43" name="角丸四角形 42"/>
          <p:cNvSpPr/>
          <p:nvPr/>
        </p:nvSpPr>
        <p:spPr>
          <a:xfrm>
            <a:off x="6227151" y="1768778"/>
            <a:ext cx="2916849" cy="996923"/>
          </a:xfrm>
          <a:prstGeom prst="roundRect">
            <a:avLst>
              <a:gd name="adj" fmla="val 14986"/>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lIns="66462" tIns="66462" rIns="66462" bIns="66462" rtlCol="0" anchor="ctr">
            <a:scene3d>
              <a:camera prst="orthographicFront">
                <a:rot lat="0" lon="0" rev="0"/>
              </a:camera>
              <a:lightRig rig="threePt" dir="t"/>
            </a:scene3d>
          </a:bodyPr>
          <a:lstStyle/>
          <a:p>
            <a:pPr marL="161196" indent="-161196" algn="ctr" defTabSz="842560">
              <a:spcBef>
                <a:spcPts val="277"/>
              </a:spcBef>
              <a:defRPr/>
            </a:pPr>
            <a:r>
              <a:rPr kumimoji="1" lang="ja-JP" altLang="en-US" sz="1108" dirty="0" smtClean="0">
                <a:solidFill>
                  <a:prstClr val="black"/>
                </a:solidFill>
                <a:latin typeface="メイリオ" panose="020B0604030504040204" pitchFamily="50" charset="-128"/>
                <a:ea typeface="メイリオ" panose="020B0604030504040204" pitchFamily="50" charset="-128"/>
              </a:rPr>
              <a:t>将来の見込みも含めた、転勤</a:t>
            </a:r>
            <a:r>
              <a:rPr kumimoji="1" lang="ja-JP" altLang="en-US" sz="1108" dirty="0">
                <a:solidFill>
                  <a:prstClr val="black"/>
                </a:solidFill>
                <a:latin typeface="メイリオ" panose="020B0604030504040204" pitchFamily="50" charset="-128"/>
                <a:ea typeface="メイリオ" panose="020B0604030504040204" pitchFamily="50" charset="-128"/>
              </a:rPr>
              <a:t>、人事異動</a:t>
            </a:r>
            <a:r>
              <a:rPr kumimoji="1" lang="ja-JP" altLang="en-US" sz="1108" dirty="0" smtClean="0">
                <a:solidFill>
                  <a:prstClr val="black"/>
                </a:solidFill>
                <a:latin typeface="メイリオ" panose="020B0604030504040204" pitchFamily="50" charset="-128"/>
                <a:ea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ctr" defTabSz="842560">
              <a:spcBef>
                <a:spcPts val="277"/>
              </a:spcBef>
              <a:defRPr/>
            </a:pPr>
            <a:r>
              <a:rPr kumimoji="1" lang="ja-JP" altLang="en-US" sz="1108" dirty="0" smtClean="0">
                <a:solidFill>
                  <a:prstClr val="black"/>
                </a:solidFill>
                <a:latin typeface="メイリオ" panose="020B0604030504040204" pitchFamily="50" charset="-128"/>
                <a:ea typeface="メイリオ" panose="020B0604030504040204" pitchFamily="50" charset="-128"/>
              </a:rPr>
              <a:t>昇進などが有るか無いかやその範囲　</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246191" indent="-167058" defTabSz="842560">
              <a:spcBef>
                <a:spcPts val="554"/>
              </a:spcBef>
              <a:defRPr/>
            </a:pPr>
            <a:r>
              <a:rPr kumimoji="1" lang="en-US" altLang="ja-JP" sz="1015" dirty="0">
                <a:solidFill>
                  <a:prstClr val="black"/>
                </a:solidFill>
                <a:latin typeface="メイリオ" panose="020B0604030504040204" pitchFamily="50" charset="-128"/>
                <a:ea typeface="メイリオ" panose="020B0604030504040204" pitchFamily="50" charset="-128"/>
              </a:rPr>
              <a:t>※</a:t>
            </a:r>
            <a:r>
              <a:rPr kumimoji="1" lang="ja-JP" altLang="en-US" sz="1015" dirty="0">
                <a:solidFill>
                  <a:prstClr val="black"/>
                </a:solidFill>
                <a:latin typeface="メイリオ" panose="020B0604030504040204" pitchFamily="50" charset="-128"/>
                <a:ea typeface="メイリオ" panose="020B0604030504040204" pitchFamily="50" charset="-128"/>
              </a:rPr>
              <a:t>制度として相違があるか否かだけではなく、実態として相違があるか否かによって判断することとなる。</a:t>
            </a:r>
          </a:p>
        </p:txBody>
      </p:sp>
      <p:sp>
        <p:nvSpPr>
          <p:cNvPr id="44" name="正方形/長方形 43"/>
          <p:cNvSpPr/>
          <p:nvPr/>
        </p:nvSpPr>
        <p:spPr>
          <a:xfrm>
            <a:off x="6167255" y="4957785"/>
            <a:ext cx="2856948" cy="254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61196" indent="-161196" algn="ctr" defTabSz="842560">
              <a:spcBef>
                <a:spcPts val="277"/>
              </a:spcBef>
              <a:defRPr/>
            </a:pPr>
            <a:r>
              <a:rPr kumimoji="1" lang="ja-JP" altLang="en-US" sz="1400" b="1" dirty="0">
                <a:solidFill>
                  <a:prstClr val="black"/>
                </a:solidFill>
                <a:latin typeface="メイリオ" panose="020B0604030504040204" pitchFamily="50" charset="-128"/>
                <a:ea typeface="メイリオ" panose="020B0604030504040204" pitchFamily="50" charset="-128"/>
              </a:rPr>
              <a:t>③ その他の事情</a:t>
            </a:r>
            <a:endParaRPr kumimoji="1" lang="en-US" altLang="ja-JP" sz="1400" b="1" dirty="0">
              <a:solidFill>
                <a:prstClr val="black"/>
              </a:solidFill>
              <a:latin typeface="メイリオ" panose="020B0604030504040204" pitchFamily="50" charset="-128"/>
              <a:ea typeface="メイリオ" panose="020B0604030504040204" pitchFamily="50" charset="-128"/>
            </a:endParaRPr>
          </a:p>
        </p:txBody>
      </p:sp>
      <p:sp>
        <p:nvSpPr>
          <p:cNvPr id="46" name="角丸四角形 45"/>
          <p:cNvSpPr/>
          <p:nvPr/>
        </p:nvSpPr>
        <p:spPr>
          <a:xfrm>
            <a:off x="6167254" y="5241253"/>
            <a:ext cx="2856950" cy="963692"/>
          </a:xfrm>
          <a:prstGeom prst="roundRect">
            <a:avLst>
              <a:gd name="adj" fmla="val 16296"/>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marL="161196" indent="-161196" algn="ctr"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その他の事情として考慮され得るもの</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　＊職務の成果、能力、経験</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　＊合理的な労使慣行、労使交渉の経緯</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　　　　　　　　　　　　　　　　　など</a:t>
            </a:r>
          </a:p>
        </p:txBody>
      </p:sp>
      <p:sp>
        <p:nvSpPr>
          <p:cNvPr id="12" name="角丸四角形 11"/>
          <p:cNvSpPr/>
          <p:nvPr/>
        </p:nvSpPr>
        <p:spPr>
          <a:xfrm>
            <a:off x="28544" y="4717980"/>
            <a:ext cx="3634978" cy="2010237"/>
          </a:xfrm>
          <a:prstGeom prst="roundRect">
            <a:avLst>
              <a:gd name="adj" fmla="val 12654"/>
            </a:avLst>
          </a:prstGeom>
          <a:solidFill>
            <a:schemeClr val="accent6">
              <a:lumMod val="20000"/>
              <a:lumOff val="80000"/>
            </a:schemeClr>
          </a:solidFill>
          <a:ln/>
        </p:spPr>
        <p:style>
          <a:lnRef idx="2">
            <a:schemeClr val="accent2"/>
          </a:lnRef>
          <a:fillRef idx="1">
            <a:schemeClr val="lt1"/>
          </a:fillRef>
          <a:effectRef idx="0">
            <a:schemeClr val="accent2"/>
          </a:effectRef>
          <a:fontRef idx="minor">
            <a:schemeClr val="dk1"/>
          </a:fontRef>
        </p:style>
        <p:txBody>
          <a:bodyPr lIns="0" tIns="0" rIns="0" bIns="0" rtlCol="0" anchor="ctr" anchorCtr="0"/>
          <a:lstStyle/>
          <a:p>
            <a:pPr marL="244726" indent="-161196" algn="ctr" defTabSz="842560">
              <a:spcBef>
                <a:spcPts val="277"/>
              </a:spcBef>
              <a:defRPr/>
            </a:pPr>
            <a:r>
              <a:rPr kumimoji="1" lang="en-US" altLang="ja-JP" sz="1108" b="1" dirty="0">
                <a:solidFill>
                  <a:prstClr val="black"/>
                </a:solidFill>
                <a:latin typeface="メイリオ" panose="020B0604030504040204" pitchFamily="50" charset="-128"/>
                <a:ea typeface="メイリオ" panose="020B0604030504040204" pitchFamily="50" charset="-128"/>
              </a:rPr>
              <a:t>『</a:t>
            </a:r>
            <a:r>
              <a:rPr kumimoji="1" lang="ja-JP" altLang="en-US" sz="1108" b="1" dirty="0">
                <a:solidFill>
                  <a:prstClr val="black"/>
                </a:solidFill>
                <a:latin typeface="メイリオ" panose="020B0604030504040204" pitchFamily="50" charset="-128"/>
                <a:ea typeface="メイリオ" panose="020B0604030504040204" pitchFamily="50" charset="-128"/>
              </a:rPr>
              <a:t>責任の程度</a:t>
            </a:r>
            <a:r>
              <a:rPr kumimoji="1" lang="en-US" altLang="ja-JP" sz="1108" b="1" dirty="0">
                <a:solidFill>
                  <a:prstClr val="black"/>
                </a:solidFill>
                <a:latin typeface="メイリオ" panose="020B0604030504040204" pitchFamily="50" charset="-128"/>
                <a:ea typeface="メイリオ" panose="020B0604030504040204" pitchFamily="50" charset="-128"/>
              </a:rPr>
              <a:t>』</a:t>
            </a:r>
          </a:p>
          <a:p>
            <a:pPr marL="244726" indent="-161196" algn="ctr" defTabSz="842560">
              <a:spcBef>
                <a:spcPts val="277"/>
              </a:spcBef>
              <a:defRPr/>
            </a:pPr>
            <a:r>
              <a:rPr kumimoji="1" lang="ja-JP" altLang="en-US" sz="1108" b="1" dirty="0">
                <a:solidFill>
                  <a:srgbClr val="FF0000"/>
                </a:solidFill>
                <a:latin typeface="メイリオ" panose="020B0604030504040204" pitchFamily="50" charset="-128"/>
                <a:ea typeface="メイリオ" panose="020B0604030504040204" pitchFamily="50" charset="-128"/>
              </a:rPr>
              <a:t>著しく異ならないかどうかを判断</a:t>
            </a:r>
            <a:endParaRPr kumimoji="1" lang="en-US" altLang="ja-JP" sz="1108" b="1" dirty="0">
              <a:solidFill>
                <a:srgbClr val="FF0000"/>
              </a:solidFill>
              <a:latin typeface="メイリオ" panose="020B0604030504040204" pitchFamily="50" charset="-128"/>
              <a:ea typeface="メイリオ" panose="020B0604030504040204" pitchFamily="50" charset="-128"/>
            </a:endParaRPr>
          </a:p>
          <a:p>
            <a:pPr marL="24472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＜判断要素（例）＞</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24472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＊単独で契約締結可能な金額の範囲</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24472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＊管理する部下の人数、決裁権限の範囲</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24472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＊業務の成果について求められる役割</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24472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＊トラブル発生時や臨時、緊急時に求められる対応の程度</a:t>
            </a:r>
            <a:endParaRPr kumimoji="1" lang="en-US" altLang="ja-JP" sz="1100" dirty="0">
              <a:solidFill>
                <a:prstClr val="black"/>
              </a:solidFill>
              <a:latin typeface="メイリオ" panose="020B0604030504040204" pitchFamily="50" charset="-128"/>
              <a:ea typeface="メイリオ" panose="020B0604030504040204" pitchFamily="50" charset="-128"/>
            </a:endParaRPr>
          </a:p>
          <a:p>
            <a:pPr marL="244726" indent="-161196" defTabSz="842560">
              <a:spcBef>
                <a:spcPts val="277"/>
              </a:spcBef>
              <a:defRPr/>
            </a:pPr>
            <a:r>
              <a:rPr kumimoji="1" lang="ja-JP" altLang="en-US" sz="1100" dirty="0">
                <a:solidFill>
                  <a:prstClr val="black"/>
                </a:solidFill>
                <a:latin typeface="メイリオ" panose="020B0604030504040204" pitchFamily="50" charset="-128"/>
                <a:ea typeface="メイリオ" panose="020B0604030504040204" pitchFamily="50" charset="-128"/>
              </a:rPr>
              <a:t>＊ノルマ等の成果への期待度　　など</a:t>
            </a:r>
          </a:p>
        </p:txBody>
      </p:sp>
      <p:sp>
        <p:nvSpPr>
          <p:cNvPr id="2" name="四角形吹き出し 1"/>
          <p:cNvSpPr/>
          <p:nvPr/>
        </p:nvSpPr>
        <p:spPr>
          <a:xfrm>
            <a:off x="3842952" y="1822820"/>
            <a:ext cx="2324302" cy="3389915"/>
          </a:xfrm>
          <a:prstGeom prst="wedgeRectCallout">
            <a:avLst>
              <a:gd name="adj1" fmla="val -62301"/>
              <a:gd name="adj2" fmla="val -25458"/>
            </a:avLst>
          </a:prstGeom>
          <a:solidFill>
            <a:schemeClr val="accent5">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lIns="66462" tIns="33231" rIns="66462" bIns="33231" rtlCol="0" anchor="ctr"/>
          <a:lstStyle/>
          <a:p>
            <a:pPr defTabSz="842560"/>
            <a:r>
              <a:rPr kumimoji="1" lang="en-US" altLang="ja-JP" sz="1108" dirty="0">
                <a:solidFill>
                  <a:prstClr val="black"/>
                </a:solidFill>
                <a:latin typeface="メイリオ" panose="020B0604030504040204" pitchFamily="50" charset="-128"/>
                <a:ea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rPr>
              <a:t>例</a:t>
            </a:r>
            <a:r>
              <a:rPr kumimoji="1" lang="en-US" altLang="ja-JP" sz="1108" dirty="0">
                <a:solidFill>
                  <a:prstClr val="black"/>
                </a:solidFill>
                <a:latin typeface="メイリオ" panose="020B0604030504040204" pitchFamily="50" charset="-128"/>
                <a:ea typeface="メイリオ" panose="020B0604030504040204" pitchFamily="50" charset="-128"/>
              </a:rPr>
              <a:t>】</a:t>
            </a:r>
          </a:p>
          <a:p>
            <a:pPr defTabSz="842560"/>
            <a:r>
              <a:rPr kumimoji="1" lang="ja-JP" altLang="en-US" sz="1108" dirty="0">
                <a:solidFill>
                  <a:prstClr val="black"/>
                </a:solidFill>
                <a:latin typeface="メイリオ" panose="020B0604030504040204" pitchFamily="50" charset="-128"/>
                <a:ea typeface="メイリオ" panose="020B0604030504040204" pitchFamily="50" charset="-128"/>
              </a:rPr>
              <a:t> 紳士服売場の責任者（正社員）</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algn="ctr" defTabSz="842560"/>
            <a:r>
              <a:rPr kumimoji="1" lang="ja-JP" altLang="en-US" sz="1108" dirty="0">
                <a:solidFill>
                  <a:prstClr val="black"/>
                </a:solidFill>
                <a:latin typeface="メイリオ" panose="020B0604030504040204" pitchFamily="50" charset="-128"/>
                <a:ea typeface="メイリオ" panose="020B0604030504040204" pitchFamily="50" charset="-128"/>
              </a:rPr>
              <a:t>と</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defTabSz="842560"/>
            <a:r>
              <a:rPr kumimoji="1" lang="ja-JP" altLang="en-US" sz="1108" dirty="0">
                <a:solidFill>
                  <a:prstClr val="black"/>
                </a:solidFill>
                <a:latin typeface="メイリオ" panose="020B0604030504040204" pitchFamily="50" charset="-128"/>
                <a:ea typeface="メイリオ" panose="020B0604030504040204" pitchFamily="50" charset="-128"/>
              </a:rPr>
              <a:t> 婦人服売場の責任者</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algn="r" defTabSz="842560"/>
            <a:r>
              <a:rPr kumimoji="1" lang="ja-JP" altLang="en-US" sz="1108" dirty="0">
                <a:solidFill>
                  <a:prstClr val="black"/>
                </a:solidFill>
                <a:latin typeface="メイリオ" panose="020B0604030504040204" pitchFamily="50" charset="-128"/>
                <a:ea typeface="メイリオ" panose="020B0604030504040204" pitchFamily="50" charset="-128"/>
              </a:rPr>
              <a:t>（有期雇用の契約社員）</a:t>
            </a:r>
          </a:p>
          <a:p>
            <a:pPr algn="ctr" defTabSz="842560"/>
            <a:endParaRPr kumimoji="1" lang="en-US" altLang="ja-JP" sz="1015" dirty="0">
              <a:solidFill>
                <a:prstClr val="black"/>
              </a:solidFill>
              <a:latin typeface="メイリオ" panose="020B0604030504040204" pitchFamily="50" charset="-128"/>
              <a:ea typeface="メイリオ" panose="020B0604030504040204" pitchFamily="50" charset="-128"/>
            </a:endParaRPr>
          </a:p>
          <a:p>
            <a:pPr defTabSz="842560"/>
            <a:r>
              <a:rPr kumimoji="1" lang="ja-JP" altLang="en-US" sz="1015" dirty="0">
                <a:solidFill>
                  <a:prstClr val="black"/>
                </a:solidFill>
                <a:latin typeface="メイリオ" panose="020B0604030504040204" pitchFamily="50" charset="-128"/>
                <a:ea typeface="メイリオ" panose="020B0604030504040204" pitchFamily="50" charset="-128"/>
              </a:rPr>
              <a:t>◆業務の種類</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defTabSz="842560"/>
            <a:r>
              <a:rPr kumimoji="1" lang="ja-JP" altLang="en-US" sz="1015" dirty="0">
                <a:solidFill>
                  <a:prstClr val="black"/>
                </a:solidFill>
                <a:latin typeface="メイリオ" panose="020B0604030504040204" pitchFamily="50" charset="-128"/>
                <a:ea typeface="メイリオ" panose="020B0604030504040204" pitchFamily="50" charset="-128"/>
              </a:rPr>
              <a:t>　　⇒　販売職（同じ）</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defTabSz="842560"/>
            <a:r>
              <a:rPr kumimoji="1" lang="ja-JP" altLang="en-US" sz="1015" dirty="0">
                <a:solidFill>
                  <a:prstClr val="black"/>
                </a:solidFill>
                <a:latin typeface="メイリオ" panose="020B0604030504040204" pitchFamily="50" charset="-128"/>
                <a:ea typeface="メイリオ" panose="020B0604030504040204" pitchFamily="50" charset="-128"/>
              </a:rPr>
              <a:t>◆中核的業務</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marL="413249" indent="-413249" defTabSz="842560"/>
            <a:r>
              <a:rPr kumimoji="1" lang="ja-JP" altLang="en-US" sz="1015" dirty="0">
                <a:solidFill>
                  <a:prstClr val="black"/>
                </a:solidFill>
                <a:latin typeface="メイリオ" panose="020B0604030504040204" pitchFamily="50" charset="-128"/>
                <a:ea typeface="メイリオ" panose="020B0604030504040204" pitchFamily="50" charset="-128"/>
              </a:rPr>
              <a:t>　　⇒　扱う商品は違うものの、</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marL="413249" indent="-413249" defTabSz="842560"/>
            <a:r>
              <a:rPr kumimoji="1" lang="en-US" altLang="ja-JP" sz="1015" dirty="0">
                <a:solidFill>
                  <a:prstClr val="black"/>
                </a:solidFill>
                <a:latin typeface="メイリオ" panose="020B0604030504040204" pitchFamily="50" charset="-128"/>
                <a:ea typeface="メイリオ" panose="020B0604030504040204" pitchFamily="50" charset="-128"/>
              </a:rPr>
              <a:t>       </a:t>
            </a:r>
            <a:r>
              <a:rPr kumimoji="1" lang="ja-JP" altLang="en-US" sz="1015" dirty="0">
                <a:solidFill>
                  <a:prstClr val="black"/>
                </a:solidFill>
                <a:latin typeface="メイリオ" panose="020B0604030504040204" pitchFamily="50" charset="-128"/>
                <a:ea typeface="メイリオ" panose="020B0604030504040204" pitchFamily="50" charset="-128"/>
              </a:rPr>
              <a:t>　必要な知識の水準などに</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marL="413249" indent="-413249" defTabSz="842560"/>
            <a:r>
              <a:rPr kumimoji="1" lang="ja-JP" altLang="en-US" sz="1015" dirty="0">
                <a:solidFill>
                  <a:prstClr val="black"/>
                </a:solidFill>
                <a:latin typeface="メイリオ" panose="020B0604030504040204" pitchFamily="50" charset="-128"/>
                <a:ea typeface="メイリオ" panose="020B0604030504040204" pitchFamily="50" charset="-128"/>
              </a:rPr>
              <a:t>　　　 大きな違いはない</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marL="413249" indent="-413249" defTabSz="842560"/>
            <a:r>
              <a:rPr kumimoji="1" lang="en-US" altLang="ja-JP" sz="1015" dirty="0">
                <a:solidFill>
                  <a:prstClr val="black"/>
                </a:solidFill>
                <a:latin typeface="メイリオ" panose="020B0604030504040204" pitchFamily="50" charset="-128"/>
                <a:ea typeface="メイリオ" panose="020B0604030504040204" pitchFamily="50" charset="-128"/>
              </a:rPr>
              <a:t>                      </a:t>
            </a:r>
            <a:r>
              <a:rPr kumimoji="1" lang="ja-JP" altLang="en-US" sz="1015" dirty="0">
                <a:solidFill>
                  <a:prstClr val="black"/>
                </a:solidFill>
                <a:latin typeface="メイリオ" panose="020B0604030504040204" pitchFamily="50" charset="-128"/>
                <a:ea typeface="メイリオ" panose="020B0604030504040204" pitchFamily="50" charset="-128"/>
              </a:rPr>
              <a:t>（実質的に同じ）</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defTabSz="842560"/>
            <a:r>
              <a:rPr kumimoji="1" lang="ja-JP" altLang="en-US" sz="1015" dirty="0">
                <a:solidFill>
                  <a:prstClr val="black"/>
                </a:solidFill>
                <a:latin typeface="メイリオ" panose="020B0604030504040204" pitchFamily="50" charset="-128"/>
                <a:ea typeface="メイリオ" panose="020B0604030504040204" pitchFamily="50" charset="-128"/>
              </a:rPr>
              <a:t>◆責任の程度</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marL="413249" indent="-413249" defTabSz="842560"/>
            <a:r>
              <a:rPr kumimoji="1" lang="ja-JP" altLang="en-US" sz="1015" dirty="0">
                <a:solidFill>
                  <a:prstClr val="black"/>
                </a:solidFill>
                <a:latin typeface="メイリオ" panose="020B0604030504040204" pitchFamily="50" charset="-128"/>
                <a:ea typeface="メイリオ" panose="020B0604030504040204" pitchFamily="50" charset="-128"/>
              </a:rPr>
              <a:t>　　⇒　在庫管理や部下の指導に</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marL="413249" indent="-413249" defTabSz="842560"/>
            <a:r>
              <a:rPr kumimoji="1" lang="en-US" altLang="ja-JP" sz="1015" dirty="0">
                <a:solidFill>
                  <a:prstClr val="black"/>
                </a:solidFill>
                <a:latin typeface="メイリオ" panose="020B0604030504040204" pitchFamily="50" charset="-128"/>
                <a:ea typeface="メイリオ" panose="020B0604030504040204" pitchFamily="50" charset="-128"/>
              </a:rPr>
              <a:t>         </a:t>
            </a:r>
            <a:r>
              <a:rPr kumimoji="1" lang="ja-JP" altLang="en-US" sz="1015" dirty="0">
                <a:solidFill>
                  <a:prstClr val="black"/>
                </a:solidFill>
                <a:latin typeface="メイリオ" panose="020B0604030504040204" pitchFamily="50" charset="-128"/>
                <a:ea typeface="メイリオ" panose="020B0604030504040204" pitchFamily="50" charset="-128"/>
              </a:rPr>
              <a:t>伴う責任の重さも違いはない（著しく異ならない）</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algn="ctr" defTabSz="842560"/>
            <a:endParaRPr kumimoji="1" lang="en-US" altLang="ja-JP" sz="462" dirty="0">
              <a:solidFill>
                <a:prstClr val="black"/>
              </a:solidFill>
              <a:latin typeface="メイリオ" panose="020B0604030504040204" pitchFamily="50" charset="-128"/>
              <a:ea typeface="メイリオ" panose="020B0604030504040204" pitchFamily="50" charset="-128"/>
            </a:endParaRPr>
          </a:p>
          <a:p>
            <a:pPr algn="ctr" defTabSz="842560"/>
            <a:r>
              <a:rPr kumimoji="1" lang="ja-JP" altLang="en-US" sz="1015" dirty="0">
                <a:solidFill>
                  <a:prstClr val="black"/>
                </a:solidFill>
                <a:latin typeface="メイリオ" panose="020B0604030504040204" pitchFamily="50" charset="-128"/>
                <a:ea typeface="メイリオ" panose="020B0604030504040204" pitchFamily="50" charset="-128"/>
              </a:rPr>
              <a:t>↓</a:t>
            </a:r>
            <a:endParaRPr kumimoji="1" lang="en-US" altLang="ja-JP" sz="1015" dirty="0">
              <a:solidFill>
                <a:prstClr val="black"/>
              </a:solidFill>
              <a:latin typeface="メイリオ" panose="020B0604030504040204" pitchFamily="50" charset="-128"/>
              <a:ea typeface="メイリオ" panose="020B0604030504040204" pitchFamily="50" charset="-128"/>
            </a:endParaRPr>
          </a:p>
          <a:p>
            <a:pPr algn="ctr" defTabSz="842560"/>
            <a:endParaRPr kumimoji="1" lang="en-US" altLang="ja-JP" sz="462" dirty="0">
              <a:solidFill>
                <a:prstClr val="black"/>
              </a:solidFill>
              <a:latin typeface="メイリオ" panose="020B0604030504040204" pitchFamily="50" charset="-128"/>
              <a:ea typeface="メイリオ" panose="020B0604030504040204" pitchFamily="50" charset="-128"/>
            </a:endParaRPr>
          </a:p>
          <a:p>
            <a:pPr algn="ctr" defTabSz="842560"/>
            <a:r>
              <a:rPr kumimoji="1" lang="ja-JP" altLang="en-US" sz="1108" b="1" u="sng" dirty="0">
                <a:solidFill>
                  <a:prstClr val="black"/>
                </a:solidFill>
                <a:latin typeface="メイリオ" panose="020B0604030504040204" pitchFamily="50" charset="-128"/>
                <a:ea typeface="メイリオ" panose="020B0604030504040204" pitchFamily="50" charset="-128"/>
              </a:rPr>
              <a:t>職務内容は同じ</a:t>
            </a:r>
            <a:endParaRPr kumimoji="1" lang="en-US" altLang="ja-JP" sz="1108" b="1" u="sng" dirty="0">
              <a:solidFill>
                <a:prstClr val="black"/>
              </a:solidFill>
              <a:latin typeface="メイリオ" panose="020B0604030504040204" pitchFamily="50" charset="-128"/>
              <a:ea typeface="メイリオ" panose="020B0604030504040204" pitchFamily="50" charset="-128"/>
            </a:endParaRPr>
          </a:p>
        </p:txBody>
      </p:sp>
      <p:sp>
        <p:nvSpPr>
          <p:cNvPr id="16" name="四角形吹き出し 15"/>
          <p:cNvSpPr/>
          <p:nvPr/>
        </p:nvSpPr>
        <p:spPr>
          <a:xfrm>
            <a:off x="6287052" y="2938141"/>
            <a:ext cx="2856948" cy="1319898"/>
          </a:xfrm>
          <a:prstGeom prst="wedgeRectCallout">
            <a:avLst>
              <a:gd name="adj1" fmla="val -8440"/>
              <a:gd name="adj2" fmla="val -66760"/>
            </a:avLst>
          </a:prstGeom>
          <a:solidFill>
            <a:schemeClr val="accent5">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66462" tIns="33231" rIns="33231" bIns="33231" rtlCol="0" anchor="ctr"/>
          <a:lstStyle/>
          <a:p>
            <a:pPr marL="161196" indent="-161196" defTabSz="842560">
              <a:spcBef>
                <a:spcPts val="277"/>
              </a:spcBef>
              <a:defRPr/>
            </a:pPr>
            <a:r>
              <a:rPr kumimoji="1" lang="en-US" altLang="ja-JP" sz="1108" dirty="0">
                <a:solidFill>
                  <a:prstClr val="black"/>
                </a:solidFill>
                <a:latin typeface="メイリオ" panose="020B0604030504040204" pitchFamily="50" charset="-128"/>
                <a:ea typeface="メイリオ" panose="020B0604030504040204" pitchFamily="50" charset="-128"/>
              </a:rPr>
              <a:t>【</a:t>
            </a:r>
            <a:r>
              <a:rPr kumimoji="1" lang="ja-JP" altLang="en-US" sz="1108" dirty="0">
                <a:solidFill>
                  <a:prstClr val="black"/>
                </a:solidFill>
                <a:latin typeface="メイリオ" panose="020B0604030504040204" pitchFamily="50" charset="-128"/>
                <a:ea typeface="メイリオ" panose="020B0604030504040204" pitchFamily="50" charset="-128"/>
              </a:rPr>
              <a:t>例</a:t>
            </a:r>
            <a:r>
              <a:rPr kumimoji="1" lang="en-US" altLang="ja-JP" sz="1108" dirty="0">
                <a:solidFill>
                  <a:prstClr val="black"/>
                </a:solidFill>
                <a:latin typeface="メイリオ" panose="020B0604030504040204" pitchFamily="50" charset="-128"/>
                <a:ea typeface="メイリオ" panose="020B0604030504040204" pitchFamily="50" charset="-128"/>
              </a:rPr>
              <a:t>】</a:t>
            </a:r>
          </a:p>
          <a:p>
            <a:pPr marL="499709" indent="-499709"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正社員：</a:t>
            </a:r>
            <a:r>
              <a:rPr kumimoji="1" lang="ja-JP" altLang="en-US" sz="1108" spc="-92" dirty="0">
                <a:solidFill>
                  <a:prstClr val="black"/>
                </a:solidFill>
                <a:latin typeface="メイリオ" panose="020B0604030504040204" pitchFamily="50" charset="-128"/>
                <a:ea typeface="メイリオ" panose="020B0604030504040204" pitchFamily="50" charset="-128"/>
              </a:rPr>
              <a:t>就業規則上は「全国異動あり」だが、</a:t>
            </a:r>
            <a:endParaRPr kumimoji="1" lang="en-US" altLang="ja-JP" sz="1108" spc="-92" dirty="0">
              <a:solidFill>
                <a:prstClr val="black"/>
              </a:solidFill>
              <a:latin typeface="メイリオ" panose="020B0604030504040204" pitchFamily="50" charset="-128"/>
              <a:ea typeface="メイリオ" panose="020B0604030504040204" pitchFamily="50" charset="-128"/>
            </a:endParaRPr>
          </a:p>
          <a:p>
            <a:pPr marL="499709" indent="-499709" defTabSz="842560">
              <a:spcBef>
                <a:spcPts val="277"/>
              </a:spcBef>
              <a:defRPr/>
            </a:pPr>
            <a:r>
              <a:rPr kumimoji="1" lang="en-US" altLang="ja-JP" sz="1108" spc="-92" dirty="0">
                <a:solidFill>
                  <a:prstClr val="black"/>
                </a:solidFill>
                <a:latin typeface="メイリオ" panose="020B0604030504040204" pitchFamily="50" charset="-128"/>
                <a:ea typeface="メイリオ" panose="020B0604030504040204" pitchFamily="50" charset="-128"/>
              </a:rPr>
              <a:t>               </a:t>
            </a:r>
            <a:r>
              <a:rPr kumimoji="1" lang="ja-JP" altLang="en-US" sz="1108" spc="-92" dirty="0">
                <a:solidFill>
                  <a:prstClr val="black"/>
                </a:solidFill>
                <a:latin typeface="メイリオ" panose="020B0604030504040204" pitchFamily="50" charset="-128"/>
                <a:ea typeface="メイリオ" panose="020B0604030504040204" pitchFamily="50" charset="-128"/>
              </a:rPr>
              <a:t>実態として異動した者はいない</a:t>
            </a:r>
            <a:endParaRPr kumimoji="1" lang="en-US" altLang="ja-JP" sz="1108" spc="-92" dirty="0">
              <a:solidFill>
                <a:prstClr val="black"/>
              </a:solidFill>
              <a:latin typeface="メイリオ" panose="020B0604030504040204" pitchFamily="50" charset="-128"/>
              <a:ea typeface="メイリオ" panose="020B0604030504040204" pitchFamily="50" charset="-128"/>
            </a:endParaRPr>
          </a:p>
          <a:p>
            <a:pPr marL="161196" indent="-161196"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パート：異動は無い</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ctr" defTabSz="842560">
              <a:spcBef>
                <a:spcPts val="277"/>
              </a:spcBef>
              <a:defRPr/>
            </a:pPr>
            <a:r>
              <a:rPr kumimoji="1" lang="ja-JP" altLang="en-US" sz="1108" dirty="0">
                <a:solidFill>
                  <a:prstClr val="black"/>
                </a:solidFill>
                <a:latin typeface="メイリオ" panose="020B0604030504040204" pitchFamily="50" charset="-128"/>
                <a:ea typeface="メイリオ" panose="020B0604030504040204" pitchFamily="50" charset="-128"/>
              </a:rPr>
              <a:t>↓</a:t>
            </a:r>
            <a:endParaRPr kumimoji="1" lang="en-US" altLang="ja-JP" sz="1108" dirty="0">
              <a:solidFill>
                <a:prstClr val="black"/>
              </a:solidFill>
              <a:latin typeface="メイリオ" panose="020B0604030504040204" pitchFamily="50" charset="-128"/>
              <a:ea typeface="メイリオ" panose="020B0604030504040204" pitchFamily="50" charset="-128"/>
            </a:endParaRPr>
          </a:p>
          <a:p>
            <a:pPr marL="161196" indent="-161196" algn="ctr" defTabSz="842560">
              <a:spcBef>
                <a:spcPts val="277"/>
              </a:spcBef>
              <a:defRPr/>
            </a:pPr>
            <a:r>
              <a:rPr kumimoji="1" lang="ja-JP" altLang="en-US" sz="1108" b="1" u="sng" dirty="0">
                <a:solidFill>
                  <a:prstClr val="black"/>
                </a:solidFill>
                <a:latin typeface="メイリオ" panose="020B0604030504040204" pitchFamily="50" charset="-128"/>
                <a:ea typeface="メイリオ" panose="020B0604030504040204" pitchFamily="50" charset="-128"/>
              </a:rPr>
              <a:t>配置の変更範囲は同じ</a:t>
            </a:r>
          </a:p>
        </p:txBody>
      </p:sp>
      <p:sp>
        <p:nvSpPr>
          <p:cNvPr id="19" name="正方形/長方形 18"/>
          <p:cNvSpPr/>
          <p:nvPr/>
        </p:nvSpPr>
        <p:spPr>
          <a:xfrm>
            <a:off x="185051" y="320012"/>
            <a:ext cx="8611816" cy="450231"/>
          </a:xfrm>
          <a:prstGeom prst="rect">
            <a:avLst/>
          </a:prstGeom>
          <a:solidFill>
            <a:srgbClr val="D50115"/>
          </a:solidFill>
          <a:ln>
            <a:noFill/>
          </a:ln>
        </p:spPr>
        <p:style>
          <a:lnRef idx="2">
            <a:schemeClr val="accent1">
              <a:shade val="50000"/>
            </a:schemeClr>
          </a:lnRef>
          <a:fillRef idx="1">
            <a:schemeClr val="accent1"/>
          </a:fillRef>
          <a:effectRef idx="0">
            <a:schemeClr val="accent1"/>
          </a:effectRef>
          <a:fontRef idx="minor">
            <a:schemeClr val="lt1"/>
          </a:fontRef>
        </p:style>
        <p:txBody>
          <a:bodyPr lIns="99692" tIns="66462" bIns="0" rtlCol="0" anchor="ctr"/>
          <a:lstStyle/>
          <a:p>
            <a:pPr defTabSz="842560">
              <a:defRPr/>
            </a:pPr>
            <a:r>
              <a:rPr kumimoji="1" lang="ja-JP" altLang="en-US" sz="1846"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１－①</a:t>
            </a:r>
            <a:r>
              <a:rPr kumimoji="1" lang="ja-JP" altLang="en-US" sz="1846"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不合理な待遇差をなくすための規定の整備</a:t>
            </a:r>
          </a:p>
        </p:txBody>
      </p:sp>
      <p:sp>
        <p:nvSpPr>
          <p:cNvPr id="3" name="スライド番号プレースホルダー 2"/>
          <p:cNvSpPr>
            <a:spLocks noGrp="1"/>
          </p:cNvSpPr>
          <p:nvPr>
            <p:ph type="sldNum" sz="quarter" idx="12"/>
          </p:nvPr>
        </p:nvSpPr>
        <p:spPr/>
        <p:txBody>
          <a:bodyPr/>
          <a:lstStyle/>
          <a:p>
            <a:pPr>
              <a:defRPr/>
            </a:pPr>
            <a:fld id="{AFF62460-EC34-422A-A834-EA8B1E04C307}" type="slidenum">
              <a:rPr lang="en-US" altLang="ja-JP" sz="1480" smtClean="0">
                <a:latin typeface="+mj-ea"/>
                <a:ea typeface="+mj-ea"/>
              </a:rPr>
              <a:pPr>
                <a:defRPr/>
              </a:pPr>
              <a:t>4</a:t>
            </a:fld>
            <a:endParaRPr lang="en-US" altLang="ja-JP" sz="1480" dirty="0">
              <a:latin typeface="+mj-ea"/>
              <a:ea typeface="+mj-ea"/>
            </a:endParaRPr>
          </a:p>
        </p:txBody>
      </p:sp>
    </p:spTree>
    <p:extLst>
      <p:ext uri="{BB962C8B-B14F-4D97-AF65-F5344CB8AC3E}">
        <p14:creationId xmlns:p14="http://schemas.microsoft.com/office/powerpoint/2010/main" val="3333408229"/>
      </p:ext>
    </p:extLst>
  </p:cSld>
  <p:clrMapOvr>
    <a:masterClrMapping/>
  </p:clrMapOvr>
  <mc:AlternateContent xmlns:mc="http://schemas.openxmlformats.org/markup-compatibility/2006" xmlns:p14="http://schemas.microsoft.com/office/powerpoint/2010/main">
    <mc:Choice Requires="p14">
      <p:transition spd="slow" p14:dur="2000" advTm="11323"/>
    </mc:Choice>
    <mc:Fallback xmlns="">
      <p:transition spd="slow" advTm="11323"/>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3094500" y="5693526"/>
            <a:ext cx="5931631" cy="730821"/>
          </a:xfrm>
          <a:prstGeom prst="roundRect">
            <a:avLst/>
          </a:prstGeom>
          <a:noFill/>
          <a:ln>
            <a:solidFill>
              <a:srgbClr val="F688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2385"/>
            <a:r>
              <a:rPr kumimoji="1" lang="ja-JP" altLang="en-US" sz="1662" dirty="0">
                <a:solidFill>
                  <a:prstClr val="black"/>
                </a:solidFill>
                <a:latin typeface="Calibri"/>
                <a:ea typeface="ＭＳ Ｐゴシック" panose="020B0600070205080204" pitchFamily="50" charset="-128"/>
              </a:rPr>
              <a:t>企業の取組事例や、裁判事例等を紹介するハラスメント対策の総合情報サイトです。是非ご活用ください！</a:t>
            </a:r>
            <a:r>
              <a:rPr kumimoji="1" lang="ja-JP" altLang="en-US" sz="1662" dirty="0">
                <a:solidFill>
                  <a:prstClr val="white"/>
                </a:solidFill>
                <a:latin typeface="Calibri"/>
                <a:ea typeface="ＭＳ Ｐゴシック" panose="020B0600070205080204" pitchFamily="50" charset="-128"/>
              </a:rPr>
              <a:t>の</a:t>
            </a:r>
          </a:p>
        </p:txBody>
      </p:sp>
      <p:sp>
        <p:nvSpPr>
          <p:cNvPr id="5" name="タイトル 1"/>
          <p:cNvSpPr txBox="1">
            <a:spLocks/>
          </p:cNvSpPr>
          <p:nvPr/>
        </p:nvSpPr>
        <p:spPr>
          <a:xfrm>
            <a:off x="468452" y="570378"/>
            <a:ext cx="8400755" cy="930714"/>
          </a:xfrm>
          <a:prstGeom prst="rect">
            <a:avLst/>
          </a:prstGeom>
          <a:solidFill>
            <a:schemeClr val="tx2">
              <a:lumMod val="60000"/>
              <a:lumOff val="40000"/>
            </a:schemeClr>
          </a:solidFill>
        </p:spPr>
        <p:txBody>
          <a:bodyPr/>
          <a:lstStyle>
            <a:lvl1pPr algn="ctr" defTabSz="912462" rtl="0" eaLnBrk="1" latinLnBrk="0" hangingPunct="1">
              <a:spcBef>
                <a:spcPct val="0"/>
              </a:spcBef>
              <a:buNone/>
              <a:defRPr kumimoji="1" sz="4400" kern="1200">
                <a:solidFill>
                  <a:schemeClr val="tx1"/>
                </a:solidFill>
                <a:latin typeface="+mj-lt"/>
                <a:ea typeface="+mj-ea"/>
                <a:cs typeface="+mj-cs"/>
              </a:defRPr>
            </a:lvl1pPr>
          </a:lstStyle>
          <a:p>
            <a:pPr defTabSz="842385"/>
            <a:r>
              <a:rPr lang="ja-JP" altLang="en-US" sz="2770" dirty="0">
                <a:solidFill>
                  <a:prstClr val="white"/>
                </a:solidFill>
                <a:latin typeface="Calibri"/>
                <a:ea typeface="ＭＳ Ｐゴシック" panose="020B0600070205080204" pitchFamily="50" charset="-128"/>
              </a:rPr>
              <a:t>職場におけるハラスメント対策の総合情報サイト</a:t>
            </a:r>
          </a:p>
          <a:p>
            <a:pPr defTabSz="842385"/>
            <a:r>
              <a:rPr lang="ja-JP" altLang="en-US" sz="2770" dirty="0">
                <a:solidFill>
                  <a:prstClr val="white"/>
                </a:solidFill>
                <a:latin typeface="Calibri"/>
                <a:ea typeface="ＭＳ Ｐゴシック" panose="020B0600070205080204" pitchFamily="50" charset="-128"/>
              </a:rPr>
              <a:t>「あかるい職場応援団」　</a:t>
            </a:r>
            <a:r>
              <a:rPr lang="ja-JP" altLang="en-US" sz="2954" dirty="0">
                <a:solidFill>
                  <a:prstClr val="white"/>
                </a:solidFill>
                <a:latin typeface="Calibri"/>
                <a:ea typeface="ＭＳ Ｐゴシック" panose="020B0600070205080204" pitchFamily="50" charset="-128"/>
              </a:rPr>
              <a:t>　　　　　　　</a:t>
            </a:r>
            <a:endParaRPr lang="ja-JP" altLang="en-US" sz="1477" dirty="0">
              <a:solidFill>
                <a:prstClr val="white"/>
              </a:solidFill>
              <a:latin typeface="Calibri"/>
              <a:ea typeface="ＭＳ Ｐゴシック" panose="020B0600070205080204" pitchFamily="50" charset="-128"/>
            </a:endParaRPr>
          </a:p>
        </p:txBody>
      </p:sp>
      <p:sp>
        <p:nvSpPr>
          <p:cNvPr id="7" name="テキスト ボックス 6"/>
          <p:cNvSpPr txBox="1"/>
          <p:nvPr/>
        </p:nvSpPr>
        <p:spPr>
          <a:xfrm>
            <a:off x="373689" y="2658990"/>
            <a:ext cx="8751701" cy="319639"/>
          </a:xfrm>
          <a:prstGeom prst="rect">
            <a:avLst/>
          </a:prstGeom>
          <a:noFill/>
        </p:spPr>
        <p:txBody>
          <a:bodyPr wrap="square" rtlCol="0">
            <a:spAutoFit/>
          </a:bodyPr>
          <a:lstStyle/>
          <a:p>
            <a:pPr defTabSz="842385" fontAlgn="base" latinLnBrk="1"/>
            <a:r>
              <a:rPr kumimoji="1" lang="ja-JP" altLang="en-US" sz="1477" b="1" dirty="0">
                <a:solidFill>
                  <a:prstClr val="black"/>
                </a:solidFill>
                <a:latin typeface="Calibri"/>
                <a:ea typeface="ＭＳ Ｐゴシック" panose="020B0600070205080204" pitchFamily="50" charset="-128"/>
              </a:rPr>
              <a:t>　</a:t>
            </a:r>
            <a:endParaRPr kumimoji="1" lang="ja-JP" altLang="ja-JP" sz="1200" dirty="0">
              <a:solidFill>
                <a:prstClr val="black"/>
              </a:solidFill>
              <a:latin typeface="Calibri"/>
              <a:ea typeface="ＭＳ Ｐゴシック" panose="020B0600070205080204" pitchFamily="50" charset="-128"/>
            </a:endParaRPr>
          </a:p>
        </p:txBody>
      </p:sp>
      <p:sp>
        <p:nvSpPr>
          <p:cNvPr id="3" name="テキスト ボックス 2"/>
          <p:cNvSpPr txBox="1"/>
          <p:nvPr/>
        </p:nvSpPr>
        <p:spPr>
          <a:xfrm>
            <a:off x="382256" y="1596991"/>
            <a:ext cx="8643875" cy="490006"/>
          </a:xfrm>
          <a:prstGeom prst="rect">
            <a:avLst/>
          </a:prstGeom>
          <a:noFill/>
        </p:spPr>
        <p:txBody>
          <a:bodyPr wrap="square" rtlCol="0">
            <a:spAutoFit/>
          </a:bodyPr>
          <a:lstStyle/>
          <a:p>
            <a:pPr defTabSz="842385"/>
            <a:r>
              <a:rPr kumimoji="1" lang="ja-JP" altLang="en-US" sz="1292" dirty="0">
                <a:solidFill>
                  <a:prstClr val="black"/>
                </a:solidFill>
                <a:latin typeface="Calibri"/>
                <a:ea typeface="ＭＳ Ｐゴシック" panose="020B0600070205080204" pitchFamily="50" charset="-128"/>
              </a:rPr>
              <a:t>職場のハラスメント対策に取り組む企業へのインタビュー記事を掲載しています。</a:t>
            </a:r>
            <a:endParaRPr kumimoji="1" lang="en-US" altLang="ja-JP" sz="1292" dirty="0">
              <a:solidFill>
                <a:prstClr val="black"/>
              </a:solidFill>
              <a:latin typeface="Calibri"/>
              <a:ea typeface="ＭＳ Ｐゴシック" panose="020B0600070205080204" pitchFamily="50" charset="-128"/>
            </a:endParaRPr>
          </a:p>
          <a:p>
            <a:pPr defTabSz="842385"/>
            <a:r>
              <a:rPr kumimoji="1" lang="ja-JP" altLang="en-US" sz="1292" dirty="0">
                <a:solidFill>
                  <a:prstClr val="black"/>
                </a:solidFill>
                <a:latin typeface="Calibri"/>
                <a:ea typeface="ＭＳ Ｐゴシック" panose="020B0600070205080204" pitchFamily="50" charset="-128"/>
              </a:rPr>
              <a:t>働きやすい職場の整備に向けて、ぜひ参考にしてください。</a:t>
            </a:r>
          </a:p>
        </p:txBody>
      </p:sp>
      <p:sp>
        <p:nvSpPr>
          <p:cNvPr id="6" name="テキスト ボックス 5"/>
          <p:cNvSpPr txBox="1"/>
          <p:nvPr/>
        </p:nvSpPr>
        <p:spPr>
          <a:xfrm>
            <a:off x="382256" y="3538767"/>
            <a:ext cx="5140139" cy="291170"/>
          </a:xfrm>
          <a:prstGeom prst="rect">
            <a:avLst/>
          </a:prstGeom>
          <a:noFill/>
        </p:spPr>
        <p:txBody>
          <a:bodyPr wrap="square" rtlCol="0">
            <a:spAutoFit/>
          </a:bodyPr>
          <a:lstStyle/>
          <a:p>
            <a:pPr defTabSz="842385"/>
            <a:r>
              <a:rPr kumimoji="1" lang="ja-JP" altLang="en-US" sz="1292" dirty="0">
                <a:solidFill>
                  <a:prstClr val="black"/>
                </a:solidFill>
                <a:latin typeface="ＭＳ Ｐゴシック" panose="020B0600070205080204" pitchFamily="50" charset="-128"/>
                <a:ea typeface="ＭＳ Ｐゴシック" panose="020B0600070205080204" pitchFamily="50" charset="-128"/>
              </a:rPr>
              <a:t>パンフレットや社内研修用資料などダウンロード資料も充実しています。</a:t>
            </a:r>
          </a:p>
        </p:txBody>
      </p:sp>
      <p:pic>
        <p:nvPicPr>
          <p:cNvPr id="9" name="図 8"/>
          <p:cNvPicPr>
            <a:picLocks noChangeAspect="1"/>
          </p:cNvPicPr>
          <p:nvPr/>
        </p:nvPicPr>
        <p:blipFill>
          <a:blip r:embed="rId3"/>
          <a:stretch>
            <a:fillRect/>
          </a:stretch>
        </p:blipFill>
        <p:spPr>
          <a:xfrm>
            <a:off x="915623" y="2170759"/>
            <a:ext cx="6080512" cy="1367139"/>
          </a:xfrm>
          <a:prstGeom prst="rect">
            <a:avLst/>
          </a:prstGeom>
        </p:spPr>
      </p:pic>
      <p:pic>
        <p:nvPicPr>
          <p:cNvPr id="10" name="図 9"/>
          <p:cNvPicPr>
            <a:picLocks noChangeAspect="1"/>
          </p:cNvPicPr>
          <p:nvPr/>
        </p:nvPicPr>
        <p:blipFill>
          <a:blip r:embed="rId4"/>
          <a:stretch>
            <a:fillRect/>
          </a:stretch>
        </p:blipFill>
        <p:spPr>
          <a:xfrm>
            <a:off x="7297662" y="2203311"/>
            <a:ext cx="1218984" cy="1223919"/>
          </a:xfrm>
          <a:prstGeom prst="rect">
            <a:avLst/>
          </a:prstGeom>
        </p:spPr>
      </p:pic>
      <p:pic>
        <p:nvPicPr>
          <p:cNvPr id="11" name="図 10"/>
          <p:cNvPicPr>
            <a:picLocks noChangeAspect="1"/>
          </p:cNvPicPr>
          <p:nvPr/>
        </p:nvPicPr>
        <p:blipFill>
          <a:blip r:embed="rId5"/>
          <a:stretch>
            <a:fillRect/>
          </a:stretch>
        </p:blipFill>
        <p:spPr>
          <a:xfrm>
            <a:off x="915624" y="3891688"/>
            <a:ext cx="1767794" cy="2501284"/>
          </a:xfrm>
          <a:prstGeom prst="rect">
            <a:avLst/>
          </a:prstGeom>
        </p:spPr>
      </p:pic>
      <p:sp>
        <p:nvSpPr>
          <p:cNvPr id="12" name="テキスト ボックス 11"/>
          <p:cNvSpPr txBox="1"/>
          <p:nvPr/>
        </p:nvSpPr>
        <p:spPr>
          <a:xfrm>
            <a:off x="3323664" y="4792421"/>
            <a:ext cx="5850202" cy="688843"/>
          </a:xfrm>
          <a:prstGeom prst="rect">
            <a:avLst/>
          </a:prstGeom>
          <a:noFill/>
        </p:spPr>
        <p:txBody>
          <a:bodyPr wrap="square" rtlCol="0">
            <a:spAutoFit/>
          </a:bodyPr>
          <a:lstStyle/>
          <a:p>
            <a:pPr defTabSz="842385"/>
            <a:r>
              <a:rPr kumimoji="1" lang="ja-JP" altLang="en-US" sz="1292" dirty="0">
                <a:solidFill>
                  <a:prstClr val="black"/>
                </a:solidFill>
                <a:latin typeface="ＭＳ Ｐゴシック" panose="020B0600070205080204" pitchFamily="50" charset="-128"/>
                <a:ea typeface="ＭＳ Ｐゴシック" panose="020B0600070205080204" pitchFamily="50" charset="-128"/>
              </a:rPr>
              <a:t>ハラスメントでお困りの方は、無料で相談できる全国の労働局・労働基準監督署にある総合労働相談コーナーをご利用ください。</a:t>
            </a:r>
            <a:endParaRPr kumimoji="1" lang="en-US" altLang="ja-JP" sz="1292" dirty="0">
              <a:solidFill>
                <a:prstClr val="black"/>
              </a:solidFill>
              <a:latin typeface="ＭＳ Ｐゴシック" panose="020B0600070205080204" pitchFamily="50" charset="-128"/>
              <a:ea typeface="ＭＳ Ｐゴシック" panose="020B0600070205080204" pitchFamily="50" charset="-128"/>
            </a:endParaRPr>
          </a:p>
          <a:p>
            <a:pPr defTabSz="842385"/>
            <a:r>
              <a:rPr kumimoji="1" lang="ja-JP" altLang="en-US" sz="1292" dirty="0">
                <a:solidFill>
                  <a:prstClr val="black"/>
                </a:solidFill>
                <a:latin typeface="ＭＳ Ｐゴシック" panose="020B0600070205080204" pitchFamily="50" charset="-128"/>
                <a:ea typeface="ＭＳ Ｐゴシック" panose="020B0600070205080204" pitchFamily="50" charset="-128"/>
              </a:rPr>
              <a:t>詳しくは、ポータルサイト「あかるい職場応援団」まで</a:t>
            </a:r>
          </a:p>
        </p:txBody>
      </p:sp>
      <p:pic>
        <p:nvPicPr>
          <p:cNvPr id="14" name="図 13"/>
          <p:cNvPicPr>
            <a:picLocks noChangeAspect="1"/>
          </p:cNvPicPr>
          <p:nvPr/>
        </p:nvPicPr>
        <p:blipFill>
          <a:blip r:embed="rId6"/>
          <a:stretch>
            <a:fillRect/>
          </a:stretch>
        </p:blipFill>
        <p:spPr>
          <a:xfrm>
            <a:off x="3312526" y="3942916"/>
            <a:ext cx="2655370" cy="668239"/>
          </a:xfrm>
          <a:prstGeom prst="rect">
            <a:avLst/>
          </a:prstGeom>
        </p:spPr>
      </p:pic>
      <p:sp>
        <p:nvSpPr>
          <p:cNvPr id="15" name="テキスト ボックス 14"/>
          <p:cNvSpPr txBox="1"/>
          <p:nvPr/>
        </p:nvSpPr>
        <p:spPr>
          <a:xfrm>
            <a:off x="3323663" y="4494736"/>
            <a:ext cx="3013410" cy="291170"/>
          </a:xfrm>
          <a:prstGeom prst="rect">
            <a:avLst/>
          </a:prstGeom>
          <a:noFill/>
        </p:spPr>
        <p:txBody>
          <a:bodyPr wrap="square" rtlCol="0">
            <a:spAutoFit/>
          </a:bodyPr>
          <a:lstStyle/>
          <a:p>
            <a:pPr defTabSz="842385"/>
            <a:r>
              <a:rPr kumimoji="1" lang="en-US" altLang="ja-JP" sz="1292">
                <a:solidFill>
                  <a:prstClr val="black"/>
                </a:solidFill>
                <a:latin typeface="ＭＳ Ｐゴシック" panose="020B0600070205080204" pitchFamily="50" charset="-128"/>
                <a:ea typeface="ＭＳ Ｐゴシック" panose="020B0600070205080204" pitchFamily="50" charset="-128"/>
              </a:rPr>
              <a:t>https://www.no-harassment.mhlw.go.jp/</a:t>
            </a:r>
            <a:endParaRPr kumimoji="1" lang="ja-JP" altLang="en-US" sz="1292" dirty="0">
              <a:solidFill>
                <a:prstClr val="black"/>
              </a:solidFill>
              <a:latin typeface="ＭＳ Ｐゴシック" panose="020B0600070205080204" pitchFamily="50" charset="-128"/>
              <a:ea typeface="ＭＳ Ｐゴシック" panose="020B0600070205080204" pitchFamily="50" charset="-128"/>
            </a:endParaRPr>
          </a:p>
        </p:txBody>
      </p:sp>
      <p:pic>
        <p:nvPicPr>
          <p:cNvPr id="16" name="図 15"/>
          <p:cNvPicPr>
            <a:picLocks noChangeAspect="1"/>
          </p:cNvPicPr>
          <p:nvPr/>
        </p:nvPicPr>
        <p:blipFill>
          <a:blip r:embed="rId7"/>
          <a:stretch>
            <a:fillRect/>
          </a:stretch>
        </p:blipFill>
        <p:spPr>
          <a:xfrm>
            <a:off x="6364676" y="3911541"/>
            <a:ext cx="809479" cy="816838"/>
          </a:xfrm>
          <a:prstGeom prst="rect">
            <a:avLst/>
          </a:prstGeom>
        </p:spPr>
      </p:pic>
      <p:sp>
        <p:nvSpPr>
          <p:cNvPr id="2" name="スライド番号プレースホルダー 1"/>
          <p:cNvSpPr>
            <a:spLocks noGrp="1"/>
          </p:cNvSpPr>
          <p:nvPr>
            <p:ph type="sldNum" sz="quarter" idx="12"/>
          </p:nvPr>
        </p:nvSpPr>
        <p:spPr/>
        <p:txBody>
          <a:bodyPr/>
          <a:lstStyle/>
          <a:p>
            <a:fld id="{84CE9E47-739D-4E28-963D-CE5465163352}" type="slidenum">
              <a:rPr kumimoji="1" lang="ja-JP" altLang="en-US" smtClean="0"/>
              <a:t>40</a:t>
            </a:fld>
            <a:endParaRPr kumimoji="1" lang="ja-JP" altLang="en-US" dirty="0"/>
          </a:p>
        </p:txBody>
      </p:sp>
    </p:spTree>
    <p:extLst>
      <p:ext uri="{BB962C8B-B14F-4D97-AF65-F5344CB8AC3E}">
        <p14:creationId xmlns:p14="http://schemas.microsoft.com/office/powerpoint/2010/main" val="148886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1083733" y="1848303"/>
            <a:ext cx="3218092" cy="396755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正方形/長方形 16"/>
          <p:cNvSpPr/>
          <p:nvPr/>
        </p:nvSpPr>
        <p:spPr>
          <a:xfrm>
            <a:off x="1465" y="-16881"/>
            <a:ext cx="9142535" cy="450159"/>
          </a:xfrm>
          <a:prstGeom prst="rect">
            <a:avLst/>
          </a:prstGeom>
          <a:solidFill>
            <a:srgbClr val="D50115"/>
          </a:solidFill>
          <a:ln>
            <a:noFill/>
          </a:ln>
        </p:spPr>
        <p:style>
          <a:lnRef idx="2">
            <a:schemeClr val="accent1">
              <a:shade val="50000"/>
            </a:schemeClr>
          </a:lnRef>
          <a:fillRef idx="1">
            <a:schemeClr val="accent1"/>
          </a:fillRef>
          <a:effectRef idx="0">
            <a:schemeClr val="accent1"/>
          </a:effectRef>
          <a:fontRef idx="minor">
            <a:schemeClr val="lt1"/>
          </a:fontRef>
        </p:style>
        <p:txBody>
          <a:bodyPr lIns="99677" tIns="66450" bIns="0" rtlCol="0" anchor="ctr"/>
          <a:lstStyle/>
          <a:p>
            <a:pPr marL="0" marR="0" lvl="0" indent="0" defTabSz="842294" rtl="0" eaLnBrk="1" fontAlgn="auto" latinLnBrk="0" hangingPunct="1">
              <a:lnSpc>
                <a:spcPct val="100000"/>
              </a:lnSpc>
              <a:spcBef>
                <a:spcPts val="0"/>
              </a:spcBef>
              <a:spcAft>
                <a:spcPts val="0"/>
              </a:spcAft>
              <a:buClrTx/>
              <a:buSzTx/>
              <a:buFontTx/>
              <a:buNone/>
              <a:tabLst/>
              <a:defRPr/>
            </a:pPr>
            <a:r>
              <a:rPr kumimoji="1" lang="en-US" altLang="ja-JP" sz="2215"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85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－②</a:t>
            </a:r>
            <a:r>
              <a:rPr kumimoji="1" lang="ja-JP" altLang="en-US" sz="18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850" b="1" i="0" u="none" strike="noStrike" kern="120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不合理</a:t>
            </a:r>
            <a:r>
              <a:rPr kumimoji="1" lang="ja-JP" altLang="en-US" sz="185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な待遇差をなくすための規定の整備</a:t>
            </a:r>
          </a:p>
        </p:txBody>
      </p:sp>
      <p:sp>
        <p:nvSpPr>
          <p:cNvPr id="54" name="正方形/長方形 53"/>
          <p:cNvSpPr/>
          <p:nvPr/>
        </p:nvSpPr>
        <p:spPr>
          <a:xfrm>
            <a:off x="91339" y="687744"/>
            <a:ext cx="8962785" cy="54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2294" rtl="0" eaLnBrk="1" fontAlgn="auto" latinLnBrk="0" hangingPunct="1">
              <a:lnSpc>
                <a:spcPts val="1662"/>
              </a:lnSpc>
              <a:spcBef>
                <a:spcPts val="0"/>
              </a:spcBef>
              <a:spcAft>
                <a:spcPts val="0"/>
              </a:spcAft>
              <a:buClrTx/>
              <a:buSzTx/>
              <a:buFontTx/>
              <a:buNone/>
              <a:tabLst/>
              <a:defRPr/>
            </a:pPr>
            <a:endParaRPr kumimoji="1" lang="en-US" altLang="ja-JP" sz="1662"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842294" rtl="0" eaLnBrk="1" fontAlgn="auto" latinLnBrk="0" hangingPunct="1">
              <a:lnSpc>
                <a:spcPts val="1662"/>
              </a:lnSpc>
              <a:spcBef>
                <a:spcPts val="0"/>
              </a:spcBef>
              <a:spcAft>
                <a:spcPts val="0"/>
              </a:spcAft>
              <a:buClrTx/>
              <a:buSzTx/>
              <a:buFontTx/>
              <a:buNone/>
              <a:tabLst/>
              <a:defRPr/>
            </a:pPr>
            <a:r>
              <a:rPr kumimoji="1" lang="ja-JP" altLang="en-US" sz="1662"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均等・均衡待遇が求められるのは、すべての通常労働者が対象</a:t>
            </a:r>
            <a:endParaRPr kumimoji="1" lang="ja-JP" altLang="en-US" sz="16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角丸四角形 1"/>
          <p:cNvSpPr/>
          <p:nvPr/>
        </p:nvSpPr>
        <p:spPr>
          <a:xfrm>
            <a:off x="1224845" y="2419288"/>
            <a:ext cx="2952044" cy="688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総合職</a:t>
            </a:r>
            <a:endPar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（①も②も異なる）</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3" name="角丸四角形 32"/>
          <p:cNvSpPr/>
          <p:nvPr/>
        </p:nvSpPr>
        <p:spPr>
          <a:xfrm>
            <a:off x="1224845" y="3561259"/>
            <a:ext cx="2952044" cy="68862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一般職</a:t>
            </a:r>
            <a:endPar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（①は同じ、②が異なる）</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4" name="角丸四角形 33"/>
          <p:cNvSpPr/>
          <p:nvPr/>
        </p:nvSpPr>
        <p:spPr>
          <a:xfrm>
            <a:off x="1224845" y="4700988"/>
            <a:ext cx="2952044" cy="688622"/>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無期雇用フルタイム労働者</a:t>
            </a:r>
            <a:endPar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（①も②も同じ）</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 name="角丸四角形 2"/>
          <p:cNvSpPr/>
          <p:nvPr/>
        </p:nvSpPr>
        <p:spPr>
          <a:xfrm>
            <a:off x="5961291" y="2419288"/>
            <a:ext cx="2080413" cy="304036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パートタイム・</a:t>
            </a:r>
            <a:endParaRPr kumimoji="1" lang="en-US" altLang="ja-JP"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有期雇用労働者</a:t>
            </a:r>
            <a:endParaRPr kumimoji="1" lang="ja-JP" altLang="en-US" sz="1800" b="1"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0" name="左右矢印 39"/>
          <p:cNvSpPr/>
          <p:nvPr/>
        </p:nvSpPr>
        <p:spPr>
          <a:xfrm>
            <a:off x="4301825" y="3629379"/>
            <a:ext cx="1659466" cy="547897"/>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要均衡</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待遇</a:t>
            </a:r>
          </a:p>
        </p:txBody>
      </p:sp>
      <p:sp>
        <p:nvSpPr>
          <p:cNvPr id="42" name="左右矢印 41"/>
          <p:cNvSpPr/>
          <p:nvPr/>
        </p:nvSpPr>
        <p:spPr>
          <a:xfrm>
            <a:off x="4301825" y="2545678"/>
            <a:ext cx="1659466" cy="547897"/>
          </a:xfrm>
          <a:prstGeom prst="lef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要均衡</a:t>
            </a:r>
            <a:r>
              <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rPr>
              <a:t>待遇</a:t>
            </a:r>
          </a:p>
        </p:txBody>
      </p:sp>
      <p:sp>
        <p:nvSpPr>
          <p:cNvPr id="43" name="左右矢印 42"/>
          <p:cNvSpPr/>
          <p:nvPr/>
        </p:nvSpPr>
        <p:spPr>
          <a:xfrm>
            <a:off x="4301825" y="4713080"/>
            <a:ext cx="1631651" cy="455406"/>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white"/>
                </a:solidFill>
                <a:effectLst/>
                <a:uLnTx/>
                <a:uFillTx/>
                <a:latin typeface="Calibri"/>
                <a:ea typeface="ＭＳ Ｐゴシック" panose="020B0600070205080204" pitchFamily="50" charset="-128"/>
                <a:cs typeface="+mn-cs"/>
              </a:rPr>
              <a:t>要均等待遇</a:t>
            </a: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44" name="正方形/長方形 43"/>
          <p:cNvSpPr/>
          <p:nvPr/>
        </p:nvSpPr>
        <p:spPr>
          <a:xfrm>
            <a:off x="181215" y="5743251"/>
            <a:ext cx="8962785" cy="5431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842294" rtl="0" eaLnBrk="1" fontAlgn="auto" latinLnBrk="0" hangingPunct="1">
              <a:lnSpc>
                <a:spcPts val="1662"/>
              </a:lnSpc>
              <a:spcBef>
                <a:spcPts val="0"/>
              </a:spcBef>
              <a:spcAft>
                <a:spcPts val="0"/>
              </a:spcAft>
              <a:buClrTx/>
              <a:buSzTx/>
              <a:buFontTx/>
              <a:buNone/>
              <a:tabLst/>
              <a:defRPr/>
            </a:pPr>
            <a:endParaRPr kumimoji="1" lang="en-US" altLang="ja-JP" sz="1662"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842294" rtl="0" eaLnBrk="1" fontAlgn="auto" latinLnBrk="0" hangingPunct="1">
              <a:lnSpc>
                <a:spcPts val="1662"/>
              </a:lnSpc>
              <a:spcBef>
                <a:spcPts val="0"/>
              </a:spcBef>
              <a:spcAft>
                <a:spcPts val="0"/>
              </a:spcAft>
              <a:buClrTx/>
              <a:buSzTx/>
              <a:buFontTx/>
              <a:buNone/>
              <a:tabLst/>
              <a:defRPr/>
            </a:pPr>
            <a:r>
              <a:rPr kumimoji="1" lang="ja-JP" altLang="en-US" sz="1662" b="1"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①職務の内容　②職務の内容、配置の変更の範囲</a:t>
            </a:r>
            <a:endParaRPr kumimoji="1" lang="ja-JP" altLang="en-US" sz="1662"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1727201" y="1685367"/>
            <a:ext cx="1715910" cy="293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smtClean="0">
                <a:ln>
                  <a:noFill/>
                </a:ln>
                <a:solidFill>
                  <a:prstClr val="black"/>
                </a:solidFill>
                <a:effectLst/>
                <a:uLnTx/>
                <a:uFillTx/>
                <a:latin typeface="Calibri"/>
                <a:ea typeface="ＭＳ Ｐゴシック" panose="020B0600070205080204" pitchFamily="50" charset="-128"/>
                <a:cs typeface="+mn-cs"/>
              </a:rPr>
              <a:t>通常の労働者</a:t>
            </a:r>
            <a:endParaRPr kumimoji="1" lang="ja-JP" altLang="en-US" sz="1800" b="1"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fld id="{84CE9E47-739D-4E28-963D-CE5465163352}" type="slidenum">
              <a:rPr kumimoji="1" lang="ja-JP" altLang="en-US" smtClean="0"/>
              <a:t>5</a:t>
            </a:fld>
            <a:endParaRPr kumimoji="1" lang="ja-JP" altLang="en-US" dirty="0"/>
          </a:p>
        </p:txBody>
      </p:sp>
    </p:spTree>
    <p:extLst>
      <p:ext uri="{BB962C8B-B14F-4D97-AF65-F5344CB8AC3E}">
        <p14:creationId xmlns:p14="http://schemas.microsoft.com/office/powerpoint/2010/main" val="2780126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5862"/>
            <a:ext cx="9144000" cy="578225"/>
          </a:xfrm>
          <a:prstGeom prst="rect">
            <a:avLst/>
          </a:prstGeom>
          <a:solidFill>
            <a:srgbClr val="D50115"/>
          </a:solidFill>
          <a:ln w="25400" cap="flat" cmpd="sng" algn="ctr">
            <a:noFill/>
            <a:prstDash val="solid"/>
          </a:ln>
          <a:effectLst/>
        </p:spPr>
        <p:txBody>
          <a:bodyPr lIns="99692" tIns="66462" bIns="0" rtlCol="0" anchor="ctr"/>
          <a:lstStyle/>
          <a:p>
            <a:pPr defTabSz="844083">
              <a:defRPr/>
            </a:pPr>
            <a:r>
              <a:rPr lang="ja-JP" altLang="en-US" sz="1477"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２　不合理な待遇差をなくすための規定の整備｜「同一労働同一賃金ガイドライン」</a:t>
            </a:r>
            <a:r>
              <a:rPr lang="ja-JP" altLang="en-US" sz="1477"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の構成と概要</a:t>
            </a:r>
            <a:endParaRPr lang="en-US" altLang="ja-JP" sz="1477"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844083">
              <a:defRPr/>
            </a:pPr>
            <a:r>
              <a:rPr lang="ja-JP" altLang="en-US" sz="1292"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（短時間・有期雇用労働者及び派遣労働者に対する不合理な待遇の禁止等に関する指針）</a:t>
            </a:r>
          </a:p>
        </p:txBody>
      </p:sp>
      <p:sp>
        <p:nvSpPr>
          <p:cNvPr id="13" name="正方形/長方形 12"/>
          <p:cNvSpPr/>
          <p:nvPr/>
        </p:nvSpPr>
        <p:spPr>
          <a:xfrm>
            <a:off x="61784" y="2299028"/>
            <a:ext cx="9020432" cy="2946210"/>
          </a:xfrm>
          <a:prstGeom prst="rect">
            <a:avLst/>
          </a:prstGeom>
          <a:solidFill>
            <a:srgbClr val="C0504D">
              <a:lumMod val="20000"/>
              <a:lumOff val="80000"/>
            </a:srgbClr>
          </a:solidFill>
        </p:spPr>
        <p:txBody>
          <a:bodyPr wrap="square" lIns="16615" tIns="16615" rIns="16615" bIns="16615" anchor="ctr">
            <a:noAutofit/>
          </a:bodyPr>
          <a:lstStyle/>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基本的な考え方</a:t>
            </a:r>
            <a:endParaRPr lang="en-US" altLang="ja-JP"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待遇の相違が存在する場合に、どのような相違が不合理で、どのような待遇が不合理でないか</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原則となる考え方・具体例を示したもの</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ガイドラインに原則となる考え方が示されていない</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退職手当、住宅手当、家族手当等や、具体例に該当しない場合についても、不合理な待遇の相違の解消が求められる</a:t>
            </a:r>
            <a:endParaRPr lang="en-US" altLang="ja-JP"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事業主が雇用管理区分を新たに設け、待遇の水準を他の通常労働者より低く設定したとしても、他の通常労働者との間でも不合理な待遇の相違の解消等を行う必要がある</a:t>
            </a:r>
            <a:endParaRPr lang="en-US" altLang="ja-JP"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事業主は、通常労働者と短時間・有期雇用労働者との間で</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職務の内容等を分離した場合であっても当該労働者と短時間・有期雇用労働者との間の不合理な待遇の相違の解消を行う必要がある</a:t>
            </a:r>
            <a:endParaRPr lang="en-US" altLang="ja-JP"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不合理な待遇の相違の解消等に対応するため、</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労使で合意することなく通常労働者の待遇を引き下げることは望ましい対応とはいえない　</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正方形/長方形 14"/>
          <p:cNvSpPr/>
          <p:nvPr/>
        </p:nvSpPr>
        <p:spPr>
          <a:xfrm>
            <a:off x="49427" y="584087"/>
            <a:ext cx="9020432" cy="1659127"/>
          </a:xfrm>
          <a:prstGeom prst="rect">
            <a:avLst/>
          </a:prstGeom>
          <a:solidFill>
            <a:srgbClr val="C0504D">
              <a:lumMod val="20000"/>
              <a:lumOff val="80000"/>
            </a:srgbClr>
          </a:solidFill>
        </p:spPr>
        <p:txBody>
          <a:bodyPr wrap="square" lIns="16615" tIns="16615" rIns="16615" bIns="16615" anchor="ctr">
            <a:noAutofit/>
          </a:bodyPr>
          <a:lstStyle/>
          <a:p>
            <a:pPr marL="168524" indent="-168524" defTabSz="844083">
              <a:spcBef>
                <a:spcPts val="554"/>
              </a:spcBef>
            </a:pPr>
            <a:endParaRPr lang="en-US" altLang="ja-JP"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a:t>
            </a:r>
            <a:r>
              <a:rPr lang="en-US" altLang="ja-JP"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目的</a:t>
            </a:r>
            <a:endParaRPr lang="en-US" altLang="ja-JP"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同一労働同一</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賃金</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とは、</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同一の事業主に雇用される通常労働者と有期</a:t>
            </a:r>
            <a:r>
              <a:rPr lang="ja-JP" altLang="en-US"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雇用労働者・派遣労働者）との</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間の不合理な待遇の相違の解消を目指すもの</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pP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各</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事業主は職務の内容や職務に必要な能力等の内容を明確化するとともに、その職務の内容や職務に必要な能力等の内容と賃金等の待遇との関係を含めた</a:t>
            </a:r>
            <a:r>
              <a:rPr lang="ja-JP" altLang="en-US" sz="1292" b="1"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待遇の体系全体を労使の話し合いによって確認し、共有</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することが重要</a:t>
            </a:r>
            <a:endParaRPr lang="en-US" altLang="ja-JP"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defRPr/>
            </a:pP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賃金だけでなく、福利厚生、キャリア形成、職業能力の開発及び向上等を含めた取組が必要</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68524" indent="-168524" defTabSz="844083">
              <a:spcBef>
                <a:spcPts val="554"/>
              </a:spcBef>
              <a:defRPr/>
            </a:pP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正方形/長方形 17"/>
          <p:cNvSpPr/>
          <p:nvPr/>
        </p:nvSpPr>
        <p:spPr>
          <a:xfrm rot="10800000" flipV="1">
            <a:off x="61784" y="5268338"/>
            <a:ext cx="9020432" cy="462095"/>
          </a:xfrm>
          <a:prstGeom prst="rect">
            <a:avLst/>
          </a:prstGeom>
          <a:solidFill>
            <a:srgbClr val="C0504D">
              <a:lumMod val="20000"/>
              <a:lumOff val="80000"/>
            </a:srgbClr>
          </a:solidFill>
        </p:spPr>
        <p:txBody>
          <a:bodyPr wrap="square" lIns="16615" tIns="16615" rIns="16615" bIns="16615" anchor="ctr">
            <a:noAutofit/>
          </a:bodyPr>
          <a:lstStyle/>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第３　短時間・有期雇用労働者</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（待遇に関する基本的考え方と具体的な例）　</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正方形/長方形 20"/>
          <p:cNvSpPr/>
          <p:nvPr/>
        </p:nvSpPr>
        <p:spPr>
          <a:xfrm rot="10800000" flipV="1">
            <a:off x="61783" y="6266636"/>
            <a:ext cx="9020432" cy="504867"/>
          </a:xfrm>
          <a:prstGeom prst="rect">
            <a:avLst/>
          </a:prstGeom>
          <a:solidFill>
            <a:schemeClr val="accent3">
              <a:lumMod val="40000"/>
              <a:lumOff val="60000"/>
            </a:schemeClr>
          </a:solidFill>
        </p:spPr>
        <p:txBody>
          <a:bodyPr wrap="square" lIns="16615" tIns="16615" rIns="16615" bIns="16615" anchor="ctr">
            <a:noAutofit/>
          </a:bodyPr>
          <a:lstStyle/>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第５　協定対象派遣労働者</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（待遇に関する基本的考え方と具体的な例）</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正方形/長方形 21"/>
          <p:cNvSpPr/>
          <p:nvPr/>
        </p:nvSpPr>
        <p:spPr>
          <a:xfrm rot="10800000" flipV="1">
            <a:off x="61784" y="5767487"/>
            <a:ext cx="9020432" cy="462095"/>
          </a:xfrm>
          <a:prstGeom prst="rect">
            <a:avLst/>
          </a:prstGeom>
          <a:solidFill>
            <a:schemeClr val="accent3">
              <a:lumMod val="40000"/>
              <a:lumOff val="60000"/>
            </a:schemeClr>
          </a:solidFill>
        </p:spPr>
        <p:txBody>
          <a:bodyPr wrap="square" lIns="16615" tIns="16615" rIns="16615" bIns="16615" anchor="ctr">
            <a:noAutofit/>
          </a:bodyPr>
          <a:lstStyle/>
          <a:p>
            <a:pPr marL="168524" indent="-168524" defTabSz="844083">
              <a:spcBef>
                <a:spcPts val="554"/>
              </a:spcBef>
            </a:pP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派遣労働者</a:t>
            </a:r>
            <a:r>
              <a:rPr lang="ja-JP" altLang="en-US" sz="1292"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92" kern="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（待遇に関する基本的考え方と具体的な例）</a:t>
            </a:r>
            <a:endParaRPr lang="en-US" altLang="ja-JP" sz="1292"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latin typeface="+mj-ea"/>
                <a:ea typeface="+mj-ea"/>
              </a:rPr>
              <a:pPr>
                <a:defRPr/>
              </a:pPr>
              <a:t>6</a:t>
            </a:fld>
            <a:endParaRPr lang="en-US" altLang="ja-JP" sz="1480" dirty="0">
              <a:latin typeface="+mj-ea"/>
              <a:ea typeface="+mj-ea"/>
            </a:endParaRPr>
          </a:p>
        </p:txBody>
      </p:sp>
    </p:spTree>
    <p:extLst>
      <p:ext uri="{BB962C8B-B14F-4D97-AF65-F5344CB8AC3E}">
        <p14:creationId xmlns:p14="http://schemas.microsoft.com/office/powerpoint/2010/main" val="2610393102"/>
      </p:ext>
    </p:extLst>
  </p:cSld>
  <p:clrMapOvr>
    <a:masterClrMapping/>
  </p:clrMapOvr>
  <mc:AlternateContent xmlns:mc="http://schemas.openxmlformats.org/markup-compatibility/2006" xmlns:p14="http://schemas.microsoft.com/office/powerpoint/2010/main">
    <mc:Choice Requires="p14">
      <p:transition spd="slow" p14:dur="2000" advTm="7221"/>
    </mc:Choice>
    <mc:Fallback xmlns="">
      <p:transition spd="slow" advTm="7221"/>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30629" y="1325370"/>
            <a:ext cx="4762005" cy="2132573"/>
          </a:xfrm>
        </p:spPr>
        <p:txBody>
          <a:bodyPr>
            <a:normAutofit/>
          </a:bodyPr>
          <a:lstStyle/>
          <a:p>
            <a:pPr marL="0" indent="0">
              <a:buNone/>
            </a:pPr>
            <a:r>
              <a:rPr kumimoji="1" lang="ja-JP" altLang="en-US" sz="1400" b="1" dirty="0" smtClean="0"/>
              <a:t>１．基本給</a:t>
            </a:r>
            <a:endParaRPr kumimoji="1" lang="en-US" altLang="ja-JP" sz="1400" b="1" dirty="0" smtClean="0"/>
          </a:p>
          <a:p>
            <a:pPr marL="0" indent="0">
              <a:buNone/>
            </a:pPr>
            <a:r>
              <a:rPr lang="ja-JP" altLang="en-US" sz="1400" b="1" dirty="0" smtClean="0"/>
              <a:t>（１）能力又は経験に応じて支給するもの</a:t>
            </a:r>
            <a:endParaRPr lang="en-US" altLang="ja-JP" sz="1400" b="1" dirty="0" smtClean="0"/>
          </a:p>
          <a:p>
            <a:pPr marL="0" indent="0">
              <a:buNone/>
            </a:pPr>
            <a:r>
              <a:rPr lang="ja-JP" altLang="en-US" sz="1400" b="1" dirty="0" smtClean="0"/>
              <a:t>（２）業績又は成果に応じて支給するもの</a:t>
            </a:r>
            <a:endParaRPr lang="en-US" altLang="ja-JP" sz="1400" b="1" dirty="0" smtClean="0"/>
          </a:p>
          <a:p>
            <a:pPr marL="0" indent="0">
              <a:buNone/>
            </a:pPr>
            <a:r>
              <a:rPr lang="ja-JP" altLang="en-US" sz="1400" b="1" dirty="0" smtClean="0"/>
              <a:t>（３）勤続年数に応じて支給するもの</a:t>
            </a:r>
            <a:endParaRPr lang="en-US" altLang="ja-JP" sz="1400" b="1" dirty="0" smtClean="0"/>
          </a:p>
          <a:p>
            <a:pPr marL="0" indent="0">
              <a:buNone/>
            </a:pPr>
            <a:r>
              <a:rPr lang="ja-JP" altLang="en-US" sz="1400" b="1" dirty="0" smtClean="0"/>
              <a:t>（４）昇給</a:t>
            </a:r>
            <a:endParaRPr lang="en-US" altLang="ja-JP" sz="1400" b="1" dirty="0" smtClean="0"/>
          </a:p>
          <a:p>
            <a:endParaRPr lang="en-US" altLang="ja-JP" sz="1400" b="1" dirty="0" smtClean="0"/>
          </a:p>
          <a:p>
            <a:pPr marL="0" indent="0">
              <a:buNone/>
            </a:pPr>
            <a:r>
              <a:rPr lang="ja-JP" altLang="en-US" sz="1400" b="1" dirty="0" smtClean="0"/>
              <a:t>２．賞与</a:t>
            </a:r>
            <a:endParaRPr lang="en-US" altLang="ja-JP" sz="1400" b="1" dirty="0" smtClean="0"/>
          </a:p>
        </p:txBody>
      </p:sp>
      <p:sp>
        <p:nvSpPr>
          <p:cNvPr id="5" name="正方形/長方形 4"/>
          <p:cNvSpPr/>
          <p:nvPr/>
        </p:nvSpPr>
        <p:spPr>
          <a:xfrm>
            <a:off x="1" y="0"/>
            <a:ext cx="9223022" cy="647534"/>
          </a:xfrm>
          <a:prstGeom prst="rect">
            <a:avLst/>
          </a:prstGeom>
          <a:solidFill>
            <a:srgbClr val="D50115"/>
          </a:solidFill>
          <a:ln w="25400" cap="flat" cmpd="sng" algn="ctr">
            <a:noFill/>
            <a:prstDash val="solid"/>
          </a:ln>
          <a:effectLst/>
        </p:spPr>
        <p:txBody>
          <a:bodyPr lIns="92023" tIns="61350" bIns="0" rtlCol="0" anchor="ctr"/>
          <a:lstStyle/>
          <a:p>
            <a:pPr marL="0" marR="0" lvl="0" indent="0" algn="ctr" defTabSz="779173" rtl="0" eaLnBrk="1" fontAlgn="base" latinLnBrk="0" hangingPunct="1">
              <a:lnSpc>
                <a:spcPct val="100000"/>
              </a:lnSpc>
              <a:spcBef>
                <a:spcPct val="0"/>
              </a:spcBef>
              <a:spcAft>
                <a:spcPct val="0"/>
              </a:spcAft>
              <a:buClrTx/>
              <a:buSzTx/>
              <a:buFontTx/>
              <a:buNone/>
              <a:tabLst/>
              <a:defRPr/>
            </a:pPr>
            <a:r>
              <a:rPr kumimoji="0" lang="ja-JP" altLang="en-US" sz="1600"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「同一労働同一賃金ガイドライン」</a:t>
            </a:r>
            <a:r>
              <a:rPr kumimoji="0" lang="ja-JP" altLang="en-US" sz="1600"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の中で示されている待遇（短時間・有期雇用労働者）</a:t>
            </a:r>
            <a:endParaRPr kumimoji="0" lang="ja-JP" altLang="en-US" sz="1193"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コンテンツ プレースホルダー 2"/>
          <p:cNvSpPr txBox="1">
            <a:spLocks/>
          </p:cNvSpPr>
          <p:nvPr/>
        </p:nvSpPr>
        <p:spPr>
          <a:xfrm>
            <a:off x="130629" y="3504501"/>
            <a:ext cx="5842658" cy="5463824"/>
          </a:xfrm>
          <a:prstGeom prst="rect">
            <a:avLst/>
          </a:prstGeom>
        </p:spPr>
        <p:txBody>
          <a:bodyPr vert="horz" lIns="91440" tIns="45720" rIns="91440" bIns="45720" rtlCol="0">
            <a:normAutofit/>
          </a:bodyPr>
          <a:lst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a:buFont typeface="Arial" pitchFamily="34" charset="0"/>
              <a:buNone/>
            </a:pPr>
            <a:r>
              <a:rPr lang="ja-JP" altLang="en-US" sz="1400" b="1" dirty="0" smtClean="0"/>
              <a:t>３．手当</a:t>
            </a:r>
            <a:endParaRPr lang="en-US" altLang="ja-JP" sz="1400" b="1" dirty="0" smtClean="0"/>
          </a:p>
          <a:p>
            <a:pPr marL="0" indent="0">
              <a:buFont typeface="Arial" pitchFamily="34" charset="0"/>
              <a:buNone/>
            </a:pPr>
            <a:r>
              <a:rPr lang="ja-JP" altLang="en-US" sz="1400" b="1" dirty="0" smtClean="0"/>
              <a:t>（１）役職手当（役職の内容に対して支給）</a:t>
            </a:r>
            <a:endParaRPr lang="en-US" altLang="ja-JP" sz="1400" b="1" dirty="0" smtClean="0"/>
          </a:p>
          <a:p>
            <a:pPr marL="0" indent="0">
              <a:buFont typeface="Arial" pitchFamily="34" charset="0"/>
              <a:buNone/>
            </a:pPr>
            <a:r>
              <a:rPr lang="ja-JP" altLang="en-US" sz="1400" b="1" dirty="0" smtClean="0"/>
              <a:t>（２）特殊作業手当（業務の危険度又は作業環境に応じて支給）</a:t>
            </a:r>
            <a:endParaRPr lang="en-US" altLang="ja-JP" sz="1400" b="1" dirty="0" smtClean="0"/>
          </a:p>
          <a:p>
            <a:pPr marL="0" indent="0">
              <a:buFont typeface="Arial" pitchFamily="34" charset="0"/>
              <a:buNone/>
            </a:pPr>
            <a:r>
              <a:rPr lang="ja-JP" altLang="en-US" sz="1400" b="1" dirty="0" smtClean="0"/>
              <a:t>（３）特殊勤務手当（交代制勤務等の勤務形態に応じて支給）</a:t>
            </a:r>
            <a:endParaRPr lang="en-US" altLang="ja-JP" sz="1400" b="1" dirty="0" smtClean="0"/>
          </a:p>
          <a:p>
            <a:pPr marL="0" indent="0">
              <a:buFont typeface="Arial" pitchFamily="34" charset="0"/>
              <a:buNone/>
            </a:pPr>
            <a:r>
              <a:rPr lang="ja-JP" altLang="en-US" sz="1400" b="1" dirty="0" smtClean="0"/>
              <a:t>（４）精皆勤手当</a:t>
            </a:r>
            <a:endParaRPr lang="en-US" altLang="ja-JP" sz="1400" b="1" dirty="0" smtClean="0"/>
          </a:p>
          <a:p>
            <a:pPr marL="0" indent="0">
              <a:buFont typeface="Arial" pitchFamily="34" charset="0"/>
              <a:buNone/>
            </a:pPr>
            <a:r>
              <a:rPr lang="ja-JP" altLang="en-US" sz="1400" b="1" dirty="0" smtClean="0"/>
              <a:t>（５）時間外労働に対して支給される手当（所定労働時間を超えた）</a:t>
            </a:r>
            <a:endParaRPr lang="en-US" altLang="ja-JP" sz="1400" b="1" dirty="0" smtClean="0"/>
          </a:p>
          <a:p>
            <a:pPr marL="0" indent="0">
              <a:buFont typeface="Arial" pitchFamily="34" charset="0"/>
              <a:buNone/>
            </a:pPr>
            <a:r>
              <a:rPr lang="ja-JP" altLang="en-US" sz="1400" b="1" dirty="0" smtClean="0"/>
              <a:t>（６）深夜労働又は休日労働に対して支給される手当</a:t>
            </a:r>
            <a:endParaRPr lang="en-US" altLang="ja-JP" sz="1400" b="1" dirty="0" smtClean="0"/>
          </a:p>
          <a:p>
            <a:pPr marL="0" indent="0">
              <a:buFont typeface="Arial" pitchFamily="34" charset="0"/>
              <a:buNone/>
            </a:pPr>
            <a:r>
              <a:rPr lang="ja-JP" altLang="en-US" sz="1400" b="1" dirty="0" smtClean="0"/>
              <a:t>（７）通勤手当・出張旅費</a:t>
            </a:r>
            <a:endParaRPr lang="en-US" altLang="ja-JP" sz="1400" b="1" dirty="0" smtClean="0"/>
          </a:p>
          <a:p>
            <a:pPr marL="0" indent="0">
              <a:buFont typeface="Arial" pitchFamily="34" charset="0"/>
              <a:buNone/>
            </a:pPr>
            <a:r>
              <a:rPr lang="ja-JP" altLang="en-US" sz="1400" b="1" dirty="0" smtClean="0"/>
              <a:t>（８）食事手当（労働時間の途中に食事のための休憩時間がある労働者に対</a:t>
            </a:r>
            <a:endParaRPr lang="en-US" altLang="ja-JP" sz="1400" b="1" dirty="0" smtClean="0"/>
          </a:p>
          <a:p>
            <a:pPr marL="0" indent="0">
              <a:buFont typeface="Arial" pitchFamily="34" charset="0"/>
              <a:buNone/>
            </a:pPr>
            <a:r>
              <a:rPr lang="ja-JP" altLang="en-US" sz="1400" b="1" dirty="0"/>
              <a:t>　</a:t>
            </a:r>
            <a:r>
              <a:rPr lang="ja-JP" altLang="en-US" sz="1400" b="1" dirty="0" smtClean="0"/>
              <a:t>　 する食費の負担補助として支給）</a:t>
            </a:r>
            <a:endParaRPr lang="en-US" altLang="ja-JP" sz="1400" b="1" dirty="0" smtClean="0"/>
          </a:p>
          <a:p>
            <a:pPr marL="0" indent="0">
              <a:buFont typeface="Arial" pitchFamily="34" charset="0"/>
              <a:buNone/>
            </a:pPr>
            <a:r>
              <a:rPr lang="ja-JP" altLang="en-US" sz="1400" b="1" dirty="0" smtClean="0"/>
              <a:t>（９）単身赴任手当</a:t>
            </a:r>
            <a:endParaRPr lang="en-US" altLang="ja-JP" sz="1400" b="1" dirty="0" smtClean="0"/>
          </a:p>
          <a:p>
            <a:pPr marL="0" indent="0">
              <a:buFont typeface="Arial" pitchFamily="34" charset="0"/>
              <a:buNone/>
            </a:pPr>
            <a:r>
              <a:rPr lang="ja-JP" altLang="en-US" sz="1400" b="1" dirty="0" smtClean="0"/>
              <a:t>（</a:t>
            </a:r>
            <a:r>
              <a:rPr lang="en-US" altLang="ja-JP" sz="1400" b="1" dirty="0" smtClean="0"/>
              <a:t>10</a:t>
            </a:r>
            <a:r>
              <a:rPr lang="ja-JP" altLang="en-US" sz="1400" b="1" dirty="0" smtClean="0"/>
              <a:t>）地域手当（特定の地域で働く労働者に対する補償として支給）</a:t>
            </a:r>
            <a:endParaRPr lang="en-US" altLang="ja-JP" sz="1400" b="1" dirty="0" smtClean="0"/>
          </a:p>
        </p:txBody>
      </p:sp>
      <p:sp>
        <p:nvSpPr>
          <p:cNvPr id="8" name="コンテンツ プレースホルダー 2"/>
          <p:cNvSpPr txBox="1">
            <a:spLocks/>
          </p:cNvSpPr>
          <p:nvPr/>
        </p:nvSpPr>
        <p:spPr>
          <a:xfrm>
            <a:off x="4413280" y="647534"/>
            <a:ext cx="4730720" cy="3247573"/>
          </a:xfrm>
          <a:prstGeom prst="rect">
            <a:avLst/>
          </a:prstGeom>
        </p:spPr>
        <p:txBody>
          <a:bodyPr vert="horz" lIns="91440" tIns="45720" rIns="91440" bIns="45720" rtlCol="0">
            <a:noAutofit/>
          </a:bodyPr>
          <a:lst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mn-ea"/>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mn-ea"/>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mn-ea"/>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a:lstStyle>
          <a:p>
            <a:pPr marL="0" indent="0">
              <a:buFont typeface="Arial" pitchFamily="34" charset="0"/>
              <a:buNone/>
            </a:pPr>
            <a:r>
              <a:rPr lang="ja-JP" altLang="en-US" sz="1600" b="1" dirty="0" smtClean="0"/>
              <a:t>４</a:t>
            </a:r>
            <a:r>
              <a:rPr lang="ja-JP" altLang="en-US" sz="1400" b="1" dirty="0" smtClean="0"/>
              <a:t>．福利厚生</a:t>
            </a:r>
            <a:endParaRPr lang="en-US" altLang="ja-JP" sz="1400" b="1" dirty="0" smtClean="0"/>
          </a:p>
          <a:p>
            <a:pPr marL="0" indent="0">
              <a:buFont typeface="Arial" pitchFamily="34" charset="0"/>
              <a:buNone/>
            </a:pPr>
            <a:r>
              <a:rPr lang="ja-JP" altLang="en-US" sz="1400" b="1" dirty="0" smtClean="0"/>
              <a:t>（１）福利厚生施設</a:t>
            </a:r>
            <a:endParaRPr lang="en-US" altLang="ja-JP" sz="1400" b="1" dirty="0" smtClean="0"/>
          </a:p>
          <a:p>
            <a:pPr marL="0" indent="0">
              <a:buFont typeface="Arial" pitchFamily="34" charset="0"/>
              <a:buNone/>
            </a:pPr>
            <a:r>
              <a:rPr lang="ja-JP" altLang="en-US" sz="1400" b="1" dirty="0" smtClean="0"/>
              <a:t>（２）転勤者用社宅</a:t>
            </a:r>
            <a:endParaRPr lang="en-US" altLang="ja-JP" sz="1400" b="1" dirty="0" smtClean="0"/>
          </a:p>
          <a:p>
            <a:pPr marL="0" indent="0">
              <a:buFont typeface="Arial" pitchFamily="34" charset="0"/>
              <a:buNone/>
            </a:pPr>
            <a:r>
              <a:rPr lang="ja-JP" altLang="en-US" sz="1400" b="1" dirty="0" smtClean="0"/>
              <a:t>（３）慶弔休暇、健康診断に伴う勤務免除、受診時間に係る給</a:t>
            </a:r>
            <a:endParaRPr lang="en-US" altLang="ja-JP" sz="1400" b="1" dirty="0" smtClean="0"/>
          </a:p>
          <a:p>
            <a:pPr marL="0" indent="0">
              <a:buFont typeface="Arial" pitchFamily="34" charset="0"/>
              <a:buNone/>
            </a:pPr>
            <a:r>
              <a:rPr lang="ja-JP" altLang="en-US" sz="1400" b="1" dirty="0" smtClean="0"/>
              <a:t>　　　与の補償</a:t>
            </a:r>
            <a:endParaRPr lang="en-US" altLang="ja-JP" sz="1400" b="1" dirty="0" smtClean="0"/>
          </a:p>
          <a:p>
            <a:pPr marL="0" indent="0">
              <a:buFont typeface="Arial" pitchFamily="34" charset="0"/>
              <a:buNone/>
            </a:pPr>
            <a:r>
              <a:rPr lang="ja-JP" altLang="en-US" sz="1400" b="1" dirty="0" smtClean="0"/>
              <a:t>（４）病気休暇</a:t>
            </a:r>
            <a:endParaRPr lang="en-US" altLang="ja-JP" sz="1400" b="1" dirty="0" smtClean="0"/>
          </a:p>
          <a:p>
            <a:pPr marL="0" indent="0">
              <a:buFont typeface="Arial" pitchFamily="34" charset="0"/>
              <a:buNone/>
            </a:pPr>
            <a:r>
              <a:rPr lang="ja-JP" altLang="en-US" sz="1400" b="1" dirty="0" smtClean="0"/>
              <a:t>（５）法定外の有給の休暇その他の法定外の休暇</a:t>
            </a:r>
            <a:endParaRPr lang="en-US" altLang="ja-JP" sz="1400" b="1" dirty="0" smtClean="0"/>
          </a:p>
          <a:p>
            <a:pPr marL="0" indent="0">
              <a:buFont typeface="Arial" pitchFamily="34" charset="0"/>
              <a:buNone/>
            </a:pPr>
            <a:endParaRPr lang="en-US" altLang="ja-JP" sz="1400" b="1" dirty="0" smtClean="0"/>
          </a:p>
          <a:p>
            <a:pPr marL="0" indent="0">
              <a:buFont typeface="Arial" pitchFamily="34" charset="0"/>
              <a:buNone/>
            </a:pPr>
            <a:r>
              <a:rPr lang="ja-JP" altLang="en-US" sz="1400" b="1" dirty="0" smtClean="0"/>
              <a:t>５．その他</a:t>
            </a:r>
            <a:endParaRPr lang="en-US" altLang="ja-JP" sz="1400" b="1" dirty="0" smtClean="0"/>
          </a:p>
          <a:p>
            <a:pPr marL="0" indent="0">
              <a:buFont typeface="Arial" pitchFamily="34" charset="0"/>
              <a:buNone/>
            </a:pPr>
            <a:r>
              <a:rPr lang="ja-JP" altLang="en-US" sz="1400" b="1" dirty="0" smtClean="0"/>
              <a:t>（１）教育訓練</a:t>
            </a:r>
            <a:endParaRPr lang="en-US" altLang="ja-JP" sz="1400" b="1" dirty="0" smtClean="0"/>
          </a:p>
          <a:p>
            <a:pPr marL="0" indent="0">
              <a:buFont typeface="Arial" pitchFamily="34" charset="0"/>
              <a:buNone/>
            </a:pPr>
            <a:r>
              <a:rPr lang="ja-JP" altLang="en-US" sz="1400" b="1" dirty="0" smtClean="0"/>
              <a:t>（２）安全管理に関する措置及び給付</a:t>
            </a:r>
            <a:endParaRPr lang="en-US" altLang="ja-JP" sz="1400" b="1" dirty="0" smtClean="0"/>
          </a:p>
        </p:txBody>
      </p:sp>
      <p:sp>
        <p:nvSpPr>
          <p:cNvPr id="4" name="四角形吹き出し 3"/>
          <p:cNvSpPr/>
          <p:nvPr/>
        </p:nvSpPr>
        <p:spPr>
          <a:xfrm>
            <a:off x="6181290" y="4825051"/>
            <a:ext cx="2754707" cy="1667824"/>
          </a:xfrm>
          <a:prstGeom prst="wedgeRectCallout">
            <a:avLst>
              <a:gd name="adj1" fmla="val -59414"/>
              <a:gd name="adj2" fmla="val -104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smtClean="0">
                <a:solidFill>
                  <a:schemeClr val="tx1"/>
                </a:solidFill>
              </a:rPr>
              <a:t>ガイドラインでは、代表的な手当を示しています。各法人によって手当はさまざまですが、不合理な待遇差の解消は、支給しているすべての手当が対象となります</a:t>
            </a:r>
            <a:r>
              <a:rPr kumimoji="1" lang="ja-JP" altLang="en-US" dirty="0" smtClean="0">
                <a:solidFill>
                  <a:schemeClr val="tx1"/>
                </a:solidFill>
              </a:rPr>
              <a:t>。</a:t>
            </a:r>
            <a:endParaRPr kumimoji="1" lang="ja-JP" altLang="en-US" dirty="0">
              <a:solidFill>
                <a:schemeClr val="tx1"/>
              </a:solidFill>
            </a:endParaRPr>
          </a:p>
        </p:txBody>
      </p:sp>
      <p:sp>
        <p:nvSpPr>
          <p:cNvPr id="11" name="角丸四角形 10"/>
          <p:cNvSpPr/>
          <p:nvPr/>
        </p:nvSpPr>
        <p:spPr>
          <a:xfrm>
            <a:off x="201954" y="694092"/>
            <a:ext cx="3978160" cy="5847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rgbClr val="FF0000"/>
                </a:solidFill>
              </a:rPr>
              <a:t>それぞれの待遇ごとに原則となる考え方や</a:t>
            </a:r>
            <a:r>
              <a:rPr kumimoji="1" lang="en-US" altLang="ja-JP" sz="1400" dirty="0" smtClean="0">
                <a:solidFill>
                  <a:srgbClr val="FF0000"/>
                </a:solidFill>
              </a:rPr>
              <a:t>【</a:t>
            </a:r>
            <a:r>
              <a:rPr kumimoji="1" lang="ja-JP" altLang="en-US" sz="1400" dirty="0" smtClean="0">
                <a:solidFill>
                  <a:srgbClr val="FF0000"/>
                </a:solidFill>
              </a:rPr>
              <a:t>問題となる例</a:t>
            </a:r>
            <a:r>
              <a:rPr kumimoji="1" lang="en-US" altLang="ja-JP" sz="1400" dirty="0" smtClean="0">
                <a:solidFill>
                  <a:srgbClr val="FF0000"/>
                </a:solidFill>
              </a:rPr>
              <a:t>/</a:t>
            </a:r>
            <a:r>
              <a:rPr kumimoji="1" lang="ja-JP" altLang="en-US" sz="1400" dirty="0" smtClean="0">
                <a:solidFill>
                  <a:srgbClr val="FF0000"/>
                </a:solidFill>
              </a:rPr>
              <a:t>問題とならない例</a:t>
            </a:r>
            <a:r>
              <a:rPr kumimoji="1" lang="en-US" altLang="ja-JP" sz="1400" dirty="0" smtClean="0">
                <a:solidFill>
                  <a:srgbClr val="FF0000"/>
                </a:solidFill>
              </a:rPr>
              <a:t>】</a:t>
            </a:r>
            <a:r>
              <a:rPr kumimoji="1" lang="ja-JP" altLang="en-US" sz="1400" dirty="0" smtClean="0">
                <a:solidFill>
                  <a:srgbClr val="FF0000"/>
                </a:solidFill>
              </a:rPr>
              <a:t>を示しながら、解説</a:t>
            </a:r>
            <a:endParaRPr kumimoji="1" lang="ja-JP" altLang="en-US" sz="1400" dirty="0">
              <a:solidFill>
                <a:srgbClr val="FF0000"/>
              </a:solidFill>
            </a:endParaRPr>
          </a:p>
        </p:txBody>
      </p:sp>
      <p:sp>
        <p:nvSpPr>
          <p:cNvPr id="2" name="スライド番号プレースホルダー 1"/>
          <p:cNvSpPr>
            <a:spLocks noGrp="1"/>
          </p:cNvSpPr>
          <p:nvPr>
            <p:ph type="sldNum" sz="quarter" idx="12"/>
          </p:nvPr>
        </p:nvSpPr>
        <p:spPr>
          <a:xfrm>
            <a:off x="6778640" y="6492875"/>
            <a:ext cx="2133600" cy="365125"/>
          </a:xfrm>
        </p:spPr>
        <p:txBody>
          <a:bodyPr/>
          <a:lstStyle/>
          <a:p>
            <a:fld id="{F3B9241B-5135-438D-8B8E-C866D1411035}" type="slidenum">
              <a:rPr lang="ja-JP" altLang="en-US" sz="1480" smtClean="0">
                <a:solidFill>
                  <a:schemeClr val="tx1"/>
                </a:solidFill>
              </a:rPr>
              <a:pPr/>
              <a:t>7</a:t>
            </a:fld>
            <a:endParaRPr lang="ja-JP" altLang="en-US" sz="1480" dirty="0">
              <a:solidFill>
                <a:schemeClr val="tx1"/>
              </a:solidFill>
            </a:endParaRPr>
          </a:p>
        </p:txBody>
      </p:sp>
    </p:spTree>
    <p:extLst>
      <p:ext uri="{BB962C8B-B14F-4D97-AF65-F5344CB8AC3E}">
        <p14:creationId xmlns:p14="http://schemas.microsoft.com/office/powerpoint/2010/main" val="86776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 name="表 51"/>
          <p:cNvGraphicFramePr>
            <a:graphicFrameLocks noGrp="1"/>
          </p:cNvGraphicFramePr>
          <p:nvPr>
            <p:extLst/>
          </p:nvPr>
        </p:nvGraphicFramePr>
        <p:xfrm>
          <a:off x="207517" y="1025045"/>
          <a:ext cx="1944321" cy="3434263"/>
        </p:xfrm>
        <a:graphic>
          <a:graphicData uri="http://schemas.openxmlformats.org/drawingml/2006/table">
            <a:tbl>
              <a:tblPr firstRow="1" bandRow="1">
                <a:tableStyleId>{5C22544A-7EE6-4342-B048-85BDC9FD1C3A}</a:tableStyleId>
              </a:tblPr>
              <a:tblGrid>
                <a:gridCol w="233170">
                  <a:extLst>
                    <a:ext uri="{9D8B030D-6E8A-4147-A177-3AD203B41FA5}">
                      <a16:colId xmlns:a16="http://schemas.microsoft.com/office/drawing/2014/main" val="20000"/>
                    </a:ext>
                  </a:extLst>
                </a:gridCol>
                <a:gridCol w="1088914">
                  <a:extLst>
                    <a:ext uri="{9D8B030D-6E8A-4147-A177-3AD203B41FA5}">
                      <a16:colId xmlns:a16="http://schemas.microsoft.com/office/drawing/2014/main" val="20001"/>
                    </a:ext>
                  </a:extLst>
                </a:gridCol>
                <a:gridCol w="381827">
                  <a:extLst>
                    <a:ext uri="{9D8B030D-6E8A-4147-A177-3AD203B41FA5}">
                      <a16:colId xmlns:a16="http://schemas.microsoft.com/office/drawing/2014/main" val="20002"/>
                    </a:ext>
                  </a:extLst>
                </a:gridCol>
                <a:gridCol w="240410">
                  <a:extLst>
                    <a:ext uri="{9D8B030D-6E8A-4147-A177-3AD203B41FA5}">
                      <a16:colId xmlns:a16="http://schemas.microsoft.com/office/drawing/2014/main" val="20003"/>
                    </a:ext>
                  </a:extLst>
                </a:gridCol>
              </a:tblGrid>
              <a:tr h="314236">
                <a:tc>
                  <a:txBody>
                    <a:bodyPr/>
                    <a:lstStyle/>
                    <a:p>
                      <a:pPr algn="ct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gridSpan="2">
                  <a:txBody>
                    <a:bodyPr/>
                    <a:lstStyle/>
                    <a:p>
                      <a:pPr algn="ctr"/>
                      <a:r>
                        <a:rPr kumimoji="1" lang="ja-JP" altLang="en-US" sz="1100" b="1" dirty="0" smtClean="0">
                          <a:solidFill>
                            <a:schemeClr val="tx1"/>
                          </a:solidFill>
                          <a:latin typeface="メイリオ" panose="020B0604030504040204" pitchFamily="50" charset="-128"/>
                          <a:ea typeface="メイリオ" panose="020B0604030504040204" pitchFamily="50" charset="-128"/>
                        </a:rPr>
                        <a:t>給与明細書</a:t>
                      </a:r>
                      <a:endParaRPr kumimoji="1" lang="en-US" altLang="ja-JP" sz="1100" b="1" dirty="0" smtClean="0">
                        <a:solidFill>
                          <a:schemeClr val="tx1"/>
                        </a:solidFill>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1" lang="ja-JP" alt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100" b="0" dirty="0" smtClean="0">
                        <a:solidFill>
                          <a:schemeClr val="tx1"/>
                        </a:solidFill>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基本給</a:t>
                      </a:r>
                      <a:endParaRPr kumimoji="1" lang="en-US" altLang="ja-JP" sz="1100" b="1" dirty="0" smtClean="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役職手当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2"/>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通勤手当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3"/>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賞与</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4"/>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時間外手当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5"/>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深夜出勤手当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6"/>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休日出勤手当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7"/>
                  </a:ext>
                </a:extLst>
              </a:tr>
              <a:tr h="314236">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家族手当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8"/>
                  </a:ext>
                </a:extLst>
              </a:tr>
              <a:tr h="387415">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kumimoji="1" lang="ja-JP" altLang="en-US" sz="1100" b="1" dirty="0" smtClean="0">
                          <a:latin typeface="メイリオ" panose="020B0604030504040204" pitchFamily="50" charset="-128"/>
                          <a:ea typeface="メイリオ" panose="020B0604030504040204" pitchFamily="50" charset="-128"/>
                        </a:rPr>
                        <a:t>住宅手当</a:t>
                      </a:r>
                      <a:endParaRPr kumimoji="1" lang="ja-JP" altLang="en-US" sz="1100" b="1"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indent="0" algn="r" defTabSz="957127" rtl="0" eaLnBrk="1" fontAlgn="auto" latinLnBrk="0" hangingPunct="1">
                        <a:lnSpc>
                          <a:spcPct val="100000"/>
                        </a:lnSpc>
                        <a:spcBef>
                          <a:spcPts val="0"/>
                        </a:spcBef>
                        <a:spcAft>
                          <a:spcPts val="0"/>
                        </a:spcAft>
                        <a:buClrTx/>
                        <a:buSzTx/>
                        <a:buFontTx/>
                        <a:buNone/>
                        <a:tabLst/>
                        <a:defRPr/>
                      </a:pPr>
                      <a:endParaRPr kumimoji="1" lang="en-US" altLang="ja-JP" sz="1100" dirty="0" smtClean="0">
                        <a:latin typeface="メイリオ" panose="020B0604030504040204" pitchFamily="50" charset="-128"/>
                        <a:ea typeface="メイリオ" panose="020B0604030504040204" pitchFamily="50" charset="-128"/>
                      </a:endParaRPr>
                    </a:p>
                    <a:p>
                      <a:pPr marL="0" marR="0" indent="0" algn="r" defTabSz="957127" rtl="0" eaLnBrk="1" fontAlgn="auto" latinLnBrk="0" hangingPunct="1">
                        <a:lnSpc>
                          <a:spcPct val="100000"/>
                        </a:lnSpc>
                        <a:spcBef>
                          <a:spcPts val="0"/>
                        </a:spcBef>
                        <a:spcAft>
                          <a:spcPts val="0"/>
                        </a:spcAft>
                        <a:buClrTx/>
                        <a:buSzTx/>
                        <a:buFontTx/>
                        <a:buNone/>
                        <a:tabLst/>
                        <a:defRPr/>
                      </a:pPr>
                      <a:r>
                        <a:rPr kumimoji="1" lang="ja-JP" altLang="en-US" sz="1100" dirty="0" smtClean="0">
                          <a:latin typeface="メイリオ" panose="020B0604030504040204" pitchFamily="50" charset="-128"/>
                          <a:ea typeface="メイリオ" panose="020B0604030504040204" pitchFamily="50" charset="-128"/>
                        </a:rPr>
                        <a:t>円</a:t>
                      </a:r>
                      <a:endParaRPr kumimoji="1" lang="en-US" altLang="ja-JP" sz="1100" dirty="0" smtClean="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9"/>
                  </a:ext>
                </a:extLst>
              </a:tr>
              <a:tr h="218724">
                <a:tc gridSpan="4">
                  <a:txBody>
                    <a:bodyPr/>
                    <a:lstStyle/>
                    <a:p>
                      <a:pPr algn="ctr"/>
                      <a:endParaRPr kumimoji="1" lang="ja-JP" altLang="en-US" sz="1100" dirty="0">
                        <a:latin typeface="メイリオ" panose="020B0604030504040204" pitchFamily="50" charset="-128"/>
                        <a:ea typeface="メイリオ" panose="020B0604030504040204" pitchFamily="50" charset="-128"/>
                      </a:endParaRPr>
                    </a:p>
                  </a:txBody>
                  <a:tcPr marL="103885" marR="103885" marT="24895" marB="2489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1" lang="ja-JP" altLang="en-US" sz="1200" dirty="0">
                        <a:latin typeface="ＭＳ ゴシック" panose="020B0609070205080204" pitchFamily="49" charset="-128"/>
                        <a:ea typeface="ＭＳ ゴシック" panose="020B0609070205080204" pitchFamily="49" charset="-128"/>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10"/>
                  </a:ext>
                </a:extLst>
              </a:tr>
            </a:tbl>
          </a:graphicData>
        </a:graphic>
      </p:graphicFrame>
      <p:sp>
        <p:nvSpPr>
          <p:cNvPr id="53" name="メモ 52"/>
          <p:cNvSpPr/>
          <p:nvPr/>
        </p:nvSpPr>
        <p:spPr>
          <a:xfrm>
            <a:off x="2290199" y="923085"/>
            <a:ext cx="6735219" cy="752359"/>
          </a:xfrm>
          <a:prstGeom prst="foldedCorner">
            <a:avLst>
              <a:gd name="adj" fmla="val 9393"/>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「①職業経験・能力に応じて」、「②業績・成果に応じて」、「③勤続年数に応じて」支給しようとする場合は、</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①、②、③に応じた部分について、同一であれば同一の支給を求め、一定の違いがあった場合には、その相違に応じた支給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を求めている。</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メモ 53"/>
          <p:cNvSpPr/>
          <p:nvPr/>
        </p:nvSpPr>
        <p:spPr>
          <a:xfrm>
            <a:off x="2703595" y="2849921"/>
            <a:ext cx="6321822" cy="1121613"/>
          </a:xfrm>
          <a:prstGeom prst="foldedCorner">
            <a:avLst>
              <a:gd name="adj" fmla="val 16824"/>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役職の内容に対して支給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するものについて</a:t>
            </a:r>
            <a:r>
              <a:rPr kumimoji="1" lang="ja-JP"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正社員</a:t>
            </a:r>
            <a:r>
              <a:rPr kumimoji="1" lang="ja-JP"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と同一の役職</a:t>
            </a:r>
            <a:r>
              <a:rPr kumimoji="1" lang="ja-JP"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に就く</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パートタイム（短時間）労働者・有期雇用労働者</a:t>
            </a:r>
            <a:r>
              <a:rPr kumimoji="1" lang="ja-JP"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には、</a:t>
            </a:r>
            <a:r>
              <a:rPr kumimoji="1" lang="ja-JP"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同一の支給</a:t>
            </a:r>
            <a:r>
              <a:rPr kumimoji="1" lang="ja-JP"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をしなければならない。また、</a:t>
            </a:r>
            <a:r>
              <a:rPr kumimoji="1" lang="ja-JP" altLang="ja-JP"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役職の内容に一定の違いがある場合においては、その相違に応じた支給</a:t>
            </a:r>
            <a:r>
              <a:rPr kumimoji="1" lang="ja-JP"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a:t>
            </a:r>
            <a:endParaRPr kumimoji="1" lang="en-US" altLang="ja-JP"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2560" rtl="0" eaLnBrk="1" fontAlgn="auto" latinLnBrk="0" hangingPunct="1">
              <a:lnSpc>
                <a:spcPct val="100000"/>
              </a:lnSpc>
              <a:spcBef>
                <a:spcPts val="0"/>
              </a:spcBef>
              <a:spcAft>
                <a:spcPts val="0"/>
              </a:spcAft>
              <a:buClrTx/>
              <a:buSzTx/>
              <a:buFontTx/>
              <a:buNone/>
              <a:tabLst/>
              <a:defRPr/>
            </a:pPr>
            <a:endParaRPr kumimoji="1" lang="en-US" altLang="ja-JP" sz="629"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256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同様の手当</a:t>
            </a:r>
            <a:r>
              <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特殊作業手当（同一の危険度又は作業環境の場合）、特殊勤務手当（同様の勤務形態の場合）</a:t>
            </a:r>
            <a:r>
              <a:rPr kumimoji="1" lang="ja-JP" altLang="en-US" sz="1050" b="0" i="0" u="none" strike="noStrike" kern="1200" cap="none" spc="0" normalizeH="0" baseline="0" noProof="0" dirty="0" smtClean="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精皆勤手当（同一の業務内容の場合）　等</a:t>
            </a:r>
          </a:p>
        </p:txBody>
      </p:sp>
      <p:sp>
        <p:nvSpPr>
          <p:cNvPr id="55" name="メモ 54"/>
          <p:cNvSpPr/>
          <p:nvPr/>
        </p:nvSpPr>
        <p:spPr>
          <a:xfrm>
            <a:off x="2710869" y="4188022"/>
            <a:ext cx="6314548" cy="610463"/>
          </a:xfrm>
          <a:prstGeom prst="foldedCorner">
            <a:avLst>
              <a:gd name="adj" fmla="val 26778"/>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パートタイム（短時間）労働者・有期雇用労働者には</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正社員と同一の支給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a:t>
            </a:r>
            <a:r>
              <a:rPr kumimoji="1" lang="ja-JP" altLang="en-US" sz="86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865"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842560" rtl="0" eaLnBrk="1" fontAlgn="auto" latinLnBrk="0" hangingPunct="1">
              <a:lnSpc>
                <a:spcPts val="865"/>
              </a:lnSpc>
              <a:spcBef>
                <a:spcPts val="554"/>
              </a:spcBef>
              <a:spcAft>
                <a:spcPts val="0"/>
              </a:spcAft>
              <a:buClrTx/>
              <a:buSzTx/>
              <a:buFontTx/>
              <a:buNone/>
              <a:tabLst/>
              <a:defRPr/>
            </a:pP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同様の手当</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単身赴任手当（同一の支給要件を満たす場合）　等</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メモ 56"/>
          <p:cNvSpPr/>
          <p:nvPr/>
        </p:nvSpPr>
        <p:spPr>
          <a:xfrm>
            <a:off x="2710870" y="5010598"/>
            <a:ext cx="6314549" cy="877752"/>
          </a:xfrm>
          <a:prstGeom prst="foldedCorner">
            <a:avLst>
              <a:gd name="adj" fmla="val 17381"/>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賞与について、</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会社の業績等への貢献に応じて支給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するものについて、</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正社員と同一の貢献</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であるパートタイム（短時間）労働者・有期雇用労働者には、</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貢献に応じた部分につき、同一の支給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をしなければならない。また、</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貢献に一定の違いがある場合においては、その相違に応じた支給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a:t>
            </a:r>
          </a:p>
        </p:txBody>
      </p:sp>
      <p:sp>
        <p:nvSpPr>
          <p:cNvPr id="58" name="メモ 57"/>
          <p:cNvSpPr/>
          <p:nvPr/>
        </p:nvSpPr>
        <p:spPr>
          <a:xfrm>
            <a:off x="157495" y="6100463"/>
            <a:ext cx="8867919" cy="549276"/>
          </a:xfrm>
          <a:prstGeom prst="foldedCorner">
            <a:avLst>
              <a:gd name="adj" fmla="val 17275"/>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472"/>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正社員と同一の時間外、休日、深夜労働</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を行ったパートタイム（短時間）労働者・有期雇用労働者には、</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同一の割増率等で支給</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をしなければならない。</a:t>
            </a:r>
          </a:p>
        </p:txBody>
      </p:sp>
      <p:sp>
        <p:nvSpPr>
          <p:cNvPr id="59" name="メモ 58"/>
          <p:cNvSpPr/>
          <p:nvPr/>
        </p:nvSpPr>
        <p:spPr>
          <a:xfrm>
            <a:off x="185051" y="4598409"/>
            <a:ext cx="2111547" cy="1223472"/>
          </a:xfrm>
          <a:prstGeom prst="foldedCorner">
            <a:avLst>
              <a:gd name="adj" fmla="val 12423"/>
            </a:avLst>
          </a:prstGeom>
          <a:solidFill>
            <a:schemeClr val="accent1">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472"/>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家族手当、住宅手当等はガイドラインには示されていないが、均衡・均等待遇の対象となっており、</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各社の労使で個別具体の事情に応じて議論</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していくことが望まれる。</a:t>
            </a:r>
          </a:p>
        </p:txBody>
      </p:sp>
      <p:sp>
        <p:nvSpPr>
          <p:cNvPr id="2" name="角丸四角形 1"/>
          <p:cNvSpPr/>
          <p:nvPr/>
        </p:nvSpPr>
        <p:spPr>
          <a:xfrm>
            <a:off x="450927" y="1327803"/>
            <a:ext cx="598479" cy="186461"/>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endParaRPr kumimoji="1" lang="ja-JP" altLang="en-US" sz="141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6" name="角丸四角形 65"/>
          <p:cNvSpPr/>
          <p:nvPr/>
        </p:nvSpPr>
        <p:spPr>
          <a:xfrm>
            <a:off x="450927" y="1635896"/>
            <a:ext cx="731158" cy="224482"/>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endParaRPr kumimoji="1" lang="ja-JP" altLang="en-US" sz="141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角丸四角形 66"/>
          <p:cNvSpPr/>
          <p:nvPr/>
        </p:nvSpPr>
        <p:spPr>
          <a:xfrm>
            <a:off x="452524" y="1970223"/>
            <a:ext cx="729561" cy="217259"/>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endParaRPr kumimoji="1" lang="ja-JP" altLang="en-US" sz="141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8" name="角丸四角形 67"/>
          <p:cNvSpPr/>
          <p:nvPr/>
        </p:nvSpPr>
        <p:spPr>
          <a:xfrm>
            <a:off x="450927" y="2289949"/>
            <a:ext cx="553712" cy="208487"/>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endParaRPr kumimoji="1" lang="ja-JP" altLang="en-US" sz="141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角丸四角形 68"/>
          <p:cNvSpPr/>
          <p:nvPr/>
        </p:nvSpPr>
        <p:spPr>
          <a:xfrm>
            <a:off x="450927" y="2564158"/>
            <a:ext cx="1063503" cy="899083"/>
          </a:xfrm>
          <a:prstGeom prst="roundRect">
            <a:avLst>
              <a:gd name="adj" fmla="val 12376"/>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endParaRPr kumimoji="1" lang="ja-JP" altLang="en-US" sz="141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0" name="角丸四角形 69"/>
          <p:cNvSpPr/>
          <p:nvPr/>
        </p:nvSpPr>
        <p:spPr>
          <a:xfrm>
            <a:off x="450927" y="3495469"/>
            <a:ext cx="731157" cy="586812"/>
          </a:xfrm>
          <a:prstGeom prst="roundRect">
            <a:avLst/>
          </a:prstGeom>
          <a:noFill/>
          <a:ln w="254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endParaRPr kumimoji="1" lang="ja-JP" altLang="en-US" sz="1416"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4" name="直線矢印コネクタ 3"/>
          <p:cNvCxnSpPr>
            <a:stCxn id="3" idx="1"/>
            <a:endCxn id="2" idx="3"/>
          </p:cNvCxnSpPr>
          <p:nvPr/>
        </p:nvCxnSpPr>
        <p:spPr>
          <a:xfrm flipH="1">
            <a:off x="1049406" y="1015507"/>
            <a:ext cx="1240794" cy="405526"/>
          </a:xfrm>
          <a:prstGeom prst="straightConnector1">
            <a:avLst/>
          </a:prstGeom>
          <a:ln w="25400">
            <a:solidFill>
              <a:srgbClr val="002060"/>
            </a:solidFill>
            <a:tailEnd type="arrow"/>
          </a:ln>
        </p:spPr>
        <p:style>
          <a:lnRef idx="1">
            <a:schemeClr val="dk1"/>
          </a:lnRef>
          <a:fillRef idx="0">
            <a:schemeClr val="dk1"/>
          </a:fillRef>
          <a:effectRef idx="0">
            <a:schemeClr val="dk1"/>
          </a:effectRef>
          <a:fontRef idx="minor">
            <a:schemeClr val="tx1"/>
          </a:fontRef>
        </p:style>
      </p:cxnSp>
      <p:cxnSp>
        <p:nvCxnSpPr>
          <p:cNvPr id="15" name="カギ線コネクタ 14"/>
          <p:cNvCxnSpPr>
            <a:stCxn id="46" idx="1"/>
            <a:endCxn id="69" idx="1"/>
          </p:cNvCxnSpPr>
          <p:nvPr/>
        </p:nvCxnSpPr>
        <p:spPr>
          <a:xfrm rot="10800000" flipH="1">
            <a:off x="157496" y="3013701"/>
            <a:ext cx="293430" cy="2970558"/>
          </a:xfrm>
          <a:prstGeom prst="bentConnector3">
            <a:avLst>
              <a:gd name="adj1" fmla="val -35956"/>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6" name="カギ線コネクタ 75"/>
          <p:cNvCxnSpPr>
            <a:stCxn id="39" idx="1"/>
            <a:endCxn id="66" idx="3"/>
          </p:cNvCxnSpPr>
          <p:nvPr/>
        </p:nvCxnSpPr>
        <p:spPr>
          <a:xfrm rot="10800000">
            <a:off x="1182085" y="1748138"/>
            <a:ext cx="1462316" cy="1134529"/>
          </a:xfrm>
          <a:prstGeom prst="bentConnector3">
            <a:avLst>
              <a:gd name="adj1" fmla="val -14335"/>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93" name="カギ線コネクタ 92"/>
          <p:cNvCxnSpPr>
            <a:stCxn id="41" idx="1"/>
            <a:endCxn id="67" idx="3"/>
          </p:cNvCxnSpPr>
          <p:nvPr/>
        </p:nvCxnSpPr>
        <p:spPr>
          <a:xfrm rot="10800000">
            <a:off x="1182086" y="2078852"/>
            <a:ext cx="1535573" cy="2077935"/>
          </a:xfrm>
          <a:prstGeom prst="bentConnector3">
            <a:avLst>
              <a:gd name="adj1" fmla="val 12783"/>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8" name="カギ線コネクタ 107"/>
          <p:cNvCxnSpPr>
            <a:stCxn id="43" idx="1"/>
            <a:endCxn id="68" idx="3"/>
          </p:cNvCxnSpPr>
          <p:nvPr/>
        </p:nvCxnSpPr>
        <p:spPr>
          <a:xfrm rot="10800000">
            <a:off x="1004639" y="2394192"/>
            <a:ext cx="1713018" cy="2613401"/>
          </a:xfrm>
          <a:prstGeom prst="bentConnector3">
            <a:avLst>
              <a:gd name="adj1" fmla="val 19204"/>
            </a:avLst>
          </a:prstGeom>
          <a:ln w="254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角丸四角形 2"/>
          <p:cNvSpPr/>
          <p:nvPr/>
        </p:nvSpPr>
        <p:spPr>
          <a:xfrm>
            <a:off x="2290198" y="781359"/>
            <a:ext cx="1151830" cy="224653"/>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基 本 給</a:t>
            </a:r>
          </a:p>
        </p:txBody>
      </p:sp>
      <p:sp>
        <p:nvSpPr>
          <p:cNvPr id="39" name="角丸四角形 38"/>
          <p:cNvSpPr/>
          <p:nvPr/>
        </p:nvSpPr>
        <p:spPr>
          <a:xfrm>
            <a:off x="2674240" y="2750571"/>
            <a:ext cx="1329379" cy="236709"/>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役職手当等</a:t>
            </a:r>
          </a:p>
        </p:txBody>
      </p:sp>
      <p:sp>
        <p:nvSpPr>
          <p:cNvPr id="41" name="角丸四角形 40"/>
          <p:cNvSpPr/>
          <p:nvPr/>
        </p:nvSpPr>
        <p:spPr>
          <a:xfrm>
            <a:off x="2717658" y="4044971"/>
            <a:ext cx="1322591" cy="223632"/>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通勤手当等</a:t>
            </a:r>
          </a:p>
        </p:txBody>
      </p:sp>
      <p:sp>
        <p:nvSpPr>
          <p:cNvPr id="43" name="角丸四角形 42"/>
          <p:cNvSpPr/>
          <p:nvPr/>
        </p:nvSpPr>
        <p:spPr>
          <a:xfrm>
            <a:off x="2717658" y="4891317"/>
            <a:ext cx="990246" cy="232552"/>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賞 与</a:t>
            </a:r>
          </a:p>
        </p:txBody>
      </p:sp>
      <p:sp>
        <p:nvSpPr>
          <p:cNvPr id="46" name="角丸四角形 45"/>
          <p:cNvSpPr/>
          <p:nvPr/>
        </p:nvSpPr>
        <p:spPr>
          <a:xfrm>
            <a:off x="147488" y="5900616"/>
            <a:ext cx="1713660" cy="191815"/>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r>
              <a:rPr kumimoji="1" lang="zh-TW"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時間外手当等</a:t>
            </a:r>
          </a:p>
        </p:txBody>
      </p:sp>
      <p:sp>
        <p:nvSpPr>
          <p:cNvPr id="71" name="角丸四角形 70"/>
          <p:cNvSpPr/>
          <p:nvPr/>
        </p:nvSpPr>
        <p:spPr>
          <a:xfrm>
            <a:off x="185051" y="4526239"/>
            <a:ext cx="1882905" cy="184030"/>
          </a:xfrm>
          <a:prstGeom prst="roundRect">
            <a:avLst>
              <a:gd name="adj" fmla="val 50000"/>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4256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家族手当・住宅手当等</a:t>
            </a:r>
          </a:p>
        </p:txBody>
      </p:sp>
      <p:sp>
        <p:nvSpPr>
          <p:cNvPr id="32" name="正方形/長方形 31"/>
          <p:cNvSpPr/>
          <p:nvPr/>
        </p:nvSpPr>
        <p:spPr>
          <a:xfrm>
            <a:off x="1" y="138700"/>
            <a:ext cx="9143999" cy="569060"/>
          </a:xfrm>
          <a:prstGeom prst="rect">
            <a:avLst/>
          </a:prstGeom>
          <a:solidFill>
            <a:srgbClr val="D50115"/>
          </a:solidFill>
          <a:ln w="25400" cap="flat" cmpd="sng" algn="ctr">
            <a:noFill/>
            <a:prstDash val="solid"/>
          </a:ln>
          <a:effectLst/>
        </p:spPr>
        <p:txBody>
          <a:bodyPr lIns="84944" tIns="56631" bIns="0" rtlCol="0" anchor="ctr"/>
          <a:lstStyle/>
          <a:p>
            <a:pPr marL="0" marR="0" lvl="0" indent="0" algn="ctr" defTabSz="719255" rtl="0" eaLnBrk="1" fontAlgn="auto" latinLnBrk="0" hangingPunct="1">
              <a:lnSpc>
                <a:spcPct val="100000"/>
              </a:lnSpc>
              <a:spcBef>
                <a:spcPts val="0"/>
              </a:spcBef>
              <a:spcAft>
                <a:spcPts val="0"/>
              </a:spcAft>
              <a:buClrTx/>
              <a:buSzTx/>
              <a:buFontTx/>
              <a:buNone/>
              <a:tabLst/>
              <a:defRPr/>
            </a:pPr>
            <a:r>
              <a:rPr kumimoji="0" lang="ja-JP" altLang="en-US" sz="1846"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「同一労働同一賃金ガイドライン」 </a:t>
            </a:r>
            <a:r>
              <a:rPr kumimoji="0" lang="ja-JP" altLang="en-US" sz="1846" b="1" i="0" u="none" strike="noStrike" kern="0" cap="none" spc="0" normalizeH="0" baseline="0" noProof="0" dirty="0" smtClean="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の原則となる</a:t>
            </a:r>
            <a:r>
              <a:rPr lang="ja-JP" altLang="en-US" sz="1846"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考え方の当てはめ</a:t>
            </a:r>
            <a:endParaRPr kumimoji="0" lang="ja-JP" altLang="en-US" sz="1292" b="1"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8"/>
          <p:cNvSpPr/>
          <p:nvPr/>
        </p:nvSpPr>
        <p:spPr>
          <a:xfrm>
            <a:off x="2961571" y="1749811"/>
            <a:ext cx="6063845" cy="912405"/>
          </a:xfrm>
          <a:prstGeom prst="rect">
            <a:avLst/>
          </a:prstGeom>
          <a:solidFill>
            <a:schemeClr val="bg1"/>
          </a:solid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113260" tIns="169890" rIns="84944" bIns="0" rtlCol="0" anchor="t">
            <a:noAutofit/>
          </a:bodyPr>
          <a:lstStyle/>
          <a:p>
            <a:pPr marL="0" marR="0" lvl="0" indent="0" algn="l" defTabSz="84256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正社員とパートタイム（短時間）労働者・有期雇用労働者の</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賃金の決定基準・ルールの違いがあるとき</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は、「将来の役割期待が異なるため」という主観的・抽象的説明では足りず、賃金の決定基準・ルールの違いについて、①</a:t>
            </a:r>
            <a:r>
              <a:rPr kumimoji="1" lang="ja-JP" altLang="en-US" sz="1108"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職務内容、②職務内容・配置の変更範囲、③その他の事情の客観的・具体的な実態に照らして不合理なものであってはならない</a:t>
            </a:r>
            <a:r>
              <a:rPr kumimoji="1" lang="ja-JP" altLang="en-US" sz="1108"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8" name="カギ線コネクタ 7"/>
          <p:cNvCxnSpPr/>
          <p:nvPr/>
        </p:nvCxnSpPr>
        <p:spPr>
          <a:xfrm rot="16200000" flipV="1">
            <a:off x="922868" y="4021256"/>
            <a:ext cx="760779" cy="249116"/>
          </a:xfrm>
          <a:prstGeom prst="bentConnector3">
            <a:avLst>
              <a:gd name="adj1" fmla="val 100430"/>
            </a:avLst>
          </a:prstGeom>
          <a:ln w="2540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31" name="図 30" descr="標識, 屋外, ポール, テキスト が含まれている画像&#10;&#10;自動的に生成された説明">
            <a:extLst>
              <a:ext uri="{FF2B5EF4-FFF2-40B4-BE49-F238E27FC236}">
                <a16:creationId xmlns:a16="http://schemas.microsoft.com/office/drawing/2014/main" id="{76C03B23-49D9-4FBA-9159-C7A84ACBC83C}"/>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7"/>
              </a:ext>
            </a:extLst>
          </a:blip>
          <a:stretch>
            <a:fillRect/>
          </a:stretch>
        </p:blipFill>
        <p:spPr>
          <a:xfrm>
            <a:off x="2888316" y="1699828"/>
            <a:ext cx="283182" cy="249866"/>
          </a:xfrm>
          <a:prstGeom prst="rect">
            <a:avLst/>
          </a:prstGeom>
        </p:spPr>
      </p:pic>
      <p:sp>
        <p:nvSpPr>
          <p:cNvPr id="5" name="スライド番号プレースホルダー 4"/>
          <p:cNvSpPr>
            <a:spLocks noGrp="1"/>
          </p:cNvSpPr>
          <p:nvPr>
            <p:ph type="sldNum" sz="quarter" idx="12"/>
          </p:nvPr>
        </p:nvSpPr>
        <p:spPr/>
        <p:txBody>
          <a:bodyPr/>
          <a:lstStyle/>
          <a:p>
            <a:pPr>
              <a:defRPr/>
            </a:pPr>
            <a:fld id="{AFF62460-EC34-422A-A834-EA8B1E04C307}" type="slidenum">
              <a:rPr lang="en-US" altLang="ja-JP" sz="1480" smtClean="0">
                <a:latin typeface="+mj-ea"/>
                <a:ea typeface="+mj-ea"/>
              </a:rPr>
              <a:pPr>
                <a:defRPr/>
              </a:pPr>
              <a:t>8</a:t>
            </a:fld>
            <a:endParaRPr lang="en-US" altLang="ja-JP" sz="1480" dirty="0">
              <a:latin typeface="+mj-ea"/>
              <a:ea typeface="+mj-ea"/>
            </a:endParaRPr>
          </a:p>
        </p:txBody>
      </p:sp>
    </p:spTree>
    <p:extLst>
      <p:ext uri="{BB962C8B-B14F-4D97-AF65-F5344CB8AC3E}">
        <p14:creationId xmlns:p14="http://schemas.microsoft.com/office/powerpoint/2010/main" val="3331085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61802" y="592294"/>
            <a:ext cx="8817428" cy="976719"/>
          </a:xfrm>
          <a:solidFill>
            <a:schemeClr val="accent2">
              <a:lumMod val="20000"/>
              <a:lumOff val="80000"/>
            </a:schemeClr>
          </a:solidFill>
        </p:spPr>
        <p:txBody>
          <a:bodyPr>
            <a:normAutofit lnSpcReduction="10000"/>
          </a:bodyPr>
          <a:lstStyle/>
          <a:p>
            <a:pPr marL="0" indent="0">
              <a:buNone/>
            </a:pPr>
            <a:r>
              <a:rPr kumimoji="1" lang="ja-JP" altLang="en-US" sz="1800" b="1" dirty="0" smtClean="0"/>
              <a:t>≪第１段階≫</a:t>
            </a:r>
            <a:endParaRPr kumimoji="1" lang="en-US" altLang="ja-JP" sz="1800" b="1" dirty="0" smtClean="0"/>
          </a:p>
          <a:p>
            <a:pPr marL="0" indent="0">
              <a:buNone/>
            </a:pPr>
            <a:r>
              <a:rPr lang="ja-JP" altLang="en-US" sz="1800" b="1" dirty="0"/>
              <a:t>　</a:t>
            </a:r>
            <a:r>
              <a:rPr lang="ja-JP" altLang="en-US" sz="1800" b="1" dirty="0" smtClean="0"/>
              <a:t>・現状の職員のタイプを整理　</a:t>
            </a:r>
            <a:r>
              <a:rPr lang="ja-JP" altLang="en-US" sz="1200" b="1" dirty="0" smtClean="0">
                <a:solidFill>
                  <a:srgbClr val="FF0000"/>
                </a:solidFill>
              </a:rPr>
              <a:t>（比較対象は通常労働者、取組対象は嘱託職員、準職員、パート職員、アルバイトなど）</a:t>
            </a:r>
            <a:endParaRPr lang="en-US" altLang="ja-JP" sz="1200" b="1" dirty="0" smtClean="0">
              <a:solidFill>
                <a:srgbClr val="FF0000"/>
              </a:solidFill>
            </a:endParaRPr>
          </a:p>
          <a:p>
            <a:pPr marL="0" indent="0">
              <a:buNone/>
            </a:pPr>
            <a:r>
              <a:rPr kumimoji="1" lang="ja-JP" altLang="en-US" sz="1800" b="1" dirty="0"/>
              <a:t>　</a:t>
            </a:r>
            <a:r>
              <a:rPr kumimoji="1" lang="ja-JP" altLang="en-US" sz="1800" b="1" dirty="0" smtClean="0"/>
              <a:t>・「均等待遇」、「均衡待遇」の対象となる労働者を確認する。</a:t>
            </a:r>
            <a:endParaRPr kumimoji="1" lang="ja-JP" altLang="en-US" sz="1800" b="1" dirty="0"/>
          </a:p>
        </p:txBody>
      </p:sp>
      <p:sp>
        <p:nvSpPr>
          <p:cNvPr id="4" name="タイトル 3"/>
          <p:cNvSpPr>
            <a:spLocks noGrp="1"/>
          </p:cNvSpPr>
          <p:nvPr>
            <p:ph type="title"/>
          </p:nvPr>
        </p:nvSpPr>
        <p:spPr>
          <a:xfrm>
            <a:off x="0" y="-10370"/>
            <a:ext cx="9144000" cy="473507"/>
          </a:xfrm>
          <a:prstGeom prst="rect">
            <a:avLst/>
          </a:prstGeom>
          <a:solidFill>
            <a:srgbClr val="D50115"/>
          </a:solidFill>
          <a:ln w="25400" cap="flat" cmpd="sng" algn="ctr">
            <a:noFill/>
            <a:prstDash val="solid"/>
          </a:ln>
          <a:effectLst/>
        </p:spPr>
        <p:txBody>
          <a:bodyPr lIns="99692" tIns="66462" bIns="0" rtlCol="0" anchor="ctr">
            <a:normAutofit/>
          </a:bodyPr>
          <a:lstStyle/>
          <a:p>
            <a:pPr algn="ctr" defTabSz="844083">
              <a:defRPr/>
            </a:pPr>
            <a:r>
              <a:rPr lang="ja-JP" altLang="en-US" sz="1800" b="1" kern="0"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短時間・有期雇用労働者の均衡・均等待遇の具体的な対応及び検討手順</a:t>
            </a:r>
            <a:endParaRPr lang="ja-JP" altLang="en-US" sz="1800" b="1" kern="0"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コンテンツ プレースホルダー 2"/>
          <p:cNvSpPr txBox="1">
            <a:spLocks/>
          </p:cNvSpPr>
          <p:nvPr/>
        </p:nvSpPr>
        <p:spPr>
          <a:xfrm>
            <a:off x="172193" y="1830751"/>
            <a:ext cx="8817428" cy="1429962"/>
          </a:xfrm>
          <a:prstGeom prst="rect">
            <a:avLst/>
          </a:prstGeom>
          <a:solidFill>
            <a:schemeClr val="accent2">
              <a:lumMod val="20000"/>
              <a:lumOff val="80000"/>
            </a:schemeClr>
          </a:solidFill>
        </p:spPr>
        <p:txBody>
          <a:bodyPr vert="horz" lIns="85372" tIns="42684" rIns="85372" bIns="42684" rtlCol="0">
            <a:noAutofit/>
          </a:bodyPr>
          <a:lstStyle>
            <a:lvl1pPr marL="295527" indent="-295527" algn="l" defTabSz="788073"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308" indent="-246273" algn="l" defTabSz="788073"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87" indent="-197016" algn="l" defTabSz="788073"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124"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160"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9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233"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26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302"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9pPr>
          </a:lstStyle>
          <a:p>
            <a:pPr marL="0" indent="0">
              <a:buFont typeface="Arial" pitchFamily="34" charset="0"/>
              <a:buNone/>
            </a:pPr>
            <a:r>
              <a:rPr lang="ja-JP" altLang="en-US" sz="1800" b="1" dirty="0" smtClean="0"/>
              <a:t>≪第２段階≫</a:t>
            </a:r>
            <a:endParaRPr lang="en-US" altLang="ja-JP" sz="1800" b="1" dirty="0" smtClean="0"/>
          </a:p>
          <a:p>
            <a:pPr marL="0" indent="0">
              <a:buFont typeface="Arial" pitchFamily="34" charset="0"/>
              <a:buNone/>
            </a:pPr>
            <a:r>
              <a:rPr lang="ja-JP" altLang="en-US" sz="1800" b="1" dirty="0" smtClean="0"/>
              <a:t>　・職員タイプごとに個々の待遇の現状を整理する。</a:t>
            </a:r>
            <a:endParaRPr lang="en-US" altLang="ja-JP" sz="1800" b="1" dirty="0" smtClean="0"/>
          </a:p>
          <a:p>
            <a:pPr marL="0" indent="0">
              <a:buFont typeface="Arial" pitchFamily="34" charset="0"/>
              <a:buNone/>
            </a:pPr>
            <a:r>
              <a:rPr lang="ja-JP" altLang="en-US" sz="1800" b="1" dirty="0" smtClean="0"/>
              <a:t>　・個々の待遇ごとに比較対象労働者との間で「適用の有無」、「決定基準」に違いがあるかを確認する。</a:t>
            </a:r>
            <a:r>
              <a:rPr lang="ja-JP" altLang="en-US" sz="1200" b="1" dirty="0" smtClean="0">
                <a:solidFill>
                  <a:srgbClr val="FF0000"/>
                </a:solidFill>
              </a:rPr>
              <a:t>（すべての通常の労働者のタイプとの間で待遇を点検する必要がありますが、まずは、最も職務内容等が近いと考えられる通常労働者</a:t>
            </a:r>
            <a:r>
              <a:rPr lang="ja-JP" altLang="en-US" sz="1200" b="1" dirty="0">
                <a:solidFill>
                  <a:srgbClr val="FF0000"/>
                </a:solidFill>
              </a:rPr>
              <a:t>と</a:t>
            </a:r>
            <a:r>
              <a:rPr lang="ja-JP" altLang="en-US" sz="1200" b="1" dirty="0" smtClean="0">
                <a:solidFill>
                  <a:srgbClr val="FF0000"/>
                </a:solidFill>
              </a:rPr>
              <a:t>の間で初めて見ましょう）</a:t>
            </a:r>
            <a:endParaRPr lang="ja-JP" altLang="en-US" sz="1200" b="1" dirty="0">
              <a:solidFill>
                <a:srgbClr val="FF0000"/>
              </a:solidFill>
            </a:endParaRPr>
          </a:p>
        </p:txBody>
      </p:sp>
      <p:sp>
        <p:nvSpPr>
          <p:cNvPr id="6" name="コンテンツ プレースホルダー 2"/>
          <p:cNvSpPr txBox="1">
            <a:spLocks/>
          </p:cNvSpPr>
          <p:nvPr/>
        </p:nvSpPr>
        <p:spPr>
          <a:xfrm>
            <a:off x="172193" y="3671744"/>
            <a:ext cx="8817428" cy="1801039"/>
          </a:xfrm>
          <a:prstGeom prst="rect">
            <a:avLst/>
          </a:prstGeom>
          <a:solidFill>
            <a:schemeClr val="accent2">
              <a:lumMod val="20000"/>
              <a:lumOff val="80000"/>
            </a:schemeClr>
          </a:solidFill>
        </p:spPr>
        <p:txBody>
          <a:bodyPr vert="horz" lIns="85372" tIns="42684" rIns="85372" bIns="42684" rtlCol="0">
            <a:noAutofit/>
          </a:bodyPr>
          <a:lstStyle>
            <a:lvl1pPr marL="295527" indent="-295527" algn="l" defTabSz="788073"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308" indent="-246273" algn="l" defTabSz="788073"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87" indent="-197016" algn="l" defTabSz="788073"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124"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160"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9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233"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26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302"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9pPr>
          </a:lstStyle>
          <a:p>
            <a:pPr marL="0" indent="0">
              <a:buFont typeface="Arial" pitchFamily="34" charset="0"/>
              <a:buNone/>
            </a:pPr>
            <a:r>
              <a:rPr lang="ja-JP" altLang="en-US" sz="1800" b="1" dirty="0" smtClean="0"/>
              <a:t>≪第３段階≫</a:t>
            </a:r>
            <a:endParaRPr lang="en-US" altLang="ja-JP" sz="1800" b="1" dirty="0" smtClean="0"/>
          </a:p>
          <a:p>
            <a:pPr marL="0" indent="0">
              <a:buFont typeface="Arial" pitchFamily="34" charset="0"/>
              <a:buNone/>
            </a:pPr>
            <a:r>
              <a:rPr lang="ja-JP" altLang="en-US" sz="1800" b="1" dirty="0" smtClean="0"/>
              <a:t>○均等待遇が求められる場合</a:t>
            </a:r>
            <a:endParaRPr lang="en-US" altLang="ja-JP" sz="1800" b="1" dirty="0" smtClean="0"/>
          </a:p>
          <a:p>
            <a:pPr marL="0" indent="0">
              <a:buFont typeface="Arial" pitchFamily="34" charset="0"/>
              <a:buNone/>
            </a:pPr>
            <a:r>
              <a:rPr lang="ja-JP" altLang="en-US" sz="1800" b="1" dirty="0"/>
              <a:t>　</a:t>
            </a:r>
            <a:r>
              <a:rPr lang="ja-JP" altLang="en-US" sz="1800" b="1" dirty="0" smtClean="0"/>
              <a:t>・すべての待遇について比較対象労働者と同じ取扱いにすることが義務付けられる。</a:t>
            </a:r>
            <a:endParaRPr lang="en-US" altLang="ja-JP" sz="1800" b="1" dirty="0" smtClean="0"/>
          </a:p>
          <a:p>
            <a:pPr marL="0" indent="0">
              <a:buFont typeface="Arial" pitchFamily="34" charset="0"/>
              <a:buNone/>
            </a:pPr>
            <a:r>
              <a:rPr lang="ja-JP" altLang="en-US" sz="1800" b="1" dirty="0" smtClean="0"/>
              <a:t>○均衡待遇が求められる場合</a:t>
            </a:r>
            <a:endParaRPr lang="en-US" altLang="ja-JP" sz="1800" b="1" dirty="0" smtClean="0"/>
          </a:p>
          <a:p>
            <a:pPr marL="0" indent="0">
              <a:buFont typeface="Arial" pitchFamily="34" charset="0"/>
              <a:buNone/>
            </a:pPr>
            <a:r>
              <a:rPr lang="ja-JP" altLang="en-US" sz="1800" b="1" dirty="0" smtClean="0"/>
              <a:t>　・待遇の違いが不合理であるか否かを、手順に沿って点検・検討する。</a:t>
            </a:r>
            <a:endParaRPr lang="ja-JP" altLang="en-US" sz="1800" b="1" dirty="0"/>
          </a:p>
        </p:txBody>
      </p:sp>
      <p:sp>
        <p:nvSpPr>
          <p:cNvPr id="7" name="コンテンツ プレースホルダー 2"/>
          <p:cNvSpPr txBox="1">
            <a:spLocks/>
          </p:cNvSpPr>
          <p:nvPr/>
        </p:nvSpPr>
        <p:spPr>
          <a:xfrm>
            <a:off x="172193" y="5819994"/>
            <a:ext cx="8817428" cy="983622"/>
          </a:xfrm>
          <a:prstGeom prst="rect">
            <a:avLst/>
          </a:prstGeom>
          <a:solidFill>
            <a:schemeClr val="accent2">
              <a:lumMod val="20000"/>
              <a:lumOff val="80000"/>
            </a:schemeClr>
          </a:solidFill>
        </p:spPr>
        <p:txBody>
          <a:bodyPr vert="horz" lIns="85372" tIns="42684" rIns="85372" bIns="42684" rtlCol="0">
            <a:noAutofit/>
          </a:bodyPr>
          <a:lstStyle>
            <a:lvl1pPr marL="295527" indent="-295527" algn="l" defTabSz="788073" rtl="0" eaLnBrk="1" latinLnBrk="0" hangingPunct="1">
              <a:spcBef>
                <a:spcPct val="20000"/>
              </a:spcBef>
              <a:buFont typeface="Arial" pitchFamily="34" charset="0"/>
              <a:buChar char="•"/>
              <a:defRPr kumimoji="1" sz="2769" kern="1200">
                <a:solidFill>
                  <a:schemeClr val="tx1"/>
                </a:solidFill>
                <a:latin typeface="+mn-lt"/>
                <a:ea typeface="+mn-ea"/>
                <a:cs typeface="+mn-cs"/>
              </a:defRPr>
            </a:lvl1pPr>
            <a:lvl2pPr marL="640308" indent="-246273" algn="l" defTabSz="788073" rtl="0" eaLnBrk="1" latinLnBrk="0" hangingPunct="1">
              <a:spcBef>
                <a:spcPct val="20000"/>
              </a:spcBef>
              <a:buFont typeface="Arial" pitchFamily="34" charset="0"/>
              <a:buChar char="–"/>
              <a:defRPr kumimoji="1" sz="2400" kern="1200">
                <a:solidFill>
                  <a:schemeClr val="tx1"/>
                </a:solidFill>
                <a:latin typeface="+mn-lt"/>
                <a:ea typeface="+mn-ea"/>
                <a:cs typeface="+mn-cs"/>
              </a:defRPr>
            </a:lvl2pPr>
            <a:lvl3pPr marL="985087" indent="-197016" algn="l" defTabSz="788073" rtl="0" eaLnBrk="1" latinLnBrk="0" hangingPunct="1">
              <a:spcBef>
                <a:spcPct val="20000"/>
              </a:spcBef>
              <a:buFont typeface="Arial" pitchFamily="34" charset="0"/>
              <a:buChar char="•"/>
              <a:defRPr kumimoji="1" sz="2031" kern="1200">
                <a:solidFill>
                  <a:schemeClr val="tx1"/>
                </a:solidFill>
                <a:latin typeface="+mn-lt"/>
                <a:ea typeface="+mn-ea"/>
                <a:cs typeface="+mn-cs"/>
              </a:defRPr>
            </a:lvl3pPr>
            <a:lvl4pPr marL="1379124"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4pPr>
            <a:lvl5pPr marL="1773160"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5pPr>
            <a:lvl6pPr marL="216719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6pPr>
            <a:lvl7pPr marL="2561233"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7pPr>
            <a:lvl8pPr marL="2955267"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8pPr>
            <a:lvl9pPr marL="3349302" indent="-197016" algn="l" defTabSz="788073" rtl="0" eaLnBrk="1" latinLnBrk="0" hangingPunct="1">
              <a:spcBef>
                <a:spcPct val="20000"/>
              </a:spcBef>
              <a:buFont typeface="Arial" pitchFamily="34" charset="0"/>
              <a:buChar char="•"/>
              <a:defRPr kumimoji="1" sz="1754" kern="1200">
                <a:solidFill>
                  <a:schemeClr val="tx1"/>
                </a:solidFill>
                <a:latin typeface="+mn-lt"/>
                <a:ea typeface="+mn-ea"/>
                <a:cs typeface="+mn-cs"/>
              </a:defRPr>
            </a:lvl9pPr>
          </a:lstStyle>
          <a:p>
            <a:pPr marL="0" indent="0">
              <a:buFont typeface="Arial" pitchFamily="34" charset="0"/>
              <a:buNone/>
            </a:pPr>
            <a:r>
              <a:rPr lang="ja-JP" altLang="en-US" sz="1800" b="1" dirty="0" smtClean="0"/>
              <a:t>≪第４段階≫</a:t>
            </a:r>
            <a:endParaRPr lang="en-US" altLang="ja-JP" sz="1800" b="1" dirty="0" smtClean="0"/>
          </a:p>
          <a:p>
            <a:pPr marL="0" indent="0">
              <a:buFont typeface="Arial" pitchFamily="34" charset="0"/>
              <a:buNone/>
            </a:pPr>
            <a:r>
              <a:rPr lang="ja-JP" altLang="en-US" sz="1800" b="1" dirty="0"/>
              <a:t>　</a:t>
            </a:r>
            <a:r>
              <a:rPr lang="ja-JP" altLang="en-US" sz="1800" b="1" dirty="0" smtClean="0"/>
              <a:t>・待遇差の是正策を検討する。</a:t>
            </a:r>
            <a:endParaRPr lang="en-US" altLang="ja-JP" sz="1800" b="1" dirty="0" smtClean="0"/>
          </a:p>
        </p:txBody>
      </p:sp>
      <p:sp>
        <p:nvSpPr>
          <p:cNvPr id="9" name="下矢印 8"/>
          <p:cNvSpPr/>
          <p:nvPr/>
        </p:nvSpPr>
        <p:spPr>
          <a:xfrm>
            <a:off x="4239491" y="1569013"/>
            <a:ext cx="662050" cy="319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249882" y="3349274"/>
            <a:ext cx="662050" cy="30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4249882" y="5524022"/>
            <a:ext cx="662050" cy="3058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pPr>
              <a:defRPr/>
            </a:pPr>
            <a:fld id="{A9768C0A-373A-4DCF-A9BF-97ED734E84D6}" type="slidenum">
              <a:rPr lang="en-US" altLang="ja-JP" sz="1480" smtClean="0">
                <a:solidFill>
                  <a:prstClr val="black"/>
                </a:solidFill>
                <a:latin typeface="+mj-ea"/>
                <a:ea typeface="+mj-ea"/>
              </a:rPr>
              <a:pPr>
                <a:defRPr/>
              </a:pPr>
              <a:t>9</a:t>
            </a:fld>
            <a:endParaRPr lang="en-US" altLang="ja-JP" sz="1480" dirty="0">
              <a:solidFill>
                <a:prstClr val="black"/>
              </a:solidFill>
              <a:latin typeface="+mj-ea"/>
              <a:ea typeface="+mj-ea"/>
            </a:endParaRPr>
          </a:p>
        </p:txBody>
      </p:sp>
    </p:spTree>
    <p:extLst>
      <p:ext uri="{BB962C8B-B14F-4D97-AF65-F5344CB8AC3E}">
        <p14:creationId xmlns:p14="http://schemas.microsoft.com/office/powerpoint/2010/main" val="1107071691"/>
      </p:ext>
    </p:extLst>
  </p:cSld>
  <p:clrMapOvr>
    <a:masterClrMapping/>
  </p:clrMapOvr>
</p:sld>
</file>

<file path=ppt/theme/theme1.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14.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1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16.xml><?xml version="1.0" encoding="utf-8"?>
<a:theme xmlns:a="http://schemas.openxmlformats.org/drawingml/2006/main" name="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7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8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19.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75000"/>
          </a:schemeClr>
        </a:solidFill>
        <a:ln>
          <a:solidFill>
            <a:schemeClr val="accent3">
              <a:lumMod val="75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5.xml><?xml version="1.0" encoding="utf-8"?>
<a:theme xmlns:a="http://schemas.openxmlformats.org/drawingml/2006/main" name="4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ln>
          <a:noFill/>
        </a:ln>
      </a:spPr>
      <a:bodyPr wrap="square" lIns="85366" tIns="42685" rIns="85366" bIns="42685" rtlCol="0" anchor="t">
        <a:noAutofit/>
      </a:bodyPr>
      <a:lstStyle>
        <a:defPPr>
          <a:defRPr sz="1200" dirty="0">
            <a:latin typeface="メイリオ" panose="020B0604030504040204" pitchFamily="50" charset="-128"/>
            <a:ea typeface="メイリオ" panose="020B0604030504040204" pitchFamily="50" charset="-128"/>
            <a:cs typeface="メイリオ" panose="020B0604030504040204" pitchFamily="50" charset="-128"/>
          </a:defRPr>
        </a:defPPr>
      </a:lstStyle>
      <a:style>
        <a:lnRef idx="2">
          <a:schemeClr val="dk1"/>
        </a:lnRef>
        <a:fillRef idx="1">
          <a:schemeClr val="lt1"/>
        </a:fillRef>
        <a:effectRef idx="0">
          <a:schemeClr val="dk1"/>
        </a:effectRef>
        <a:fontRef idx="minor">
          <a:schemeClr val="dk1"/>
        </a:fontRef>
      </a:style>
    </a:txDef>
  </a:objectDefaults>
  <a:extraClrSchemeLst/>
</a:theme>
</file>

<file path=ppt/theme/theme7.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デザインの設定">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580</TotalTime>
  <Words>16562</Words>
  <Application>Microsoft Office PowerPoint</Application>
  <PresentationFormat>画面に合わせる (4:3)</PresentationFormat>
  <Paragraphs>1262</Paragraphs>
  <Slides>40</Slides>
  <Notes>40</Notes>
  <HiddenSlides>0</HiddenSlides>
  <MMClips>0</MMClips>
  <ScaleCrop>false</ScaleCrop>
  <HeadingPairs>
    <vt:vector size="6" baseType="variant">
      <vt:variant>
        <vt:lpstr>使用されているフォント</vt:lpstr>
      </vt:variant>
      <vt:variant>
        <vt:i4>16</vt:i4>
      </vt:variant>
      <vt:variant>
        <vt:lpstr>テーマ</vt:lpstr>
      </vt:variant>
      <vt:variant>
        <vt:i4>18</vt:i4>
      </vt:variant>
      <vt:variant>
        <vt:lpstr>スライド タイトル</vt:lpstr>
      </vt:variant>
      <vt:variant>
        <vt:i4>40</vt:i4>
      </vt:variant>
    </vt:vector>
  </HeadingPairs>
  <TitlesOfParts>
    <vt:vector size="74" baseType="lpstr">
      <vt:lpstr>ＤＦ平成ゴシック体W5</vt:lpstr>
      <vt:lpstr>ＤＨＰ特太ゴシック体</vt:lpstr>
      <vt:lpstr>HGP創英角ｺﾞｼｯｸUB</vt:lpstr>
      <vt:lpstr>HGMaruGothicMPRO</vt:lpstr>
      <vt:lpstr>HGMaruGothicMPRO</vt:lpstr>
      <vt:lpstr>Meiryo UI</vt:lpstr>
      <vt:lpstr>ＭＳ Ｐゴシック</vt:lpstr>
      <vt:lpstr>ＭＳ ゴシック</vt:lpstr>
      <vt:lpstr>新細明體</vt:lpstr>
      <vt:lpstr>ヒラギノ角ゴ ProN W6</vt:lpstr>
      <vt:lpstr>メイリオ</vt:lpstr>
      <vt:lpstr>游ゴシック</vt:lpstr>
      <vt:lpstr>Arial</vt:lpstr>
      <vt:lpstr>Calibri</vt:lpstr>
      <vt:lpstr>Times New Roman</vt:lpstr>
      <vt:lpstr>Wingdings</vt:lpstr>
      <vt:lpstr>3_Office テーマ</vt:lpstr>
      <vt:lpstr>1_Office テーマ</vt:lpstr>
      <vt:lpstr>2_Office テーマ</vt:lpstr>
      <vt:lpstr>デザインの設定</vt:lpstr>
      <vt:lpstr>4_Office テーマ</vt:lpstr>
      <vt:lpstr>5_Office テーマ</vt:lpstr>
      <vt:lpstr>2_Office ​​テーマ</vt:lpstr>
      <vt:lpstr>Office ​​テーマ</vt:lpstr>
      <vt:lpstr>1_デザインの設定</vt:lpstr>
      <vt:lpstr>5_Office ​​テーマ</vt:lpstr>
      <vt:lpstr>6_Office テーマ</vt:lpstr>
      <vt:lpstr>7_Office テーマ</vt:lpstr>
      <vt:lpstr>1_Office ​​テーマ</vt:lpstr>
      <vt:lpstr>3_Office ​​テーマ</vt:lpstr>
      <vt:lpstr>4_Office ​​テーマ</vt:lpstr>
      <vt:lpstr>6_Office ​​テーマ</vt:lpstr>
      <vt:lpstr>7_Office ​​テーマ</vt:lpstr>
      <vt:lpstr>8_Office ​​テーマ</vt:lpstr>
      <vt:lpstr>PowerPoint プレゼンテーション</vt:lpstr>
      <vt:lpstr>１　パート・有期雇用労働法の均等・均衡待遇規定について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短時間・有期雇用労働者の均衡・均等待遇の具体的な対応及び検討手順</vt:lpstr>
      <vt:lpstr>短時間・有期雇用労働者の均衡・均等待遇の具体的な対応及び検討手順②</vt:lpstr>
      <vt:lpstr>短時間・有期雇用労働者の均衡・均等待遇の具体的な対応及び検討手順③</vt:lpstr>
      <vt:lpstr>短時間・有期雇用労働者の均衡・均等待遇の具体的な対応及び検討手順④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　令和3年度助成金制度について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３　総合的ハラスメント対策について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平井 千恵子(hirai-chieko)</dc:creator>
  <cp:lastModifiedBy>平井 千恵子(hirai-chieko)</cp:lastModifiedBy>
  <cp:revision>60</cp:revision>
  <cp:lastPrinted>2021-05-12T08:28:49Z</cp:lastPrinted>
  <dcterms:created xsi:type="dcterms:W3CDTF">2021-05-07T07:07:45Z</dcterms:created>
  <dcterms:modified xsi:type="dcterms:W3CDTF">2021-05-13T05:25:16Z</dcterms:modified>
</cp:coreProperties>
</file>