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76" r:id="rId2"/>
    <p:sldId id="277" r:id="rId3"/>
    <p:sldId id="274" r:id="rId4"/>
    <p:sldId id="275" r:id="rId5"/>
  </p:sldIdLst>
  <p:sldSz cx="7200900" cy="10333038"/>
  <p:notesSz cx="6805613" cy="9939338"/>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77838" indent="-20638"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55675" indent="-4127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33513" indent="-6191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11350" indent="-8255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434" userDrawn="1">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FFD9F3"/>
    <a:srgbClr val="D8409A"/>
    <a:srgbClr val="D34DA6"/>
    <a:srgbClr val="F8F8F8"/>
    <a:srgbClr val="FFE1FF"/>
    <a:srgbClr val="B7375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993" autoAdjust="0"/>
  </p:normalViewPr>
  <p:slideViewPr>
    <p:cSldViewPr>
      <p:cViewPr varScale="1">
        <p:scale>
          <a:sx n="72" d="100"/>
          <a:sy n="72" d="100"/>
        </p:scale>
        <p:origin x="1632" y="78"/>
      </p:cViewPr>
      <p:guideLst>
        <p:guide orient="horz" pos="4434"/>
        <p:guide pos="226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8887"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5140" y="0"/>
            <a:ext cx="2948887"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7324732-5AC9-4330-AE2A-093B7855B9BE}" type="datetimeFigureOut">
              <a:rPr lang="ja-JP" altLang="en-US"/>
              <a:pPr>
                <a:defRPr/>
              </a:pPr>
              <a:t>2021/7/7</a:t>
            </a:fld>
            <a:endParaRPr lang="ja-JP" altLang="en-US"/>
          </a:p>
        </p:txBody>
      </p:sp>
      <p:sp>
        <p:nvSpPr>
          <p:cNvPr id="4" name="スライド イメージ プレースホルダ 3"/>
          <p:cNvSpPr>
            <a:spLocks noGrp="1" noRot="1" noChangeAspect="1"/>
          </p:cNvSpPr>
          <p:nvPr>
            <p:ph type="sldImg" idx="2"/>
          </p:nvPr>
        </p:nvSpPr>
        <p:spPr>
          <a:xfrm>
            <a:off x="2106613" y="746125"/>
            <a:ext cx="2593975"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0879" y="4721225"/>
            <a:ext cx="5443856"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 y="9440864"/>
            <a:ext cx="2948887"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5140" y="9440864"/>
            <a:ext cx="2948887"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D15A031-D559-42B5-BB59-62B8FEA19949}"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0" kern="1200">
        <a:solidFill>
          <a:schemeClr val="tx1"/>
        </a:solidFill>
        <a:latin typeface="+mn-lt"/>
        <a:ea typeface="+mn-ea"/>
        <a:cs typeface="+mn-cs"/>
      </a:defRPr>
    </a:lvl1pPr>
    <a:lvl2pPr marL="477838" algn="l" rtl="0" eaLnBrk="0" fontAlgn="base" hangingPunct="0">
      <a:spcBef>
        <a:spcPct val="30000"/>
      </a:spcBef>
      <a:spcAft>
        <a:spcPct val="0"/>
      </a:spcAft>
      <a:defRPr kumimoji="1" sz="1300" kern="1200">
        <a:solidFill>
          <a:schemeClr val="tx1"/>
        </a:solidFill>
        <a:latin typeface="+mn-lt"/>
        <a:ea typeface="+mn-ea"/>
        <a:cs typeface="+mn-cs"/>
      </a:defRPr>
    </a:lvl2pPr>
    <a:lvl3pPr marL="955675" algn="l" rtl="0" eaLnBrk="0" fontAlgn="base" hangingPunct="0">
      <a:spcBef>
        <a:spcPct val="30000"/>
      </a:spcBef>
      <a:spcAft>
        <a:spcPct val="0"/>
      </a:spcAft>
      <a:defRPr kumimoji="1" sz="1300" kern="1200">
        <a:solidFill>
          <a:schemeClr val="tx1"/>
        </a:solidFill>
        <a:latin typeface="+mn-lt"/>
        <a:ea typeface="+mn-ea"/>
        <a:cs typeface="+mn-cs"/>
      </a:defRPr>
    </a:lvl3pPr>
    <a:lvl4pPr marL="1433513" algn="l" rtl="0" eaLnBrk="0" fontAlgn="base" hangingPunct="0">
      <a:spcBef>
        <a:spcPct val="30000"/>
      </a:spcBef>
      <a:spcAft>
        <a:spcPct val="0"/>
      </a:spcAft>
      <a:defRPr kumimoji="1" sz="1300" kern="1200">
        <a:solidFill>
          <a:schemeClr val="tx1"/>
        </a:solidFill>
        <a:latin typeface="+mn-lt"/>
        <a:ea typeface="+mn-ea"/>
        <a:cs typeface="+mn-cs"/>
      </a:defRPr>
    </a:lvl4pPr>
    <a:lvl5pPr marL="1911350" algn="l" rtl="0" eaLnBrk="0" fontAlgn="base" hangingPunct="0">
      <a:spcBef>
        <a:spcPct val="30000"/>
      </a:spcBef>
      <a:spcAft>
        <a:spcPct val="0"/>
      </a:spcAft>
      <a:defRPr kumimoji="1" sz="1300" kern="1200">
        <a:solidFill>
          <a:schemeClr val="tx1"/>
        </a:solidFill>
        <a:latin typeface="+mn-lt"/>
        <a:ea typeface="+mn-ea"/>
        <a:cs typeface="+mn-cs"/>
      </a:defRPr>
    </a:lvl5pPr>
    <a:lvl6pPr marL="2390927" algn="l" defTabSz="956371" rtl="0" eaLnBrk="1" latinLnBrk="0" hangingPunct="1">
      <a:defRPr kumimoji="1" sz="1300" kern="1200">
        <a:solidFill>
          <a:schemeClr val="tx1"/>
        </a:solidFill>
        <a:latin typeface="+mn-lt"/>
        <a:ea typeface="+mn-ea"/>
        <a:cs typeface="+mn-cs"/>
      </a:defRPr>
    </a:lvl6pPr>
    <a:lvl7pPr marL="2869113" algn="l" defTabSz="956371" rtl="0" eaLnBrk="1" latinLnBrk="0" hangingPunct="1">
      <a:defRPr kumimoji="1" sz="1300" kern="1200">
        <a:solidFill>
          <a:schemeClr val="tx1"/>
        </a:solidFill>
        <a:latin typeface="+mn-lt"/>
        <a:ea typeface="+mn-ea"/>
        <a:cs typeface="+mn-cs"/>
      </a:defRPr>
    </a:lvl7pPr>
    <a:lvl8pPr marL="3347298" algn="l" defTabSz="956371" rtl="0" eaLnBrk="1" latinLnBrk="0" hangingPunct="1">
      <a:defRPr kumimoji="1" sz="1300" kern="1200">
        <a:solidFill>
          <a:schemeClr val="tx1"/>
        </a:solidFill>
        <a:latin typeface="+mn-lt"/>
        <a:ea typeface="+mn-ea"/>
        <a:cs typeface="+mn-cs"/>
      </a:defRPr>
    </a:lvl8pPr>
    <a:lvl9pPr marL="3825484" algn="l" defTabSz="956371"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fld id="{68BC9DEE-02BF-45E4-9E35-B5E69F50DB6D}" type="slidenum">
              <a:rPr lang="ja-JP" altLang="en-US"/>
              <a:pPr/>
              <a:t>1</a:t>
            </a:fld>
            <a:endParaRPr lang="ja-JP" altLang="en-US"/>
          </a:p>
        </p:txBody>
      </p:sp>
    </p:spTree>
    <p:extLst>
      <p:ext uri="{BB962C8B-B14F-4D97-AF65-F5344CB8AC3E}">
        <p14:creationId xmlns:p14="http://schemas.microsoft.com/office/powerpoint/2010/main" val="326849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fld id="{68BC9DEE-02BF-45E4-9E35-B5E69F50DB6D}" type="slidenum">
              <a:rPr lang="ja-JP" altLang="en-US"/>
              <a:pPr/>
              <a:t>2</a:t>
            </a:fld>
            <a:endParaRPr lang="ja-JP" altLang="en-US"/>
          </a:p>
        </p:txBody>
      </p:sp>
    </p:spTree>
    <p:extLst>
      <p:ext uri="{BB962C8B-B14F-4D97-AF65-F5344CB8AC3E}">
        <p14:creationId xmlns:p14="http://schemas.microsoft.com/office/powerpoint/2010/main" val="403094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8" y="3209942"/>
            <a:ext cx="6120765" cy="221490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80135" y="5855389"/>
            <a:ext cx="5040630" cy="2640665"/>
          </a:xfrm>
        </p:spPr>
        <p:txBody>
          <a:bodyPr/>
          <a:lstStyle>
            <a:lvl1pPr marL="0" indent="0" algn="ctr">
              <a:buNone/>
              <a:defRPr>
                <a:solidFill>
                  <a:schemeClr val="tx1">
                    <a:tint val="75000"/>
                  </a:schemeClr>
                </a:solidFill>
              </a:defRPr>
            </a:lvl1pPr>
            <a:lvl2pPr marL="478185" indent="0" algn="ctr">
              <a:buNone/>
              <a:defRPr>
                <a:solidFill>
                  <a:schemeClr val="tx1">
                    <a:tint val="75000"/>
                  </a:schemeClr>
                </a:solidFill>
              </a:defRPr>
            </a:lvl2pPr>
            <a:lvl3pPr marL="956371" indent="0" algn="ctr">
              <a:buNone/>
              <a:defRPr>
                <a:solidFill>
                  <a:schemeClr val="tx1">
                    <a:tint val="75000"/>
                  </a:schemeClr>
                </a:solidFill>
              </a:defRPr>
            </a:lvl3pPr>
            <a:lvl4pPr marL="1434556" indent="0" algn="ctr">
              <a:buNone/>
              <a:defRPr>
                <a:solidFill>
                  <a:schemeClr val="tx1">
                    <a:tint val="75000"/>
                  </a:schemeClr>
                </a:solidFill>
              </a:defRPr>
            </a:lvl4pPr>
            <a:lvl5pPr marL="1912742" indent="0" algn="ctr">
              <a:buNone/>
              <a:defRPr>
                <a:solidFill>
                  <a:schemeClr val="tx1">
                    <a:tint val="75000"/>
                  </a:schemeClr>
                </a:solidFill>
              </a:defRPr>
            </a:lvl5pPr>
            <a:lvl6pPr marL="2390927" indent="0" algn="ctr">
              <a:buNone/>
              <a:defRPr>
                <a:solidFill>
                  <a:schemeClr val="tx1">
                    <a:tint val="75000"/>
                  </a:schemeClr>
                </a:solidFill>
              </a:defRPr>
            </a:lvl6pPr>
            <a:lvl7pPr marL="2869113" indent="0" algn="ctr">
              <a:buNone/>
              <a:defRPr>
                <a:solidFill>
                  <a:schemeClr val="tx1">
                    <a:tint val="75000"/>
                  </a:schemeClr>
                </a:solidFill>
              </a:defRPr>
            </a:lvl7pPr>
            <a:lvl8pPr marL="3347298" indent="0" algn="ctr">
              <a:buNone/>
              <a:defRPr>
                <a:solidFill>
                  <a:schemeClr val="tx1">
                    <a:tint val="75000"/>
                  </a:schemeClr>
                </a:solidFill>
              </a:defRPr>
            </a:lvl8pPr>
            <a:lvl9pPr marL="3825484"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9AB38ED-220B-439B-AC44-AAD88843663C}" type="datetimeFigureOut">
              <a:rPr lang="ja-JP" altLang="en-US"/>
              <a:pPr>
                <a:defRPr/>
              </a:pPr>
              <a:t>2021/7/7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77331BD-826F-4D48-9DB7-FD32666F665F}" type="slidenum">
              <a:rPr lang="ja-JP" altLang="en-US"/>
              <a:pPr/>
              <a:t>‹#›</a:t>
            </a:fld>
            <a:endParaRPr lang="ja-JP" altLang="en-US"/>
          </a:p>
        </p:txBody>
      </p:sp>
    </p:spTree>
    <p:extLst>
      <p:ext uri="{BB962C8B-B14F-4D97-AF65-F5344CB8AC3E}">
        <p14:creationId xmlns:p14="http://schemas.microsoft.com/office/powerpoint/2010/main" val="381923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60439DC-CC5A-4DCE-8583-7647AF882F96}" type="datetimeFigureOut">
              <a:rPr lang="ja-JP" altLang="en-US"/>
              <a:pPr>
                <a:defRPr/>
              </a:pPr>
              <a:t>2021/7/7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4C0F7C79-8BFC-4300-A478-183087DF063C}" type="slidenum">
              <a:rPr lang="ja-JP" altLang="en-US"/>
              <a:pPr/>
              <a:t>‹#›</a:t>
            </a:fld>
            <a:endParaRPr lang="ja-JP" altLang="en-US"/>
          </a:p>
        </p:txBody>
      </p:sp>
    </p:spTree>
    <p:extLst>
      <p:ext uri="{BB962C8B-B14F-4D97-AF65-F5344CB8AC3E}">
        <p14:creationId xmlns:p14="http://schemas.microsoft.com/office/powerpoint/2010/main" val="12701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413802"/>
            <a:ext cx="1620203" cy="881656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60045" y="413802"/>
            <a:ext cx="4740593" cy="881656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492B59-8720-425C-93DA-A3605C2D542B}" type="datetimeFigureOut">
              <a:rPr lang="ja-JP" altLang="en-US"/>
              <a:pPr>
                <a:defRPr/>
              </a:pPr>
              <a:t>2021/7/7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2543CC3-94B6-4915-8610-A71764ABA1C8}" type="slidenum">
              <a:rPr lang="ja-JP" altLang="en-US"/>
              <a:pPr/>
              <a:t>‹#›</a:t>
            </a:fld>
            <a:endParaRPr lang="ja-JP" altLang="en-US"/>
          </a:p>
        </p:txBody>
      </p:sp>
    </p:spTree>
    <p:extLst>
      <p:ext uri="{BB962C8B-B14F-4D97-AF65-F5344CB8AC3E}">
        <p14:creationId xmlns:p14="http://schemas.microsoft.com/office/powerpoint/2010/main" val="331047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523E160-D0C7-408D-9F5C-2025BC203035}" type="datetimeFigureOut">
              <a:rPr lang="ja-JP" altLang="en-US"/>
              <a:pPr>
                <a:defRPr/>
              </a:pPr>
              <a:t>2021/7/7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73353014-4127-41AF-A0D9-BD7B473CF8B4}" type="slidenum">
              <a:rPr lang="ja-JP" altLang="en-US"/>
              <a:pPr/>
              <a:t>‹#›</a:t>
            </a:fld>
            <a:endParaRPr lang="ja-JP" altLang="en-US"/>
          </a:p>
        </p:txBody>
      </p:sp>
    </p:spTree>
    <p:extLst>
      <p:ext uri="{BB962C8B-B14F-4D97-AF65-F5344CB8AC3E}">
        <p14:creationId xmlns:p14="http://schemas.microsoft.com/office/powerpoint/2010/main" val="14216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2" y="6639933"/>
            <a:ext cx="6120765" cy="2052257"/>
          </a:xfrm>
        </p:spPr>
        <p:txBody>
          <a:bodyPr anchor="t"/>
          <a:lstStyle>
            <a:lvl1pPr algn="l">
              <a:defRPr sz="42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68822" y="4379584"/>
            <a:ext cx="6120765" cy="2260350"/>
          </a:xfrm>
        </p:spPr>
        <p:txBody>
          <a:bodyPr anchor="b"/>
          <a:lstStyle>
            <a:lvl1pPr marL="0" indent="0">
              <a:buNone/>
              <a:defRPr sz="2100">
                <a:solidFill>
                  <a:schemeClr val="tx1">
                    <a:tint val="75000"/>
                  </a:schemeClr>
                </a:solidFill>
              </a:defRPr>
            </a:lvl1pPr>
            <a:lvl2pPr marL="478185" indent="0">
              <a:buNone/>
              <a:defRPr sz="1900">
                <a:solidFill>
                  <a:schemeClr val="tx1">
                    <a:tint val="75000"/>
                  </a:schemeClr>
                </a:solidFill>
              </a:defRPr>
            </a:lvl2pPr>
            <a:lvl3pPr marL="956371" indent="0">
              <a:buNone/>
              <a:defRPr sz="1700">
                <a:solidFill>
                  <a:schemeClr val="tx1">
                    <a:tint val="75000"/>
                  </a:schemeClr>
                </a:solidFill>
              </a:defRPr>
            </a:lvl3pPr>
            <a:lvl4pPr marL="1434556" indent="0">
              <a:buNone/>
              <a:defRPr sz="1500">
                <a:solidFill>
                  <a:schemeClr val="tx1">
                    <a:tint val="75000"/>
                  </a:schemeClr>
                </a:solidFill>
              </a:defRPr>
            </a:lvl4pPr>
            <a:lvl5pPr marL="1912742" indent="0">
              <a:buNone/>
              <a:defRPr sz="1500">
                <a:solidFill>
                  <a:schemeClr val="tx1">
                    <a:tint val="75000"/>
                  </a:schemeClr>
                </a:solidFill>
              </a:defRPr>
            </a:lvl5pPr>
            <a:lvl6pPr marL="2390927" indent="0">
              <a:buNone/>
              <a:defRPr sz="1500">
                <a:solidFill>
                  <a:schemeClr val="tx1">
                    <a:tint val="75000"/>
                  </a:schemeClr>
                </a:solidFill>
              </a:defRPr>
            </a:lvl6pPr>
            <a:lvl7pPr marL="2869113" indent="0">
              <a:buNone/>
              <a:defRPr sz="1500">
                <a:solidFill>
                  <a:schemeClr val="tx1">
                    <a:tint val="75000"/>
                  </a:schemeClr>
                </a:solidFill>
              </a:defRPr>
            </a:lvl7pPr>
            <a:lvl8pPr marL="3347298" indent="0">
              <a:buNone/>
              <a:defRPr sz="1500">
                <a:solidFill>
                  <a:schemeClr val="tx1">
                    <a:tint val="75000"/>
                  </a:schemeClr>
                </a:solidFill>
              </a:defRPr>
            </a:lvl8pPr>
            <a:lvl9pPr marL="3825484" indent="0">
              <a:buNone/>
              <a:defRPr sz="15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60F7BBF-1A44-413D-9FC0-F2BDD626D863}" type="datetimeFigureOut">
              <a:rPr lang="ja-JP" altLang="en-US"/>
              <a:pPr>
                <a:defRPr/>
              </a:pPr>
              <a:t>2021/7/7</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B1F05C2C-5EB9-4AB2-98B1-64340A77FC0F}" type="slidenum">
              <a:rPr lang="ja-JP" altLang="en-US"/>
              <a:pPr/>
              <a:t>‹#›</a:t>
            </a:fld>
            <a:endParaRPr lang="ja-JP" altLang="en-US"/>
          </a:p>
        </p:txBody>
      </p:sp>
    </p:spTree>
    <p:extLst>
      <p:ext uri="{BB962C8B-B14F-4D97-AF65-F5344CB8AC3E}">
        <p14:creationId xmlns:p14="http://schemas.microsoft.com/office/powerpoint/2010/main" val="275081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60045" y="2411044"/>
            <a:ext cx="3180398" cy="6819327"/>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660457" y="2411044"/>
            <a:ext cx="3180398" cy="6819327"/>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5F1C885-9A62-43FD-9E74-916EF9A033B3}" type="datetimeFigureOut">
              <a:rPr lang="ja-JP" altLang="en-US"/>
              <a:pPr>
                <a:defRPr/>
              </a:pPr>
              <a:t>2021/7/7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D751A28B-C308-493B-86BA-315EC7BC1CA8}" type="slidenum">
              <a:rPr lang="ja-JP" altLang="en-US"/>
              <a:pPr/>
              <a:t>‹#›</a:t>
            </a:fld>
            <a:endParaRPr lang="ja-JP" altLang="en-US"/>
          </a:p>
        </p:txBody>
      </p:sp>
    </p:spTree>
    <p:extLst>
      <p:ext uri="{BB962C8B-B14F-4D97-AF65-F5344CB8AC3E}">
        <p14:creationId xmlns:p14="http://schemas.microsoft.com/office/powerpoint/2010/main" val="26826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60046" y="2312975"/>
            <a:ext cx="3181648" cy="963938"/>
          </a:xfrm>
        </p:spPr>
        <p:txBody>
          <a:bodyPr anchor="b"/>
          <a:lstStyle>
            <a:lvl1pPr marL="0" indent="0">
              <a:buNone/>
              <a:defRPr sz="2500" b="1"/>
            </a:lvl1pPr>
            <a:lvl2pPr marL="478185" indent="0">
              <a:buNone/>
              <a:defRPr sz="2100" b="1"/>
            </a:lvl2pPr>
            <a:lvl3pPr marL="956371" indent="0">
              <a:buNone/>
              <a:defRPr sz="1900" b="1"/>
            </a:lvl3pPr>
            <a:lvl4pPr marL="1434556" indent="0">
              <a:buNone/>
              <a:defRPr sz="1700" b="1"/>
            </a:lvl4pPr>
            <a:lvl5pPr marL="1912742" indent="0">
              <a:buNone/>
              <a:defRPr sz="1700" b="1"/>
            </a:lvl5pPr>
            <a:lvl6pPr marL="2390927" indent="0">
              <a:buNone/>
              <a:defRPr sz="1700" b="1"/>
            </a:lvl6pPr>
            <a:lvl7pPr marL="2869113" indent="0">
              <a:buNone/>
              <a:defRPr sz="1700" b="1"/>
            </a:lvl7pPr>
            <a:lvl8pPr marL="3347298" indent="0">
              <a:buNone/>
              <a:defRPr sz="1700" b="1"/>
            </a:lvl8pPr>
            <a:lvl9pPr marL="3825484" indent="0">
              <a:buNone/>
              <a:defRPr sz="17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60046" y="3276912"/>
            <a:ext cx="3181648" cy="595345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657959" y="2312975"/>
            <a:ext cx="3182898" cy="963938"/>
          </a:xfrm>
        </p:spPr>
        <p:txBody>
          <a:bodyPr anchor="b"/>
          <a:lstStyle>
            <a:lvl1pPr marL="0" indent="0">
              <a:buNone/>
              <a:defRPr sz="2500" b="1"/>
            </a:lvl1pPr>
            <a:lvl2pPr marL="478185" indent="0">
              <a:buNone/>
              <a:defRPr sz="2100" b="1"/>
            </a:lvl2pPr>
            <a:lvl3pPr marL="956371" indent="0">
              <a:buNone/>
              <a:defRPr sz="1900" b="1"/>
            </a:lvl3pPr>
            <a:lvl4pPr marL="1434556" indent="0">
              <a:buNone/>
              <a:defRPr sz="1700" b="1"/>
            </a:lvl4pPr>
            <a:lvl5pPr marL="1912742" indent="0">
              <a:buNone/>
              <a:defRPr sz="1700" b="1"/>
            </a:lvl5pPr>
            <a:lvl6pPr marL="2390927" indent="0">
              <a:buNone/>
              <a:defRPr sz="1700" b="1"/>
            </a:lvl6pPr>
            <a:lvl7pPr marL="2869113" indent="0">
              <a:buNone/>
              <a:defRPr sz="1700" b="1"/>
            </a:lvl7pPr>
            <a:lvl8pPr marL="3347298" indent="0">
              <a:buNone/>
              <a:defRPr sz="1700" b="1"/>
            </a:lvl8pPr>
            <a:lvl9pPr marL="3825484" indent="0">
              <a:buNone/>
              <a:defRPr sz="17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657959" y="3276912"/>
            <a:ext cx="3182898" cy="595345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C17523B-E1E0-47C9-952A-2CC2E6A3B373}" type="datetimeFigureOut">
              <a:rPr lang="ja-JP" altLang="en-US"/>
              <a:pPr>
                <a:defRPr/>
              </a:pPr>
              <a:t>2021/7/7</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646596CA-794E-49E4-A20D-3DD60683A67B}" type="slidenum">
              <a:rPr lang="ja-JP" altLang="en-US"/>
              <a:pPr/>
              <a:t>‹#›</a:t>
            </a:fld>
            <a:endParaRPr lang="ja-JP" altLang="en-US"/>
          </a:p>
        </p:txBody>
      </p:sp>
    </p:spTree>
    <p:extLst>
      <p:ext uri="{BB962C8B-B14F-4D97-AF65-F5344CB8AC3E}">
        <p14:creationId xmlns:p14="http://schemas.microsoft.com/office/powerpoint/2010/main" val="18055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E6AEAAF-8BA0-4B3E-8D0B-2A12E0311E63}" type="datetimeFigureOut">
              <a:rPr lang="ja-JP" altLang="en-US"/>
              <a:pPr>
                <a:defRPr/>
              </a:pPr>
              <a:t>2021/7/7</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FAD71E9-5A44-4C3C-B81E-809A2EC696E1}" type="slidenum">
              <a:rPr lang="ja-JP" altLang="en-US"/>
              <a:pPr/>
              <a:t>‹#›</a:t>
            </a:fld>
            <a:endParaRPr lang="ja-JP" altLang="en-US"/>
          </a:p>
        </p:txBody>
      </p:sp>
    </p:spTree>
    <p:extLst>
      <p:ext uri="{BB962C8B-B14F-4D97-AF65-F5344CB8AC3E}">
        <p14:creationId xmlns:p14="http://schemas.microsoft.com/office/powerpoint/2010/main" val="36475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3258A8F-CE13-425E-AB04-47F43EFA777A}" type="datetimeFigureOut">
              <a:rPr lang="ja-JP" altLang="en-US"/>
              <a:pPr>
                <a:defRPr/>
              </a:pPr>
              <a:t>2021/7/7</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E6D86EC6-9073-4AE3-AA2C-4CD09BBCDBDC}" type="slidenum">
              <a:rPr lang="ja-JP" altLang="en-US"/>
              <a:pPr/>
              <a:t>‹#›</a:t>
            </a:fld>
            <a:endParaRPr lang="ja-JP" altLang="en-US"/>
          </a:p>
        </p:txBody>
      </p:sp>
    </p:spTree>
    <p:extLst>
      <p:ext uri="{BB962C8B-B14F-4D97-AF65-F5344CB8AC3E}">
        <p14:creationId xmlns:p14="http://schemas.microsoft.com/office/powerpoint/2010/main" val="359147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411409"/>
            <a:ext cx="2369047" cy="1750876"/>
          </a:xfrm>
        </p:spPr>
        <p:txBody>
          <a:bodyPr anchor="b"/>
          <a:lstStyle>
            <a:lvl1pPr algn="l">
              <a:defRPr sz="21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815353" y="411409"/>
            <a:ext cx="4025504" cy="8818962"/>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60046" y="2162285"/>
            <a:ext cx="2369047" cy="7068086"/>
          </a:xfrm>
        </p:spPr>
        <p:txBody>
          <a:bodyPr/>
          <a:lstStyle>
            <a:lvl1pPr marL="0" indent="0">
              <a:buNone/>
              <a:defRPr sz="1500"/>
            </a:lvl1pPr>
            <a:lvl2pPr marL="478185" indent="0">
              <a:buNone/>
              <a:defRPr sz="1300"/>
            </a:lvl2pPr>
            <a:lvl3pPr marL="956371" indent="0">
              <a:buNone/>
              <a:defRPr sz="1000"/>
            </a:lvl3pPr>
            <a:lvl4pPr marL="1434556" indent="0">
              <a:buNone/>
              <a:defRPr sz="900"/>
            </a:lvl4pPr>
            <a:lvl5pPr marL="1912742" indent="0">
              <a:buNone/>
              <a:defRPr sz="900"/>
            </a:lvl5pPr>
            <a:lvl6pPr marL="2390927" indent="0">
              <a:buNone/>
              <a:defRPr sz="900"/>
            </a:lvl6pPr>
            <a:lvl7pPr marL="2869113" indent="0">
              <a:buNone/>
              <a:defRPr sz="900"/>
            </a:lvl7pPr>
            <a:lvl8pPr marL="3347298" indent="0">
              <a:buNone/>
              <a:defRPr sz="900"/>
            </a:lvl8pPr>
            <a:lvl9pPr marL="3825484"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4CC45D4-C6A5-4921-BB54-F00A5C0A9989}" type="datetimeFigureOut">
              <a:rPr lang="ja-JP" altLang="en-US"/>
              <a:pPr>
                <a:defRPr/>
              </a:pPr>
              <a:t>2021/7/7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64F1DA95-04E3-4CEE-A09A-57C5B1E7829E}" type="slidenum">
              <a:rPr lang="ja-JP" altLang="en-US"/>
              <a:pPr/>
              <a:t>‹#›</a:t>
            </a:fld>
            <a:endParaRPr lang="ja-JP" altLang="en-US"/>
          </a:p>
        </p:txBody>
      </p:sp>
    </p:spTree>
    <p:extLst>
      <p:ext uri="{BB962C8B-B14F-4D97-AF65-F5344CB8AC3E}">
        <p14:creationId xmlns:p14="http://schemas.microsoft.com/office/powerpoint/2010/main" val="197258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233128"/>
            <a:ext cx="4320540" cy="853912"/>
          </a:xfrm>
        </p:spPr>
        <p:txBody>
          <a:bodyPr anchor="b"/>
          <a:lstStyle>
            <a:lvl1pPr algn="l">
              <a:defRPr sz="21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411427" y="923276"/>
            <a:ext cx="4320540" cy="6199823"/>
          </a:xfrm>
        </p:spPr>
        <p:txBody>
          <a:bodyPr rtlCol="0">
            <a:normAutofit/>
          </a:bodyPr>
          <a:lstStyle>
            <a:lvl1pPr marL="0" indent="0">
              <a:buNone/>
              <a:defRPr sz="3300"/>
            </a:lvl1pPr>
            <a:lvl2pPr marL="478185" indent="0">
              <a:buNone/>
              <a:defRPr sz="2900"/>
            </a:lvl2pPr>
            <a:lvl3pPr marL="956371" indent="0">
              <a:buNone/>
              <a:defRPr sz="2500"/>
            </a:lvl3pPr>
            <a:lvl4pPr marL="1434556" indent="0">
              <a:buNone/>
              <a:defRPr sz="2100"/>
            </a:lvl4pPr>
            <a:lvl5pPr marL="1912742" indent="0">
              <a:buNone/>
              <a:defRPr sz="2100"/>
            </a:lvl5pPr>
            <a:lvl6pPr marL="2390927" indent="0">
              <a:buNone/>
              <a:defRPr sz="2100"/>
            </a:lvl6pPr>
            <a:lvl7pPr marL="2869113" indent="0">
              <a:buNone/>
              <a:defRPr sz="2100"/>
            </a:lvl7pPr>
            <a:lvl8pPr marL="3347298" indent="0">
              <a:buNone/>
              <a:defRPr sz="2100"/>
            </a:lvl8pPr>
            <a:lvl9pPr marL="3825484" indent="0">
              <a:buNone/>
              <a:defRPr sz="2100"/>
            </a:lvl9pPr>
          </a:lstStyle>
          <a:p>
            <a:pPr lvl="0"/>
            <a:endParaRPr lang="ja-JP" altLang="en-US" noProof="0"/>
          </a:p>
        </p:txBody>
      </p:sp>
      <p:sp>
        <p:nvSpPr>
          <p:cNvPr id="4" name="テキスト プレースホルダ 3"/>
          <p:cNvSpPr>
            <a:spLocks noGrp="1"/>
          </p:cNvSpPr>
          <p:nvPr>
            <p:ph type="body" sz="half" idx="2"/>
          </p:nvPr>
        </p:nvSpPr>
        <p:spPr>
          <a:xfrm>
            <a:off x="1411427" y="8087039"/>
            <a:ext cx="4320540" cy="1212696"/>
          </a:xfrm>
        </p:spPr>
        <p:txBody>
          <a:bodyPr/>
          <a:lstStyle>
            <a:lvl1pPr marL="0" indent="0">
              <a:buNone/>
              <a:defRPr sz="1500"/>
            </a:lvl1pPr>
            <a:lvl2pPr marL="478185" indent="0">
              <a:buNone/>
              <a:defRPr sz="1300"/>
            </a:lvl2pPr>
            <a:lvl3pPr marL="956371" indent="0">
              <a:buNone/>
              <a:defRPr sz="1000"/>
            </a:lvl3pPr>
            <a:lvl4pPr marL="1434556" indent="0">
              <a:buNone/>
              <a:defRPr sz="900"/>
            </a:lvl4pPr>
            <a:lvl5pPr marL="1912742" indent="0">
              <a:buNone/>
              <a:defRPr sz="900"/>
            </a:lvl5pPr>
            <a:lvl6pPr marL="2390927" indent="0">
              <a:buNone/>
              <a:defRPr sz="900"/>
            </a:lvl6pPr>
            <a:lvl7pPr marL="2869113" indent="0">
              <a:buNone/>
              <a:defRPr sz="900"/>
            </a:lvl7pPr>
            <a:lvl8pPr marL="3347298" indent="0">
              <a:buNone/>
              <a:defRPr sz="900"/>
            </a:lvl8pPr>
            <a:lvl9pPr marL="3825484"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3AC2F7B-5A2E-4EB4-BAF4-43DF72BF44F7}" type="datetimeFigureOut">
              <a:rPr lang="ja-JP" altLang="en-US"/>
              <a:pPr>
                <a:defRPr/>
              </a:pPr>
              <a:t>2021/7/7</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8F7A9A8-174B-4A56-A5C8-94ECA5B48393}" type="slidenum">
              <a:rPr lang="ja-JP" altLang="en-US"/>
              <a:pPr/>
              <a:t>‹#›</a:t>
            </a:fld>
            <a:endParaRPr lang="ja-JP" altLang="en-US"/>
          </a:p>
        </p:txBody>
      </p:sp>
    </p:spTree>
    <p:extLst>
      <p:ext uri="{BB962C8B-B14F-4D97-AF65-F5344CB8AC3E}">
        <p14:creationId xmlns:p14="http://schemas.microsoft.com/office/powerpoint/2010/main" val="217784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60363" y="414338"/>
            <a:ext cx="64801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37" tIns="47819" rIns="95637" bIns="47819"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360363" y="2411413"/>
            <a:ext cx="6480175"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37" tIns="47819" rIns="95637" bIns="4781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60363" y="9577388"/>
            <a:ext cx="1679575" cy="550862"/>
          </a:xfrm>
          <a:prstGeom prst="rect">
            <a:avLst/>
          </a:prstGeom>
        </p:spPr>
        <p:txBody>
          <a:bodyPr vert="horz" lIns="95637" tIns="47819" rIns="95637" bIns="47819" rtlCol="0" anchor="ctr"/>
          <a:lstStyle>
            <a:lvl1pPr algn="l" fontAlgn="auto">
              <a:spcBef>
                <a:spcPts val="0"/>
              </a:spcBef>
              <a:spcAft>
                <a:spcPts val="0"/>
              </a:spcAft>
              <a:defRPr sz="1300">
                <a:solidFill>
                  <a:schemeClr val="tx1">
                    <a:tint val="75000"/>
                  </a:schemeClr>
                </a:solidFill>
                <a:latin typeface="+mn-lt"/>
                <a:ea typeface="+mn-ea"/>
              </a:defRPr>
            </a:lvl1pPr>
          </a:lstStyle>
          <a:p>
            <a:pPr>
              <a:defRPr/>
            </a:pPr>
            <a:fld id="{9F0B565E-7504-49FD-8A13-39EDC132425C}" type="datetimeFigureOut">
              <a:rPr lang="ja-JP" altLang="en-US"/>
              <a:pPr>
                <a:defRPr/>
              </a:pPr>
              <a:t>2021/7/7</a:t>
            </a:fld>
            <a:endParaRPr lang="ja-JP" altLang="en-US"/>
          </a:p>
        </p:txBody>
      </p:sp>
      <p:sp>
        <p:nvSpPr>
          <p:cNvPr id="5" name="フッター プレースホルダ 4"/>
          <p:cNvSpPr>
            <a:spLocks noGrp="1"/>
          </p:cNvSpPr>
          <p:nvPr>
            <p:ph type="ftr" sz="quarter" idx="3"/>
          </p:nvPr>
        </p:nvSpPr>
        <p:spPr>
          <a:xfrm>
            <a:off x="2460625" y="9577388"/>
            <a:ext cx="2279650" cy="550862"/>
          </a:xfrm>
          <a:prstGeom prst="rect">
            <a:avLst/>
          </a:prstGeom>
        </p:spPr>
        <p:txBody>
          <a:bodyPr vert="horz" lIns="95637" tIns="47819" rIns="95637" bIns="47819" rtlCol="0" anchor="ctr"/>
          <a:lstStyle>
            <a:lvl1pPr algn="ctr" fontAlgn="auto">
              <a:spcBef>
                <a:spcPts val="0"/>
              </a:spcBef>
              <a:spcAft>
                <a:spcPts val="0"/>
              </a:spcAft>
              <a:defRPr sz="13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5160963" y="9577388"/>
            <a:ext cx="1679575" cy="550862"/>
          </a:xfrm>
          <a:prstGeom prst="rect">
            <a:avLst/>
          </a:prstGeom>
        </p:spPr>
        <p:txBody>
          <a:bodyPr vert="horz" wrap="square" lIns="95637" tIns="47819" rIns="95637" bIns="47819"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27361F20-C711-4BB0-A684-FFAD1527D6F7}"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600" kern="1200">
          <a:solidFill>
            <a:schemeClr val="tx1"/>
          </a:solidFill>
          <a:latin typeface="+mj-lt"/>
          <a:ea typeface="+mj-ea"/>
          <a:cs typeface="+mj-cs"/>
        </a:defRPr>
      </a:lvl1pPr>
      <a:lvl2pPr algn="ctr" rtl="0" eaLnBrk="0" fontAlgn="base" hangingPunct="0">
        <a:spcBef>
          <a:spcPct val="0"/>
        </a:spcBef>
        <a:spcAft>
          <a:spcPct val="0"/>
        </a:spcAft>
        <a:defRPr kumimoji="1" sz="46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6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6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600">
          <a:solidFill>
            <a:schemeClr val="tx1"/>
          </a:solidFill>
          <a:latin typeface="Calibri" pitchFamily="34" charset="0"/>
          <a:ea typeface="ＭＳ Ｐゴシック" pitchFamily="50" charset="-128"/>
        </a:defRPr>
      </a:lvl5pPr>
      <a:lvl6pPr marL="478185" algn="ctr" rtl="0" fontAlgn="base">
        <a:spcBef>
          <a:spcPct val="0"/>
        </a:spcBef>
        <a:spcAft>
          <a:spcPct val="0"/>
        </a:spcAft>
        <a:defRPr kumimoji="1" sz="4600">
          <a:solidFill>
            <a:schemeClr val="tx1"/>
          </a:solidFill>
          <a:latin typeface="Calibri" pitchFamily="34" charset="0"/>
          <a:ea typeface="ＭＳ Ｐゴシック" pitchFamily="50" charset="-128"/>
        </a:defRPr>
      </a:lvl6pPr>
      <a:lvl7pPr marL="956371" algn="ctr" rtl="0" fontAlgn="base">
        <a:spcBef>
          <a:spcPct val="0"/>
        </a:spcBef>
        <a:spcAft>
          <a:spcPct val="0"/>
        </a:spcAft>
        <a:defRPr kumimoji="1" sz="4600">
          <a:solidFill>
            <a:schemeClr val="tx1"/>
          </a:solidFill>
          <a:latin typeface="Calibri" pitchFamily="34" charset="0"/>
          <a:ea typeface="ＭＳ Ｐゴシック" pitchFamily="50" charset="-128"/>
        </a:defRPr>
      </a:lvl7pPr>
      <a:lvl8pPr marL="1434556" algn="ctr" rtl="0" fontAlgn="base">
        <a:spcBef>
          <a:spcPct val="0"/>
        </a:spcBef>
        <a:spcAft>
          <a:spcPct val="0"/>
        </a:spcAft>
        <a:defRPr kumimoji="1" sz="4600">
          <a:solidFill>
            <a:schemeClr val="tx1"/>
          </a:solidFill>
          <a:latin typeface="Calibri" pitchFamily="34" charset="0"/>
          <a:ea typeface="ＭＳ Ｐゴシック" pitchFamily="50" charset="-128"/>
        </a:defRPr>
      </a:lvl8pPr>
      <a:lvl9pPr marL="1912742" algn="ctr" rtl="0" fontAlgn="base">
        <a:spcBef>
          <a:spcPct val="0"/>
        </a:spcBef>
        <a:spcAft>
          <a:spcPct val="0"/>
        </a:spcAft>
        <a:defRPr kumimoji="1" sz="4600">
          <a:solidFill>
            <a:schemeClr val="tx1"/>
          </a:solidFill>
          <a:latin typeface="Calibri" pitchFamily="34" charset="0"/>
          <a:ea typeface="ＭＳ Ｐゴシック" pitchFamily="50" charset="-128"/>
        </a:defRPr>
      </a:lvl9pPr>
    </p:titleStyle>
    <p:bodyStyle>
      <a:lvl1pPr marL="357188" indent="-357188" algn="l" rtl="0" eaLnBrk="0" fontAlgn="base" hangingPunct="0">
        <a:spcBef>
          <a:spcPct val="20000"/>
        </a:spcBef>
        <a:spcAft>
          <a:spcPct val="0"/>
        </a:spcAft>
        <a:buFont typeface="Arial" panose="020B0604020202020204" pitchFamily="34" charset="0"/>
        <a:buChar char="•"/>
        <a:defRPr kumimoji="1" sz="3300" kern="1200">
          <a:solidFill>
            <a:schemeClr val="tx1"/>
          </a:solidFill>
          <a:latin typeface="+mn-lt"/>
          <a:ea typeface="+mn-ea"/>
          <a:cs typeface="+mn-cs"/>
        </a:defRPr>
      </a:lvl1pPr>
      <a:lvl2pPr marL="776288" indent="-298450" algn="l" rtl="0" eaLnBrk="0" fontAlgn="base" hangingPunct="0">
        <a:spcBef>
          <a:spcPct val="20000"/>
        </a:spcBef>
        <a:spcAft>
          <a:spcPct val="0"/>
        </a:spcAft>
        <a:buFont typeface="Arial" panose="020B0604020202020204" pitchFamily="34" charset="0"/>
        <a:buChar char="–"/>
        <a:defRPr kumimoji="1" sz="2900" kern="1200">
          <a:solidFill>
            <a:schemeClr val="tx1"/>
          </a:solidFill>
          <a:latin typeface="+mn-lt"/>
          <a:ea typeface="+mn-ea"/>
          <a:cs typeface="+mn-cs"/>
        </a:defRPr>
      </a:lvl2pPr>
      <a:lvl3pPr marL="1195388" indent="-238125"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mn-cs"/>
        </a:defRPr>
      </a:lvl3pPr>
      <a:lvl4pPr marL="1673225" indent="-238125"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4pPr>
      <a:lvl5pPr marL="2151063" indent="-238125"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5pPr>
      <a:lvl6pPr marL="2630020"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08206"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86391"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64577" indent="-239093" algn="l" defTabSz="956371"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6371" rtl="0" eaLnBrk="1" latinLnBrk="0" hangingPunct="1">
        <a:defRPr kumimoji="1" sz="1900" kern="1200">
          <a:solidFill>
            <a:schemeClr val="tx1"/>
          </a:solidFill>
          <a:latin typeface="+mn-lt"/>
          <a:ea typeface="+mn-ea"/>
          <a:cs typeface="+mn-cs"/>
        </a:defRPr>
      </a:lvl1pPr>
      <a:lvl2pPr marL="478185" algn="l" defTabSz="956371" rtl="0" eaLnBrk="1" latinLnBrk="0" hangingPunct="1">
        <a:defRPr kumimoji="1" sz="1900" kern="1200">
          <a:solidFill>
            <a:schemeClr val="tx1"/>
          </a:solidFill>
          <a:latin typeface="+mn-lt"/>
          <a:ea typeface="+mn-ea"/>
          <a:cs typeface="+mn-cs"/>
        </a:defRPr>
      </a:lvl2pPr>
      <a:lvl3pPr marL="956371" algn="l" defTabSz="956371" rtl="0" eaLnBrk="1" latinLnBrk="0" hangingPunct="1">
        <a:defRPr kumimoji="1" sz="1900" kern="1200">
          <a:solidFill>
            <a:schemeClr val="tx1"/>
          </a:solidFill>
          <a:latin typeface="+mn-lt"/>
          <a:ea typeface="+mn-ea"/>
          <a:cs typeface="+mn-cs"/>
        </a:defRPr>
      </a:lvl3pPr>
      <a:lvl4pPr marL="1434556" algn="l" defTabSz="956371" rtl="0" eaLnBrk="1" latinLnBrk="0" hangingPunct="1">
        <a:defRPr kumimoji="1" sz="1900" kern="1200">
          <a:solidFill>
            <a:schemeClr val="tx1"/>
          </a:solidFill>
          <a:latin typeface="+mn-lt"/>
          <a:ea typeface="+mn-ea"/>
          <a:cs typeface="+mn-cs"/>
        </a:defRPr>
      </a:lvl4pPr>
      <a:lvl5pPr marL="1912742" algn="l" defTabSz="956371" rtl="0" eaLnBrk="1" latinLnBrk="0" hangingPunct="1">
        <a:defRPr kumimoji="1" sz="1900" kern="1200">
          <a:solidFill>
            <a:schemeClr val="tx1"/>
          </a:solidFill>
          <a:latin typeface="+mn-lt"/>
          <a:ea typeface="+mn-ea"/>
          <a:cs typeface="+mn-cs"/>
        </a:defRPr>
      </a:lvl5pPr>
      <a:lvl6pPr marL="2390927" algn="l" defTabSz="956371" rtl="0" eaLnBrk="1" latinLnBrk="0" hangingPunct="1">
        <a:defRPr kumimoji="1" sz="1900" kern="1200">
          <a:solidFill>
            <a:schemeClr val="tx1"/>
          </a:solidFill>
          <a:latin typeface="+mn-lt"/>
          <a:ea typeface="+mn-ea"/>
          <a:cs typeface="+mn-cs"/>
        </a:defRPr>
      </a:lvl6pPr>
      <a:lvl7pPr marL="2869113" algn="l" defTabSz="956371" rtl="0" eaLnBrk="1" latinLnBrk="0" hangingPunct="1">
        <a:defRPr kumimoji="1" sz="1900" kern="1200">
          <a:solidFill>
            <a:schemeClr val="tx1"/>
          </a:solidFill>
          <a:latin typeface="+mn-lt"/>
          <a:ea typeface="+mn-ea"/>
          <a:cs typeface="+mn-cs"/>
        </a:defRPr>
      </a:lvl7pPr>
      <a:lvl8pPr marL="3347298" algn="l" defTabSz="956371" rtl="0" eaLnBrk="1" latinLnBrk="0" hangingPunct="1">
        <a:defRPr kumimoji="1" sz="1900" kern="1200">
          <a:solidFill>
            <a:schemeClr val="tx1"/>
          </a:solidFill>
          <a:latin typeface="+mn-lt"/>
          <a:ea typeface="+mn-ea"/>
          <a:cs typeface="+mn-cs"/>
        </a:defRPr>
      </a:lvl8pPr>
      <a:lvl9pPr marL="3825484" algn="l" defTabSz="956371"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図 30" descr="マーク最小.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250" y="9650364"/>
            <a:ext cx="3921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42"/>
          <p:cNvSpPr txBox="1">
            <a:spLocks noChangeArrowheads="1"/>
          </p:cNvSpPr>
          <p:nvPr/>
        </p:nvSpPr>
        <p:spPr bwMode="auto">
          <a:xfrm>
            <a:off x="828305" y="9760419"/>
            <a:ext cx="5973763" cy="281238"/>
          </a:xfrm>
          <a:prstGeom prst="rect">
            <a:avLst/>
          </a:prstGeom>
          <a:noFill/>
          <a:ln w="9525">
            <a:noFill/>
            <a:miter lim="800000"/>
            <a:headEnd/>
            <a:tailEnd/>
          </a:ln>
        </p:spPr>
        <p:txBody>
          <a:bodyPr lIns="37652" tIns="47819" rIns="37652" bIns="47819">
            <a:spAutoFit/>
          </a:bodyPr>
          <a:lstStyle/>
          <a:p>
            <a:pPr algn="ctr" fontAlgn="auto">
              <a:spcBef>
                <a:spcPts val="0"/>
              </a:spcBef>
              <a:spcAft>
                <a:spcPts val="0"/>
              </a:spcAft>
              <a:defRPr/>
            </a:pPr>
            <a:r>
              <a:rPr lang="ja-JP" altLang="en-US" sz="1200" b="1" spc="-21" dirty="0">
                <a:latin typeface="メイリオ" panose="020B0604030504040204" pitchFamily="50" charset="-128"/>
                <a:ea typeface="メイリオ" panose="020B0604030504040204" pitchFamily="50" charset="-128"/>
              </a:rPr>
              <a:t>厚生労働省・都道府県労働局・ハローワーク</a:t>
            </a:r>
          </a:p>
        </p:txBody>
      </p:sp>
      <p:sp>
        <p:nvSpPr>
          <p:cNvPr id="2054" name="Text Box 10"/>
          <p:cNvSpPr txBox="1">
            <a:spLocks noChangeArrowheads="1"/>
          </p:cNvSpPr>
          <p:nvPr/>
        </p:nvSpPr>
        <p:spPr bwMode="auto">
          <a:xfrm>
            <a:off x="19207" y="413626"/>
            <a:ext cx="69656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prstDash val="sysDot"/>
                <a:miter lim="800000"/>
                <a:headEnd/>
                <a:tailEnd/>
              </a14:hiddenLine>
            </a:ext>
          </a:extLst>
        </p:spPr>
        <p:txBody>
          <a:bodyPr lIns="0" tIns="0" rIns="0" bIns="0"/>
          <a:lstStyle>
            <a:lvl1pPr eaLnBrk="0" hangingPunct="0">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spcBef>
                <a:spcPct val="0"/>
              </a:spcBef>
              <a:buFontTx/>
              <a:buNone/>
            </a:pPr>
            <a:r>
              <a:rPr lang="ja-JP" altLang="en-US" sz="950" dirty="0" smtClean="0">
                <a:latin typeface="メイリオ" panose="020B0604030504040204" pitchFamily="50" charset="-128"/>
                <a:ea typeface="メイリオ" panose="020B0604030504040204" pitchFamily="50" charset="-128"/>
              </a:rPr>
              <a:t>「在籍型出向」により労働者の雇用維持に取り組む事業</a:t>
            </a:r>
            <a:r>
              <a:rPr lang="ja-JP" altLang="en-US" sz="950" dirty="0">
                <a:latin typeface="メイリオ" panose="020B0604030504040204" pitchFamily="50" charset="-128"/>
                <a:ea typeface="メイリオ" panose="020B0604030504040204" pitchFamily="50" charset="-128"/>
              </a:rPr>
              <a:t>主</a:t>
            </a:r>
            <a:r>
              <a:rPr lang="ja-JP" altLang="en-US" sz="950" dirty="0" smtClean="0">
                <a:latin typeface="メイリオ" panose="020B0604030504040204" pitchFamily="50" charset="-128"/>
                <a:ea typeface="メイリオ" panose="020B0604030504040204" pitchFamily="50" charset="-128"/>
              </a:rPr>
              <a:t>の皆さま／「在籍型出向」により人材を活用したい事業主の皆さまへ</a:t>
            </a:r>
            <a:endParaRPr lang="ja-JP" altLang="en-US" sz="950" dirty="0">
              <a:latin typeface="メイリオ" panose="020B0604030504040204" pitchFamily="50" charset="-128"/>
              <a:ea typeface="メイリオ" panose="020B0604030504040204" pitchFamily="50" charset="-128"/>
            </a:endParaRPr>
          </a:p>
        </p:txBody>
      </p:sp>
      <p:pic>
        <p:nvPicPr>
          <p:cNvPr id="2055"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323013" y="10036946"/>
            <a:ext cx="52863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AutoShape 9"/>
          <p:cNvSpPr>
            <a:spLocks noChangeArrowheads="1"/>
          </p:cNvSpPr>
          <p:nvPr/>
        </p:nvSpPr>
        <p:spPr bwMode="auto">
          <a:xfrm>
            <a:off x="6853238" y="10036946"/>
            <a:ext cx="679450" cy="525463"/>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77705" tIns="9298" rIns="77705" bIns="9298"/>
          <a:lstStyle>
            <a:lvl1pPr eaLnBrk="0" hangingPunct="0">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pic>
        <p:nvPicPr>
          <p:cNvPr id="2057" name="図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90488"/>
            <a:ext cx="525462" cy="3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3"/>
          <p:cNvSpPr>
            <a:spLocks noChangeArrowheads="1"/>
          </p:cNvSpPr>
          <p:nvPr/>
        </p:nvSpPr>
        <p:spPr bwMode="auto">
          <a:xfrm>
            <a:off x="-265113" y="-263525"/>
            <a:ext cx="679451" cy="527050"/>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77705" tIns="9298" rIns="77705" bIns="9298"/>
          <a:lstStyle>
            <a:lvl1pPr eaLnBrk="0" hangingPunct="0">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2059" name="AutoShape 5"/>
          <p:cNvSpPr>
            <a:spLocks noChangeArrowheads="1"/>
          </p:cNvSpPr>
          <p:nvPr/>
        </p:nvSpPr>
        <p:spPr bwMode="auto">
          <a:xfrm>
            <a:off x="944563" y="-263525"/>
            <a:ext cx="7258050" cy="527050"/>
          </a:xfrm>
          <a:prstGeom prst="roundRect">
            <a:avLst>
              <a:gd name="adj" fmla="val 50000"/>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77705" tIns="9298" rIns="77705" bIns="9298"/>
          <a:lstStyle>
            <a:lvl1pPr eaLnBrk="0" hangingPunct="0">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2062" name="テキスト ボックス 49"/>
          <p:cNvSpPr txBox="1">
            <a:spLocks noChangeArrowheads="1"/>
          </p:cNvSpPr>
          <p:nvPr/>
        </p:nvSpPr>
        <p:spPr bwMode="auto">
          <a:xfrm>
            <a:off x="129071" y="626632"/>
            <a:ext cx="6931025" cy="416831"/>
          </a:xfrm>
          <a:prstGeom prst="rect">
            <a:avLst/>
          </a:prstGeom>
          <a:solidFill>
            <a:schemeClr val="accent6"/>
          </a:solidFill>
          <a:ln>
            <a:noFill/>
          </a:ln>
          <a:extLst/>
        </p:spPr>
        <p:txBody>
          <a:bodyPr lIns="95637" tIns="108000" rIns="95637" bIns="0">
            <a:spAutoFit/>
          </a:bodyPr>
          <a:lstStyle>
            <a:lvl1pPr eaLnBrk="0" hangingPunct="0">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smtClean="0">
                <a:solidFill>
                  <a:srgbClr val="F8F8F8"/>
                </a:solidFill>
                <a:latin typeface="メイリオ" panose="020B0604030504040204" pitchFamily="50" charset="-128"/>
                <a:ea typeface="メイリオ" panose="020B0604030504040204" pitchFamily="50" charset="-128"/>
              </a:rPr>
              <a:t>「産業雇用安定助成金」の</a:t>
            </a:r>
            <a:r>
              <a:rPr lang="ja-JP" altLang="en-US" sz="2000" b="1" dirty="0">
                <a:solidFill>
                  <a:srgbClr val="F8F8F8"/>
                </a:solidFill>
                <a:latin typeface="メイリオ" panose="020B0604030504040204" pitchFamily="50" charset="-128"/>
                <a:ea typeface="メイリオ" panose="020B0604030504040204" pitchFamily="50" charset="-128"/>
              </a:rPr>
              <a:t>ご案内</a:t>
            </a:r>
          </a:p>
        </p:txBody>
      </p:sp>
      <p:sp>
        <p:nvSpPr>
          <p:cNvPr id="2063" name="AutoShape 7"/>
          <p:cNvSpPr>
            <a:spLocks noChangeArrowheads="1"/>
          </p:cNvSpPr>
          <p:nvPr/>
        </p:nvSpPr>
        <p:spPr bwMode="auto">
          <a:xfrm>
            <a:off x="-936625" y="10041657"/>
            <a:ext cx="7258050" cy="525462"/>
          </a:xfrm>
          <a:prstGeom prst="roundRect">
            <a:avLst>
              <a:gd name="adj" fmla="val 50000"/>
            </a:avLst>
          </a:prstGeom>
          <a:solidFill>
            <a:srgbClr val="009944"/>
          </a:solidFill>
          <a:ln>
            <a:noFill/>
          </a:ln>
          <a:extLst>
            <a:ext uri="{91240B29-F687-4F45-9708-019B960494DF}">
              <a14:hiddenLine xmlns:a14="http://schemas.microsoft.com/office/drawing/2010/main" w="9525">
                <a:solidFill>
                  <a:srgbClr val="000000"/>
                </a:solidFill>
                <a:round/>
                <a:headEnd/>
                <a:tailEnd/>
              </a14:hiddenLine>
            </a:ext>
          </a:extLst>
        </p:spPr>
        <p:txBody>
          <a:bodyPr lIns="77705" tIns="9298" rIns="77705" bIns="9298"/>
          <a:lstStyle>
            <a:lvl1pPr eaLnBrk="0" hangingPunct="0">
              <a:spcBef>
                <a:spcPct val="20000"/>
              </a:spcBef>
              <a:buFont typeface="Arial" panose="020B0604020202020204" pitchFamily="34" charset="0"/>
              <a:buChar char="•"/>
              <a:defRPr kumimoji="1" sz="33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7" name="正方形/長方形 26"/>
          <p:cNvSpPr/>
          <p:nvPr/>
        </p:nvSpPr>
        <p:spPr>
          <a:xfrm>
            <a:off x="5883275" y="9776569"/>
            <a:ext cx="140811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anchor="ctr"/>
          <a:lstStyle/>
          <a:p>
            <a:pPr algn="ctr">
              <a:defRPr/>
            </a:pPr>
            <a:r>
              <a:rPr lang="en-US" altLang="ja-JP" sz="1000" dirty="0" smtClean="0">
                <a:solidFill>
                  <a:schemeClr val="tx1"/>
                </a:solidFill>
                <a:latin typeface="メイリオ" pitchFamily="50" charset="-128"/>
                <a:ea typeface="メイリオ" pitchFamily="50" charset="-128"/>
              </a:rPr>
              <a:t>LL030701</a:t>
            </a:r>
            <a:r>
              <a:rPr lang="ja-JP" altLang="en-US" sz="1000" dirty="0" smtClean="0">
                <a:solidFill>
                  <a:schemeClr val="tx1"/>
                </a:solidFill>
                <a:latin typeface="メイリオ" pitchFamily="50" charset="-128"/>
                <a:ea typeface="メイリオ" pitchFamily="50" charset="-128"/>
              </a:rPr>
              <a:t>企</a:t>
            </a:r>
            <a:r>
              <a:rPr lang="en-US" altLang="ja-JP" sz="1000" dirty="0" smtClean="0">
                <a:solidFill>
                  <a:schemeClr val="tx1"/>
                </a:solidFill>
                <a:latin typeface="メイリオ" pitchFamily="50" charset="-128"/>
                <a:ea typeface="メイリオ" pitchFamily="50" charset="-128"/>
              </a:rPr>
              <a:t>01</a:t>
            </a:r>
            <a:endParaRPr lang="ja-JP" altLang="en-US" sz="1000" dirty="0">
              <a:solidFill>
                <a:schemeClr val="tx1"/>
              </a:solidFill>
              <a:latin typeface="メイリオ" pitchFamily="50" charset="-128"/>
              <a:ea typeface="メイリオ" pitchFamily="50" charset="-128"/>
            </a:endParaRPr>
          </a:p>
        </p:txBody>
      </p:sp>
      <p:sp>
        <p:nvSpPr>
          <p:cNvPr id="43" name="正方形/長方形 56"/>
          <p:cNvSpPr>
            <a:spLocks noChangeArrowheads="1"/>
          </p:cNvSpPr>
          <p:nvPr/>
        </p:nvSpPr>
        <p:spPr bwMode="auto">
          <a:xfrm>
            <a:off x="211800" y="1161466"/>
            <a:ext cx="6765566" cy="8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7" tIns="47819" rIns="95637" bIns="47819">
            <a:spAutoFit/>
          </a:bodyPr>
          <a:lstStyle/>
          <a:p>
            <a:pPr>
              <a:lnSpc>
                <a:spcPts val="1500"/>
              </a:lnSpc>
              <a:defRPr/>
            </a:pPr>
            <a:r>
              <a:rPr lang="ja-JP" altLang="en-US" sz="1200" dirty="0" smtClean="0">
                <a:latin typeface="メイリオ" pitchFamily="50" charset="-128"/>
                <a:ea typeface="メイリオ" pitchFamily="50" charset="-128"/>
                <a:cs typeface="メイリオ" pitchFamily="50" charset="-128"/>
              </a:rPr>
              <a:t>　新型</a:t>
            </a:r>
            <a:r>
              <a:rPr lang="ja-JP" altLang="en-US" sz="1200" dirty="0">
                <a:latin typeface="メイリオ" pitchFamily="50" charset="-128"/>
                <a:ea typeface="メイリオ" pitchFamily="50" charset="-128"/>
                <a:cs typeface="メイリオ" pitchFamily="50" charset="-128"/>
              </a:rPr>
              <a:t>コロナウイルス感染症の影響に</a:t>
            </a:r>
            <a:r>
              <a:rPr lang="ja-JP" altLang="en-US" sz="1200" dirty="0" smtClean="0">
                <a:latin typeface="メイリオ" pitchFamily="50" charset="-128"/>
                <a:ea typeface="メイリオ" pitchFamily="50" charset="-128"/>
                <a:cs typeface="メイリオ" pitchFamily="50" charset="-128"/>
              </a:rPr>
              <a:t>より事業</a:t>
            </a:r>
            <a:r>
              <a:rPr lang="ja-JP" altLang="en-US" sz="1200" dirty="0">
                <a:latin typeface="メイリオ" pitchFamily="50" charset="-128"/>
                <a:ea typeface="メイリオ" pitchFamily="50" charset="-128"/>
                <a:cs typeface="メイリオ" pitchFamily="50" charset="-128"/>
              </a:rPr>
              <a:t>活動の一時的な縮小を</a:t>
            </a:r>
            <a:r>
              <a:rPr lang="ja-JP" altLang="en-US" sz="1200" dirty="0" smtClean="0">
                <a:latin typeface="メイリオ" pitchFamily="50" charset="-128"/>
                <a:ea typeface="メイリオ" pitchFamily="50" charset="-128"/>
                <a:cs typeface="メイリオ" pitchFamily="50" charset="-128"/>
              </a:rPr>
              <a:t>余儀なくされた事業主が、在籍型出向により労働者</a:t>
            </a:r>
            <a:r>
              <a:rPr lang="ja-JP" altLang="en-US" sz="1200" dirty="0">
                <a:latin typeface="メイリオ" pitchFamily="50" charset="-128"/>
                <a:ea typeface="メイリオ" pitchFamily="50" charset="-128"/>
                <a:cs typeface="メイリオ" pitchFamily="50" charset="-128"/>
              </a:rPr>
              <a:t>の</a:t>
            </a:r>
            <a:r>
              <a:rPr lang="ja-JP" altLang="en-US" sz="1200" dirty="0" smtClean="0">
                <a:latin typeface="メイリオ" pitchFamily="50" charset="-128"/>
                <a:ea typeface="メイリオ" pitchFamily="50" charset="-128"/>
                <a:cs typeface="メイリオ" pitchFamily="50" charset="-128"/>
              </a:rPr>
              <a:t>雇用を維持する場合に、</a:t>
            </a:r>
            <a:r>
              <a:rPr lang="ja-JP" altLang="en-US" sz="1200" b="1" dirty="0" smtClean="0">
                <a:solidFill>
                  <a:srgbClr val="FF0000"/>
                </a:solidFill>
                <a:latin typeface="メイリオ" pitchFamily="50" charset="-128"/>
                <a:ea typeface="メイリオ" pitchFamily="50" charset="-128"/>
                <a:cs typeface="メイリオ" pitchFamily="50" charset="-128"/>
              </a:rPr>
              <a:t>出向元</a:t>
            </a:r>
            <a:r>
              <a:rPr lang="ja-JP" altLang="en-US" sz="1200" b="1" dirty="0">
                <a:solidFill>
                  <a:srgbClr val="FF0000"/>
                </a:solidFill>
                <a:latin typeface="メイリオ" pitchFamily="50" charset="-128"/>
                <a:ea typeface="メイリオ" pitchFamily="50" charset="-128"/>
                <a:cs typeface="メイリオ" pitchFamily="50" charset="-128"/>
              </a:rPr>
              <a:t>と出向先の双方の事業主に</a:t>
            </a:r>
            <a:r>
              <a:rPr lang="ja-JP" altLang="en-US" sz="1200" b="1" dirty="0" smtClean="0">
                <a:solidFill>
                  <a:srgbClr val="FF0000"/>
                </a:solidFill>
                <a:latin typeface="メイリオ" pitchFamily="50" charset="-128"/>
                <a:ea typeface="メイリオ" pitchFamily="50" charset="-128"/>
                <a:cs typeface="メイリオ" pitchFamily="50" charset="-128"/>
              </a:rPr>
              <a:t>対して助成</a:t>
            </a:r>
            <a:r>
              <a:rPr lang="ja-JP" altLang="en-US" sz="1200" dirty="0" smtClean="0">
                <a:latin typeface="メイリオ" pitchFamily="50" charset="-128"/>
                <a:ea typeface="メイリオ" pitchFamily="50" charset="-128"/>
                <a:cs typeface="メイリオ" pitchFamily="50" charset="-128"/>
              </a:rPr>
              <a:t>します。</a:t>
            </a:r>
            <a:endParaRPr lang="en-US" altLang="ja-JP" sz="1200" dirty="0" smtClean="0">
              <a:latin typeface="メイリオ" pitchFamily="50" charset="-128"/>
              <a:ea typeface="メイリオ" pitchFamily="50" charset="-128"/>
              <a:cs typeface="メイリオ" pitchFamily="50" charset="-128"/>
            </a:endParaRPr>
          </a:p>
          <a:p>
            <a:pPr>
              <a:lnSpc>
                <a:spcPts val="1500"/>
              </a:lnSpc>
              <a:defRPr/>
            </a:pPr>
            <a:r>
              <a:rPr lang="en-US" altLang="ja-JP" sz="1000" dirty="0" smtClean="0">
                <a:latin typeface="メイリオ" pitchFamily="50" charset="-128"/>
                <a:ea typeface="メイリオ" pitchFamily="50" charset="-128"/>
                <a:cs typeface="メイリオ" pitchFamily="50" charset="-128"/>
              </a:rPr>
              <a:t>※</a:t>
            </a:r>
            <a:r>
              <a:rPr lang="ja-JP" altLang="en-US" sz="1000" dirty="0" smtClean="0">
                <a:latin typeface="メイリオ" pitchFamily="50" charset="-128"/>
                <a:ea typeface="メイリオ" pitchFamily="50" charset="-128"/>
                <a:cs typeface="メイリオ" pitchFamily="50" charset="-128"/>
              </a:rPr>
              <a:t>助成金の詳細につきましては、</a:t>
            </a:r>
            <a:r>
              <a:rPr lang="ja-JP" altLang="en-US" sz="1000" dirty="0" smtClean="0">
                <a:solidFill>
                  <a:srgbClr val="FF0000"/>
                </a:solidFill>
                <a:latin typeface="メイリオ" pitchFamily="50" charset="-128"/>
                <a:ea typeface="メイリオ" pitchFamily="50" charset="-128"/>
                <a:cs typeface="メイリオ" pitchFamily="50" charset="-128"/>
              </a:rPr>
              <a:t>「産業雇用安定助成金ガイドブック」</a:t>
            </a:r>
            <a:r>
              <a:rPr lang="ja-JP" altLang="en-US" sz="1000" dirty="0" smtClean="0">
                <a:latin typeface="メイリオ" pitchFamily="50" charset="-128"/>
                <a:ea typeface="メイリオ" pitchFamily="50" charset="-128"/>
                <a:cs typeface="メイリオ" pitchFamily="50" charset="-128"/>
              </a:rPr>
              <a:t>をご確認ください。</a:t>
            </a:r>
            <a:endParaRPr lang="en-US" altLang="ja-JP" sz="1000" dirty="0" smtClean="0">
              <a:latin typeface="メイリオ" pitchFamily="50" charset="-128"/>
              <a:ea typeface="メイリオ" pitchFamily="50" charset="-128"/>
              <a:cs typeface="メイリオ" pitchFamily="50" charset="-128"/>
            </a:endParaRPr>
          </a:p>
        </p:txBody>
      </p:sp>
      <p:sp>
        <p:nvSpPr>
          <p:cNvPr id="39" name="テキスト ボックス 38"/>
          <p:cNvSpPr txBox="1">
            <a:spLocks noChangeArrowheads="1"/>
          </p:cNvSpPr>
          <p:nvPr/>
        </p:nvSpPr>
        <p:spPr bwMode="auto">
          <a:xfrm>
            <a:off x="198561" y="2539389"/>
            <a:ext cx="6923147" cy="7207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29621" rIns="29621">
            <a:spAutoFit/>
          </a:bodyPr>
          <a:lstStyle>
            <a:lvl1pPr>
              <a:spcBef>
                <a:spcPct val="20000"/>
              </a:spcBef>
              <a:buChar char="•"/>
              <a:defRPr kumimoji="1" sz="33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algn="just" defTabSz="457200" fontAlgn="auto">
              <a:lnSpc>
                <a:spcPts val="1500"/>
              </a:lnSpc>
              <a:spcBef>
                <a:spcPct val="0"/>
              </a:spcBef>
              <a:spcAft>
                <a:spcPts val="0"/>
              </a:spcAft>
              <a:buNone/>
              <a:defRPr/>
            </a:pPr>
            <a:r>
              <a:rPr kumimoji="1" lang="ja-JP" altLang="en-US" sz="1200" b="1"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■対象：</a:t>
            </a:r>
            <a:r>
              <a:rPr kumimoji="1" lang="ja-JP" altLang="en-US" sz="12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雇用調整を目的とする出向</a:t>
            </a:r>
            <a:r>
              <a:rPr kumimoji="1" lang="ja-JP" altLang="en-US" sz="11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a:t>
            </a:r>
            <a:r>
              <a:rPr lang="ja-JP" altLang="en-US" sz="1100" dirty="0" smtClean="0">
                <a:latin typeface="メイリオ" pitchFamily="50" charset="-128"/>
                <a:ea typeface="メイリオ" pitchFamily="50" charset="-128"/>
                <a:cs typeface="メイリオ" pitchFamily="50" charset="-128"/>
              </a:rPr>
              <a:t>新型</a:t>
            </a:r>
            <a:r>
              <a:rPr lang="ja-JP" altLang="en-US" sz="1100" dirty="0">
                <a:latin typeface="メイリオ" pitchFamily="50" charset="-128"/>
                <a:ea typeface="メイリオ" pitchFamily="50" charset="-128"/>
                <a:cs typeface="メイリオ" pitchFamily="50" charset="-128"/>
              </a:rPr>
              <a:t>コロナウイルス感染症の影響に</a:t>
            </a:r>
            <a:r>
              <a:rPr lang="ja-JP" altLang="en-US" sz="1100" dirty="0" smtClean="0">
                <a:latin typeface="メイリオ" pitchFamily="50" charset="-128"/>
                <a:ea typeface="メイリオ" pitchFamily="50" charset="-128"/>
                <a:cs typeface="メイリオ" pitchFamily="50" charset="-128"/>
              </a:rPr>
              <a:t>より</a:t>
            </a:r>
            <a:r>
              <a:rPr kumimoji="1" lang="ja-JP" altLang="en-US" sz="1100" b="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事業活動の一時的な縮小を</a:t>
            </a:r>
            <a:endParaRPr kumimoji="1" lang="en-US" altLang="ja-JP" sz="1100" b="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endParaRPr>
          </a:p>
          <a:p>
            <a:pPr lvl="0" algn="just" defTabSz="457200" fontAlgn="auto">
              <a:lnSpc>
                <a:spcPts val="1500"/>
              </a:lnSpc>
              <a:spcBef>
                <a:spcPct val="0"/>
              </a:spcBef>
              <a:spcAft>
                <a:spcPts val="0"/>
              </a:spcAft>
              <a:buNone/>
              <a:defRPr/>
            </a:pPr>
            <a:r>
              <a:rPr kumimoji="1" lang="ja-JP" altLang="en-US" sz="1100" b="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　　　　 余儀なくされた事業主が、雇用の維持を図ることを目的に行う出向）</a:t>
            </a:r>
            <a:r>
              <a:rPr kumimoji="1" lang="ja-JP" altLang="en-US" sz="1200" b="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が対象</a:t>
            </a:r>
            <a:r>
              <a:rPr kumimoji="1" lang="ja-JP" altLang="en-US" sz="12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a:t>
            </a:r>
            <a:endParaRPr kumimoji="1" lang="en-US" altLang="ja-JP" sz="12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endParaRPr>
          </a:p>
          <a:p>
            <a:pPr marL="0" marR="0" lvl="0" indent="0" algn="just" defTabSz="457200" rtl="0" eaLnBrk="1" fontAlgn="auto" latinLnBrk="0" hangingPunct="1">
              <a:lnSpc>
                <a:spcPts val="1500"/>
              </a:lnSpc>
              <a:spcBef>
                <a:spcPts val="400"/>
              </a:spcBef>
              <a:spcAft>
                <a:spcPts val="0"/>
              </a:spcAft>
              <a:buClrTx/>
              <a:buSzTx/>
              <a:buFontTx/>
              <a:buNone/>
              <a:tabLst/>
              <a:defRPr/>
            </a:pPr>
            <a:r>
              <a:rPr kumimoji="1" lang="ja-JP" altLang="en-US" sz="1200" b="1"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■前提：</a:t>
            </a:r>
            <a:r>
              <a:rPr kumimoji="1" lang="ja-JP" altLang="en-US" sz="12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雇用維持を図るための助成</a:t>
            </a:r>
            <a:r>
              <a:rPr kumimoji="1" lang="ja-JP" altLang="en-US" sz="11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のため</a:t>
            </a:r>
            <a:r>
              <a:rPr kumimoji="1" lang="ja-JP" altLang="en-US" sz="12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、出向期間終了後は元の事業所に戻って働くことが前提。</a:t>
            </a:r>
            <a:endParaRPr kumimoji="1" lang="en-US" altLang="ja-JP" sz="120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endParaRPr>
          </a:p>
        </p:txBody>
      </p:sp>
      <p:sp>
        <p:nvSpPr>
          <p:cNvPr id="65" name="正方形/長方形 52"/>
          <p:cNvSpPr>
            <a:spLocks noChangeArrowheads="1"/>
          </p:cNvSpPr>
          <p:nvPr/>
        </p:nvSpPr>
        <p:spPr bwMode="auto">
          <a:xfrm>
            <a:off x="179877" y="2076173"/>
            <a:ext cx="2863547" cy="347998"/>
          </a:xfrm>
          <a:prstGeom prst="foldedCorner">
            <a:avLst>
              <a:gd name="adj" fmla="val 46921"/>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5637" tIns="36000" rIns="95637" bIns="0"/>
          <a:lstStyle/>
          <a:p>
            <a:pPr algn="ctr" fontAlgn="auto">
              <a:lnSpc>
                <a:spcPts val="2301"/>
              </a:lnSpc>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助成金</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の対象となる「出向</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52"/>
          <p:cNvSpPr>
            <a:spLocks noChangeArrowheads="1"/>
          </p:cNvSpPr>
          <p:nvPr/>
        </p:nvSpPr>
        <p:spPr bwMode="auto">
          <a:xfrm>
            <a:off x="179877" y="4232278"/>
            <a:ext cx="1440161" cy="316362"/>
          </a:xfrm>
          <a:prstGeom prst="foldedCorner">
            <a:avLst>
              <a:gd name="adj" fmla="val 46921"/>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5637" tIns="36000" rIns="95637" bIns="0"/>
          <a:lstStyle/>
          <a:p>
            <a:pPr algn="ctr" fontAlgn="auto">
              <a:lnSpc>
                <a:spcPts val="2301"/>
              </a:lnSpc>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対象事業主</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179877" y="4678195"/>
            <a:ext cx="6814447" cy="656590"/>
          </a:xfrm>
          <a:prstGeom prst="rect">
            <a:avLst/>
          </a:prstGeom>
        </p:spPr>
        <p:txBody>
          <a:bodyPr wrap="square">
            <a:spAutoFit/>
          </a:bodyPr>
          <a:lstStyle/>
          <a:p>
            <a:pPr>
              <a:lnSpc>
                <a:spcPts val="1400"/>
              </a:lnSpc>
              <a:defRPr/>
            </a:pPr>
            <a:r>
              <a:rPr lang="ja-JP" altLang="en-US" sz="1100" dirty="0" smtClean="0">
                <a:latin typeface="メイリオ" pitchFamily="50" charset="-128"/>
                <a:ea typeface="メイリオ" pitchFamily="50" charset="-128"/>
                <a:cs typeface="メイリオ" pitchFamily="50" charset="-128"/>
              </a:rPr>
              <a:t>① 新型コロナウイルス感染症の影響</a:t>
            </a:r>
            <a:r>
              <a:rPr lang="ja-JP" altLang="en-US" sz="1100" dirty="0">
                <a:latin typeface="メイリオ" pitchFamily="50" charset="-128"/>
                <a:ea typeface="メイリオ" pitchFamily="50" charset="-128"/>
                <a:cs typeface="メイリオ" pitchFamily="50" charset="-128"/>
              </a:rPr>
              <a:t>により事業活動の一時的</a:t>
            </a:r>
            <a:r>
              <a:rPr lang="ja-JP" altLang="en-US" sz="1100" dirty="0" smtClean="0">
                <a:latin typeface="メイリオ" pitchFamily="50" charset="-128"/>
                <a:ea typeface="メイリオ" pitchFamily="50" charset="-128"/>
                <a:cs typeface="メイリオ" pitchFamily="50" charset="-128"/>
              </a:rPr>
              <a:t>な縮小を余儀なくされたため、労働者の</a:t>
            </a:r>
            <a:endParaRPr lang="en-US" altLang="ja-JP" sz="1100" dirty="0" smtClean="0">
              <a:latin typeface="メイリオ" pitchFamily="50" charset="-128"/>
              <a:ea typeface="メイリオ" pitchFamily="50" charset="-128"/>
              <a:cs typeface="メイリオ" pitchFamily="50" charset="-128"/>
            </a:endParaRPr>
          </a:p>
          <a:p>
            <a:pPr>
              <a:lnSpc>
                <a:spcPts val="1400"/>
              </a:lnSpc>
              <a:defRPr/>
            </a:pPr>
            <a:r>
              <a:rPr lang="ja-JP" altLang="en-US" sz="1100" dirty="0" smtClean="0">
                <a:latin typeface="メイリオ" pitchFamily="50" charset="-128"/>
                <a:ea typeface="メイリオ" pitchFamily="50" charset="-128"/>
                <a:cs typeface="メイリオ" pitchFamily="50" charset="-128"/>
              </a:rPr>
              <a:t>　 雇用維持を目的として出向により労働者（雇用保険被保険者）を送り出す事業主</a:t>
            </a:r>
            <a:r>
              <a:rPr lang="ja-JP" altLang="en-US" sz="1100" b="1" dirty="0" smtClean="0">
                <a:solidFill>
                  <a:srgbClr val="FF0000"/>
                </a:solidFill>
                <a:latin typeface="メイリオ" pitchFamily="50" charset="-128"/>
                <a:ea typeface="メイリオ" pitchFamily="50" charset="-128"/>
                <a:cs typeface="メイリオ" pitchFamily="50" charset="-128"/>
              </a:rPr>
              <a:t>（出向元事業主）</a:t>
            </a:r>
            <a:endParaRPr lang="en-US" altLang="ja-JP" sz="1100" b="1" dirty="0" smtClean="0">
              <a:solidFill>
                <a:srgbClr val="FF0000"/>
              </a:solidFill>
              <a:latin typeface="メイリオ" pitchFamily="50" charset="-128"/>
              <a:ea typeface="メイリオ" pitchFamily="50" charset="-128"/>
              <a:cs typeface="メイリオ" pitchFamily="50" charset="-128"/>
            </a:endParaRPr>
          </a:p>
          <a:p>
            <a:pPr>
              <a:lnSpc>
                <a:spcPts val="1400"/>
              </a:lnSpc>
              <a:spcBef>
                <a:spcPts val="200"/>
              </a:spcBef>
              <a:defRPr/>
            </a:pPr>
            <a:r>
              <a:rPr lang="ja-JP" altLang="en-US" sz="1100" dirty="0" smtClean="0">
                <a:latin typeface="メイリオ" pitchFamily="50" charset="-128"/>
                <a:ea typeface="メイリオ" pitchFamily="50" charset="-128"/>
                <a:cs typeface="メイリオ" pitchFamily="50" charset="-128"/>
              </a:rPr>
              <a:t>② 当該労働者を受け入れる事業主</a:t>
            </a:r>
            <a:r>
              <a:rPr lang="ja-JP" altLang="en-US" sz="1100" b="1" dirty="0" smtClean="0">
                <a:solidFill>
                  <a:srgbClr val="FF0000"/>
                </a:solidFill>
                <a:latin typeface="メイリオ" pitchFamily="50" charset="-128"/>
                <a:ea typeface="メイリオ" pitchFamily="50" charset="-128"/>
                <a:cs typeface="メイリオ" pitchFamily="50" charset="-128"/>
              </a:rPr>
              <a:t>（出向先事業主）</a:t>
            </a:r>
            <a:endParaRPr lang="ja-JP" altLang="en-US" sz="1100" b="1" dirty="0">
              <a:solidFill>
                <a:srgbClr val="FF0000"/>
              </a:solidFill>
              <a:latin typeface="メイリオ" pitchFamily="50" charset="-128"/>
              <a:ea typeface="メイリオ" pitchFamily="50" charset="-128"/>
              <a:cs typeface="メイリオ" pitchFamily="50" charset="-128"/>
            </a:endParaRPr>
          </a:p>
        </p:txBody>
      </p:sp>
      <p:sp>
        <p:nvSpPr>
          <p:cNvPr id="68" name="正方形/長方形 52"/>
          <p:cNvSpPr>
            <a:spLocks noChangeArrowheads="1"/>
          </p:cNvSpPr>
          <p:nvPr/>
        </p:nvSpPr>
        <p:spPr bwMode="auto">
          <a:xfrm>
            <a:off x="179877" y="5533843"/>
            <a:ext cx="1802249" cy="347998"/>
          </a:xfrm>
          <a:prstGeom prst="foldedCorner">
            <a:avLst>
              <a:gd name="adj" fmla="val 46921"/>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5637" tIns="36000" rIns="95637" bIns="0"/>
          <a:lstStyle/>
          <a:p>
            <a:pPr algn="ctr" fontAlgn="auto">
              <a:lnSpc>
                <a:spcPts val="2301"/>
              </a:lnSpc>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助成率・助成額</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162409" y="6029959"/>
            <a:ext cx="6689241" cy="661720"/>
          </a:xfrm>
          <a:prstGeom prst="rect">
            <a:avLst/>
          </a:prstGeom>
        </p:spPr>
        <p:txBody>
          <a:bodyPr wrap="square">
            <a:spAutoFit/>
          </a:bodyPr>
          <a:lstStyle/>
          <a:p>
            <a:pPr marL="133350" indent="-133350" algn="just"/>
            <a:r>
              <a:rPr lang="ja-JP"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○出向運営経費</a:t>
            </a:r>
          </a:p>
          <a:p>
            <a:pPr marL="133350" indent="-133350" algn="just">
              <a:lnSpc>
                <a:spcPts val="1450"/>
              </a:lnSpc>
            </a:pP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　出向元事業主および出向先事業主が負担する賃金、教育訓練および労務管理に関する調整経費など、</a:t>
            </a:r>
            <a:endParaRPr lang="en-US" altLang="ja-JP" sz="11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450"/>
              </a:lnSpc>
            </a:pPr>
            <a:r>
              <a:rPr lang="ja-JP" altLang="en-US" sz="1100" b="1"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0" b="1" u="sng" kern="100" dirty="0" smtClean="0">
                <a:latin typeface="メイリオ" panose="020B0604030504040204" pitchFamily="50" charset="-128"/>
                <a:ea typeface="メイリオ" panose="020B0604030504040204" pitchFamily="50" charset="-128"/>
                <a:cs typeface="Times New Roman" panose="02020603050405020304" pitchFamily="18" charset="0"/>
              </a:rPr>
              <a:t>出向中に要する経費の一部を助成</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します。</a:t>
            </a:r>
            <a:endPar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70" name="表 69"/>
          <p:cNvGraphicFramePr>
            <a:graphicFrameLocks noGrp="1"/>
          </p:cNvGraphicFramePr>
          <p:nvPr>
            <p:extLst>
              <p:ext uri="{D42A27DB-BD31-4B8C-83A1-F6EECF244321}">
                <p14:modId xmlns:p14="http://schemas.microsoft.com/office/powerpoint/2010/main" val="1501455842"/>
              </p:ext>
            </p:extLst>
          </p:nvPr>
        </p:nvGraphicFramePr>
        <p:xfrm>
          <a:off x="334370" y="6752549"/>
          <a:ext cx="6505459" cy="1127760"/>
        </p:xfrm>
        <a:graphic>
          <a:graphicData uri="http://schemas.openxmlformats.org/drawingml/2006/table">
            <a:tbl>
              <a:tblPr firstRow="1" firstCol="1" bandRow="1"/>
              <a:tblGrid>
                <a:gridCol w="3614299">
                  <a:extLst>
                    <a:ext uri="{9D8B030D-6E8A-4147-A177-3AD203B41FA5}">
                      <a16:colId xmlns:a16="http://schemas.microsoft.com/office/drawing/2014/main" val="285147424"/>
                    </a:ext>
                  </a:extLst>
                </a:gridCol>
                <a:gridCol w="1517182">
                  <a:extLst>
                    <a:ext uri="{9D8B030D-6E8A-4147-A177-3AD203B41FA5}">
                      <a16:colId xmlns:a16="http://schemas.microsoft.com/office/drawing/2014/main" val="2638277574"/>
                    </a:ext>
                  </a:extLst>
                </a:gridCol>
                <a:gridCol w="1373978">
                  <a:extLst>
                    <a:ext uri="{9D8B030D-6E8A-4147-A177-3AD203B41FA5}">
                      <a16:colId xmlns:a16="http://schemas.microsoft.com/office/drawing/2014/main" val="1567253540"/>
                    </a:ext>
                  </a:extLst>
                </a:gridCol>
              </a:tblGrid>
              <a:tr h="255656">
                <a:tc>
                  <a:txBody>
                    <a:bodyPr/>
                    <a:lstStyle/>
                    <a:p>
                      <a:pPr algn="ctr" fontAlgn="auto" hangingPunct="1">
                        <a:spcAft>
                          <a:spcPts val="0"/>
                        </a:spcAft>
                      </a:pPr>
                      <a:r>
                        <a:rPr lang="en-US" sz="1400" kern="100" dirty="0">
                          <a:effectLst/>
                          <a:latin typeface="メイリオ" panose="020B0604030504040204" pitchFamily="50" charset="-128"/>
                          <a:ea typeface="メイリオ" panose="020B0604030504040204" pitchFamily="50" charset="-128"/>
                        </a:rPr>
                        <a:t> </a:t>
                      </a:r>
                      <a:endParaRPr lang="ja-JP" sz="14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algn="ctr" fontAlgn="auto" hangingPunct="1">
                        <a:spcAft>
                          <a:spcPts val="0"/>
                        </a:spcAft>
                      </a:pPr>
                      <a:r>
                        <a:rPr lang="ja-JP" sz="1100" kern="100" dirty="0" smtClean="0">
                          <a:effectLst/>
                          <a:latin typeface="メイリオ" panose="020B0604030504040204" pitchFamily="50" charset="-128"/>
                          <a:ea typeface="メイリオ" panose="020B0604030504040204" pitchFamily="50" charset="-128"/>
                        </a:rPr>
                        <a:t>中小</a:t>
                      </a:r>
                      <a:r>
                        <a:rPr lang="ja-JP" altLang="en-US" sz="1100" kern="100" dirty="0" smtClean="0">
                          <a:effectLst/>
                          <a:latin typeface="メイリオ" panose="020B0604030504040204" pitchFamily="50" charset="-128"/>
                          <a:ea typeface="メイリオ" panose="020B0604030504040204" pitchFamily="50" charset="-128"/>
                        </a:rPr>
                        <a:t>企業</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algn="ctr" fontAlgn="auto" hangingPunct="1">
                        <a:spcAft>
                          <a:spcPts val="0"/>
                        </a:spcAft>
                      </a:pPr>
                      <a:r>
                        <a:rPr lang="ja-JP" sz="1100" kern="100" dirty="0" smtClean="0">
                          <a:effectLst/>
                          <a:latin typeface="メイリオ" panose="020B0604030504040204" pitchFamily="50" charset="-128"/>
                          <a:ea typeface="メイリオ" panose="020B0604030504040204" pitchFamily="50" charset="-128"/>
                        </a:rPr>
                        <a:t>中小</a:t>
                      </a:r>
                      <a:r>
                        <a:rPr lang="ja-JP" altLang="en-US" sz="1100" kern="100" dirty="0" smtClean="0">
                          <a:effectLst/>
                          <a:latin typeface="メイリオ" panose="020B0604030504040204" pitchFamily="50" charset="-128"/>
                          <a:ea typeface="メイリオ" panose="020B0604030504040204" pitchFamily="50" charset="-128"/>
                        </a:rPr>
                        <a:t>企業</a:t>
                      </a:r>
                      <a:r>
                        <a:rPr lang="ja-JP" sz="1100" kern="100" dirty="0" smtClean="0">
                          <a:effectLst/>
                          <a:latin typeface="メイリオ" panose="020B0604030504040204" pitchFamily="50" charset="-128"/>
                          <a:ea typeface="メイリオ" panose="020B0604030504040204" pitchFamily="50" charset="-128"/>
                        </a:rPr>
                        <a:t>以外</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extLst>
                  <a:ext uri="{0D108BD9-81ED-4DB2-BD59-A6C34878D82A}">
                    <a16:rowId xmlns:a16="http://schemas.microsoft.com/office/drawing/2014/main" val="1206887379"/>
                  </a:ext>
                </a:extLst>
              </a:tr>
              <a:tr h="238888">
                <a:tc>
                  <a:txBody>
                    <a:bodyPr/>
                    <a:lstStyle/>
                    <a:p>
                      <a:pPr algn="ctr" fontAlgn="auto" hangingPunct="1">
                        <a:spcAft>
                          <a:spcPts val="0"/>
                        </a:spcAft>
                      </a:pPr>
                      <a:r>
                        <a:rPr lang="en-US" altLang="ja-JP" sz="1100" kern="100" dirty="0" smtClean="0">
                          <a:solidFill>
                            <a:schemeClr val="tx1"/>
                          </a:solidFill>
                          <a:effectLst/>
                          <a:latin typeface="メイリオ" panose="020B0604030504040204" pitchFamily="50" charset="-128"/>
                          <a:ea typeface="メイリオ" panose="020B0604030504040204" pitchFamily="50" charset="-128"/>
                        </a:rPr>
                        <a:t> </a:t>
                      </a:r>
                      <a:r>
                        <a:rPr lang="ja-JP" sz="1100" kern="100" dirty="0" smtClean="0">
                          <a:solidFill>
                            <a:schemeClr val="tx1"/>
                          </a:solidFill>
                          <a:effectLst/>
                          <a:latin typeface="メイリオ" panose="020B0604030504040204" pitchFamily="50" charset="-128"/>
                          <a:ea typeface="メイリオ" panose="020B0604030504040204" pitchFamily="50" charset="-128"/>
                        </a:rPr>
                        <a:t>出向元</a:t>
                      </a:r>
                      <a:r>
                        <a:rPr lang="ja-JP" sz="1100" kern="100" dirty="0">
                          <a:solidFill>
                            <a:schemeClr val="tx1"/>
                          </a:solidFill>
                          <a:effectLst/>
                          <a:latin typeface="メイリオ" panose="020B0604030504040204" pitchFamily="50" charset="-128"/>
                          <a:ea typeface="メイリオ" panose="020B0604030504040204" pitchFamily="50" charset="-128"/>
                        </a:rPr>
                        <a:t>が労働者の</a:t>
                      </a:r>
                      <a:r>
                        <a:rPr lang="ja-JP" sz="1100" kern="100" dirty="0" smtClean="0">
                          <a:solidFill>
                            <a:schemeClr val="tx1"/>
                          </a:solidFill>
                          <a:effectLst/>
                          <a:latin typeface="メイリオ" panose="020B0604030504040204" pitchFamily="50" charset="-128"/>
                          <a:ea typeface="メイリオ" panose="020B0604030504040204" pitchFamily="50" charset="-128"/>
                        </a:rPr>
                        <a:t>解雇</a:t>
                      </a:r>
                      <a:r>
                        <a:rPr lang="ja-JP" altLang="en-US" sz="1100" kern="100" dirty="0" smtClean="0">
                          <a:solidFill>
                            <a:schemeClr val="tx1"/>
                          </a:solidFill>
                          <a:effectLst/>
                          <a:latin typeface="メイリオ" panose="020B0604030504040204" pitchFamily="50" charset="-128"/>
                          <a:ea typeface="メイリオ" panose="020B0604030504040204" pitchFamily="50" charset="-128"/>
                        </a:rPr>
                        <a:t>など</a:t>
                      </a:r>
                      <a:r>
                        <a:rPr lang="ja-JP" sz="1100" kern="100" dirty="0" smtClean="0">
                          <a:solidFill>
                            <a:schemeClr val="tx1"/>
                          </a:solidFill>
                          <a:effectLst/>
                          <a:latin typeface="メイリオ" panose="020B0604030504040204" pitchFamily="50" charset="-128"/>
                          <a:ea typeface="メイリオ" panose="020B0604030504040204" pitchFamily="50" charset="-128"/>
                        </a:rPr>
                        <a:t>を</a:t>
                      </a:r>
                      <a:r>
                        <a:rPr lang="ja-JP" sz="1100" kern="100" dirty="0">
                          <a:solidFill>
                            <a:schemeClr val="tx1"/>
                          </a:solidFill>
                          <a:effectLst/>
                          <a:latin typeface="メイリオ" panose="020B0604030504040204" pitchFamily="50" charset="-128"/>
                          <a:ea typeface="メイリオ" panose="020B0604030504040204" pitchFamily="50" charset="-128"/>
                        </a:rPr>
                        <a:t>行って</a:t>
                      </a:r>
                      <a:r>
                        <a:rPr lang="ja-JP" sz="1100" u="sng" kern="100" dirty="0">
                          <a:solidFill>
                            <a:schemeClr val="tx1"/>
                          </a:solidFill>
                          <a:effectLst/>
                          <a:latin typeface="メイリオ" panose="020B0604030504040204" pitchFamily="50" charset="-128"/>
                          <a:ea typeface="メイリオ" panose="020B0604030504040204" pitchFamily="50" charset="-128"/>
                        </a:rPr>
                        <a:t>いない</a:t>
                      </a:r>
                      <a:r>
                        <a:rPr lang="ja-JP" sz="1100" kern="100" dirty="0">
                          <a:solidFill>
                            <a:schemeClr val="tx1"/>
                          </a:solidFill>
                          <a:effectLst/>
                          <a:latin typeface="メイリオ" panose="020B0604030504040204" pitchFamily="50" charset="-128"/>
                          <a:ea typeface="メイリオ" panose="020B0604030504040204" pitchFamily="50" charset="-128"/>
                        </a:rPr>
                        <a:t>場合</a:t>
                      </a:r>
                      <a:endParaRPr lang="ja-JP" sz="1100" kern="100" dirty="0">
                        <a:solidFill>
                          <a:schemeClr val="tx1"/>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auto" hangingPunct="1">
                        <a:spcAft>
                          <a:spcPts val="0"/>
                        </a:spcAft>
                      </a:pPr>
                      <a:r>
                        <a:rPr lang="en-US" altLang="ja-JP" sz="1200" b="1" kern="100" dirty="0" smtClean="0">
                          <a:effectLst/>
                          <a:latin typeface="メイリオ" panose="020B0604030504040204" pitchFamily="50" charset="-128"/>
                          <a:ea typeface="メイリオ" panose="020B0604030504040204" pitchFamily="50" charset="-128"/>
                        </a:rPr>
                        <a:t>9/10</a:t>
                      </a:r>
                      <a:endParaRPr lang="ja-JP" sz="1200" b="1"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auto" hangingPunct="1">
                        <a:spcAft>
                          <a:spcPts val="0"/>
                        </a:spcAft>
                      </a:pPr>
                      <a:r>
                        <a:rPr lang="en-US" altLang="ja-JP" sz="1200" b="1" kern="100" dirty="0" smtClean="0">
                          <a:effectLst/>
                          <a:latin typeface="メイリオ" panose="020B0604030504040204" pitchFamily="50" charset="-128"/>
                          <a:ea typeface="メイリオ" panose="020B0604030504040204" pitchFamily="50" charset="-128"/>
                        </a:rPr>
                        <a:t>3/4</a:t>
                      </a:r>
                      <a:endParaRPr lang="ja-JP" sz="1200" b="1"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9471022"/>
                  </a:ext>
                </a:extLst>
              </a:tr>
              <a:tr h="252600">
                <a:tc>
                  <a:txBody>
                    <a:bodyPr/>
                    <a:lstStyle/>
                    <a:p>
                      <a:pPr algn="ctr" fontAlgn="auto" hangingPunct="1">
                        <a:spcAft>
                          <a:spcPts val="0"/>
                        </a:spcAft>
                      </a:pPr>
                      <a:r>
                        <a:rPr lang="en-US" altLang="ja-JP" sz="1100" kern="100" dirty="0" smtClean="0">
                          <a:solidFill>
                            <a:schemeClr val="tx1"/>
                          </a:solidFill>
                          <a:effectLst/>
                          <a:latin typeface="メイリオ" panose="020B0604030504040204" pitchFamily="50" charset="-128"/>
                          <a:ea typeface="メイリオ" panose="020B0604030504040204" pitchFamily="50" charset="-128"/>
                        </a:rPr>
                        <a:t> </a:t>
                      </a:r>
                      <a:r>
                        <a:rPr lang="ja-JP" sz="1100" kern="100" dirty="0" smtClean="0">
                          <a:solidFill>
                            <a:schemeClr val="tx1"/>
                          </a:solidFill>
                          <a:effectLst/>
                          <a:latin typeface="メイリオ" panose="020B0604030504040204" pitchFamily="50" charset="-128"/>
                          <a:ea typeface="メイリオ" panose="020B0604030504040204" pitchFamily="50" charset="-128"/>
                        </a:rPr>
                        <a:t>出向元</a:t>
                      </a:r>
                      <a:r>
                        <a:rPr lang="ja-JP" sz="1100" kern="100" dirty="0">
                          <a:solidFill>
                            <a:schemeClr val="tx1"/>
                          </a:solidFill>
                          <a:effectLst/>
                          <a:latin typeface="メイリオ" panose="020B0604030504040204" pitchFamily="50" charset="-128"/>
                          <a:ea typeface="メイリオ" panose="020B0604030504040204" pitchFamily="50" charset="-128"/>
                        </a:rPr>
                        <a:t>が労働者の</a:t>
                      </a:r>
                      <a:r>
                        <a:rPr lang="ja-JP" sz="1100" kern="100" dirty="0" smtClean="0">
                          <a:solidFill>
                            <a:schemeClr val="tx1"/>
                          </a:solidFill>
                          <a:effectLst/>
                          <a:latin typeface="メイリオ" panose="020B0604030504040204" pitchFamily="50" charset="-128"/>
                          <a:ea typeface="メイリオ" panose="020B0604030504040204" pitchFamily="50" charset="-128"/>
                        </a:rPr>
                        <a:t>解雇</a:t>
                      </a:r>
                      <a:r>
                        <a:rPr lang="ja-JP" altLang="en-US" sz="1100" kern="100" dirty="0" smtClean="0">
                          <a:solidFill>
                            <a:schemeClr val="tx1"/>
                          </a:solidFill>
                          <a:effectLst/>
                          <a:latin typeface="メイリオ" panose="020B0604030504040204" pitchFamily="50" charset="-128"/>
                          <a:ea typeface="メイリオ" panose="020B0604030504040204" pitchFamily="50" charset="-128"/>
                        </a:rPr>
                        <a:t>など</a:t>
                      </a:r>
                      <a:r>
                        <a:rPr lang="ja-JP" sz="1100" kern="100" dirty="0" smtClean="0">
                          <a:solidFill>
                            <a:schemeClr val="tx1"/>
                          </a:solidFill>
                          <a:effectLst/>
                          <a:latin typeface="メイリオ" panose="020B0604030504040204" pitchFamily="50" charset="-128"/>
                          <a:ea typeface="メイリオ" panose="020B0604030504040204" pitchFamily="50" charset="-128"/>
                        </a:rPr>
                        <a:t>を</a:t>
                      </a:r>
                      <a:r>
                        <a:rPr lang="ja-JP" sz="1100" kern="100" dirty="0">
                          <a:solidFill>
                            <a:schemeClr val="tx1"/>
                          </a:solidFill>
                          <a:effectLst/>
                          <a:latin typeface="メイリオ" panose="020B0604030504040204" pitchFamily="50" charset="-128"/>
                          <a:ea typeface="メイリオ" panose="020B0604030504040204" pitchFamily="50" charset="-128"/>
                        </a:rPr>
                        <a:t>行って</a:t>
                      </a:r>
                      <a:r>
                        <a:rPr lang="ja-JP" sz="1100" u="sng" kern="100" dirty="0">
                          <a:solidFill>
                            <a:schemeClr val="tx1"/>
                          </a:solidFill>
                          <a:effectLst/>
                          <a:latin typeface="メイリオ" panose="020B0604030504040204" pitchFamily="50" charset="-128"/>
                          <a:ea typeface="メイリオ" panose="020B0604030504040204" pitchFamily="50" charset="-128"/>
                        </a:rPr>
                        <a:t>いる</a:t>
                      </a:r>
                      <a:r>
                        <a:rPr lang="ja-JP" sz="1100" kern="100" dirty="0">
                          <a:solidFill>
                            <a:schemeClr val="tx1"/>
                          </a:solidFill>
                          <a:effectLst/>
                          <a:latin typeface="メイリオ" panose="020B0604030504040204" pitchFamily="50" charset="-128"/>
                          <a:ea typeface="メイリオ" panose="020B0604030504040204" pitchFamily="50" charset="-128"/>
                        </a:rPr>
                        <a:t>場合</a:t>
                      </a:r>
                      <a:endParaRPr lang="ja-JP" sz="1100" kern="100" dirty="0">
                        <a:solidFill>
                          <a:schemeClr val="tx1"/>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auto" hangingPunct="1">
                        <a:spcAft>
                          <a:spcPts val="0"/>
                        </a:spcAft>
                      </a:pPr>
                      <a:r>
                        <a:rPr lang="en-US" altLang="ja-JP" sz="1200" b="1" kern="100" dirty="0" smtClean="0">
                          <a:effectLst/>
                          <a:latin typeface="メイリオ" panose="020B0604030504040204" pitchFamily="50" charset="-128"/>
                          <a:ea typeface="メイリオ" panose="020B0604030504040204" pitchFamily="50" charset="-128"/>
                        </a:rPr>
                        <a:t>4/5</a:t>
                      </a:r>
                      <a:endParaRPr lang="ja-JP" sz="1200" b="1"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auto" hangingPunct="1">
                        <a:spcAft>
                          <a:spcPts val="0"/>
                        </a:spcAft>
                      </a:pPr>
                      <a:r>
                        <a:rPr lang="en-US" altLang="ja-JP" sz="1200" b="1" kern="100" dirty="0" smtClean="0">
                          <a:effectLst/>
                          <a:latin typeface="メイリオ" panose="020B0604030504040204" pitchFamily="50" charset="-128"/>
                          <a:ea typeface="メイリオ" panose="020B0604030504040204" pitchFamily="50" charset="-128"/>
                        </a:rPr>
                        <a:t>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929390"/>
                  </a:ext>
                </a:extLst>
              </a:tr>
              <a:tr h="194304">
                <a:tc>
                  <a:txBody>
                    <a:bodyPr/>
                    <a:lstStyle/>
                    <a:p>
                      <a:pPr marL="0" marR="0" lvl="0" indent="0" algn="ctr" defTabSz="956371" rtl="0" eaLnBrk="1" fontAlgn="auto" latinLnBrk="0" hangingPunct="1">
                        <a:lnSpc>
                          <a:spcPct val="100000"/>
                        </a:lnSpc>
                        <a:spcBef>
                          <a:spcPts val="0"/>
                        </a:spcBef>
                        <a:spcAft>
                          <a:spcPts val="0"/>
                        </a:spcAft>
                        <a:buClrTx/>
                        <a:buSzTx/>
                        <a:buFontTx/>
                        <a:buNone/>
                        <a:tabLst/>
                        <a:defRPr/>
                      </a:pPr>
                      <a:r>
                        <a:rPr lang="ja-JP" sz="1100" kern="100" dirty="0">
                          <a:effectLst/>
                          <a:latin typeface="メイリオ" panose="020B0604030504040204" pitchFamily="50" charset="-128"/>
                          <a:ea typeface="メイリオ" panose="020B0604030504040204" pitchFamily="50" charset="-128"/>
                        </a:rPr>
                        <a:t>上限</a:t>
                      </a:r>
                      <a:r>
                        <a:rPr lang="ja-JP" sz="1100" kern="100" dirty="0" smtClean="0">
                          <a:effectLst/>
                          <a:latin typeface="メイリオ" panose="020B0604030504040204" pitchFamily="50" charset="-128"/>
                          <a:ea typeface="メイリオ" panose="020B0604030504040204" pitchFamily="50" charset="-128"/>
                        </a:rPr>
                        <a:t>額</a:t>
                      </a:r>
                      <a:r>
                        <a:rPr lang="ja-JP" altLang="en-US" sz="1100" b="0" kern="100" dirty="0" smtClean="0">
                          <a:effectLst/>
                          <a:latin typeface="メイリオ" panose="020B0604030504040204" pitchFamily="50" charset="-128"/>
                          <a:ea typeface="メイリオ" panose="020B0604030504040204" pitchFamily="50" charset="-128"/>
                        </a:rPr>
                        <a:t>（出向元・先の計）</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auto" hangingPunct="1">
                        <a:spcAft>
                          <a:spcPts val="0"/>
                        </a:spcAft>
                      </a:pPr>
                      <a:r>
                        <a:rPr lang="en-US" sz="1200" b="1" kern="100" dirty="0" smtClean="0">
                          <a:effectLst/>
                          <a:latin typeface="メイリオ" panose="020B0604030504040204" pitchFamily="50" charset="-128"/>
                          <a:ea typeface="メイリオ" panose="020B0604030504040204" pitchFamily="50" charset="-128"/>
                        </a:rPr>
                        <a:t>12,000</a:t>
                      </a:r>
                      <a:r>
                        <a:rPr lang="ja-JP" sz="1200" b="1" kern="100" dirty="0" smtClean="0">
                          <a:effectLst/>
                          <a:latin typeface="メイリオ" panose="020B0604030504040204" pitchFamily="50" charset="-128"/>
                          <a:ea typeface="メイリオ" panose="020B0604030504040204" pitchFamily="50" charset="-128"/>
                        </a:rPr>
                        <a:t>円</a:t>
                      </a:r>
                      <a:r>
                        <a:rPr lang="ja-JP" sz="1200" b="0" kern="100" dirty="0">
                          <a:effectLst/>
                          <a:latin typeface="メイリオ" panose="020B0604030504040204" pitchFamily="50" charset="-128"/>
                          <a:ea typeface="メイリオ" panose="020B0604030504040204" pitchFamily="50" charset="-128"/>
                        </a:rPr>
                        <a:t>／</a:t>
                      </a:r>
                      <a:r>
                        <a:rPr lang="ja-JP" sz="1200" b="0" kern="100" dirty="0" smtClean="0">
                          <a:effectLst/>
                          <a:latin typeface="メイリオ" panose="020B0604030504040204" pitchFamily="50" charset="-128"/>
                          <a:ea typeface="メイリオ" panose="020B0604030504040204" pitchFamily="50" charset="-128"/>
                        </a:rPr>
                        <a:t>日</a:t>
                      </a:r>
                      <a:endParaRPr lang="ja-JP" sz="1100" b="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737175542"/>
                  </a:ext>
                </a:extLst>
              </a:tr>
            </a:tbl>
          </a:graphicData>
        </a:graphic>
      </p:graphicFrame>
      <p:sp>
        <p:nvSpPr>
          <p:cNvPr id="71" name="正方形/長方形 70"/>
          <p:cNvSpPr/>
          <p:nvPr/>
        </p:nvSpPr>
        <p:spPr>
          <a:xfrm>
            <a:off x="162409" y="7996051"/>
            <a:ext cx="6890815" cy="661720"/>
          </a:xfrm>
          <a:prstGeom prst="rect">
            <a:avLst/>
          </a:prstGeom>
        </p:spPr>
        <p:txBody>
          <a:bodyPr wrap="square">
            <a:spAutoFit/>
          </a:bodyPr>
          <a:lstStyle/>
          <a:p>
            <a:pPr marL="133350" indent="-133350" algn="just"/>
            <a:r>
              <a:rPr lang="ja-JP"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zh-TW"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出向</a:t>
            </a:r>
            <a:r>
              <a:rPr lang="zh-TW"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初期</a:t>
            </a:r>
            <a:r>
              <a:rPr lang="zh-TW"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経費</a:t>
            </a:r>
            <a:endParaRPr lang="en-US" altLang="zh-TW" sz="12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133350" indent="-133350" algn="just">
              <a:lnSpc>
                <a:spcPts val="1450"/>
              </a:lnSpc>
            </a:pP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　就業</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規則や出向契約書の整備費用</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、出向元事業主が出向</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に</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際してあらかじめ行う教育訓練、出向先事業主が</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出向者を</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受け入れるための機器</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や</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備品の整備などの</a:t>
            </a:r>
            <a:r>
              <a:rPr lang="ja-JP" altLang="en-US" sz="1100" b="1" u="sng" kern="100" dirty="0" smtClean="0">
                <a:latin typeface="メイリオ" panose="020B0604030504040204" pitchFamily="50" charset="-128"/>
                <a:ea typeface="メイリオ" panose="020B0604030504040204" pitchFamily="50" charset="-128"/>
                <a:cs typeface="Times New Roman" panose="02020603050405020304" pitchFamily="18" charset="0"/>
              </a:rPr>
              <a:t>出向の成立に要する措置を行った場合に助成</a:t>
            </a:r>
            <a:r>
              <a:rPr lang="ja-JP" altLang="en-US" sz="1100" kern="100" dirty="0" smtClean="0">
                <a:latin typeface="メイリオ" panose="020B0604030504040204" pitchFamily="50" charset="-128"/>
                <a:ea typeface="メイリオ" panose="020B0604030504040204" pitchFamily="50" charset="-128"/>
                <a:cs typeface="Times New Roman" panose="02020603050405020304" pitchFamily="18" charset="0"/>
              </a:rPr>
              <a:t>します。</a:t>
            </a:r>
            <a:endPar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aphicFrame>
        <p:nvGraphicFramePr>
          <p:cNvPr id="72" name="表 71"/>
          <p:cNvGraphicFramePr>
            <a:graphicFrameLocks noGrp="1"/>
          </p:cNvGraphicFramePr>
          <p:nvPr>
            <p:extLst>
              <p:ext uri="{D42A27DB-BD31-4B8C-83A1-F6EECF244321}">
                <p14:modId xmlns:p14="http://schemas.microsoft.com/office/powerpoint/2010/main" val="773578037"/>
              </p:ext>
            </p:extLst>
          </p:nvPr>
        </p:nvGraphicFramePr>
        <p:xfrm>
          <a:off x="334370" y="8711731"/>
          <a:ext cx="3513507" cy="806089"/>
        </p:xfrm>
        <a:graphic>
          <a:graphicData uri="http://schemas.openxmlformats.org/drawingml/2006/table">
            <a:tbl>
              <a:tblPr firstRow="1" firstCol="1" bandRow="1"/>
              <a:tblGrid>
                <a:gridCol w="1214432">
                  <a:extLst>
                    <a:ext uri="{9D8B030D-6E8A-4147-A177-3AD203B41FA5}">
                      <a16:colId xmlns:a16="http://schemas.microsoft.com/office/drawing/2014/main" val="285147424"/>
                    </a:ext>
                  </a:extLst>
                </a:gridCol>
                <a:gridCol w="1212464">
                  <a:extLst>
                    <a:ext uri="{9D8B030D-6E8A-4147-A177-3AD203B41FA5}">
                      <a16:colId xmlns:a16="http://schemas.microsoft.com/office/drawing/2014/main" val="2638277574"/>
                    </a:ext>
                  </a:extLst>
                </a:gridCol>
                <a:gridCol w="1086611">
                  <a:extLst>
                    <a:ext uri="{9D8B030D-6E8A-4147-A177-3AD203B41FA5}">
                      <a16:colId xmlns:a16="http://schemas.microsoft.com/office/drawing/2014/main" val="1567253540"/>
                    </a:ext>
                  </a:extLst>
                </a:gridCol>
              </a:tblGrid>
              <a:tr h="230025">
                <a:tc>
                  <a:txBody>
                    <a:bodyPr/>
                    <a:lstStyle/>
                    <a:p>
                      <a:pPr algn="ctr" fontAlgn="auto" hangingPunct="1">
                        <a:spcAft>
                          <a:spcPts val="0"/>
                        </a:spcAft>
                      </a:pPr>
                      <a:r>
                        <a:rPr lang="en-US" sz="14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4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auto" hangingPunct="1">
                        <a:spcAft>
                          <a:spcPts val="0"/>
                        </a:spcAft>
                      </a:pPr>
                      <a:r>
                        <a:rPr 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出向元</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auto" hangingPunct="1">
                        <a:spcAft>
                          <a:spcPts val="0"/>
                        </a:spcAft>
                      </a:pPr>
                      <a:r>
                        <a:rPr 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出向先</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06887379"/>
                  </a:ext>
                </a:extLst>
              </a:tr>
              <a:tr h="288032">
                <a:tc>
                  <a:txBody>
                    <a:bodyPr/>
                    <a:lstStyle/>
                    <a:p>
                      <a:pPr algn="l" fontAlgn="auto" hangingPunct="1">
                        <a:spcAft>
                          <a:spcPts val="0"/>
                        </a:spcAft>
                      </a:pP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助成</a:t>
                      </a:r>
                      <a:r>
                        <a:rPr 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額</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auto" hangingPunct="1">
                        <a:spcAft>
                          <a:spcPts val="0"/>
                        </a:spcAft>
                      </a:pP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各</a:t>
                      </a:r>
                      <a:r>
                        <a:rPr lang="en-US" alt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万円</a:t>
                      </a: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人当たり</a:t>
                      </a:r>
                      <a:r>
                        <a:rPr lang="ja-JP" altLang="en-US" sz="10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（定額）</a:t>
                      </a:r>
                      <a:endParaRPr lang="ja-JP" sz="10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9471022"/>
                  </a:ext>
                </a:extLst>
              </a:tr>
              <a:tr h="288032">
                <a:tc>
                  <a:txBody>
                    <a:bodyPr/>
                    <a:lstStyle/>
                    <a:p>
                      <a:pPr algn="l" fontAlgn="auto" hangingPunct="1">
                        <a:spcAft>
                          <a:spcPts val="0"/>
                        </a:spcAft>
                      </a:pP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加算額</a:t>
                      </a:r>
                      <a:r>
                        <a:rPr lang="en-US" alt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1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auto" hangingPunct="1">
                        <a:spcAft>
                          <a:spcPts val="0"/>
                        </a:spcAft>
                      </a:pP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各</a:t>
                      </a:r>
                      <a:r>
                        <a:rPr lang="en-US" alt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万円</a:t>
                      </a: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人当たり</a:t>
                      </a:r>
                      <a:r>
                        <a:rPr lang="ja-JP" altLang="en-US" sz="10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（定額）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6929390"/>
                  </a:ext>
                </a:extLst>
              </a:tr>
            </a:tbl>
          </a:graphicData>
        </a:graphic>
      </p:graphicFrame>
      <p:sp>
        <p:nvSpPr>
          <p:cNvPr id="29" name="テキスト ボックス 28"/>
          <p:cNvSpPr txBox="1">
            <a:spLocks noChangeArrowheads="1"/>
          </p:cNvSpPr>
          <p:nvPr/>
        </p:nvSpPr>
        <p:spPr bwMode="auto">
          <a:xfrm>
            <a:off x="230844" y="3316647"/>
            <a:ext cx="6906511" cy="8233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29621" rIns="29621">
            <a:spAutoFit/>
          </a:bodyPr>
          <a:lstStyle>
            <a:lvl1pPr>
              <a:spcBef>
                <a:spcPct val="20000"/>
              </a:spcBef>
              <a:buChar char="•"/>
              <a:defRPr kumimoji="1" sz="33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457200" rtl="0" eaLnBrk="1" fontAlgn="auto" latinLnBrk="0" hangingPunct="1">
              <a:lnSpc>
                <a:spcPts val="1500"/>
              </a:lnSpc>
              <a:spcBef>
                <a:spcPts val="600"/>
              </a:spcBef>
              <a:spcAft>
                <a:spcPts val="0"/>
              </a:spcAft>
              <a:buClrTx/>
              <a:buSzTx/>
              <a:buFontTx/>
              <a:buNone/>
              <a:tabLst/>
              <a:defRPr/>
            </a:pPr>
            <a:r>
              <a:rPr kumimoji="1" lang="en-US" altLang="ja-JP" sz="1050" b="1"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a:t>
            </a:r>
            <a:r>
              <a:rPr kumimoji="1" lang="ja-JP" altLang="en-US" sz="1050" b="1"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その他要件</a:t>
            </a:r>
            <a:r>
              <a:rPr kumimoji="1" lang="en-US" altLang="ja-JP" sz="1050" b="1"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a:t>
            </a:r>
          </a:p>
          <a:p>
            <a:pPr marL="0" marR="0" lvl="0" indent="0" algn="just" defTabSz="457200" rtl="0" eaLnBrk="1" fontAlgn="auto" latinLnBrk="0" hangingPunct="1">
              <a:lnSpc>
                <a:spcPts val="1400"/>
              </a:lnSpc>
              <a:spcBef>
                <a:spcPct val="0"/>
              </a:spcBef>
              <a:spcAft>
                <a:spcPts val="0"/>
              </a:spcAft>
              <a:buClrTx/>
              <a:buSzTx/>
              <a:buFontTx/>
              <a:buNone/>
              <a:tabLst/>
              <a:defRPr/>
            </a:pPr>
            <a:r>
              <a:rPr kumimoji="1" lang="ja-JP" altLang="en-US" sz="105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　・出向元と出向先が、親会社と子会社の間の出向でないことや代表取締役が同一人物である企業間の出向でない</a:t>
            </a:r>
            <a:endParaRPr kumimoji="1" lang="en-US" altLang="ja-JP" sz="105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endParaRPr>
          </a:p>
          <a:p>
            <a:pPr marL="0" marR="0" lvl="0" indent="0" algn="just" defTabSz="457200" rtl="0" eaLnBrk="1" fontAlgn="auto" latinLnBrk="0" hangingPunct="1">
              <a:lnSpc>
                <a:spcPts val="1400"/>
              </a:lnSpc>
              <a:spcBef>
                <a:spcPct val="0"/>
              </a:spcBef>
              <a:spcAft>
                <a:spcPts val="0"/>
              </a:spcAft>
              <a:buClrTx/>
              <a:buSzTx/>
              <a:buFontTx/>
              <a:buNone/>
              <a:tabLst/>
              <a:defRPr/>
            </a:pPr>
            <a:r>
              <a:rPr kumimoji="1" lang="ja-JP" altLang="en-US" sz="105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　　ことなど、資本的・経済的・組織的関連性などからみて独立性が認められること</a:t>
            </a:r>
            <a:endParaRPr kumimoji="1" lang="en-US" altLang="ja-JP" sz="105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endParaRPr>
          </a:p>
          <a:p>
            <a:pPr lvl="0" algn="just" defTabSz="457200" fontAlgn="auto">
              <a:lnSpc>
                <a:spcPts val="1400"/>
              </a:lnSpc>
              <a:spcBef>
                <a:spcPct val="0"/>
              </a:spcBef>
              <a:spcAft>
                <a:spcPts val="0"/>
              </a:spcAft>
              <a:buNone/>
              <a:defRPr/>
            </a:pPr>
            <a:r>
              <a:rPr kumimoji="1" lang="ja-JP" altLang="en-US" sz="105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　</a:t>
            </a:r>
            <a:r>
              <a:rPr lang="ja-JP" altLang="en-US" sz="1050" dirty="0" smtClean="0">
                <a:latin typeface="メイリオ" pitchFamily="50" charset="-128"/>
                <a:ea typeface="メイリオ" pitchFamily="50" charset="-128"/>
                <a:cs typeface="メイリオ" pitchFamily="50" charset="-128"/>
              </a:rPr>
              <a:t>・出向先</a:t>
            </a:r>
            <a:r>
              <a:rPr lang="ja-JP" altLang="en-US" sz="1050" dirty="0">
                <a:latin typeface="メイリオ" pitchFamily="50" charset="-128"/>
                <a:ea typeface="メイリオ" pitchFamily="50" charset="-128"/>
                <a:cs typeface="メイリオ" pitchFamily="50" charset="-128"/>
              </a:rPr>
              <a:t>で別の人</a:t>
            </a:r>
            <a:r>
              <a:rPr lang="ja-JP" altLang="en-US" sz="1050" dirty="0" smtClean="0">
                <a:latin typeface="メイリオ" pitchFamily="50" charset="-128"/>
                <a:ea typeface="メイリオ" pitchFamily="50" charset="-128"/>
                <a:cs typeface="メイリオ" pitchFamily="50" charset="-128"/>
              </a:rPr>
              <a:t>を離職させる</a:t>
            </a:r>
            <a:r>
              <a:rPr kumimoji="1" lang="ja-JP" altLang="en-US" sz="1050" i="0" u="none" strike="noStrike" kern="1200" cap="none" spc="0" normalizeH="0" baseline="0" noProof="0" dirty="0" smtClean="0">
                <a:ln>
                  <a:noFill/>
                </a:ln>
                <a:effectLst/>
                <a:uLnTx/>
                <a:uFillTx/>
                <a:latin typeface="メイリオ" pitchFamily="50" charset="-128"/>
                <a:ea typeface="メイリオ" pitchFamily="50" charset="-128"/>
                <a:cs typeface="メイリオ" pitchFamily="50" charset="-128"/>
              </a:rPr>
              <a:t>など、玉突き出向を行っていないこと　　　などの要件があります。</a:t>
            </a:r>
            <a:endParaRPr lang="en-US" altLang="ja-JP" sz="1050" dirty="0">
              <a:latin typeface="メイリオ" pitchFamily="50" charset="-128"/>
              <a:ea typeface="メイリオ" pitchFamily="50" charset="-128"/>
              <a:cs typeface="メイリオ" pitchFamily="50" charset="-128"/>
            </a:endParaRPr>
          </a:p>
        </p:txBody>
      </p:sp>
      <p:sp>
        <p:nvSpPr>
          <p:cNvPr id="5" name="正方形/長方形 4"/>
          <p:cNvSpPr/>
          <p:nvPr/>
        </p:nvSpPr>
        <p:spPr>
          <a:xfrm>
            <a:off x="3965810" y="8693118"/>
            <a:ext cx="3171545" cy="759182"/>
          </a:xfrm>
          <a:prstGeom prst="rect">
            <a:avLst/>
          </a:prstGeom>
        </p:spPr>
        <p:txBody>
          <a:bodyPr wrap="square">
            <a:spAutoFit/>
          </a:bodyPr>
          <a:lstStyle/>
          <a:p>
            <a:pPr>
              <a:lnSpc>
                <a:spcPts val="1300"/>
              </a:lnSpc>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出向元事業主</a:t>
            </a:r>
            <a:r>
              <a:rPr lang="ja-JP" altLang="en-US" sz="1000" dirty="0" smtClean="0">
                <a:latin typeface="メイリオ" panose="020B0604030504040204" pitchFamily="50" charset="-128"/>
                <a:ea typeface="メイリオ" panose="020B0604030504040204" pitchFamily="50" charset="-128"/>
              </a:rPr>
              <a:t>が雇用</a:t>
            </a:r>
            <a:r>
              <a:rPr lang="ja-JP" altLang="en-US" sz="1000" dirty="0">
                <a:latin typeface="メイリオ" panose="020B0604030504040204" pitchFamily="50" charset="-128"/>
                <a:ea typeface="メイリオ" panose="020B0604030504040204" pitchFamily="50" charset="-128"/>
              </a:rPr>
              <a:t>過剰業種の企業や</a:t>
            </a:r>
            <a:r>
              <a:rPr lang="ja-JP" altLang="en-US" sz="1000" dirty="0" smtClean="0">
                <a:latin typeface="メイリオ" panose="020B0604030504040204" pitchFamily="50" charset="-128"/>
                <a:ea typeface="メイリオ" panose="020B0604030504040204" pitchFamily="50" charset="-128"/>
              </a:rPr>
              <a:t>生産性</a:t>
            </a:r>
            <a:endParaRPr lang="en-US" altLang="ja-JP" sz="1000" dirty="0" smtClean="0">
              <a:latin typeface="メイリオ" panose="020B0604030504040204" pitchFamily="50" charset="-128"/>
              <a:ea typeface="メイリオ" panose="020B0604030504040204" pitchFamily="50" charset="-128"/>
            </a:endParaRPr>
          </a:p>
          <a:p>
            <a:pPr>
              <a:lnSpc>
                <a:spcPts val="1300"/>
              </a:lnSpc>
            </a:pPr>
            <a:r>
              <a:rPr lang="ja-JP" altLang="en-US" sz="1000" dirty="0" smtClean="0">
                <a:latin typeface="メイリオ" panose="020B0604030504040204" pitchFamily="50" charset="-128"/>
                <a:ea typeface="メイリオ" panose="020B0604030504040204" pitchFamily="50" charset="-128"/>
              </a:rPr>
              <a:t>　指標</a:t>
            </a:r>
            <a:r>
              <a:rPr lang="ja-JP" altLang="en-US" sz="1000" dirty="0">
                <a:latin typeface="メイリオ" panose="020B0604030504040204" pitchFamily="50" charset="-128"/>
                <a:ea typeface="メイリオ" panose="020B0604030504040204" pitchFamily="50" charset="-128"/>
              </a:rPr>
              <a:t>要件</a:t>
            </a:r>
            <a:r>
              <a:rPr lang="ja-JP" altLang="en-US" sz="1000" dirty="0" smtClean="0">
                <a:latin typeface="メイリオ" panose="020B0604030504040204" pitchFamily="50" charset="-128"/>
                <a:ea typeface="メイリオ" panose="020B0604030504040204" pitchFamily="50" charset="-128"/>
              </a:rPr>
              <a:t>が一定</a:t>
            </a:r>
            <a:r>
              <a:rPr lang="ja-JP" altLang="en-US" sz="1000" dirty="0">
                <a:latin typeface="メイリオ" panose="020B0604030504040204" pitchFamily="50" charset="-128"/>
                <a:ea typeface="メイリオ" panose="020B0604030504040204" pitchFamily="50" charset="-128"/>
              </a:rPr>
              <a:t>程度悪化した企業である場合</a:t>
            </a:r>
            <a:r>
              <a:rPr lang="ja-JP" altLang="en-US"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ts val="1300"/>
              </a:lnSpc>
            </a:pPr>
            <a:r>
              <a:rPr lang="ja-JP" altLang="en-US" sz="1000" dirty="0" smtClean="0">
                <a:latin typeface="メイリオ" panose="020B0604030504040204" pitchFamily="50" charset="-128"/>
                <a:ea typeface="メイリオ" panose="020B0604030504040204" pitchFamily="50" charset="-128"/>
              </a:rPr>
              <a:t>　出向先</a:t>
            </a:r>
            <a:r>
              <a:rPr lang="ja-JP" altLang="en-US" sz="1000" dirty="0">
                <a:latin typeface="メイリオ" panose="020B0604030504040204" pitchFamily="50" charset="-128"/>
                <a:ea typeface="メイリオ" panose="020B0604030504040204" pitchFamily="50" charset="-128"/>
              </a:rPr>
              <a:t>事業主が</a:t>
            </a:r>
            <a:r>
              <a:rPr lang="ja-JP" altLang="en-US" sz="1000" dirty="0" smtClean="0">
                <a:latin typeface="メイリオ" panose="020B0604030504040204" pitchFamily="50" charset="-128"/>
                <a:ea typeface="メイリオ" panose="020B0604030504040204" pitchFamily="50" charset="-128"/>
              </a:rPr>
              <a:t>労働者</a:t>
            </a:r>
            <a:r>
              <a:rPr lang="ja-JP" altLang="en-US" sz="1000" dirty="0">
                <a:latin typeface="メイリオ" panose="020B0604030504040204" pitchFamily="50" charset="-128"/>
                <a:ea typeface="メイリオ" panose="020B0604030504040204" pitchFamily="50" charset="-128"/>
              </a:rPr>
              <a:t>を異業種から</a:t>
            </a:r>
            <a:r>
              <a:rPr lang="ja-JP" altLang="en-US" sz="1000" dirty="0" smtClean="0">
                <a:latin typeface="メイリオ" panose="020B0604030504040204" pitchFamily="50" charset="-128"/>
                <a:ea typeface="メイリオ" panose="020B0604030504040204" pitchFamily="50" charset="-128"/>
              </a:rPr>
              <a:t>受け入れる</a:t>
            </a:r>
            <a:endParaRPr lang="en-US" altLang="ja-JP" sz="1000" dirty="0" smtClean="0">
              <a:latin typeface="メイリオ" panose="020B0604030504040204" pitchFamily="50" charset="-128"/>
              <a:ea typeface="メイリオ" panose="020B0604030504040204" pitchFamily="50" charset="-128"/>
            </a:endParaRPr>
          </a:p>
          <a:p>
            <a:pPr>
              <a:lnSpc>
                <a:spcPts val="1300"/>
              </a:lnSpc>
            </a:pPr>
            <a:r>
              <a:rPr lang="ja-JP" altLang="en-US" sz="1000" dirty="0" smtClean="0">
                <a:latin typeface="メイリオ" panose="020B0604030504040204" pitchFamily="50" charset="-128"/>
                <a:ea typeface="メイリオ" panose="020B0604030504040204" pitchFamily="50" charset="-128"/>
              </a:rPr>
              <a:t>　場合</a:t>
            </a:r>
            <a:r>
              <a:rPr lang="ja-JP" altLang="en-US" sz="1000" dirty="0">
                <a:latin typeface="メイリオ" panose="020B0604030504040204" pitchFamily="50" charset="-128"/>
                <a:ea typeface="メイリオ" panose="020B0604030504040204" pitchFamily="50" charset="-128"/>
              </a:rPr>
              <a:t>について、助成額の</a:t>
            </a:r>
            <a:r>
              <a:rPr lang="ja-JP" altLang="en-US" sz="1000" dirty="0" smtClean="0">
                <a:latin typeface="メイリオ" panose="020B0604030504040204" pitchFamily="50" charset="-128"/>
                <a:ea typeface="メイリオ" panose="020B0604030504040204" pitchFamily="50" charset="-128"/>
              </a:rPr>
              <a:t>加算を</a:t>
            </a:r>
            <a:r>
              <a:rPr lang="ja-JP" altLang="en-US" sz="1000" dirty="0">
                <a:latin typeface="メイリオ" panose="020B0604030504040204" pitchFamily="50" charset="-128"/>
                <a:ea typeface="メイリオ" panose="020B0604030504040204" pitchFamily="50" charset="-128"/>
              </a:rPr>
              <a:t>行います。</a:t>
            </a:r>
          </a:p>
        </p:txBody>
      </p:sp>
      <p:grpSp>
        <p:nvGrpSpPr>
          <p:cNvPr id="25" name="グループ化 24"/>
          <p:cNvGrpSpPr/>
          <p:nvPr/>
        </p:nvGrpSpPr>
        <p:grpSpPr>
          <a:xfrm>
            <a:off x="5648331" y="1636446"/>
            <a:ext cx="1346188" cy="748883"/>
            <a:chOff x="5691679" y="1594705"/>
            <a:chExt cx="1346188" cy="748883"/>
          </a:xfrm>
        </p:grpSpPr>
        <p:pic>
          <p:nvPicPr>
            <p:cNvPr id="26" name="BarCodeCtrl1">
              <a:extLst>
                <a:ext uri="{63B3BB69-23CF-44E3-9099-C40C66FF867C}">
                  <a14:compatExt xmlns:a14="http://schemas.microsoft.com/office/drawing/2010/main" spid="_x0000_s1025"/>
                </a:ext>
              </a:extLst>
            </p:cNvPr>
            <p:cNvPicPr>
              <a:picLocks noChangeAspect="1"/>
            </p:cNvPicPr>
            <p:nvPr/>
          </p:nvPicPr>
          <p:blipFill>
            <a:blip r:embed="rId5"/>
            <a:stretch>
              <a:fillRect/>
            </a:stretch>
          </p:blipFill>
          <p:spPr>
            <a:xfrm>
              <a:off x="6046325" y="1594705"/>
              <a:ext cx="636896" cy="631720"/>
            </a:xfrm>
            <a:prstGeom prst="rect">
              <a:avLst/>
            </a:prstGeom>
          </p:spPr>
        </p:pic>
        <p:sp>
          <p:nvSpPr>
            <p:cNvPr id="28" name="テキスト ボックス 27"/>
            <p:cNvSpPr txBox="1"/>
            <p:nvPr/>
          </p:nvSpPr>
          <p:spPr>
            <a:xfrm>
              <a:off x="5691679" y="2143533"/>
              <a:ext cx="1346188" cy="200055"/>
            </a:xfrm>
            <a:prstGeom prst="rect">
              <a:avLst/>
            </a:prstGeom>
            <a:noFill/>
            <a:ln>
              <a:noFill/>
            </a:ln>
          </p:spPr>
          <p:txBody>
            <a:bodyPr wrap="square" rtlCol="0">
              <a:spAutoFit/>
            </a:bodyPr>
            <a:lstStyle/>
            <a:p>
              <a:pPr fontAlgn="base">
                <a:spcBef>
                  <a:spcPct val="0"/>
                </a:spcBef>
                <a:spcAft>
                  <a:spcPct val="0"/>
                </a:spcAft>
              </a:pPr>
              <a:r>
                <a:rPr lang="ja-JP" altLang="en-US" sz="700" b="1" dirty="0" smtClean="0">
                  <a:latin typeface="HG丸ｺﾞｼｯｸM-PRO" pitchFamily="50" charset="-128"/>
                  <a:ea typeface="HG丸ｺﾞｼｯｸM-PRO" pitchFamily="50" charset="-128"/>
                </a:rPr>
                <a:t>（</a:t>
              </a:r>
              <a:r>
                <a:rPr kumimoji="1" lang="ja-JP" altLang="en-US" sz="700" b="1" dirty="0" smtClean="0">
                  <a:latin typeface="HG丸ｺﾞｼｯｸM-PRO" pitchFamily="50" charset="-128"/>
                  <a:ea typeface="HG丸ｺﾞｼｯｸM-PRO" pitchFamily="50" charset="-128"/>
                </a:rPr>
                <a:t>ガイドブック</a:t>
              </a:r>
              <a:r>
                <a:rPr kumimoji="1" lang="en-US" altLang="ja-JP" sz="700" b="1" dirty="0" smtClean="0">
                  <a:latin typeface="HG丸ｺﾞｼｯｸM-PRO" pitchFamily="50" charset="-128"/>
                  <a:ea typeface="HG丸ｺﾞｼｯｸM-PRO" pitchFamily="50" charset="-128"/>
                </a:rPr>
                <a:t>QR</a:t>
              </a:r>
              <a:r>
                <a:rPr kumimoji="1" lang="ja-JP" altLang="en-US" sz="700" b="1" dirty="0" smtClean="0">
                  <a:latin typeface="HG丸ｺﾞｼｯｸM-PRO" pitchFamily="50" charset="-128"/>
                  <a:ea typeface="HG丸ｺﾞｼｯｸM-PRO" pitchFamily="50" charset="-128"/>
                </a:rPr>
                <a:t>コード</a:t>
              </a:r>
              <a:r>
                <a:rPr lang="ja-JP" altLang="en-US" sz="700" b="1" dirty="0">
                  <a:latin typeface="HG丸ｺﾞｼｯｸM-PRO" pitchFamily="50" charset="-128"/>
                  <a:ea typeface="HG丸ｺﾞｼｯｸM-PRO" pitchFamily="50" charset="-128"/>
                </a:rPr>
                <a:t>）</a:t>
              </a:r>
              <a:endParaRPr kumimoji="1" lang="ja-JP" altLang="en-US" sz="700" b="1" dirty="0" smtClean="0">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298662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5"/>
          <p:cNvSpPr>
            <a:spLocks noChangeArrowheads="1"/>
          </p:cNvSpPr>
          <p:nvPr/>
        </p:nvSpPr>
        <p:spPr bwMode="auto">
          <a:xfrm>
            <a:off x="203792" y="1016575"/>
            <a:ext cx="6966071" cy="553688"/>
          </a:xfrm>
          <a:prstGeom prst="roundRect">
            <a:avLst>
              <a:gd name="adj" fmla="val 8310"/>
            </a:avLst>
          </a:prstGeom>
          <a:noFill/>
          <a:ln w="38100" cmpd="dbl">
            <a:noFill/>
            <a:round/>
            <a:headEnd/>
            <a:tailEnd/>
          </a:ln>
          <a:effectLst/>
        </p:spPr>
        <p:txBody>
          <a:bodyPr lIns="91425" tIns="45713" rIns="91425" bIns="45713" anchor="t" anchorCtr="0"/>
          <a:lstStyle/>
          <a:p>
            <a:pPr>
              <a:spcBef>
                <a:spcPts val="600"/>
              </a:spcBef>
              <a:tabLst>
                <a:tab pos="714375" algn="l"/>
                <a:tab pos="5924550" algn="l"/>
              </a:tabLst>
            </a:pPr>
            <a:endParaRPr lang="en-US" altLang="ja-JP" sz="500" dirty="0" smtClean="0">
              <a:solidFill>
                <a:srgbClr val="000000"/>
              </a:solidFill>
              <a:latin typeface="メイリオ" panose="020B0604030504040204" pitchFamily="50" charset="-128"/>
              <a:ea typeface="メイリオ" panose="020B0604030504040204" pitchFamily="50" charset="-128"/>
            </a:endParaRPr>
          </a:p>
        </p:txBody>
      </p:sp>
      <p:sp>
        <p:nvSpPr>
          <p:cNvPr id="22" name="正方形/長方形 52"/>
          <p:cNvSpPr>
            <a:spLocks noChangeArrowheads="1"/>
          </p:cNvSpPr>
          <p:nvPr/>
        </p:nvSpPr>
        <p:spPr bwMode="auto">
          <a:xfrm>
            <a:off x="68982" y="114796"/>
            <a:ext cx="1737468" cy="347998"/>
          </a:xfrm>
          <a:prstGeom prst="foldedCorner">
            <a:avLst>
              <a:gd name="adj" fmla="val 46921"/>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5637" tIns="36000" rIns="95637" bIns="0"/>
          <a:lstStyle/>
          <a:p>
            <a:pPr algn="ctr" fontAlgn="auto">
              <a:lnSpc>
                <a:spcPts val="2301"/>
              </a:lnSpc>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受給までの流れ</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2058" y="549846"/>
            <a:ext cx="3096137" cy="629941"/>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出向元事業主と出向先事業主と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契約</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労働組合などとの</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協定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予定者の</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同意</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正方形/長方形 35"/>
          <p:cNvSpPr/>
          <p:nvPr/>
        </p:nvSpPr>
        <p:spPr>
          <a:xfrm>
            <a:off x="72057" y="1466586"/>
            <a:ext cx="3096137" cy="31477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fontAlgn="auto">
              <a:spcBef>
                <a:spcPts val="0"/>
              </a:spcBef>
              <a:spcAft>
                <a:spcPts val="0"/>
              </a:spcAf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出向計画届提出・要件の確認</a:t>
            </a:r>
            <a:r>
              <a:rPr lang="en-US" altLang="ja-JP" sz="800" dirty="0" smtClean="0">
                <a:solidFill>
                  <a:prstClr val="black"/>
                </a:solidFill>
                <a:latin typeface="メイリオ" panose="020B0604030504040204" pitchFamily="50" charset="-128"/>
                <a:ea typeface="メイリオ" panose="020B0604030504040204" pitchFamily="50" charset="-128"/>
              </a:rPr>
              <a:t>※2※5</a:t>
            </a: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7" name="正方形/長方形 36"/>
          <p:cNvSpPr/>
          <p:nvPr/>
        </p:nvSpPr>
        <p:spPr>
          <a:xfrm>
            <a:off x="88127" y="2070064"/>
            <a:ext cx="3096137" cy="314746"/>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出向の実施</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フローチャート: 組合せ 37"/>
          <p:cNvSpPr/>
          <p:nvPr/>
        </p:nvSpPr>
        <p:spPr>
          <a:xfrm>
            <a:off x="1472142" y="1227491"/>
            <a:ext cx="328108" cy="194579"/>
          </a:xfrm>
          <a:prstGeom prst="flowChartMerge">
            <a:avLst/>
          </a:prstGeom>
          <a:solidFill>
            <a:schemeClr val="accent6">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41" name="正方形/長方形 40"/>
          <p:cNvSpPr/>
          <p:nvPr/>
        </p:nvSpPr>
        <p:spPr>
          <a:xfrm>
            <a:off x="88128" y="2681114"/>
            <a:ext cx="3096136" cy="32649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支給申請</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※3※5</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・助成金受給</a:t>
            </a:r>
            <a:r>
              <a:rPr lang="en-US" altLang="ja-JP" sz="800" dirty="0" smtClean="0">
                <a:solidFill>
                  <a:prstClr val="black"/>
                </a:solidFill>
                <a:latin typeface="メイリオ" panose="020B0604030504040204" pitchFamily="50" charset="-128"/>
                <a:ea typeface="メイリオ" panose="020B0604030504040204" pitchFamily="50" charset="-128"/>
              </a:rPr>
              <a:t>※4</a:t>
            </a:r>
            <a:endParaRPr lang="ja-JP" altLang="en-US" sz="800" dirty="0">
              <a:solidFill>
                <a:prstClr val="black"/>
              </a:solidFill>
              <a:latin typeface="メイリオ" panose="020B0604030504040204" pitchFamily="50" charset="-128"/>
              <a:ea typeface="メイリオ" panose="020B0604030504040204" pitchFamily="50" charset="-128"/>
            </a:endParaRPr>
          </a:p>
        </p:txBody>
      </p:sp>
      <p:sp>
        <p:nvSpPr>
          <p:cNvPr id="69" name="正方形/長方形 68"/>
          <p:cNvSpPr/>
          <p:nvPr/>
        </p:nvSpPr>
        <p:spPr>
          <a:xfrm>
            <a:off x="2620100" y="6920681"/>
            <a:ext cx="3619730" cy="120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正方形/長方形 3"/>
          <p:cNvSpPr/>
          <p:nvPr/>
        </p:nvSpPr>
        <p:spPr>
          <a:xfrm>
            <a:off x="66172" y="3654921"/>
            <a:ext cx="6856398" cy="1528624"/>
          </a:xfrm>
          <a:prstGeom prst="rect">
            <a:avLst/>
          </a:prstGeom>
        </p:spPr>
        <p:txBody>
          <a:bodyPr wrap="square">
            <a:spAutoFit/>
          </a:bodyPr>
          <a:lstStyle/>
          <a:p>
            <a:pPr lvl="0" defTabSz="457200" fontAlgn="auto">
              <a:lnSpc>
                <a:spcPts val="1400"/>
              </a:lnSpc>
              <a:spcBef>
                <a:spcPts val="0"/>
              </a:spcBef>
              <a:spcAft>
                <a:spcPts val="0"/>
              </a:spcAft>
              <a:defRPr/>
            </a:pPr>
            <a:r>
              <a:rPr lang="ja-JP" altLang="en-US" sz="1100" b="1" u="sng" dirty="0" smtClean="0">
                <a:solidFill>
                  <a:prstClr val="black"/>
                </a:solidFill>
                <a:latin typeface="メイリオ" panose="020B0604030504040204" pitchFamily="50" charset="-128"/>
                <a:ea typeface="メイリオ" panose="020B0604030504040204" pitchFamily="50" charset="-128"/>
              </a:rPr>
              <a:t>例えば、次の条件</a:t>
            </a:r>
            <a:r>
              <a:rPr lang="ja-JP" altLang="en-US" sz="1100" b="1" u="sng" dirty="0">
                <a:solidFill>
                  <a:prstClr val="black"/>
                </a:solidFill>
                <a:latin typeface="メイリオ" panose="020B0604030504040204" pitchFamily="50" charset="-128"/>
                <a:ea typeface="メイリオ" panose="020B0604030504040204" pitchFamily="50" charset="-128"/>
              </a:rPr>
              <a:t>の</a:t>
            </a:r>
            <a:r>
              <a:rPr lang="ja-JP" altLang="en-US" sz="1100" b="1" u="sng" dirty="0" smtClean="0">
                <a:solidFill>
                  <a:prstClr val="black"/>
                </a:solidFill>
                <a:latin typeface="メイリオ" panose="020B0604030504040204" pitchFamily="50" charset="-128"/>
                <a:ea typeface="メイリオ" panose="020B0604030504040204" pitchFamily="50" charset="-128"/>
              </a:rPr>
              <a:t>場合、以下のような助成額になります。</a:t>
            </a:r>
            <a:endParaRPr lang="en-US" altLang="ja-JP" sz="1100" b="1" u="sng" dirty="0" smtClean="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ja-JP" altLang="en-US" sz="1100" dirty="0" smtClean="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出向期間中</a:t>
            </a:r>
            <a:r>
              <a:rPr lang="ja-JP" altLang="en-US" sz="1050" dirty="0">
                <a:solidFill>
                  <a:prstClr val="black"/>
                </a:solidFill>
                <a:latin typeface="メイリオ" panose="020B0604030504040204" pitchFamily="50" charset="-128"/>
                <a:ea typeface="メイリオ" panose="020B0604030504040204" pitchFamily="50" charset="-128"/>
              </a:rPr>
              <a:t>の</a:t>
            </a:r>
            <a:r>
              <a:rPr lang="ja-JP" altLang="en-US" sz="1050" dirty="0" smtClean="0">
                <a:solidFill>
                  <a:prstClr val="black"/>
                </a:solidFill>
                <a:latin typeface="メイリオ" panose="020B0604030504040204" pitchFamily="50" charset="-128"/>
                <a:ea typeface="メイリオ" panose="020B0604030504040204" pitchFamily="50" charset="-128"/>
              </a:rPr>
              <a:t>賃金日額と出向元での直近の賃金日額のいずれか低い方の額 </a:t>
            </a:r>
            <a:r>
              <a:rPr lang="en-US" altLang="ja-JP" sz="1050" b="1" dirty="0" smtClean="0">
                <a:solidFill>
                  <a:prstClr val="black"/>
                </a:solidFill>
                <a:latin typeface="メイリオ" panose="020B0604030504040204" pitchFamily="50" charset="-128"/>
                <a:ea typeface="メイリオ" panose="020B0604030504040204" pitchFamily="50" charset="-128"/>
              </a:rPr>
              <a:t>9,000</a:t>
            </a:r>
            <a:r>
              <a:rPr lang="ja-JP" altLang="en-US" sz="1050" b="1" dirty="0" smtClean="0">
                <a:solidFill>
                  <a:prstClr val="black"/>
                </a:solidFill>
                <a:latin typeface="メイリオ" panose="020B0604030504040204" pitchFamily="50" charset="-128"/>
                <a:ea typeface="メイリオ" panose="020B0604030504040204" pitchFamily="50" charset="-128"/>
              </a:rPr>
              <a:t>円</a:t>
            </a:r>
            <a:endParaRPr lang="en-US" altLang="ja-JP" sz="1050" b="1" dirty="0" smtClean="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en-US" altLang="ja-JP" sz="1050" dirty="0">
                <a:solidFill>
                  <a:prstClr val="black"/>
                </a:solidFill>
                <a:latin typeface="メイリオ" panose="020B0604030504040204" pitchFamily="50" charset="-128"/>
                <a:ea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出向期間中の出向運営経費</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 出向元賃金負担 </a:t>
            </a:r>
            <a:r>
              <a:rPr lang="en-US" altLang="ja-JP" sz="1050" b="1" dirty="0" smtClean="0">
                <a:solidFill>
                  <a:prstClr val="black"/>
                </a:solidFill>
                <a:latin typeface="メイリオ" panose="020B0604030504040204" pitchFamily="50" charset="-128"/>
                <a:ea typeface="メイリオ" panose="020B0604030504040204" pitchFamily="50" charset="-128"/>
              </a:rPr>
              <a:t>3,600</a:t>
            </a:r>
            <a:r>
              <a:rPr lang="ja-JP" altLang="en-US" sz="1050" b="1" dirty="0" smtClean="0">
                <a:solidFill>
                  <a:prstClr val="black"/>
                </a:solidFill>
                <a:latin typeface="メイリオ" panose="020B0604030504040204" pitchFamily="50" charset="-128"/>
                <a:ea typeface="メイリオ" panose="020B0604030504040204" pitchFamily="50" charset="-128"/>
              </a:rPr>
              <a:t>円</a:t>
            </a:r>
            <a:r>
              <a:rPr lang="ja-JP" altLang="en-US" sz="1050" dirty="0" smtClean="0">
                <a:solidFill>
                  <a:prstClr val="black"/>
                </a:solidFill>
                <a:latin typeface="メイリオ" panose="020B0604030504040204" pitchFamily="50" charset="-128"/>
                <a:ea typeface="メイリオ" panose="020B0604030504040204" pitchFamily="50" charset="-128"/>
              </a:rPr>
              <a:t>、出向先賃金負担 </a:t>
            </a:r>
            <a:r>
              <a:rPr lang="en-US" altLang="ja-JP" sz="1050" b="1" dirty="0" smtClean="0">
                <a:solidFill>
                  <a:prstClr val="black"/>
                </a:solidFill>
                <a:latin typeface="メイリオ" panose="020B0604030504040204" pitchFamily="50" charset="-128"/>
                <a:ea typeface="メイリオ" panose="020B0604030504040204" pitchFamily="50" charset="-128"/>
              </a:rPr>
              <a:t>5,400</a:t>
            </a:r>
            <a:r>
              <a:rPr lang="ja-JP" altLang="en-US" sz="1050" b="1" dirty="0" smtClean="0">
                <a:solidFill>
                  <a:prstClr val="black"/>
                </a:solidFill>
                <a:latin typeface="メイリオ" panose="020B0604030504040204" pitchFamily="50" charset="-128"/>
                <a:ea typeface="メイリオ" panose="020B0604030504040204" pitchFamily="50" charset="-128"/>
              </a:rPr>
              <a:t>円、</a:t>
            </a:r>
            <a:endParaRPr lang="en-US" altLang="ja-JP" sz="1050" b="1" dirty="0" smtClean="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ja-JP" altLang="en-US" sz="1050" dirty="0" smtClean="0">
                <a:solidFill>
                  <a:prstClr val="black"/>
                </a:solidFill>
                <a:latin typeface="メイリオ" panose="020B0604030504040204" pitchFamily="50" charset="-128"/>
                <a:ea typeface="メイリオ" panose="020B0604030504040204" pitchFamily="50" charset="-128"/>
              </a:rPr>
              <a:t>　　－ 出向先で教育訓練および労務管理に関する調整経費など </a:t>
            </a:r>
            <a:r>
              <a:rPr lang="en-US" altLang="ja-JP" sz="1050" b="1" dirty="0" smtClean="0">
                <a:solidFill>
                  <a:prstClr val="black"/>
                </a:solidFill>
                <a:latin typeface="メイリオ" panose="020B0604030504040204" pitchFamily="50" charset="-128"/>
                <a:ea typeface="メイリオ" panose="020B0604030504040204" pitchFamily="50" charset="-128"/>
              </a:rPr>
              <a:t>3,000</a:t>
            </a:r>
            <a:r>
              <a:rPr lang="ja-JP" altLang="en-US" sz="1050" b="1" dirty="0" smtClean="0">
                <a:solidFill>
                  <a:prstClr val="black"/>
                </a:solidFill>
                <a:latin typeface="メイリオ" panose="020B0604030504040204" pitchFamily="50" charset="-128"/>
                <a:ea typeface="メイリオ" panose="020B0604030504040204" pitchFamily="50" charset="-128"/>
              </a:rPr>
              <a:t>円</a:t>
            </a:r>
            <a:endParaRPr lang="en-US" altLang="ja-JP" sz="1050" dirty="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ja-JP" altLang="en-US" sz="900" dirty="0" smtClean="0">
                <a:solidFill>
                  <a:prstClr val="black"/>
                </a:solidFill>
                <a:latin typeface="メイリオ" panose="020B0604030504040204" pitchFamily="50" charset="-128"/>
                <a:ea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 出向元・先ともに中小企業事業主</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ja-JP" altLang="en-US" sz="900" dirty="0" smtClean="0">
                <a:solidFill>
                  <a:prstClr val="black"/>
                </a:solidFill>
                <a:latin typeface="メイリオ" panose="020B0604030504040204" pitchFamily="50" charset="-128"/>
                <a:ea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 出向元事業主が労働者の解雇などを行っていない</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lvl="0" defTabSz="457200" fontAlgn="auto">
              <a:lnSpc>
                <a:spcPts val="1400"/>
              </a:lnSpc>
              <a:spcBef>
                <a:spcPts val="0"/>
              </a:spcBef>
              <a:spcAft>
                <a:spcPts val="0"/>
              </a:spcAft>
              <a:defRPr/>
            </a:pPr>
            <a:r>
              <a:rPr lang="ja-JP" altLang="en-US" sz="900" dirty="0">
                <a:solidFill>
                  <a:prstClr val="black"/>
                </a:solidFill>
                <a:latin typeface="メイリオ" panose="020B0604030504040204" pitchFamily="50" charset="-128"/>
                <a:ea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 実際に支払われる助成</a:t>
            </a:r>
            <a:r>
              <a:rPr lang="ja-JP" altLang="en-US" sz="900" dirty="0">
                <a:solidFill>
                  <a:prstClr val="black"/>
                </a:solidFill>
                <a:latin typeface="メイリオ" panose="020B0604030504040204" pitchFamily="50" charset="-128"/>
                <a:ea typeface="メイリオ" panose="020B0604030504040204" pitchFamily="50" charset="-128"/>
              </a:rPr>
              <a:t>額</a:t>
            </a:r>
            <a:r>
              <a:rPr lang="ja-JP" altLang="en-US" sz="900" dirty="0" smtClean="0">
                <a:solidFill>
                  <a:prstClr val="black"/>
                </a:solidFill>
                <a:latin typeface="メイリオ" panose="020B0604030504040204" pitchFamily="50" charset="-128"/>
                <a:ea typeface="メイリオ" panose="020B0604030504040204" pitchFamily="50" charset="-128"/>
              </a:rPr>
              <a:t>は、端数処理などにより異なる場合があります。</a:t>
            </a:r>
            <a:endParaRPr lang="en-US" altLang="ja-JP" sz="900" dirty="0">
              <a:solidFill>
                <a:prstClr val="black"/>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75117" y="5113553"/>
            <a:ext cx="6707084" cy="1440568"/>
            <a:chOff x="103156" y="5193581"/>
            <a:chExt cx="6707084" cy="1440568"/>
          </a:xfrm>
        </p:grpSpPr>
        <p:sp>
          <p:nvSpPr>
            <p:cNvPr id="67" name="正方形/長方形 66"/>
            <p:cNvSpPr/>
            <p:nvPr/>
          </p:nvSpPr>
          <p:spPr>
            <a:xfrm>
              <a:off x="336310" y="5427850"/>
              <a:ext cx="6156663" cy="119862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68" name="正方形/長方形 67"/>
            <p:cNvSpPr/>
            <p:nvPr/>
          </p:nvSpPr>
          <p:spPr>
            <a:xfrm>
              <a:off x="353892" y="5448523"/>
              <a:ext cx="2634849" cy="1163124"/>
            </a:xfrm>
            <a:prstGeom prst="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0" name="正方形/長方形 69"/>
            <p:cNvSpPr/>
            <p:nvPr/>
          </p:nvSpPr>
          <p:spPr>
            <a:xfrm>
              <a:off x="370563" y="6119313"/>
              <a:ext cx="1933463" cy="3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産業雇用安定助成金</a:t>
              </a:r>
              <a:endParaRPr kumimoji="1" lang="en-US" altLang="ja-JP" sz="9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9/10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sng"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3,240</a:t>
              </a:r>
              <a:r>
                <a:rPr kumimoji="1" lang="ja-JP" altLang="en-US" sz="9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71" name="直線コネクタ 70"/>
            <p:cNvCxnSpPr/>
            <p:nvPr/>
          </p:nvCxnSpPr>
          <p:spPr>
            <a:xfrm flipH="1">
              <a:off x="2290956" y="5842324"/>
              <a:ext cx="5144" cy="74839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410511" y="5581766"/>
              <a:ext cx="2541866" cy="1965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出向運営経費</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（出向元賃金負担）</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3,600</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3" name="正方形/長方形 72"/>
            <p:cNvSpPr/>
            <p:nvPr/>
          </p:nvSpPr>
          <p:spPr>
            <a:xfrm>
              <a:off x="1945513" y="6131941"/>
              <a:ext cx="1426583" cy="338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rPr>
                <a:t>実質負担</a:t>
              </a:r>
              <a:endParaRPr kumimoji="1" lang="en-US" altLang="ja-JP"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360</a:t>
              </a:r>
              <a:r>
                <a:rPr kumimoji="1" lang="ja-JP" altLang="en-US" sz="9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4" name="正方形/長方形 73"/>
            <p:cNvSpPr/>
            <p:nvPr/>
          </p:nvSpPr>
          <p:spPr>
            <a:xfrm>
              <a:off x="3057975" y="5614989"/>
              <a:ext cx="3368392" cy="196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出向運営経費 </a:t>
              </a:r>
              <a:r>
                <a:rPr lang="en-US" altLang="ja-JP" sz="1050" b="1" dirty="0">
                  <a:solidFill>
                    <a:prstClr val="black"/>
                  </a:solidFill>
                  <a:latin typeface="メイリオ" panose="020B0604030504040204" pitchFamily="50" charset="-128"/>
                  <a:ea typeface="メイリオ" panose="020B0604030504040204" pitchFamily="50" charset="-128"/>
                </a:rPr>
                <a:t>8,400</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円</a:t>
              </a:r>
              <a:endPar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（出向先賃金負担 </a:t>
              </a: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5,400</a:t>
              </a: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、教育訓練および労務管理に</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関する調整経費など </a:t>
              </a: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3,000</a:t>
              </a: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75" name="直線コネクタ 74"/>
            <p:cNvCxnSpPr/>
            <p:nvPr/>
          </p:nvCxnSpPr>
          <p:spPr>
            <a:xfrm flipH="1">
              <a:off x="5697558" y="5885759"/>
              <a:ext cx="7887" cy="74839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5383657" y="6119313"/>
              <a:ext cx="1426583" cy="3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rPr>
                <a:t>実質負担</a:t>
              </a:r>
              <a:endParaRPr kumimoji="1" lang="en-US" altLang="ja-JP"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840</a:t>
              </a:r>
              <a:r>
                <a:rPr kumimoji="1" lang="ja-JP" altLang="en-US" sz="9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7" name="正方形/長方形 76"/>
            <p:cNvSpPr/>
            <p:nvPr/>
          </p:nvSpPr>
          <p:spPr>
            <a:xfrm>
              <a:off x="3427635" y="6119313"/>
              <a:ext cx="1838916" cy="363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産業雇用安定助成金</a:t>
              </a:r>
              <a:endParaRPr kumimoji="1" lang="en-US" altLang="ja-JP" sz="9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9/10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sng"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7,560</a:t>
              </a:r>
              <a:r>
                <a:rPr kumimoji="1" lang="ja-JP" altLang="en-US" sz="9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1" name="正方形/長方形 80"/>
            <p:cNvSpPr/>
            <p:nvPr/>
          </p:nvSpPr>
          <p:spPr>
            <a:xfrm>
              <a:off x="103156" y="5193581"/>
              <a:ext cx="3520119" cy="261610"/>
            </a:xfrm>
            <a:prstGeom prst="rect">
              <a:avLst/>
            </a:prstGeom>
          </p:spPr>
          <p:txBody>
            <a:bodyPr wrap="square">
              <a:spAutoFit/>
            </a:bodyPr>
            <a:lstStyle/>
            <a:p>
              <a:pPr lvl="0" defTabSz="457200" fontAlgn="auto">
                <a:spcBef>
                  <a:spcPts val="0"/>
                </a:spcBef>
                <a:spcAft>
                  <a:spcPts val="0"/>
                </a:spcAft>
                <a:defRPr/>
              </a:pPr>
              <a:r>
                <a:rPr lang="ja-JP" altLang="en-US" sz="1100" b="1" dirty="0" smtClean="0">
                  <a:solidFill>
                    <a:prstClr val="black"/>
                  </a:solidFill>
                  <a:latin typeface="メイリオ" panose="020B0604030504040204" pitchFamily="50" charset="-128"/>
                  <a:ea typeface="メイリオ" panose="020B0604030504040204" pitchFamily="50" charset="-128"/>
                </a:rPr>
                <a:t>■産業雇用安定助成金</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grpSp>
      <p:sp>
        <p:nvSpPr>
          <p:cNvPr id="82" name="正方形/長方形 81"/>
          <p:cNvSpPr/>
          <p:nvPr/>
        </p:nvSpPr>
        <p:spPr>
          <a:xfrm>
            <a:off x="254264" y="6560309"/>
            <a:ext cx="6865126" cy="215444"/>
          </a:xfrm>
          <a:prstGeom prst="rect">
            <a:avLst/>
          </a:prstGeom>
        </p:spPr>
        <p:txBody>
          <a:bodyPr wrap="square">
            <a:spAutoFit/>
          </a:bodyPr>
          <a:lstStyle/>
          <a:p>
            <a:pPr lvl="0" defTabSz="457200" fontAlgn="auto">
              <a:spcBef>
                <a:spcPts val="0"/>
              </a:spcBef>
              <a:spcAft>
                <a:spcPts val="0"/>
              </a:spcAft>
              <a:defRPr/>
            </a:pPr>
            <a:r>
              <a:rPr lang="en-US" altLang="ja-JP" sz="800" dirty="0" smtClean="0">
                <a:solidFill>
                  <a:prstClr val="black"/>
                </a:solidFill>
                <a:latin typeface="メイリオ" panose="020B0604030504040204" pitchFamily="50" charset="-128"/>
                <a:ea typeface="メイリオ" panose="020B0604030504040204" pitchFamily="50" charset="-128"/>
              </a:rPr>
              <a:t>※</a:t>
            </a:r>
            <a:r>
              <a:rPr lang="ja-JP" altLang="en-US" sz="800" dirty="0" smtClean="0">
                <a:solidFill>
                  <a:prstClr val="black"/>
                </a:solidFill>
                <a:latin typeface="メイリオ" panose="020B0604030504040204" pitchFamily="50" charset="-128"/>
                <a:ea typeface="メイリオ" panose="020B0604030504040204" pitchFamily="50" charset="-128"/>
              </a:rPr>
              <a:t>上記に加え、初回支給時に出向元・先双方に</a:t>
            </a:r>
            <a:r>
              <a:rPr lang="ja-JP" altLang="en-US" sz="800" b="1" dirty="0" smtClean="0">
                <a:solidFill>
                  <a:srgbClr val="FF0000"/>
                </a:solidFill>
                <a:latin typeface="メイリオ" panose="020B0604030504040204" pitchFamily="50" charset="-128"/>
                <a:ea typeface="メイリオ" panose="020B0604030504040204" pitchFamily="50" charset="-128"/>
              </a:rPr>
              <a:t>各</a:t>
            </a:r>
            <a:r>
              <a:rPr lang="en-US" altLang="ja-JP" sz="800" b="1" dirty="0" smtClean="0">
                <a:solidFill>
                  <a:srgbClr val="FF0000"/>
                </a:solidFill>
                <a:latin typeface="メイリオ" panose="020B0604030504040204" pitchFamily="50" charset="-128"/>
                <a:ea typeface="メイリオ" panose="020B0604030504040204" pitchFamily="50" charset="-128"/>
              </a:rPr>
              <a:t>10</a:t>
            </a:r>
            <a:r>
              <a:rPr lang="ja-JP" altLang="en-US" sz="800" b="1" dirty="0" smtClean="0">
                <a:solidFill>
                  <a:srgbClr val="FF0000"/>
                </a:solidFill>
                <a:latin typeface="メイリオ" panose="020B0604030504040204" pitchFamily="50" charset="-128"/>
                <a:ea typeface="メイリオ" panose="020B0604030504040204" pitchFamily="50" charset="-128"/>
              </a:rPr>
              <a:t>万円</a:t>
            </a:r>
            <a:r>
              <a:rPr lang="ja-JP" altLang="en-US" sz="800" dirty="0" smtClean="0">
                <a:solidFill>
                  <a:prstClr val="black"/>
                </a:solidFill>
                <a:latin typeface="メイリオ" panose="020B0604030504040204" pitchFamily="50" charset="-128"/>
                <a:ea typeface="メイリオ" panose="020B0604030504040204" pitchFamily="50" charset="-128"/>
              </a:rPr>
              <a:t>（一定の要件を満たす場合は</a:t>
            </a:r>
            <a:r>
              <a:rPr lang="en-US" altLang="ja-JP" sz="800" b="1" dirty="0" smtClean="0">
                <a:solidFill>
                  <a:srgbClr val="FF0000"/>
                </a:solidFill>
                <a:latin typeface="メイリオ" panose="020B0604030504040204" pitchFamily="50" charset="-128"/>
                <a:ea typeface="メイリオ" panose="020B0604030504040204" pitchFamily="50" charset="-128"/>
              </a:rPr>
              <a:t>5</a:t>
            </a:r>
            <a:r>
              <a:rPr lang="ja-JP" altLang="en-US" sz="800" b="1" dirty="0" smtClean="0">
                <a:solidFill>
                  <a:srgbClr val="FF0000"/>
                </a:solidFill>
                <a:latin typeface="メイリオ" panose="020B0604030504040204" pitchFamily="50" charset="-128"/>
                <a:ea typeface="メイリオ" panose="020B0604030504040204" pitchFamily="50" charset="-128"/>
              </a:rPr>
              <a:t>万円加算</a:t>
            </a:r>
            <a:r>
              <a:rPr lang="ja-JP" altLang="en-US" sz="800" dirty="0" smtClean="0">
                <a:solidFill>
                  <a:prstClr val="black"/>
                </a:solidFill>
                <a:latin typeface="メイリオ" panose="020B0604030504040204" pitchFamily="50" charset="-128"/>
                <a:ea typeface="メイリオ" panose="020B0604030504040204" pitchFamily="50" charset="-128"/>
              </a:rPr>
              <a:t>）を助成する場合があります。（出向初期経費）</a:t>
            </a:r>
            <a:endParaRPr lang="en-US" altLang="ja-JP" sz="800" dirty="0">
              <a:solidFill>
                <a:prstClr val="black"/>
              </a:solidFill>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6172" y="6762024"/>
            <a:ext cx="6394885" cy="1333624"/>
            <a:chOff x="105229" y="6840779"/>
            <a:chExt cx="6394885" cy="1333624"/>
          </a:xfrm>
        </p:grpSpPr>
        <p:grpSp>
          <p:nvGrpSpPr>
            <p:cNvPr id="49" name="グループ化 48"/>
            <p:cNvGrpSpPr/>
            <p:nvPr/>
          </p:nvGrpSpPr>
          <p:grpSpPr>
            <a:xfrm>
              <a:off x="295321" y="7078286"/>
              <a:ext cx="6204793" cy="1096117"/>
              <a:chOff x="453937" y="6725643"/>
              <a:chExt cx="6100140" cy="970298"/>
            </a:xfrm>
          </p:grpSpPr>
          <p:grpSp>
            <p:nvGrpSpPr>
              <p:cNvPr id="51" name="グループ化 50"/>
              <p:cNvGrpSpPr/>
              <p:nvPr/>
            </p:nvGrpSpPr>
            <p:grpSpPr>
              <a:xfrm>
                <a:off x="453937" y="6725643"/>
                <a:ext cx="6100140" cy="970298"/>
                <a:chOff x="230727" y="6759939"/>
                <a:chExt cx="4034714" cy="970298"/>
              </a:xfrm>
            </p:grpSpPr>
            <p:sp>
              <p:nvSpPr>
                <p:cNvPr id="56" name="正方形/長方形 55"/>
                <p:cNvSpPr/>
                <p:nvPr/>
              </p:nvSpPr>
              <p:spPr>
                <a:xfrm>
                  <a:off x="256589" y="6759939"/>
                  <a:ext cx="4008852" cy="94648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59" name="正方形/長方形 58"/>
                <p:cNvSpPr/>
                <p:nvPr/>
              </p:nvSpPr>
              <p:spPr>
                <a:xfrm>
                  <a:off x="265752" y="6779555"/>
                  <a:ext cx="1742724" cy="918450"/>
                </a:xfrm>
                <a:prstGeom prst="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61" name="正方形/長方形 60"/>
                <p:cNvSpPr/>
                <p:nvPr/>
              </p:nvSpPr>
              <p:spPr>
                <a:xfrm>
                  <a:off x="1775190" y="6776504"/>
                  <a:ext cx="2394138" cy="95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3" name="正方形/長方形 82"/>
                <p:cNvSpPr/>
                <p:nvPr/>
              </p:nvSpPr>
              <p:spPr>
                <a:xfrm>
                  <a:off x="230727" y="7282380"/>
                  <a:ext cx="1066255" cy="28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雇用調整助成金</a:t>
                  </a:r>
                  <a:endParaRPr kumimoji="1" lang="en-US" altLang="ja-JP" sz="9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mn-cs"/>
                    </a:rPr>
                    <a:t>2,400</a:t>
                  </a:r>
                  <a:r>
                    <a:rPr kumimoji="1" lang="ja-JP" altLang="en-US" sz="10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84" name="直線コネクタ 83"/>
                <p:cNvCxnSpPr/>
                <p:nvPr/>
              </p:nvCxnSpPr>
              <p:spPr>
                <a:xfrm>
                  <a:off x="1296982" y="7231256"/>
                  <a:ext cx="1" cy="48725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1164633" y="7284763"/>
                  <a:ext cx="943561" cy="28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rPr>
                    <a:t>実質負担</a:t>
                  </a:r>
                  <a:endParaRPr kumimoji="1" lang="en-US" altLang="ja-JP" sz="10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1,200</a:t>
                  </a:r>
                  <a:r>
                    <a:rPr kumimoji="1" lang="ja-JP" altLang="en-US" sz="10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54" name="正方形/長方形 53"/>
              <p:cNvSpPr/>
              <p:nvPr/>
            </p:nvSpPr>
            <p:spPr>
              <a:xfrm>
                <a:off x="4149783" y="7285203"/>
                <a:ext cx="1426583" cy="28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rPr>
                  <a:t>実質負担</a:t>
                </a:r>
                <a:endParaRPr kumimoji="1" lang="en-US" altLang="ja-JP" sz="10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10/10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8,400</a:t>
                </a:r>
                <a:r>
                  <a:rPr kumimoji="1" lang="ja-JP" altLang="en-US" sz="10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57" name="正方形/長方形 56"/>
            <p:cNvSpPr/>
            <p:nvPr/>
          </p:nvSpPr>
          <p:spPr>
            <a:xfrm>
              <a:off x="400383" y="7221612"/>
              <a:ext cx="2541866" cy="1965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出向運営経費</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（出向元賃金負担）</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3,600</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105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8" name="正方形/長方形 57"/>
            <p:cNvSpPr/>
            <p:nvPr/>
          </p:nvSpPr>
          <p:spPr>
            <a:xfrm>
              <a:off x="3095904" y="7266703"/>
              <a:ext cx="3368392" cy="196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出向運営経費 </a:t>
              </a:r>
              <a:r>
                <a:rPr lang="en-US" altLang="ja-JP" sz="1050" b="1" dirty="0">
                  <a:solidFill>
                    <a:prstClr val="black"/>
                  </a:solidFill>
                  <a:latin typeface="メイリオ" panose="020B0604030504040204" pitchFamily="50" charset="-128"/>
                  <a:ea typeface="メイリオ" panose="020B0604030504040204" pitchFamily="50" charset="-128"/>
                </a:rPr>
                <a:t>8,400</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円</a:t>
              </a:r>
              <a:endPar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（出向先賃金負担 </a:t>
              </a: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5,400</a:t>
              </a: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、教育訓練および労務管理に</a:t>
              </a:r>
              <a:endPar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関する調整経費など </a:t>
              </a:r>
              <a:r>
                <a:rPr kumimoji="1" lang="en-US" altLang="ja-JP"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3,000</a:t>
              </a:r>
              <a:r>
                <a:rPr kumimoji="1" lang="ja-JP" altLang="en-US" sz="9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円）</a:t>
              </a:r>
              <a:endPar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7" name="正方形/長方形 86"/>
            <p:cNvSpPr/>
            <p:nvPr/>
          </p:nvSpPr>
          <p:spPr>
            <a:xfrm>
              <a:off x="105229" y="6840779"/>
              <a:ext cx="3152431" cy="261610"/>
            </a:xfrm>
            <a:prstGeom prst="rect">
              <a:avLst/>
            </a:prstGeom>
          </p:spPr>
          <p:txBody>
            <a:bodyPr wrap="square">
              <a:spAutoFit/>
            </a:bodyPr>
            <a:lstStyle/>
            <a:p>
              <a:pPr lvl="0" defTabSz="457200" fontAlgn="auto">
                <a:spcBef>
                  <a:spcPts val="0"/>
                </a:spcBef>
                <a:spcAft>
                  <a:spcPts val="0"/>
                </a:spcAft>
                <a:defRPr/>
              </a:pPr>
              <a:r>
                <a:rPr lang="ja-JP" altLang="en-US" sz="1100" b="1" dirty="0" smtClean="0">
                  <a:solidFill>
                    <a:prstClr val="black"/>
                  </a:solidFill>
                  <a:latin typeface="メイリオ" panose="020B0604030504040204" pitchFamily="50" charset="-128"/>
                  <a:ea typeface="メイリオ" panose="020B0604030504040204" pitchFamily="50" charset="-128"/>
                </a:rPr>
                <a:t>■（参考）雇用調整助成金の場合</a:t>
              </a:r>
              <a:endParaRPr lang="en-US" altLang="ja-JP" sz="900" b="1" dirty="0">
                <a:solidFill>
                  <a:prstClr val="black"/>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66172" y="3232135"/>
            <a:ext cx="7480474" cy="553998"/>
            <a:chOff x="68982" y="3467350"/>
            <a:chExt cx="7480474" cy="553998"/>
          </a:xfrm>
        </p:grpSpPr>
        <p:sp>
          <p:nvSpPr>
            <p:cNvPr id="47" name="正方形/長方形 52"/>
            <p:cNvSpPr>
              <a:spLocks noChangeArrowheads="1"/>
            </p:cNvSpPr>
            <p:nvPr/>
          </p:nvSpPr>
          <p:spPr bwMode="auto">
            <a:xfrm>
              <a:off x="68982" y="3501683"/>
              <a:ext cx="3118092" cy="347998"/>
            </a:xfrm>
            <a:prstGeom prst="foldedCorner">
              <a:avLst>
                <a:gd name="adj" fmla="val 46921"/>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5637" tIns="36000" rIns="95637" bIns="0"/>
            <a:lstStyle/>
            <a:p>
              <a:pPr algn="ctr" fontAlgn="auto">
                <a:lnSpc>
                  <a:spcPts val="2301"/>
                </a:lnSpc>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参考：助成額比較</a:t>
              </a: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イメージ）</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3778759" y="3467350"/>
              <a:ext cx="3770697" cy="553998"/>
            </a:xfrm>
            <a:prstGeom prst="rect">
              <a:avLst/>
            </a:prstGeom>
            <a:noFill/>
            <a:ln>
              <a:noFill/>
            </a:ln>
          </p:spPr>
          <p:txBody>
            <a:bodyPr vert="horz" wrap="square" rtlCol="0">
              <a:spAutoFit/>
            </a:bodyPr>
            <a:lstStyle/>
            <a:p>
              <a:pPr>
                <a:lnSpc>
                  <a:spcPts val="1200"/>
                </a:lnSpc>
              </a:pPr>
              <a:r>
                <a:rPr lang="ja-JP" altLang="en-US" sz="800" dirty="0" smtClean="0">
                  <a:latin typeface="メイリオ" panose="020B0604030504040204" pitchFamily="50" charset="-128"/>
                  <a:ea typeface="メイリオ" panose="020B0604030504040204" pitchFamily="50" charset="-128"/>
                </a:rPr>
                <a:t>一度の出向で、雇用調整助成金（出向）による出向元への助成措置</a:t>
              </a:r>
              <a:endParaRPr lang="en-US" altLang="ja-JP" sz="800" dirty="0" smtClean="0">
                <a:latin typeface="メイリオ" panose="020B0604030504040204" pitchFamily="50" charset="-128"/>
                <a:ea typeface="メイリオ" panose="020B0604030504040204" pitchFamily="50" charset="-128"/>
              </a:endParaRPr>
            </a:p>
            <a:p>
              <a:pPr>
                <a:lnSpc>
                  <a:spcPts val="1200"/>
                </a:lnSpc>
              </a:pPr>
              <a:r>
                <a:rPr lang="ja-JP" altLang="en-US" sz="800" dirty="0" err="1" smtClean="0">
                  <a:latin typeface="メイリオ" panose="020B0604030504040204" pitchFamily="50" charset="-128"/>
                  <a:ea typeface="メイリオ" panose="020B0604030504040204" pitchFamily="50" charset="-128"/>
                </a:rPr>
                <a:t>にも</a:t>
              </a:r>
              <a:r>
                <a:rPr lang="ja-JP" altLang="en-US" sz="800" dirty="0" smtClean="0">
                  <a:latin typeface="メイリオ" panose="020B0604030504040204" pitchFamily="50" charset="-128"/>
                  <a:ea typeface="メイリオ" panose="020B0604030504040204" pitchFamily="50" charset="-128"/>
                </a:rPr>
                <a:t>該当する場合があり得ます。この場合には</a:t>
              </a:r>
              <a:r>
                <a:rPr kumimoji="1" lang="ja-JP" altLang="en-US" sz="800" b="1" dirty="0" smtClean="0">
                  <a:solidFill>
                    <a:srgbClr val="FF0000"/>
                  </a:solidFill>
                  <a:latin typeface="メイリオ" panose="020B0604030504040204" pitchFamily="50" charset="-128"/>
                  <a:ea typeface="メイリオ" panose="020B0604030504040204" pitchFamily="50" charset="-128"/>
                </a:rPr>
                <a:t>いずれか一方の助成金</a:t>
              </a:r>
              <a:endParaRPr kumimoji="1" lang="en-US" altLang="ja-JP" sz="800" b="1" dirty="0" smtClean="0">
                <a:solidFill>
                  <a:srgbClr val="FF0000"/>
                </a:solidFill>
                <a:latin typeface="メイリオ" panose="020B0604030504040204" pitchFamily="50" charset="-128"/>
                <a:ea typeface="メイリオ" panose="020B0604030504040204" pitchFamily="50" charset="-128"/>
              </a:endParaRPr>
            </a:p>
            <a:p>
              <a:pPr>
                <a:lnSpc>
                  <a:spcPts val="1200"/>
                </a:lnSpc>
              </a:pPr>
              <a:r>
                <a:rPr kumimoji="1" lang="ja-JP" altLang="en-US" sz="800" b="1" dirty="0" smtClean="0">
                  <a:solidFill>
                    <a:srgbClr val="FF0000"/>
                  </a:solidFill>
                  <a:latin typeface="メイリオ" panose="020B0604030504040204" pitchFamily="50" charset="-128"/>
                  <a:ea typeface="メイリオ" panose="020B0604030504040204" pitchFamily="50" charset="-128"/>
                </a:rPr>
                <a:t>のみ</a:t>
              </a:r>
              <a:r>
                <a:rPr kumimoji="1" lang="ja-JP" altLang="en-US" sz="800" dirty="0" smtClean="0">
                  <a:latin typeface="メイリオ" panose="020B0604030504040204" pitchFamily="50" charset="-128"/>
                  <a:ea typeface="メイリオ" panose="020B0604030504040204" pitchFamily="50" charset="-128"/>
                </a:rPr>
                <a:t>が申請可能です。</a:t>
              </a:r>
            </a:p>
          </p:txBody>
        </p:sp>
        <p:sp>
          <p:nvSpPr>
            <p:cNvPr id="52" name="フローチャート: 抜出し 51"/>
            <p:cNvSpPr>
              <a:spLocks noChangeAspect="1"/>
            </p:cNvSpPr>
            <p:nvPr/>
          </p:nvSpPr>
          <p:spPr>
            <a:xfrm>
              <a:off x="3497181" y="3571124"/>
              <a:ext cx="281578" cy="243000"/>
            </a:xfrm>
            <a:prstGeom prst="flowChartExtract">
              <a:avLst/>
            </a:prstGeom>
            <a:solidFill>
              <a:srgbClr val="F79646"/>
            </a:solidFill>
            <a:ln w="25400" cap="flat" cmpd="sng" algn="ctr">
              <a:noFill/>
              <a:prstDash val="solid"/>
            </a:ln>
            <a:effectLst/>
          </p:spPr>
          <p:txBody>
            <a:bodyPr rtlCol="0" anchor="ctr"/>
            <a:lstStyle/>
            <a:p>
              <a:pPr algn="ctr" defTabSz="685800" fontAlgn="auto">
                <a:spcBef>
                  <a:spcPts val="0"/>
                </a:spcBef>
                <a:spcAft>
                  <a:spcPts val="0"/>
                </a:spcAft>
                <a:defRPr/>
              </a:pPr>
              <a:r>
                <a:rPr kumimoji="0" lang="ja-JP" altLang="en-US" sz="1200" b="1" kern="0" dirty="0" smtClean="0">
                  <a:solidFill>
                    <a:prstClr val="white"/>
                  </a:solidFill>
                  <a:latin typeface="メイリオ" panose="020B0604030504040204" pitchFamily="50" charset="-128"/>
                  <a:ea typeface="メイリオ" panose="020B0604030504040204" pitchFamily="50" charset="-128"/>
                </a:rPr>
                <a:t>！</a:t>
              </a:r>
              <a:endParaRPr kumimoji="0" lang="ja-JP" altLang="en-US" sz="1350" b="1" kern="0" dirty="0">
                <a:solidFill>
                  <a:prstClr val="white"/>
                </a:solidFill>
                <a:latin typeface="メイリオ" panose="020B0604030504040204" pitchFamily="50" charset="-128"/>
                <a:ea typeface="メイリオ" panose="020B0604030504040204" pitchFamily="50" charset="-128"/>
              </a:endParaRPr>
            </a:p>
          </p:txBody>
        </p:sp>
      </p:grpSp>
      <p:sp>
        <p:nvSpPr>
          <p:cNvPr id="53" name="正方形/長方形 52"/>
          <p:cNvSpPr/>
          <p:nvPr/>
        </p:nvSpPr>
        <p:spPr>
          <a:xfrm>
            <a:off x="203792" y="8507367"/>
            <a:ext cx="6786346" cy="759182"/>
          </a:xfrm>
          <a:prstGeom prst="rect">
            <a:avLst/>
          </a:prstGeom>
          <a:ln>
            <a:noFill/>
            <a:prstDash val="sysDot"/>
          </a:ln>
        </p:spPr>
        <p:txBody>
          <a:bodyPr wrap="square">
            <a:spAutoFit/>
          </a:bodyPr>
          <a:lstStyle/>
          <a:p>
            <a:pPr algn="just">
              <a:lnSpc>
                <a:spcPts val="1300"/>
              </a:lnSpc>
            </a:pPr>
            <a:r>
              <a:rPr lang="ja-JP" altLang="en-US" sz="1000" b="1" u="sng" dirty="0" smtClean="0">
                <a:latin typeface="メイリオ" panose="020B0604030504040204" pitchFamily="50" charset="-128"/>
                <a:ea typeface="メイリオ" panose="020B0604030504040204" pitchFamily="50" charset="-128"/>
              </a:rPr>
              <a:t>助成金</a:t>
            </a:r>
            <a:r>
              <a:rPr lang="ja-JP" altLang="en-US" sz="1000" b="1" u="sng" dirty="0">
                <a:latin typeface="メイリオ" panose="020B0604030504040204" pitchFamily="50" charset="-128"/>
                <a:ea typeface="メイリオ" panose="020B0604030504040204" pitchFamily="50" charset="-128"/>
              </a:rPr>
              <a:t>を受けるにあたっての支給要件は、このリーフレットに記載されている以外にもございます。</a:t>
            </a:r>
            <a:endParaRPr lang="en-US" altLang="ja-JP" sz="1000" b="1" u="sng" dirty="0">
              <a:latin typeface="メイリオ" panose="020B0604030504040204" pitchFamily="50" charset="-128"/>
              <a:ea typeface="メイリオ" panose="020B0604030504040204" pitchFamily="50" charset="-128"/>
            </a:endParaRPr>
          </a:p>
          <a:p>
            <a:pPr algn="just">
              <a:lnSpc>
                <a:spcPts val="1300"/>
              </a:lnSpc>
            </a:pPr>
            <a:r>
              <a:rPr lang="ja-JP" altLang="en-US" sz="1000" b="1" u="sng" dirty="0" smtClean="0">
                <a:latin typeface="メイリオ" panose="020B0604030504040204" pitchFamily="50" charset="-128"/>
                <a:ea typeface="メイリオ" panose="020B0604030504040204" pitchFamily="50" charset="-128"/>
              </a:rPr>
              <a:t>ご不明</a:t>
            </a:r>
            <a:r>
              <a:rPr lang="ja-JP" altLang="en-US" sz="1000" b="1" u="sng" dirty="0">
                <a:latin typeface="メイリオ" panose="020B0604030504040204" pitchFamily="50" charset="-128"/>
                <a:ea typeface="メイリオ" panose="020B0604030504040204" pitchFamily="50" charset="-128"/>
              </a:rPr>
              <a:t>な点は、下記のコールセンターもしく</a:t>
            </a:r>
            <a:r>
              <a:rPr lang="ja-JP" altLang="en-US" sz="1000" b="1" u="sng" dirty="0" smtClean="0">
                <a:latin typeface="メイリオ" panose="020B0604030504040204" pitchFamily="50" charset="-128"/>
                <a:ea typeface="メイリオ" panose="020B0604030504040204" pitchFamily="50" charset="-128"/>
              </a:rPr>
              <a:t>は助成金センターまで</a:t>
            </a:r>
            <a:r>
              <a:rPr lang="ja-JP" altLang="en-US" sz="1000" b="1" u="sng" dirty="0">
                <a:latin typeface="メイリオ" panose="020B0604030504040204" pitchFamily="50" charset="-128"/>
                <a:ea typeface="メイリオ" panose="020B0604030504040204" pitchFamily="50" charset="-128"/>
              </a:rPr>
              <a:t>お問い合わせください。</a:t>
            </a:r>
          </a:p>
          <a:p>
            <a:pPr>
              <a:lnSpc>
                <a:spcPts val="1300"/>
              </a:lnSpc>
            </a:pPr>
            <a:r>
              <a:rPr lang="ja-JP" altLang="en-US" sz="900" u="sng" dirty="0" smtClean="0">
                <a:solidFill>
                  <a:srgbClr val="000000"/>
                </a:solidFill>
                <a:latin typeface="メイリオ" panose="020B0604030504040204" pitchFamily="50" charset="-128"/>
                <a:ea typeface="メイリオ" panose="020B0604030504040204" pitchFamily="50" charset="-128"/>
              </a:rPr>
              <a:t>なお、助成金の相談・申請先は下記の助成金センターです。</a:t>
            </a:r>
            <a:r>
              <a:rPr lang="ja-JP" altLang="en-US" sz="900" u="sng" dirty="0" smtClean="0">
                <a:latin typeface="メイリオ" panose="020B0604030504040204" pitchFamily="50" charset="-128"/>
                <a:ea typeface="メイリオ" panose="020B0604030504040204" pitchFamily="50" charset="-128"/>
              </a:rPr>
              <a:t>（公財）産業雇用安定センターでは出向の仕組みや、契約等に関する相談を承っておりますのでご留意ください。</a:t>
            </a:r>
            <a:endParaRPr lang="en-US" altLang="ja-JP" sz="900" u="sng" dirty="0" smtClean="0">
              <a:latin typeface="メイリオ" panose="020B0604030504040204" pitchFamily="50" charset="-128"/>
              <a:ea typeface="メイリオ" panose="020B0604030504040204" pitchFamily="50" charset="-128"/>
            </a:endParaRPr>
          </a:p>
        </p:txBody>
      </p:sp>
      <p:sp>
        <p:nvSpPr>
          <p:cNvPr id="65" name="正方形/長方形 52"/>
          <p:cNvSpPr>
            <a:spLocks noChangeArrowheads="1"/>
          </p:cNvSpPr>
          <p:nvPr/>
        </p:nvSpPr>
        <p:spPr bwMode="auto">
          <a:xfrm>
            <a:off x="66172" y="8146384"/>
            <a:ext cx="2379340" cy="316362"/>
          </a:xfrm>
          <a:prstGeom prst="foldedCorner">
            <a:avLst>
              <a:gd name="adj" fmla="val 46921"/>
            </a:avLst>
          </a:prstGeom>
          <a:solidFill>
            <a:schemeClr val="tx2">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lIns="95637" tIns="36000" rIns="95637" bIns="0"/>
          <a:lstStyle/>
          <a:p>
            <a:pPr algn="ctr" fontAlgn="auto">
              <a:lnSpc>
                <a:spcPts val="2301"/>
              </a:lnSpc>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申請・お問い合わせ先</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349009" y="9265119"/>
            <a:ext cx="6781440" cy="584775"/>
          </a:xfrm>
          <a:prstGeom prst="rect">
            <a:avLst/>
          </a:prstGeom>
          <a:noFill/>
          <a:ln>
            <a:noFill/>
          </a:ln>
        </p:spPr>
        <p:txBody>
          <a:bodyPr wrap="square" rtlCol="0">
            <a:spAutoFit/>
          </a:bodyPr>
          <a:lstStyle/>
          <a:p>
            <a:pPr fontAlgn="base">
              <a:spcBef>
                <a:spcPct val="0"/>
              </a:spcBef>
              <a:spcAft>
                <a:spcPct val="0"/>
              </a:spcAft>
            </a:pPr>
            <a:r>
              <a:rPr kumimoji="1" lang="ja-JP" altLang="en-US" sz="1100" b="1" dirty="0" smtClean="0">
                <a:latin typeface="メイリオ" panose="020B0604030504040204" pitchFamily="50" charset="-128"/>
                <a:ea typeface="メイリオ" panose="020B0604030504040204" pitchFamily="50" charset="-128"/>
              </a:rPr>
              <a:t>○</a:t>
            </a:r>
            <a:r>
              <a:rPr kumimoji="1" lang="ja-JP" altLang="en-US" sz="1000" b="1" dirty="0" smtClean="0">
                <a:latin typeface="メイリオ" panose="020B0604030504040204" pitchFamily="50" charset="-128"/>
                <a:ea typeface="メイリオ" panose="020B0604030504040204" pitchFamily="50" charset="-128"/>
              </a:rPr>
              <a:t> </a:t>
            </a:r>
            <a:r>
              <a:rPr kumimoji="1" lang="ja-JP" altLang="en-US" sz="1100" b="1" dirty="0" smtClean="0">
                <a:latin typeface="メイリオ" panose="020B0604030504040204" pitchFamily="50" charset="-128"/>
                <a:ea typeface="メイリオ" panose="020B0604030504040204" pitchFamily="50" charset="-128"/>
              </a:rPr>
              <a:t>愛媛労働局　職業安定部職業対策課　助成金センター</a:t>
            </a:r>
            <a:endParaRPr kumimoji="1" lang="en-US" altLang="ja-JP" sz="1100" b="1" dirty="0" smtClean="0">
              <a:latin typeface="メイリオ" panose="020B0604030504040204" pitchFamily="50" charset="-128"/>
              <a:ea typeface="メイリオ" panose="020B0604030504040204" pitchFamily="50" charset="-128"/>
            </a:endParaRPr>
          </a:p>
          <a:p>
            <a:pPr fontAlgn="base">
              <a:spcBef>
                <a:spcPct val="0"/>
              </a:spcBef>
              <a:spcAft>
                <a:spcPct val="0"/>
              </a:spcAft>
            </a:pPr>
            <a:r>
              <a:rPr kumimoji="1" lang="ja-JP" altLang="en-US" sz="1200" dirty="0" smtClean="0">
                <a:latin typeface="メイリオ" panose="020B0604030504040204" pitchFamily="50" charset="-128"/>
                <a:ea typeface="メイリオ" panose="020B0604030504040204" pitchFamily="50" charset="-128"/>
              </a:rPr>
              <a:t>　 </a:t>
            </a:r>
            <a:r>
              <a:rPr kumimoji="1" lang="ja-JP" altLang="en-US" sz="900" dirty="0" smtClean="0">
                <a:latin typeface="メイリオ" panose="020B0604030504040204" pitchFamily="50" charset="-128"/>
                <a:ea typeface="メイリオ" panose="020B0604030504040204" pitchFamily="50" charset="-128"/>
              </a:rPr>
              <a:t>松山市勝山町</a:t>
            </a:r>
            <a:r>
              <a:rPr kumimoji="1" lang="en-US" altLang="ja-JP" sz="900" dirty="0" smtClean="0">
                <a:latin typeface="メイリオ" panose="020B0604030504040204" pitchFamily="50" charset="-128"/>
                <a:ea typeface="メイリオ" panose="020B0604030504040204" pitchFamily="50" charset="-128"/>
              </a:rPr>
              <a:t>2-6-3</a:t>
            </a:r>
            <a:r>
              <a:rPr kumimoji="1" lang="ja-JP" altLang="en-US" sz="900" dirty="0" smtClean="0">
                <a:latin typeface="メイリオ" panose="020B0604030504040204" pitchFamily="50" charset="-128"/>
                <a:ea typeface="メイリオ" panose="020B0604030504040204" pitchFamily="50" charset="-128"/>
              </a:rPr>
              <a:t>　</a:t>
            </a:r>
            <a:r>
              <a:rPr kumimoji="1" lang="en-US" altLang="ja-JP" sz="900" dirty="0" smtClean="0">
                <a:latin typeface="メイリオ" panose="020B0604030504040204" pitchFamily="50" charset="-128"/>
                <a:ea typeface="メイリオ" panose="020B0604030504040204" pitchFamily="50" charset="-128"/>
              </a:rPr>
              <a:t>FJ</a:t>
            </a:r>
            <a:r>
              <a:rPr kumimoji="1" lang="ja-JP" altLang="en-US" sz="900" dirty="0" smtClean="0">
                <a:latin typeface="メイリオ" panose="020B0604030504040204" pitchFamily="50" charset="-128"/>
                <a:ea typeface="メイリオ" panose="020B0604030504040204" pitchFamily="50" charset="-128"/>
              </a:rPr>
              <a:t>松山ビル２階　　 ☎</a:t>
            </a:r>
            <a:r>
              <a:rPr kumimoji="1" lang="en-US" altLang="ja-JP" sz="900" dirty="0" smtClean="0">
                <a:latin typeface="メイリオ" panose="020B0604030504040204" pitchFamily="50" charset="-128"/>
                <a:ea typeface="メイリオ" panose="020B0604030504040204" pitchFamily="50" charset="-128"/>
              </a:rPr>
              <a:t>089-987-6370</a:t>
            </a:r>
            <a:r>
              <a:rPr lang="ja-JP" altLang="en-US" sz="900" dirty="0" smtClean="0">
                <a:latin typeface="メイリオ" panose="020B0604030504040204" pitchFamily="50" charset="-128"/>
                <a:ea typeface="メイリオ" panose="020B0604030504040204" pitchFamily="50" charset="-128"/>
              </a:rPr>
              <a:t> 　受付時間（月～金曜日）</a:t>
            </a:r>
            <a:r>
              <a:rPr lang="en-US" altLang="ja-JP" sz="900" dirty="0" smtClean="0">
                <a:latin typeface="メイリオ" panose="020B0604030504040204" pitchFamily="50" charset="-128"/>
                <a:ea typeface="メイリオ" panose="020B0604030504040204" pitchFamily="50" charset="-128"/>
              </a:rPr>
              <a:t>8:30</a:t>
            </a:r>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17:15</a:t>
            </a:r>
          </a:p>
          <a:p>
            <a:pPr fontAlgn="base">
              <a:spcBef>
                <a:spcPct val="0"/>
              </a:spcBef>
              <a:spcAft>
                <a:spcPct val="0"/>
              </a:spcAft>
            </a:pPr>
            <a:r>
              <a:rPr lang="ja-JP" altLang="en-US" sz="900" dirty="0" smtClean="0">
                <a:latin typeface="メイリオ" panose="020B0604030504040204" pitchFamily="50" charset="-128"/>
                <a:ea typeface="メイリオ" panose="020B0604030504040204" pitchFamily="50" charset="-128"/>
              </a:rPr>
              <a:t>　  </a:t>
            </a:r>
            <a:r>
              <a:rPr lang="en-US" altLang="ja-JP" sz="800" dirty="0" smtClean="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土・日曜日、祝日、年末年始（</a:t>
            </a:r>
            <a:r>
              <a:rPr lang="en-US" altLang="ja-JP" sz="800" dirty="0" smtClean="0">
                <a:latin typeface="メイリオ" panose="020B0604030504040204" pitchFamily="50" charset="-128"/>
                <a:ea typeface="メイリオ" panose="020B0604030504040204" pitchFamily="50" charset="-128"/>
              </a:rPr>
              <a:t>12/29</a:t>
            </a:r>
            <a:r>
              <a:rPr lang="ja-JP" altLang="en-US" sz="800" dirty="0" smtClean="0">
                <a:latin typeface="メイリオ" panose="020B0604030504040204" pitchFamily="50" charset="-128"/>
                <a:ea typeface="メイリオ" panose="020B0604030504040204" pitchFamily="50" charset="-128"/>
              </a:rPr>
              <a:t>～</a:t>
            </a:r>
            <a:r>
              <a:rPr lang="en-US" altLang="ja-JP" sz="800" dirty="0" smtClean="0">
                <a:latin typeface="メイリオ" panose="020B0604030504040204" pitchFamily="50" charset="-128"/>
                <a:ea typeface="メイリオ" panose="020B0604030504040204" pitchFamily="50" charset="-128"/>
              </a:rPr>
              <a:t>1/3</a:t>
            </a:r>
            <a:r>
              <a:rPr lang="ja-JP" altLang="en-US" sz="800" dirty="0" smtClean="0">
                <a:latin typeface="メイリオ" panose="020B0604030504040204" pitchFamily="50" charset="-128"/>
                <a:ea typeface="メイリオ" panose="020B0604030504040204" pitchFamily="50" charset="-128"/>
              </a:rPr>
              <a:t>）は閉庁しております。</a:t>
            </a:r>
            <a:r>
              <a:rPr kumimoji="1" lang="ja-JP" altLang="en-US" sz="800" dirty="0" smtClean="0">
                <a:latin typeface="メイリオ" panose="020B0604030504040204" pitchFamily="50" charset="-128"/>
                <a:ea typeface="メイリオ" panose="020B0604030504040204" pitchFamily="50" charset="-128"/>
              </a:rPr>
              <a:t>　　　　</a:t>
            </a:r>
          </a:p>
        </p:txBody>
      </p:sp>
      <p:sp>
        <p:nvSpPr>
          <p:cNvPr id="50" name="テキスト ボックス 49"/>
          <p:cNvSpPr txBox="1"/>
          <p:nvPr/>
        </p:nvSpPr>
        <p:spPr>
          <a:xfrm>
            <a:off x="348681" y="9810787"/>
            <a:ext cx="6781440" cy="446276"/>
          </a:xfrm>
          <a:prstGeom prst="rect">
            <a:avLst/>
          </a:prstGeom>
          <a:noFill/>
          <a:ln>
            <a:noFill/>
          </a:ln>
        </p:spPr>
        <p:txBody>
          <a:bodyPr wrap="square" rtlCol="0">
            <a:spAutoFit/>
          </a:bodyPr>
          <a:lstStyle/>
          <a:p>
            <a:pPr fontAlgn="base">
              <a:spcBef>
                <a:spcPct val="0"/>
              </a:spcBef>
              <a:spcAft>
                <a:spcPct val="0"/>
              </a:spcAft>
            </a:pPr>
            <a:r>
              <a:rPr kumimoji="1" lang="ja-JP" altLang="en-US" sz="1100" b="1" dirty="0" smtClean="0">
                <a:latin typeface="メイリオ" panose="020B0604030504040204" pitchFamily="50" charset="-128"/>
                <a:ea typeface="メイリオ" panose="020B0604030504040204" pitchFamily="50" charset="-128"/>
              </a:rPr>
              <a:t>○</a:t>
            </a:r>
            <a:r>
              <a:rPr kumimoji="1" lang="ja-JP" altLang="en-US" sz="1000" b="1" dirty="0" smtClean="0">
                <a:latin typeface="メイリオ" panose="020B0604030504040204" pitchFamily="50" charset="-128"/>
                <a:ea typeface="メイリオ" panose="020B0604030504040204" pitchFamily="50" charset="-128"/>
              </a:rPr>
              <a:t> </a:t>
            </a:r>
            <a:r>
              <a:rPr kumimoji="1" lang="ja-JP" altLang="en-US" sz="1100" b="1" dirty="0" smtClean="0">
                <a:latin typeface="メイリオ" panose="020B0604030504040204" pitchFamily="50" charset="-128"/>
                <a:ea typeface="メイリオ" panose="020B0604030504040204" pitchFamily="50" charset="-128"/>
              </a:rPr>
              <a:t>雇用調整助成金、産業雇用安定助成金コールセンター</a:t>
            </a:r>
            <a:endParaRPr kumimoji="1" lang="en-US" altLang="ja-JP" sz="1100" b="1" dirty="0" smtClean="0">
              <a:latin typeface="メイリオ" panose="020B0604030504040204" pitchFamily="50" charset="-128"/>
              <a:ea typeface="メイリオ" panose="020B0604030504040204" pitchFamily="50" charset="-128"/>
            </a:endParaRPr>
          </a:p>
          <a:p>
            <a:pPr fontAlgn="base">
              <a:spcBef>
                <a:spcPct val="0"/>
              </a:spcBef>
              <a:spcAft>
                <a:spcPct val="0"/>
              </a:spcAft>
            </a:pPr>
            <a:r>
              <a:rPr kumimoji="1" lang="ja-JP" altLang="en-US" sz="1200" dirty="0" smtClean="0">
                <a:latin typeface="メイリオ" panose="020B0604030504040204" pitchFamily="50" charset="-128"/>
                <a:ea typeface="メイリオ" panose="020B0604030504040204" pitchFamily="50" charset="-128"/>
              </a:rPr>
              <a:t>　 </a:t>
            </a:r>
            <a:r>
              <a:rPr kumimoji="1" lang="ja-JP" altLang="en-US" sz="900" dirty="0" smtClean="0">
                <a:latin typeface="メイリオ" panose="020B0604030504040204" pitchFamily="50" charset="-128"/>
                <a:ea typeface="メイリオ" panose="020B0604030504040204" pitchFamily="50" charset="-128"/>
              </a:rPr>
              <a:t>電話番号　</a:t>
            </a:r>
            <a:r>
              <a:rPr kumimoji="1" lang="en-US" altLang="ja-JP" sz="900" b="1" dirty="0" smtClean="0">
                <a:solidFill>
                  <a:srgbClr val="FF0000"/>
                </a:solidFill>
                <a:latin typeface="メイリオ" panose="020B0604030504040204" pitchFamily="50" charset="-128"/>
                <a:ea typeface="メイリオ" panose="020B0604030504040204" pitchFamily="50" charset="-128"/>
              </a:rPr>
              <a:t>0120-60-3999</a:t>
            </a:r>
            <a:r>
              <a:rPr lang="ja-JP" altLang="en-US" sz="900" dirty="0" smtClean="0">
                <a:latin typeface="メイリオ" panose="020B0604030504040204" pitchFamily="50" charset="-128"/>
                <a:ea typeface="メイリオ" panose="020B0604030504040204" pitchFamily="50" charset="-128"/>
              </a:rPr>
              <a:t> 　受付時間　</a:t>
            </a:r>
            <a:r>
              <a:rPr lang="en-US" altLang="ja-JP" sz="900" dirty="0" smtClean="0">
                <a:latin typeface="メイリオ" panose="020B0604030504040204" pitchFamily="50" charset="-128"/>
                <a:ea typeface="メイリオ" panose="020B0604030504040204" pitchFamily="50" charset="-128"/>
              </a:rPr>
              <a:t>9:00</a:t>
            </a:r>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21:00</a:t>
            </a:r>
            <a:r>
              <a:rPr lang="ja-JP" altLang="en-US" sz="900" dirty="0" smtClean="0">
                <a:latin typeface="メイリオ" panose="020B0604030504040204" pitchFamily="50" charset="-128"/>
                <a:ea typeface="メイリオ" panose="020B0604030504040204" pitchFamily="50" charset="-128"/>
              </a:rPr>
              <a:t>　土日・祝日含む</a:t>
            </a:r>
            <a:r>
              <a:rPr kumimoji="1" lang="ja-JP" altLang="en-US" sz="800" dirty="0" smtClean="0">
                <a:latin typeface="メイリオ" panose="020B0604030504040204" pitchFamily="50" charset="-128"/>
                <a:ea typeface="メイリオ" panose="020B0604030504040204" pitchFamily="50" charset="-128"/>
              </a:rPr>
              <a:t>　　　　</a:t>
            </a:r>
          </a:p>
        </p:txBody>
      </p:sp>
      <p:sp>
        <p:nvSpPr>
          <p:cNvPr id="60" name="フローチャート: 組合せ 59"/>
          <p:cNvSpPr/>
          <p:nvPr/>
        </p:nvSpPr>
        <p:spPr>
          <a:xfrm>
            <a:off x="1479375" y="2440337"/>
            <a:ext cx="328108" cy="194579"/>
          </a:xfrm>
          <a:prstGeom prst="flowChartMerge">
            <a:avLst/>
          </a:prstGeom>
          <a:solidFill>
            <a:schemeClr val="accent6">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62" name="フローチャート: 組合せ 61"/>
          <p:cNvSpPr/>
          <p:nvPr/>
        </p:nvSpPr>
        <p:spPr>
          <a:xfrm>
            <a:off x="1479375" y="1838052"/>
            <a:ext cx="328108" cy="194579"/>
          </a:xfrm>
          <a:prstGeom prst="flowChartMerge">
            <a:avLst/>
          </a:prstGeom>
          <a:solidFill>
            <a:schemeClr val="accent6">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nvGrpSpPr>
          <p:cNvPr id="2" name="グループ化 1"/>
          <p:cNvGrpSpPr/>
          <p:nvPr/>
        </p:nvGrpSpPr>
        <p:grpSpPr>
          <a:xfrm>
            <a:off x="3168194" y="276625"/>
            <a:ext cx="4035582" cy="2918201"/>
            <a:chOff x="3168194" y="190656"/>
            <a:chExt cx="4035582" cy="2918201"/>
          </a:xfrm>
        </p:grpSpPr>
        <p:sp>
          <p:nvSpPr>
            <p:cNvPr id="3" name="テキスト ボックス 2"/>
            <p:cNvSpPr txBox="1"/>
            <p:nvPr/>
          </p:nvSpPr>
          <p:spPr>
            <a:xfrm>
              <a:off x="3168194" y="190656"/>
              <a:ext cx="3971085" cy="507831"/>
            </a:xfrm>
            <a:prstGeom prst="rect">
              <a:avLst/>
            </a:prstGeom>
            <a:noFill/>
            <a:ln>
              <a:noFill/>
            </a:ln>
          </p:spPr>
          <p:txBody>
            <a:bodyPr vert="horz" wrap="square" rtlCol="0">
              <a:spAutoFit/>
            </a:bodyPr>
            <a:lstStyle/>
            <a:p>
              <a:pPr fontAlgn="base">
                <a:spcBef>
                  <a:spcPct val="0"/>
                </a:spcBef>
                <a:spcAft>
                  <a:spcPct val="0"/>
                </a:spcAft>
              </a:pP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　出向元事業主と出向先事業主との間で、出向期間、出向中の</a:t>
              </a:r>
              <a:endParaRPr kumimoji="1" lang="en-US" altLang="ja-JP" sz="900" dirty="0" smtClean="0">
                <a:latin typeface="メイリオ" panose="020B0604030504040204" pitchFamily="50" charset="-128"/>
                <a:ea typeface="メイリオ" panose="020B0604030504040204" pitchFamily="50" charset="-128"/>
              </a:endParaRPr>
            </a:p>
            <a:p>
              <a:pPr fontAlgn="base">
                <a:spcBef>
                  <a:spcPct val="0"/>
                </a:spcBef>
                <a:spcAft>
                  <a:spcPct val="0"/>
                </a:spcAft>
              </a:pPr>
              <a:r>
                <a:rPr kumimoji="1" lang="ja-JP" altLang="en-US" sz="900" dirty="0" smtClean="0">
                  <a:latin typeface="メイリオ" panose="020B0604030504040204" pitchFamily="50" charset="-128"/>
                  <a:ea typeface="メイリオ" panose="020B0604030504040204" pitchFamily="50" charset="-128"/>
                </a:rPr>
                <a:t>　　労働者の処遇、出向労働者の賃金額、出向元・先の賃金などの　</a:t>
              </a:r>
              <a:endParaRPr kumimoji="1" lang="en-US" altLang="ja-JP" sz="900" dirty="0" smtClean="0">
                <a:latin typeface="メイリオ" panose="020B0604030504040204" pitchFamily="50" charset="-128"/>
                <a:ea typeface="メイリオ" panose="020B0604030504040204" pitchFamily="50" charset="-128"/>
              </a:endParaRPr>
            </a:p>
            <a:p>
              <a:pPr fontAlgn="base">
                <a:spcBef>
                  <a:spcPct val="0"/>
                </a:spcBef>
                <a:spcAft>
                  <a:spcPct val="0"/>
                </a:spcAft>
              </a:pPr>
              <a:r>
                <a:rPr kumimoji="1" lang="ja-JP" altLang="en-US" sz="900" dirty="0" smtClean="0">
                  <a:latin typeface="メイリオ" panose="020B0604030504040204" pitchFamily="50" charset="-128"/>
                  <a:ea typeface="メイリオ" panose="020B0604030504040204" pitchFamily="50" charset="-128"/>
                </a:rPr>
                <a:t>　　負担割合などを取り決めてください。</a:t>
              </a:r>
            </a:p>
          </p:txBody>
        </p:sp>
        <p:sp>
          <p:nvSpPr>
            <p:cNvPr id="42" name="テキスト ボックス 41"/>
            <p:cNvSpPr txBox="1"/>
            <p:nvPr/>
          </p:nvSpPr>
          <p:spPr>
            <a:xfrm>
              <a:off x="3168194" y="744860"/>
              <a:ext cx="3971085" cy="646331"/>
            </a:xfrm>
            <a:prstGeom prst="rect">
              <a:avLst/>
            </a:prstGeom>
            <a:noFill/>
            <a:ln>
              <a:noFill/>
            </a:ln>
          </p:spPr>
          <p:txBody>
            <a:bodyPr vert="horz" wrap="square" rtlCol="0">
              <a:spAutoFit/>
            </a:bodyPr>
            <a:lstStyle/>
            <a:p>
              <a:pPr fontAlgn="base">
                <a:spcBef>
                  <a:spcPct val="0"/>
                </a:spcBef>
                <a:spcAft>
                  <a:spcPct val="0"/>
                </a:spcAft>
              </a:pPr>
              <a:r>
                <a:rPr kumimoji="1" lang="en-US" altLang="ja-JP" sz="900" dirty="0" smtClean="0">
                  <a:latin typeface="メイリオ" panose="020B0604030504040204" pitchFamily="50" charset="-128"/>
                  <a:ea typeface="メイリオ" panose="020B0604030504040204" pitchFamily="50" charset="-128"/>
                </a:rPr>
                <a:t>※2</a:t>
              </a:r>
              <a:r>
                <a:rPr kumimoji="1" lang="ja-JP" altLang="en-US" sz="900" dirty="0" smtClean="0">
                  <a:latin typeface="メイリオ" panose="020B0604030504040204" pitchFamily="50" charset="-128"/>
                  <a:ea typeface="メイリオ" panose="020B0604030504040204" pitchFamily="50" charset="-128"/>
                </a:rPr>
                <a:t>　</a:t>
              </a:r>
              <a:r>
                <a:rPr kumimoji="1" lang="ja-JP" altLang="en-US" sz="900" b="1" dirty="0" smtClean="0">
                  <a:solidFill>
                    <a:srgbClr val="FF0000"/>
                  </a:solidFill>
                  <a:latin typeface="メイリオ" panose="020B0604030504040204" pitchFamily="50" charset="-128"/>
                  <a:ea typeface="メイリオ" panose="020B0604030504040204" pitchFamily="50" charset="-128"/>
                </a:rPr>
                <a:t>出向元事業主と出向先事業主が出向計画届を作成</a:t>
              </a:r>
              <a:r>
                <a:rPr kumimoji="1" lang="ja-JP" altLang="en-US" sz="900" dirty="0" smtClean="0">
                  <a:latin typeface="メイリオ" panose="020B0604030504040204" pitchFamily="50" charset="-128"/>
                  <a:ea typeface="メイリオ" panose="020B0604030504040204" pitchFamily="50" charset="-128"/>
                </a:rPr>
                <a:t>し、出向開始日の　</a:t>
              </a:r>
              <a:endParaRPr kumimoji="1" lang="en-US" altLang="ja-JP" sz="900" dirty="0" smtClean="0">
                <a:latin typeface="メイリオ" panose="020B0604030504040204" pitchFamily="50" charset="-128"/>
                <a:ea typeface="メイリオ" panose="020B0604030504040204" pitchFamily="50" charset="-128"/>
              </a:endParaRPr>
            </a:p>
            <a:p>
              <a:pPr fontAlgn="base">
                <a:spcBef>
                  <a:spcPct val="0"/>
                </a:spcBef>
                <a:spcAft>
                  <a:spcPct val="0"/>
                </a:spcAft>
              </a:pPr>
              <a:r>
                <a:rPr lang="ja-JP" altLang="en-US" sz="900" dirty="0" smtClean="0">
                  <a:latin typeface="メイリオ" panose="020B0604030504040204" pitchFamily="50" charset="-128"/>
                  <a:ea typeface="メイリオ" panose="020B0604030504040204" pitchFamily="50" charset="-128"/>
                </a:rPr>
                <a:t>　　前日（可能であれば２週間前）</a:t>
              </a:r>
              <a:r>
                <a:rPr kumimoji="1" lang="ja-JP" altLang="en-US" sz="900" dirty="0" smtClean="0">
                  <a:latin typeface="メイリオ" panose="020B0604030504040204" pitchFamily="50" charset="-128"/>
                  <a:ea typeface="メイリオ" panose="020B0604030504040204" pitchFamily="50" charset="-128"/>
                </a:rPr>
                <a:t>までに</a:t>
              </a:r>
              <a:r>
                <a:rPr kumimoji="1" lang="ja-JP" altLang="en-US" sz="900" b="1" dirty="0" smtClean="0">
                  <a:solidFill>
                    <a:srgbClr val="0070C0"/>
                  </a:solidFill>
                  <a:latin typeface="メイリオ" panose="020B0604030504040204" pitchFamily="50" charset="-128"/>
                  <a:ea typeface="メイリオ" panose="020B0604030504040204" pitchFamily="50" charset="-128"/>
                </a:rPr>
                <a:t>都道府県労働局またはハロー</a:t>
              </a:r>
              <a:endParaRPr kumimoji="1" lang="en-US" altLang="ja-JP" sz="900" b="1" dirty="0" smtClean="0">
                <a:solidFill>
                  <a:srgbClr val="0070C0"/>
                </a:solidFill>
                <a:latin typeface="メイリオ" panose="020B0604030504040204" pitchFamily="50" charset="-128"/>
                <a:ea typeface="メイリオ" panose="020B0604030504040204" pitchFamily="50" charset="-128"/>
              </a:endParaRPr>
            </a:p>
            <a:p>
              <a:pPr fontAlgn="base">
                <a:spcBef>
                  <a:spcPct val="0"/>
                </a:spcBef>
                <a:spcAft>
                  <a:spcPct val="0"/>
                </a:spcAft>
              </a:pPr>
              <a:r>
                <a:rPr kumimoji="1" lang="ja-JP" altLang="en-US" sz="900" b="1" dirty="0" smtClean="0">
                  <a:solidFill>
                    <a:srgbClr val="0070C0"/>
                  </a:solidFill>
                  <a:latin typeface="メイリオ" panose="020B0604030504040204" pitchFamily="50" charset="-128"/>
                  <a:ea typeface="メイリオ" panose="020B0604030504040204" pitchFamily="50" charset="-128"/>
                </a:rPr>
                <a:t>　　ワークへ</a:t>
              </a:r>
              <a:r>
                <a:rPr kumimoji="1" lang="ja-JP" altLang="en-US" sz="900" dirty="0" smtClean="0">
                  <a:latin typeface="メイリオ" panose="020B0604030504040204" pitchFamily="50" charset="-128"/>
                  <a:ea typeface="メイリオ" panose="020B0604030504040204" pitchFamily="50" charset="-128"/>
                </a:rPr>
                <a:t>提出してください。（</a:t>
              </a:r>
              <a:r>
                <a:rPr kumimoji="1" lang="ja-JP" altLang="en-US" sz="900" b="1" dirty="0" smtClean="0">
                  <a:solidFill>
                    <a:srgbClr val="FF0000"/>
                  </a:solidFill>
                  <a:latin typeface="メイリオ" panose="020B0604030504040204" pitchFamily="50" charset="-128"/>
                  <a:ea typeface="メイリオ" panose="020B0604030504040204" pitchFamily="50" charset="-128"/>
                </a:rPr>
                <a:t>手続きは出向元事業主</a:t>
              </a:r>
              <a:r>
                <a:rPr kumimoji="1" lang="ja-JP" altLang="en-US" sz="900" dirty="0" smtClean="0">
                  <a:latin typeface="メイリオ" panose="020B0604030504040204" pitchFamily="50" charset="-128"/>
                  <a:ea typeface="メイリオ" panose="020B0604030504040204" pitchFamily="50" charset="-128"/>
                </a:rPr>
                <a:t>がまとめて行</a:t>
              </a:r>
              <a:endParaRPr kumimoji="1" lang="en-US" altLang="ja-JP" sz="900" dirty="0" smtClean="0">
                <a:latin typeface="メイリオ" panose="020B0604030504040204" pitchFamily="50" charset="-128"/>
                <a:ea typeface="メイリオ" panose="020B0604030504040204" pitchFamily="50" charset="-128"/>
              </a:endParaRPr>
            </a:p>
            <a:p>
              <a:pPr fontAlgn="base">
                <a:spcBef>
                  <a:spcPct val="0"/>
                </a:spcBef>
                <a:spcAft>
                  <a:spcPct val="0"/>
                </a:spcAft>
              </a:pPr>
              <a:r>
                <a:rPr kumimoji="1" lang="ja-JP" altLang="en-US" sz="900" dirty="0" smtClean="0">
                  <a:latin typeface="メイリオ" panose="020B0604030504040204" pitchFamily="50" charset="-128"/>
                  <a:ea typeface="メイリオ" panose="020B0604030504040204" pitchFamily="50" charset="-128"/>
                </a:rPr>
                <a:t>　　います）</a:t>
              </a:r>
            </a:p>
          </p:txBody>
        </p:sp>
        <p:sp>
          <p:nvSpPr>
            <p:cNvPr id="44" name="テキスト ボックス 43"/>
            <p:cNvSpPr txBox="1"/>
            <p:nvPr/>
          </p:nvSpPr>
          <p:spPr>
            <a:xfrm>
              <a:off x="3168194" y="1407611"/>
              <a:ext cx="4021101" cy="646331"/>
            </a:xfrm>
            <a:prstGeom prst="rect">
              <a:avLst/>
            </a:prstGeom>
            <a:noFill/>
            <a:ln>
              <a:noFill/>
            </a:ln>
          </p:spPr>
          <p:txBody>
            <a:bodyPr vert="horz" wrap="square" rtlCol="0">
              <a:spAutoFit/>
            </a:bodyPr>
            <a:lstStyle/>
            <a:p>
              <a:r>
                <a:rPr kumimoji="1" lang="en-US" altLang="ja-JP" sz="900" dirty="0" smtClean="0">
                  <a:latin typeface="メイリオ" panose="020B0604030504040204" pitchFamily="50" charset="-128"/>
                  <a:ea typeface="メイリオ" panose="020B0604030504040204" pitchFamily="50" charset="-128"/>
                </a:rPr>
                <a:t>※3</a:t>
              </a:r>
              <a:r>
                <a:rPr kumimoji="1" lang="ja-JP" altLang="en-US" sz="900" dirty="0" smtClean="0">
                  <a:latin typeface="メイリオ" panose="020B0604030504040204" pitchFamily="50" charset="-128"/>
                  <a:ea typeface="メイリオ" panose="020B0604030504040204" pitchFamily="50" charset="-128"/>
                </a:rPr>
                <a:t>　</a:t>
              </a:r>
              <a:r>
                <a:rPr kumimoji="1" lang="en-US" altLang="ja-JP" sz="900" dirty="0" smtClean="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か</a:t>
              </a:r>
              <a:r>
                <a:rPr lang="ja-JP" altLang="en-US" sz="900" dirty="0" smtClean="0">
                  <a:latin typeface="メイリオ" panose="020B0604030504040204" pitchFamily="50" charset="-128"/>
                  <a:ea typeface="メイリオ" panose="020B0604030504040204" pitchFamily="50" charset="-128"/>
                </a:rPr>
                <a:t>月以上</a:t>
              </a:r>
              <a:r>
                <a:rPr lang="en-US" altLang="ja-JP" sz="900" dirty="0" smtClean="0">
                  <a:latin typeface="メイリオ" panose="020B0604030504040204" pitchFamily="50" charset="-128"/>
                  <a:ea typeface="メイリオ" panose="020B0604030504040204" pitchFamily="50" charset="-128"/>
                </a:rPr>
                <a:t>6</a:t>
              </a:r>
              <a:r>
                <a:rPr lang="ja-JP" altLang="en-US" sz="900" dirty="0">
                  <a:latin typeface="メイリオ" panose="020B0604030504040204" pitchFamily="50" charset="-128"/>
                  <a:ea typeface="メイリオ" panose="020B0604030504040204" pitchFamily="50" charset="-128"/>
                </a:rPr>
                <a:t>か</a:t>
              </a:r>
              <a:r>
                <a:rPr lang="ja-JP" altLang="en-US" sz="900" dirty="0" smtClean="0">
                  <a:latin typeface="メイリオ" panose="020B0604030504040204" pitchFamily="50" charset="-128"/>
                  <a:ea typeface="メイリオ" panose="020B0604030504040204" pitchFamily="50" charset="-128"/>
                </a:rPr>
                <a:t>月</a:t>
              </a:r>
              <a:r>
                <a:rPr lang="ja-JP" altLang="en-US" sz="900" dirty="0">
                  <a:latin typeface="メイリオ" panose="020B0604030504040204" pitchFamily="50" charset="-128"/>
                  <a:ea typeface="メイリオ" panose="020B0604030504040204" pitchFamily="50" charset="-128"/>
                </a:rPr>
                <a:t>以下の任意で設定した期間（月単位）</a:t>
              </a:r>
              <a:r>
                <a:rPr lang="ja-JP" altLang="en-US" sz="900" dirty="0" smtClean="0">
                  <a:latin typeface="メイリオ" panose="020B0604030504040204" pitchFamily="50" charset="-128"/>
                  <a:ea typeface="メイリオ" panose="020B0604030504040204" pitchFamily="50" charset="-128"/>
                </a:rPr>
                <a:t>ごとに</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出向元</a:t>
              </a:r>
              <a:r>
                <a:rPr kumimoji="1" lang="ja-JP" altLang="en-US" sz="900" dirty="0" smtClean="0">
                  <a:latin typeface="メイリオ" panose="020B0604030504040204" pitchFamily="50" charset="-128"/>
                  <a:ea typeface="メイリオ" panose="020B0604030504040204" pitchFamily="50" charset="-128"/>
                </a:rPr>
                <a:t>事業主と出向先事業主が支給申請書を作成し、</a:t>
              </a:r>
              <a:r>
                <a:rPr kumimoji="1" lang="ja-JP" altLang="en-US" sz="900" b="1" dirty="0" smtClean="0">
                  <a:solidFill>
                    <a:srgbClr val="0070C0"/>
                  </a:solidFill>
                  <a:latin typeface="メイリオ" panose="020B0604030504040204" pitchFamily="50" charset="-128"/>
                  <a:ea typeface="メイリオ" panose="020B0604030504040204" pitchFamily="50" charset="-128"/>
                </a:rPr>
                <a:t>都道府県</a:t>
              </a:r>
              <a:endParaRPr kumimoji="1" lang="en-US" altLang="ja-JP" sz="900" b="1" dirty="0" smtClean="0">
                <a:solidFill>
                  <a:srgbClr val="0070C0"/>
                </a:solidFill>
                <a:latin typeface="メイリオ" panose="020B0604030504040204" pitchFamily="50" charset="-128"/>
                <a:ea typeface="メイリオ" panose="020B0604030504040204" pitchFamily="50" charset="-128"/>
              </a:endParaRPr>
            </a:p>
            <a:p>
              <a:r>
                <a:rPr lang="en-US" altLang="ja-JP" sz="900" b="1" dirty="0">
                  <a:solidFill>
                    <a:srgbClr val="0070C0"/>
                  </a:solidFill>
                  <a:latin typeface="メイリオ" panose="020B0604030504040204" pitchFamily="50" charset="-128"/>
                  <a:ea typeface="メイリオ" panose="020B0604030504040204" pitchFamily="50" charset="-128"/>
                </a:rPr>
                <a:t> </a:t>
              </a:r>
              <a:r>
                <a:rPr lang="en-US" altLang="ja-JP" sz="900" b="1" dirty="0" smtClean="0">
                  <a:solidFill>
                    <a:srgbClr val="0070C0"/>
                  </a:solidFill>
                  <a:latin typeface="メイリオ" panose="020B0604030504040204" pitchFamily="50" charset="-128"/>
                  <a:ea typeface="メイリオ" panose="020B0604030504040204" pitchFamily="50" charset="-128"/>
                </a:rPr>
                <a:t>     </a:t>
              </a:r>
              <a:r>
                <a:rPr kumimoji="1" lang="ja-JP" altLang="en-US" sz="900" b="1" dirty="0" smtClean="0">
                  <a:solidFill>
                    <a:srgbClr val="0070C0"/>
                  </a:solidFill>
                  <a:latin typeface="メイリオ" panose="020B0604030504040204" pitchFamily="50" charset="-128"/>
                  <a:ea typeface="メイリオ" panose="020B0604030504040204" pitchFamily="50" charset="-128"/>
                </a:rPr>
                <a:t>労働局またはハローワークへ</a:t>
              </a:r>
              <a:r>
                <a:rPr kumimoji="1" lang="ja-JP" altLang="en-US" sz="900" dirty="0" smtClean="0">
                  <a:latin typeface="メイリオ" panose="020B0604030504040204" pitchFamily="50" charset="-128"/>
                  <a:ea typeface="メイリオ" panose="020B0604030504040204" pitchFamily="50" charset="-128"/>
                </a:rPr>
                <a:t>提出してください。（</a:t>
              </a:r>
              <a:r>
                <a:rPr kumimoji="1" lang="ja-JP" altLang="en-US" sz="900" b="1" dirty="0" smtClean="0">
                  <a:solidFill>
                    <a:srgbClr val="FF0000"/>
                  </a:solidFill>
                  <a:latin typeface="メイリオ" panose="020B0604030504040204" pitchFamily="50" charset="-128"/>
                  <a:ea typeface="メイリオ" panose="020B0604030504040204" pitchFamily="50" charset="-128"/>
                </a:rPr>
                <a:t>手続きは出</a:t>
              </a:r>
              <a:endParaRPr kumimoji="1" lang="en-US" altLang="ja-JP" sz="900" b="1" dirty="0" smtClean="0">
                <a:solidFill>
                  <a:srgbClr val="FF0000"/>
                </a:solidFill>
                <a:latin typeface="メイリオ" panose="020B0604030504040204" pitchFamily="50" charset="-128"/>
                <a:ea typeface="メイリオ" panose="020B0604030504040204" pitchFamily="50" charset="-128"/>
              </a:endParaRPr>
            </a:p>
            <a:p>
              <a:r>
                <a:rPr lang="en-US" altLang="ja-JP" sz="900" b="1" dirty="0">
                  <a:solidFill>
                    <a:srgbClr val="FF0000"/>
                  </a:solidFill>
                  <a:latin typeface="メイリオ" panose="020B0604030504040204" pitchFamily="50" charset="-128"/>
                  <a:ea typeface="メイリオ" panose="020B0604030504040204" pitchFamily="50" charset="-128"/>
                </a:rPr>
                <a:t> </a:t>
              </a:r>
              <a:r>
                <a:rPr lang="en-US" altLang="ja-JP" sz="900" b="1" dirty="0" smtClean="0">
                  <a:solidFill>
                    <a:srgbClr val="FF0000"/>
                  </a:solidFill>
                  <a:latin typeface="メイリオ" panose="020B0604030504040204" pitchFamily="50" charset="-128"/>
                  <a:ea typeface="メイリオ" panose="020B0604030504040204" pitchFamily="50" charset="-128"/>
                </a:rPr>
                <a:t>     </a:t>
              </a:r>
              <a:r>
                <a:rPr kumimoji="1" lang="ja-JP" altLang="en-US" sz="900" b="1" dirty="0" smtClean="0">
                  <a:solidFill>
                    <a:srgbClr val="FF0000"/>
                  </a:solidFill>
                  <a:latin typeface="メイリオ" panose="020B0604030504040204" pitchFamily="50" charset="-128"/>
                  <a:ea typeface="メイリオ" panose="020B0604030504040204" pitchFamily="50" charset="-128"/>
                </a:rPr>
                <a:t>向元事業主</a:t>
              </a:r>
              <a:r>
                <a:rPr kumimoji="1" lang="ja-JP" altLang="en-US" sz="900" dirty="0" smtClean="0">
                  <a:latin typeface="メイリオ" panose="020B0604030504040204" pitchFamily="50" charset="-128"/>
                  <a:ea typeface="メイリオ" panose="020B0604030504040204" pitchFamily="50" charset="-128"/>
                </a:rPr>
                <a:t>がまとめて行います）</a:t>
              </a:r>
            </a:p>
          </p:txBody>
        </p:sp>
        <p:sp>
          <p:nvSpPr>
            <p:cNvPr id="46" name="テキスト ボックス 45"/>
            <p:cNvSpPr txBox="1"/>
            <p:nvPr/>
          </p:nvSpPr>
          <p:spPr>
            <a:xfrm>
              <a:off x="3176229" y="2070991"/>
              <a:ext cx="4021101" cy="369332"/>
            </a:xfrm>
            <a:prstGeom prst="rect">
              <a:avLst/>
            </a:prstGeom>
            <a:noFill/>
            <a:ln>
              <a:noFill/>
            </a:ln>
          </p:spPr>
          <p:txBody>
            <a:bodyPr vert="horz" wrap="square" rtlCol="0">
              <a:spAutoFit/>
            </a:bodyPr>
            <a:lstStyle/>
            <a:p>
              <a:r>
                <a:rPr kumimoji="1" lang="en-US" altLang="ja-JP" sz="900" dirty="0" smtClean="0">
                  <a:latin typeface="メイリオ" panose="020B0604030504040204" pitchFamily="50" charset="-128"/>
                  <a:ea typeface="メイリオ" panose="020B0604030504040204" pitchFamily="50" charset="-128"/>
                </a:rPr>
                <a:t>※4</a:t>
              </a:r>
              <a:r>
                <a:rPr kumimoji="1" lang="ja-JP" altLang="en-US" sz="900" dirty="0" smtClean="0">
                  <a:latin typeface="メイリオ" panose="020B0604030504040204" pitchFamily="50" charset="-128"/>
                  <a:ea typeface="メイリオ" panose="020B0604030504040204" pitchFamily="50" charset="-128"/>
                </a:rPr>
                <a:t>　支給申請書に基づき、出向元事業主・出向先事業主それぞれ</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　　に助成金を支給します。</a:t>
              </a:r>
            </a:p>
          </p:txBody>
        </p:sp>
        <p:sp>
          <p:nvSpPr>
            <p:cNvPr id="63" name="テキスト ボックス 62"/>
            <p:cNvSpPr txBox="1"/>
            <p:nvPr/>
          </p:nvSpPr>
          <p:spPr>
            <a:xfrm>
              <a:off x="3182675" y="2485609"/>
              <a:ext cx="4021101" cy="623248"/>
            </a:xfrm>
            <a:prstGeom prst="rect">
              <a:avLst/>
            </a:prstGeom>
            <a:noFill/>
            <a:ln>
              <a:noFill/>
            </a:ln>
          </p:spPr>
          <p:txBody>
            <a:bodyPr vert="horz" wrap="square" rtlCol="0">
              <a:spAutoFit/>
            </a:bodyPr>
            <a:lstStyle/>
            <a:p>
              <a:r>
                <a:rPr kumimoji="1" lang="en-US" altLang="ja-JP" sz="900" dirty="0" smtClean="0">
                  <a:latin typeface="メイリオ" panose="020B0604030504040204" pitchFamily="50" charset="-128"/>
                  <a:ea typeface="メイリオ" panose="020B0604030504040204" pitchFamily="50" charset="-128"/>
                </a:rPr>
                <a:t>※5</a:t>
              </a:r>
              <a:r>
                <a:rPr kumimoji="1" lang="ja-JP" altLang="en-US" sz="900" dirty="0" smtClean="0">
                  <a:latin typeface="メイリオ" panose="020B0604030504040204" pitchFamily="50" charset="-128"/>
                  <a:ea typeface="メイリオ" panose="020B0604030504040204" pitchFamily="50" charset="-128"/>
                </a:rPr>
                <a:t>　計画届の提出および支給の申請は</a:t>
              </a:r>
              <a:r>
                <a:rPr kumimoji="1" lang="ja-JP" altLang="en-US" sz="900" b="1" dirty="0" smtClean="0">
                  <a:solidFill>
                    <a:srgbClr val="0070C0"/>
                  </a:solidFill>
                  <a:latin typeface="メイリオ" panose="020B0604030504040204" pitchFamily="50" charset="-128"/>
                  <a:ea typeface="メイリオ" panose="020B0604030504040204" pitchFamily="50" charset="-128"/>
                </a:rPr>
                <a:t>オンラインでも</a:t>
              </a:r>
              <a:r>
                <a:rPr kumimoji="1" lang="ja-JP" altLang="en-US" sz="900" dirty="0" smtClean="0">
                  <a:latin typeface="メイリオ" panose="020B0604030504040204" pitchFamily="50" charset="-128"/>
                  <a:ea typeface="メイリオ" panose="020B0604030504040204" pitchFamily="50" charset="-128"/>
                </a:rPr>
                <a:t>受け付けて</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おります。</a:t>
              </a:r>
              <a:endParaRPr lang="en-US" altLang="ja-JP" sz="900" b="1" dirty="0">
                <a:solidFill>
                  <a:srgbClr val="0070C0"/>
                </a:solidFill>
                <a:latin typeface="メイリオ" panose="020B0604030504040204" pitchFamily="50" charset="-128"/>
                <a:ea typeface="メイリオ" panose="020B0604030504040204" pitchFamily="50" charset="-128"/>
              </a:endParaRPr>
            </a:p>
            <a:p>
              <a:r>
                <a:rPr lang="ja-JP" altLang="en-US" sz="900" b="1" dirty="0">
                  <a:solidFill>
                    <a:srgbClr val="0070C0"/>
                  </a:solidFill>
                  <a:latin typeface="メイリオ" panose="020B0604030504040204" pitchFamily="50" charset="-128"/>
                  <a:ea typeface="メイリオ" panose="020B0604030504040204" pitchFamily="50" charset="-128"/>
                </a:rPr>
                <a:t> </a:t>
              </a:r>
              <a:r>
                <a:rPr lang="ja-JP" altLang="en-US" sz="900" b="1" dirty="0" smtClean="0">
                  <a:solidFill>
                    <a:srgbClr val="0070C0"/>
                  </a:solidFill>
                  <a:latin typeface="メイリオ" panose="020B0604030504040204" pitchFamily="50" charset="-128"/>
                  <a:ea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rPr>
                <a:t>雇用調整助成金・産業雇用安定助成金オンライン受付システム</a:t>
              </a:r>
              <a:r>
                <a:rPr lang="en-US" altLang="ja-JP" sz="900" b="1" dirty="0" smtClean="0">
                  <a:latin typeface="メイリオ" panose="020B0604030504040204" pitchFamily="50" charset="-128"/>
                  <a:ea typeface="メイリオ" panose="020B0604030504040204" pitchFamily="50" charset="-128"/>
                </a:rPr>
                <a:t>】      </a:t>
              </a:r>
            </a:p>
            <a:p>
              <a:pPr>
                <a:lnSpc>
                  <a:spcPts val="900"/>
                </a:lnSpc>
              </a:pPr>
              <a:r>
                <a:rPr lang="en-US" altLang="ja-JP" sz="900" b="1" dirty="0">
                  <a:solidFill>
                    <a:srgbClr val="FF0000"/>
                  </a:solidFill>
                  <a:latin typeface="メイリオ" panose="020B0604030504040204" pitchFamily="50" charset="-128"/>
                  <a:ea typeface="メイリオ" panose="020B0604030504040204" pitchFamily="50" charset="-128"/>
                </a:rPr>
                <a:t> </a:t>
              </a:r>
              <a:r>
                <a:rPr lang="en-US" altLang="ja-JP" sz="900" b="1" dirty="0" smtClean="0">
                  <a:solidFill>
                    <a:srgbClr val="FF0000"/>
                  </a:solidFill>
                  <a:latin typeface="メイリオ" panose="020B0604030504040204" pitchFamily="50" charset="-128"/>
                  <a:ea typeface="メイリオ" panose="020B0604030504040204" pitchFamily="50" charset="-128"/>
                </a:rPr>
                <a:t>     </a:t>
              </a:r>
              <a:r>
                <a:rPr lang="en-US" altLang="ja-JP" sz="780" u="sng" dirty="0" smtClean="0">
                  <a:solidFill>
                    <a:srgbClr val="0000CC"/>
                  </a:solidFill>
                  <a:latin typeface="メイリオ" panose="020B0604030504040204" pitchFamily="50" charset="-128"/>
                  <a:ea typeface="メイリオ" panose="020B0604030504040204" pitchFamily="50" charset="-128"/>
                </a:rPr>
                <a:t>https</a:t>
              </a:r>
              <a:r>
                <a:rPr lang="en-US" altLang="ja-JP" sz="780" u="sng" dirty="0">
                  <a:solidFill>
                    <a:srgbClr val="0000CC"/>
                  </a:solidFill>
                  <a:latin typeface="メイリオ" panose="020B0604030504040204" pitchFamily="50" charset="-128"/>
                  <a:ea typeface="メイリオ" panose="020B0604030504040204" pitchFamily="50" charset="-128"/>
                </a:rPr>
                <a:t>://</a:t>
              </a:r>
              <a:r>
                <a:rPr lang="en-US" altLang="ja-JP" sz="780" u="sng" dirty="0" smtClean="0">
                  <a:solidFill>
                    <a:srgbClr val="0000CC"/>
                  </a:solidFill>
                  <a:latin typeface="メイリオ" panose="020B0604030504040204" pitchFamily="50" charset="-128"/>
                  <a:ea typeface="メイリオ" panose="020B0604030504040204" pitchFamily="50" charset="-128"/>
                </a:rPr>
                <a:t>kochokin.hellowork.mhlw.go.jp/prweb/shinsei/</a:t>
              </a:r>
              <a:endParaRPr kumimoji="1" lang="ja-JP" altLang="en-US" sz="780" u="sng" dirty="0" smtClean="0">
                <a:solidFill>
                  <a:srgbClr val="0000CC"/>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83134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5422" y="8199106"/>
            <a:ext cx="6960853" cy="179713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64255" y="1325674"/>
            <a:ext cx="6887052" cy="1279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3630" y="18041"/>
            <a:ext cx="7153641" cy="8152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86" b="1" dirty="0"/>
              <a:t>雇用シェア（在籍型出向制度）を活用して、</a:t>
            </a:r>
            <a:endParaRPr lang="en-US" altLang="ja-JP" sz="2086" b="1" dirty="0"/>
          </a:p>
          <a:p>
            <a:pPr algn="ctr"/>
            <a:r>
              <a:rPr lang="ja-JP" altLang="en-US" sz="2086" b="1" dirty="0"/>
              <a:t>従業員の雇用を守る企業を無料で支援します</a:t>
            </a:r>
          </a:p>
        </p:txBody>
      </p:sp>
      <p:sp>
        <p:nvSpPr>
          <p:cNvPr id="5" name="テキスト ボックス 4"/>
          <p:cNvSpPr txBox="1"/>
          <p:nvPr/>
        </p:nvSpPr>
        <p:spPr>
          <a:xfrm>
            <a:off x="189110" y="1495408"/>
            <a:ext cx="6862197" cy="991041"/>
          </a:xfrm>
          <a:prstGeom prst="rect">
            <a:avLst/>
          </a:prstGeom>
          <a:noFill/>
        </p:spPr>
        <p:txBody>
          <a:bodyPr wrap="square" rtlCol="0">
            <a:spAutoFit/>
          </a:bodyPr>
          <a:lstStyle/>
          <a:p>
            <a:r>
              <a:rPr lang="ja-JP" altLang="en-US" sz="1460" dirty="0">
                <a:latin typeface="Meiryo UI" panose="020B0604030504040204" pitchFamily="50" charset="-128"/>
                <a:ea typeface="Meiryo UI" panose="020B0604030504040204" pitchFamily="50" charset="-128"/>
              </a:rPr>
              <a:t>  新型コロナウイルス感染症の影響により、一時的に雇用過剰となった企業が従業員の雇用を守るために、人手不足等の企業との間で雇用シェア（在籍型出向）を活用しようとする場合に、双方の企業に対して出向のマッチングを無料で行います。（以下「雇用を守る出向支援プログラム２０２０」をご参照ください）</a:t>
            </a:r>
          </a:p>
        </p:txBody>
      </p:sp>
      <p:sp>
        <p:nvSpPr>
          <p:cNvPr id="10" name="テキスト ボックス 9"/>
          <p:cNvSpPr txBox="1"/>
          <p:nvPr/>
        </p:nvSpPr>
        <p:spPr>
          <a:xfrm>
            <a:off x="166985" y="7907181"/>
            <a:ext cx="2502450" cy="317010"/>
          </a:xfrm>
          <a:prstGeom prst="rect">
            <a:avLst/>
          </a:prstGeom>
          <a:solidFill>
            <a:srgbClr val="0070C0"/>
          </a:solidFill>
          <a:ln>
            <a:noFill/>
          </a:ln>
        </p:spPr>
        <p:txBody>
          <a:bodyPr wrap="square" rtlCol="0" anchor="ctr" anchorCtr="0">
            <a:spAutoFit/>
          </a:bodyPr>
          <a:lstStyle/>
          <a:p>
            <a:pPr algn="ctr"/>
            <a:r>
              <a:rPr lang="ja-JP" altLang="en-US" sz="1460" dirty="0">
                <a:solidFill>
                  <a:schemeClr val="bg1"/>
                </a:solidFill>
                <a:latin typeface="ＭＳ ゴシック" panose="020B0609070205080204" pitchFamily="49" charset="-128"/>
                <a:ea typeface="ＭＳ ゴシック" panose="020B0609070205080204" pitchFamily="49" charset="-128"/>
              </a:rPr>
              <a:t>産業雇用安定センターとは</a:t>
            </a: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241" y="959376"/>
            <a:ext cx="2388309" cy="237075"/>
          </a:xfrm>
          <a:prstGeom prst="rect">
            <a:avLst/>
          </a:prstGeom>
          <a:solidFill>
            <a:schemeClr val="bg1"/>
          </a:solidFill>
        </p:spPr>
      </p:pic>
      <p:sp>
        <p:nvSpPr>
          <p:cNvPr id="8" name="テキスト ボックス 7"/>
          <p:cNvSpPr txBox="1"/>
          <p:nvPr/>
        </p:nvSpPr>
        <p:spPr>
          <a:xfrm>
            <a:off x="164438" y="1157027"/>
            <a:ext cx="789550" cy="317010"/>
          </a:xfrm>
          <a:prstGeom prst="rect">
            <a:avLst/>
          </a:prstGeom>
          <a:solidFill>
            <a:srgbClr val="0070C0"/>
          </a:solidFill>
          <a:ln>
            <a:noFill/>
          </a:ln>
        </p:spPr>
        <p:txBody>
          <a:bodyPr wrap="square" rtlCol="0" anchor="ctr" anchorCtr="0">
            <a:spAutoFit/>
          </a:bodyPr>
          <a:lstStyle/>
          <a:p>
            <a:pPr algn="ctr"/>
            <a:r>
              <a:rPr lang="ja-JP" altLang="en-US" sz="1460" dirty="0">
                <a:solidFill>
                  <a:schemeClr val="bg1"/>
                </a:solidFill>
                <a:latin typeface="ＭＳ ゴシック" panose="020B0609070205080204" pitchFamily="49" charset="-128"/>
                <a:ea typeface="ＭＳ ゴシック" panose="020B0609070205080204" pitchFamily="49" charset="-128"/>
              </a:rPr>
              <a:t>概　要</a:t>
            </a:r>
          </a:p>
        </p:txBody>
      </p:sp>
      <p:sp>
        <p:nvSpPr>
          <p:cNvPr id="15" name="テキスト ボックス 14"/>
          <p:cNvSpPr txBox="1"/>
          <p:nvPr/>
        </p:nvSpPr>
        <p:spPr>
          <a:xfrm>
            <a:off x="164255" y="8283629"/>
            <a:ext cx="6936989" cy="1594283"/>
          </a:xfrm>
          <a:prstGeom prst="rect">
            <a:avLst/>
          </a:prstGeom>
          <a:noFill/>
        </p:spPr>
        <p:txBody>
          <a:bodyPr wrap="square" rtlCol="0">
            <a:spAutoFit/>
          </a:bodyPr>
          <a:lstStyle/>
          <a:p>
            <a:pPr marL="298066" indent="-298066">
              <a:spcBef>
                <a:spcPts val="626"/>
              </a:spcBef>
              <a:buFont typeface="Wingdings" panose="05000000000000000000" pitchFamily="2" charset="2"/>
              <a:buChar char="Ø"/>
            </a:pPr>
            <a:r>
              <a:rPr lang="ja-JP" altLang="en-US" sz="1460" dirty="0">
                <a:latin typeface="Meiryo UI" panose="020B0604030504040204" pitchFamily="50" charset="-128"/>
                <a:ea typeface="Meiryo UI" panose="020B0604030504040204" pitchFamily="50" charset="-128"/>
              </a:rPr>
              <a:t>産業雇用安定センターは、企業間の出向や移籍を支援することにより「失業なき労働移動」を実現するため、</a:t>
            </a:r>
            <a:r>
              <a:rPr lang="en-US" altLang="ja-JP" sz="1460" dirty="0">
                <a:latin typeface="Meiryo UI" panose="020B0604030504040204" pitchFamily="50" charset="-128"/>
                <a:ea typeface="Meiryo UI" panose="020B0604030504040204" pitchFamily="50" charset="-128"/>
              </a:rPr>
              <a:t>1987</a:t>
            </a:r>
            <a:r>
              <a:rPr lang="ja-JP" altLang="en-US" sz="1460" dirty="0">
                <a:latin typeface="Meiryo UI" panose="020B0604030504040204" pitchFamily="50" charset="-128"/>
                <a:ea typeface="Meiryo UI" panose="020B0604030504040204" pitchFamily="50" charset="-128"/>
              </a:rPr>
              <a:t>年に国と事業主団体等が協力して設立された公益財団法人です。</a:t>
            </a:r>
            <a:endParaRPr lang="en-US" altLang="ja-JP" sz="1460" dirty="0">
              <a:latin typeface="Meiryo UI" panose="020B0604030504040204" pitchFamily="50" charset="-128"/>
              <a:ea typeface="Meiryo UI" panose="020B0604030504040204" pitchFamily="50" charset="-128"/>
            </a:endParaRPr>
          </a:p>
          <a:p>
            <a:pPr marL="298066" indent="-298066">
              <a:spcBef>
                <a:spcPts val="626"/>
              </a:spcBef>
              <a:buFont typeface="Wingdings" panose="05000000000000000000" pitchFamily="2" charset="2"/>
              <a:buChar char="Ø"/>
            </a:pPr>
            <a:r>
              <a:rPr lang="ja-JP" altLang="en-US" sz="1460" dirty="0">
                <a:latin typeface="Meiryo UI" panose="020B0604030504040204" pitchFamily="50" charset="-128"/>
                <a:ea typeface="Meiryo UI" panose="020B0604030504040204" pitchFamily="50" charset="-128"/>
              </a:rPr>
              <a:t>設立以来、</a:t>
            </a:r>
            <a:r>
              <a:rPr lang="en-US" altLang="ja-JP" sz="1460" dirty="0">
                <a:latin typeface="Meiryo UI" panose="020B0604030504040204" pitchFamily="50" charset="-128"/>
                <a:ea typeface="Meiryo UI" panose="020B0604030504040204" pitchFamily="50" charset="-128"/>
              </a:rPr>
              <a:t>21</a:t>
            </a:r>
            <a:r>
              <a:rPr lang="ja-JP" altLang="en-US" sz="1460" dirty="0">
                <a:latin typeface="Meiryo UI" panose="020B0604030504040204" pitchFamily="50" charset="-128"/>
                <a:ea typeface="Meiryo UI" panose="020B0604030504040204" pitchFamily="50" charset="-128"/>
              </a:rPr>
              <a:t>万件以上の出向・移籍の成立実績があります。　            （ｾﾝﾀｰ</a:t>
            </a:r>
            <a:r>
              <a:rPr lang="en-US" altLang="ja-JP" sz="1460" dirty="0">
                <a:latin typeface="Meiryo UI" panose="020B0604030504040204" pitchFamily="50" charset="-128"/>
                <a:ea typeface="Meiryo UI" panose="020B0604030504040204" pitchFamily="50" charset="-128"/>
              </a:rPr>
              <a:t>HP</a:t>
            </a:r>
            <a:r>
              <a:rPr lang="ja-JP" altLang="en-US" sz="1460" dirty="0">
                <a:latin typeface="Meiryo UI" panose="020B0604030504040204" pitchFamily="50" charset="-128"/>
                <a:ea typeface="Meiryo UI" panose="020B0604030504040204" pitchFamily="50" charset="-128"/>
              </a:rPr>
              <a:t>）</a:t>
            </a:r>
          </a:p>
          <a:p>
            <a:pPr marL="298066" indent="-298066">
              <a:spcBef>
                <a:spcPts val="626"/>
              </a:spcBef>
              <a:buFont typeface="Wingdings" panose="05000000000000000000" pitchFamily="2" charset="2"/>
              <a:buChar char="Ø"/>
            </a:pPr>
            <a:r>
              <a:rPr lang="ja-JP" altLang="en-US" sz="1460" dirty="0">
                <a:latin typeface="Meiryo UI" panose="020B0604030504040204" pitchFamily="50" charset="-128"/>
                <a:ea typeface="Meiryo UI" panose="020B0604030504040204" pitchFamily="50" charset="-128"/>
              </a:rPr>
              <a:t>全国４７都道府県の県庁所在地に当センターの事務所があり、無料にて</a:t>
            </a:r>
            <a:endParaRPr lang="en-US" altLang="ja-JP" sz="1460" dirty="0">
              <a:latin typeface="Meiryo UI" panose="020B0604030504040204" pitchFamily="50" charset="-128"/>
              <a:ea typeface="Meiryo UI" panose="020B0604030504040204" pitchFamily="50" charset="-128"/>
            </a:endParaRPr>
          </a:p>
          <a:p>
            <a:r>
              <a:rPr lang="ja-JP" altLang="en-US" sz="1460" dirty="0">
                <a:latin typeface="Meiryo UI" panose="020B0604030504040204" pitchFamily="50" charset="-128"/>
                <a:ea typeface="Meiryo UI" panose="020B0604030504040204" pitchFamily="50" charset="-128"/>
              </a:rPr>
              <a:t>　　 企業からのご相談を承ります。</a:t>
            </a:r>
            <a:endParaRPr lang="en-US" altLang="ja-JP" sz="146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935" y="9324057"/>
            <a:ext cx="628757" cy="629028"/>
          </a:xfrm>
          <a:prstGeom prst="rect">
            <a:avLst/>
          </a:prstGeom>
          <a:ln>
            <a:noFill/>
          </a:ln>
        </p:spPr>
      </p:pic>
      <p:pic>
        <p:nvPicPr>
          <p:cNvPr id="22" name="図 21"/>
          <p:cNvPicPr>
            <a:picLocks noChangeAspect="1"/>
          </p:cNvPicPr>
          <p:nvPr/>
        </p:nvPicPr>
        <p:blipFill>
          <a:blip r:embed="rId4"/>
          <a:stretch>
            <a:fillRect/>
          </a:stretch>
        </p:blipFill>
        <p:spPr>
          <a:xfrm>
            <a:off x="23630" y="2776055"/>
            <a:ext cx="7153641" cy="4794927"/>
          </a:xfrm>
          <a:prstGeom prst="rect">
            <a:avLst/>
          </a:prstGeom>
          <a:ln>
            <a:noFill/>
          </a:ln>
        </p:spPr>
      </p:pic>
    </p:spTree>
    <p:extLst>
      <p:ext uri="{BB962C8B-B14F-4D97-AF65-F5344CB8AC3E}">
        <p14:creationId xmlns:p14="http://schemas.microsoft.com/office/powerpoint/2010/main" val="231746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897664595"/>
              </p:ext>
            </p:extLst>
          </p:nvPr>
        </p:nvGraphicFramePr>
        <p:xfrm>
          <a:off x="92075" y="92075"/>
          <a:ext cx="7016750" cy="10248900"/>
        </p:xfrm>
        <a:graphic>
          <a:graphicData uri="http://schemas.openxmlformats.org/presentationml/2006/ole">
            <mc:AlternateContent xmlns:mc="http://schemas.openxmlformats.org/markup-compatibility/2006">
              <mc:Choice xmlns:v="urn:schemas-microsoft-com:vml" Requires="v">
                <p:oleObj spid="_x0000_s2085" name="文書" r:id="rId3" imgW="7015997" imgH="10249231" progId="Word.Document.12">
                  <p:embed/>
                </p:oleObj>
              </mc:Choice>
              <mc:Fallback>
                <p:oleObj name="文書" r:id="rId3" imgW="7015997" imgH="10249231" progId="Word.Document.12">
                  <p:embed/>
                  <p:pic>
                    <p:nvPicPr>
                      <p:cNvPr id="0" name=""/>
                      <p:cNvPicPr/>
                      <p:nvPr/>
                    </p:nvPicPr>
                    <p:blipFill>
                      <a:blip r:embed="rId4"/>
                      <a:stretch>
                        <a:fillRect/>
                      </a:stretch>
                    </p:blipFill>
                    <p:spPr>
                      <a:xfrm>
                        <a:off x="92075" y="92075"/>
                        <a:ext cx="7016750" cy="10248900"/>
                      </a:xfrm>
                      <a:prstGeom prst="rect">
                        <a:avLst/>
                      </a:prstGeom>
                    </p:spPr>
                  </p:pic>
                </p:oleObj>
              </mc:Fallback>
            </mc:AlternateContent>
          </a:graphicData>
        </a:graphic>
      </p:graphicFrame>
    </p:spTree>
    <p:extLst>
      <p:ext uri="{BB962C8B-B14F-4D97-AF65-F5344CB8AC3E}">
        <p14:creationId xmlns:p14="http://schemas.microsoft.com/office/powerpoint/2010/main" val="2501666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rgbClr val="FF0000"/>
          </a:solidFill>
        </a:ln>
      </a:spPr>
      <a:bodyPr wrap="square" rtlCol="0">
        <a:spAutoFit/>
      </a:bodyPr>
      <a:lstStyle>
        <a:defPPr fontAlgn="base">
          <a:spcBef>
            <a:spcPct val="0"/>
          </a:spcBef>
          <a:spcAft>
            <a:spcPct val="0"/>
          </a:spcAft>
          <a:defRPr kumimoji="1" sz="1050" b="1" dirty="0" smtClean="0">
            <a:latin typeface="HG丸ｺﾞｼｯｸM-PRO" pitchFamily="50" charset="-128"/>
            <a:ea typeface="HG丸ｺﾞｼｯｸM-PRO"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1581</Words>
  <Application>Microsoft Office PowerPoint</Application>
  <PresentationFormat>ユーザー設定</PresentationFormat>
  <Paragraphs>138</Paragraphs>
  <Slides>4</Slides>
  <Notes>2</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7" baseType="lpstr">
      <vt:lpstr>HG丸ｺﾞｼｯｸM-PRO</vt:lpstr>
      <vt:lpstr>Meiryo UI</vt:lpstr>
      <vt:lpstr>ＭＳ Ｐゴシック</vt:lpstr>
      <vt:lpstr>ＭＳ ゴシック</vt:lpstr>
      <vt:lpstr>ＭＳ 明朝</vt:lpstr>
      <vt:lpstr>メイリオ</vt:lpstr>
      <vt:lpstr>游ゴシック</vt:lpstr>
      <vt:lpstr>Arial</vt:lpstr>
      <vt:lpstr>Calibri</vt:lpstr>
      <vt:lpstr>Times New Roman</vt:lpstr>
      <vt:lpstr>Wingdings</vt:lpstr>
      <vt:lpstr>Office テーマ</vt:lpstr>
      <vt:lpstr>文書</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2017-04-07T07:25:59Z</dcterms:created>
  <dcterms:modified xsi:type="dcterms:W3CDTF">2021-07-07T01:12:11Z</dcterms:modified>
</cp:coreProperties>
</file>