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6"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5F0B"/>
    <a:srgbClr val="FEF6F0"/>
    <a:srgbClr val="FFFFCC"/>
    <a:srgbClr val="FFFFFF"/>
    <a:srgbClr val="FFFF99"/>
    <a:srgbClr val="FFFF66"/>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99612" autoAdjust="0"/>
  </p:normalViewPr>
  <p:slideViewPr>
    <p:cSldViewPr>
      <p:cViewPr varScale="1">
        <p:scale>
          <a:sx n="59" d="100"/>
          <a:sy n="59" d="100"/>
        </p:scale>
        <p:origin x="2280" y="7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28" d="100"/>
          <a:sy n="28" d="100"/>
        </p:scale>
        <p:origin x="-2280"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0630" tIns="45315" rIns="90630" bIns="4531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0630" tIns="45315" rIns="90630" bIns="45315" rtlCol="0"/>
          <a:lstStyle>
            <a:lvl1pPr algn="r">
              <a:defRPr sz="1100"/>
            </a:lvl1pPr>
          </a:lstStyle>
          <a:p>
            <a:fld id="{8BE6D89D-62BB-4AB8-B8E3-7583E1B617B4}" type="datetimeFigureOut">
              <a:rPr kumimoji="1" lang="ja-JP" altLang="en-US" smtClean="0"/>
              <a:t>2021/8/6</a:t>
            </a:fld>
            <a:endParaRPr kumimoji="1" lang="ja-JP" altLang="en-US"/>
          </a:p>
        </p:txBody>
      </p:sp>
      <p:sp>
        <p:nvSpPr>
          <p:cNvPr id="4" name="スライド イメージ プレースホルダー 3"/>
          <p:cNvSpPr>
            <a:spLocks noGrp="1" noRot="1" noChangeAspect="1"/>
          </p:cNvSpPr>
          <p:nvPr>
            <p:ph type="sldImg" idx="2"/>
          </p:nvPr>
        </p:nvSpPr>
        <p:spPr>
          <a:xfrm>
            <a:off x="2087563" y="741363"/>
            <a:ext cx="2560637" cy="3698875"/>
          </a:xfrm>
          <a:prstGeom prst="rect">
            <a:avLst/>
          </a:prstGeom>
          <a:noFill/>
          <a:ln w="12700">
            <a:solidFill>
              <a:prstClr val="black"/>
            </a:solidFill>
          </a:ln>
        </p:spPr>
        <p:txBody>
          <a:bodyPr vert="horz" lIns="90630" tIns="45315" rIns="90630" bIns="45315"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0630" tIns="45315" rIns="90630" bIns="453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0630" tIns="45315" rIns="90630" bIns="4531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0630" tIns="45315" rIns="90630" bIns="45315" rtlCol="0" anchor="b"/>
          <a:lstStyle>
            <a:lvl1pPr algn="r">
              <a:defRPr sz="1100"/>
            </a:lvl1pPr>
          </a:lstStyle>
          <a:p>
            <a:fld id="{8CB7CBEA-DFBC-4BB1-91D9-84CD5F144BC7}" type="slidenum">
              <a:rPr kumimoji="1" lang="ja-JP" altLang="en-US" smtClean="0"/>
              <a:t>‹#›</a:t>
            </a:fld>
            <a:endParaRPr kumimoji="1" lang="ja-JP" altLang="en-US"/>
          </a:p>
        </p:txBody>
      </p:sp>
    </p:spTree>
    <p:extLst>
      <p:ext uri="{BB962C8B-B14F-4D97-AF65-F5344CB8AC3E}">
        <p14:creationId xmlns:p14="http://schemas.microsoft.com/office/powerpoint/2010/main" val="30591631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1363"/>
            <a:ext cx="2560637" cy="36988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CB7CBEA-DFBC-4BB1-91D9-84CD5F144BC7}" type="slidenum">
              <a:rPr kumimoji="1" lang="ja-JP" altLang="en-US" smtClean="0"/>
              <a:t>1</a:t>
            </a:fld>
            <a:endParaRPr kumimoji="1" lang="ja-JP" altLang="en-US"/>
          </a:p>
        </p:txBody>
      </p:sp>
    </p:spTree>
    <p:extLst>
      <p:ext uri="{BB962C8B-B14F-4D97-AF65-F5344CB8AC3E}">
        <p14:creationId xmlns:p14="http://schemas.microsoft.com/office/powerpoint/2010/main" val="3025449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58888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29413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63720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248527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02556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9471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414466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160577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124471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3221059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7DB8EA-FE74-4C7D-8DA3-17CD9FDFBB59}"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76655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5"/>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9"/>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7DB8EA-FE74-4C7D-8DA3-17CD9FDFBB59}" type="datetimeFigureOut">
              <a:rPr kumimoji="1" lang="ja-JP" altLang="en-US" smtClean="0"/>
              <a:t>2021/8/6</a:t>
            </a:fld>
            <a:endParaRPr kumimoji="1" lang="ja-JP" altLang="en-US"/>
          </a:p>
        </p:txBody>
      </p:sp>
      <p:sp>
        <p:nvSpPr>
          <p:cNvPr id="5" name="フッター プレースホルダー 4"/>
          <p:cNvSpPr>
            <a:spLocks noGrp="1"/>
          </p:cNvSpPr>
          <p:nvPr>
            <p:ph type="ftr" sz="quarter" idx="3"/>
          </p:nvPr>
        </p:nvSpPr>
        <p:spPr>
          <a:xfrm>
            <a:off x="2343150" y="9181399"/>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9"/>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915E8E-18FE-4F28-A335-025B1FFF2810}" type="slidenum">
              <a:rPr kumimoji="1" lang="ja-JP" altLang="en-US" smtClean="0"/>
              <a:t>‹#›</a:t>
            </a:fld>
            <a:endParaRPr kumimoji="1" lang="ja-JP" altLang="en-US"/>
          </a:p>
        </p:txBody>
      </p:sp>
    </p:spTree>
    <p:extLst>
      <p:ext uri="{BB962C8B-B14F-4D97-AF65-F5344CB8AC3E}">
        <p14:creationId xmlns:p14="http://schemas.microsoft.com/office/powerpoint/2010/main" val="230993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27764" y="9122567"/>
            <a:ext cx="6587797" cy="51552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1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２）ここでいう「生産性」とは、企業の決算書類から算出した、労働者１人当たりの付加価値を指します。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助成金</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の支給申請時の直近の決算書類に基づく生産性と、その３年度前の決算書類に基づく生産性を比較し、</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伸び率</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が</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一定水準を超えている場合等に、加算して支給されます。</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21"/>
          <p:cNvSpPr/>
          <p:nvPr/>
        </p:nvSpPr>
        <p:spPr>
          <a:xfrm>
            <a:off x="7438" y="17121"/>
            <a:ext cx="6829236" cy="749448"/>
          </a:xfrm>
          <a:prstGeom prst="roundRect">
            <a:avLst>
              <a:gd name="adj" fmla="val 15848"/>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lstStyle/>
          <a:p>
            <a:r>
              <a:rPr kumimoji="1"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令和</a:t>
            </a:r>
            <a:r>
              <a:rPr kumimoji="1" lang="en-US" altLang="ja-JP"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3</a:t>
            </a:r>
            <a:r>
              <a:rPr kumimoji="1"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年</a:t>
            </a:r>
            <a:r>
              <a:rPr kumimoji="1" lang="en-US" altLang="ja-JP"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8</a:t>
            </a:r>
            <a:r>
              <a:rPr kumimoji="1" lang="ja-JP" altLang="en-US"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月から　　　　　　　　</a:t>
            </a:r>
            <a:r>
              <a:rPr kumimoji="1" lang="ja-JP" altLang="en-US" sz="1600"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kumimoji="1" lang="ja-JP" altLang="en-US" sz="1600" b="1"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a:t>
            </a:r>
            <a:r>
              <a:rPr kumimoji="1" lang="en-US" altLang="ja-JP" sz="1600" b="1"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kumimoji="1" lang="ja-JP" altLang="en-US" sz="1600" b="1"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愛　媛　版　</a:t>
            </a:r>
            <a:r>
              <a:rPr kumimoji="1" lang="en-US" altLang="ja-JP" sz="1600" b="1"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endParaRPr kumimoji="1" lang="en-US" altLang="ja-JP" sz="16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pPr algn="ctr"/>
            <a:r>
              <a:rPr kumimoji="1"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「業務改善助成金」</a:t>
            </a:r>
            <a:r>
              <a:rPr kumimoji="1" lang="ja-JP" altLang="en-US" sz="24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が使いやすくなります</a:t>
            </a:r>
            <a:endParaRPr kumimoji="1" lang="en-US" altLang="ja-JP" sz="24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sp>
        <p:nvSpPr>
          <p:cNvPr id="20" name="テキスト ボックス 19"/>
          <p:cNvSpPr txBox="1"/>
          <p:nvPr/>
        </p:nvSpPr>
        <p:spPr>
          <a:xfrm>
            <a:off x="340491" y="9591809"/>
            <a:ext cx="6248574" cy="323165"/>
          </a:xfrm>
          <a:prstGeom prst="rect">
            <a:avLst/>
          </a:prstGeom>
          <a:noFill/>
        </p:spPr>
        <p:txBody>
          <a:bodyPr wrap="square" rtlCol="0">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○助成金受給の流れや申請先等については裏面をご覧ください</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6175205" y="5871462"/>
            <a:ext cx="591840" cy="33855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6264113" y="5356220"/>
            <a:ext cx="591840" cy="33855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6132193" y="6942286"/>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8935" y="1822978"/>
            <a:ext cx="645765" cy="607114"/>
          </a:xfrm>
          <a:prstGeom prst="rect">
            <a:avLst/>
          </a:prstGeom>
          <a:noFill/>
          <a:ln>
            <a:noFill/>
          </a:ln>
        </p:spPr>
      </p:pic>
      <p:sp>
        <p:nvSpPr>
          <p:cNvPr id="55" name="角丸四角形 54"/>
          <p:cNvSpPr/>
          <p:nvPr/>
        </p:nvSpPr>
        <p:spPr>
          <a:xfrm>
            <a:off x="9848983" y="746411"/>
            <a:ext cx="1808120" cy="528411"/>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200" dirty="0" smtClean="0">
                <a:solidFill>
                  <a:srgbClr val="0070C0"/>
                </a:solidFill>
                <a:latin typeface="HGP創英角ﾎﾟｯﾌﾟ体" panose="040B0A00000000000000" pitchFamily="50" charset="-128"/>
                <a:ea typeface="HGP創英角ﾎﾟｯﾌﾟ体" panose="040B0A00000000000000" pitchFamily="50" charset="-128"/>
              </a:rPr>
              <a:t>設備投資等に要した</a:t>
            </a:r>
            <a:endParaRPr lang="en-US" altLang="ja-JP" sz="1200" dirty="0" smtClean="0">
              <a:solidFill>
                <a:srgbClr val="0070C0"/>
              </a:solidFill>
              <a:latin typeface="HGP創英角ﾎﾟｯﾌﾟ体" panose="040B0A00000000000000" pitchFamily="50" charset="-128"/>
              <a:ea typeface="HGP創英角ﾎﾟｯﾌﾟ体" panose="040B0A00000000000000" pitchFamily="50" charset="-128"/>
            </a:endParaRPr>
          </a:p>
          <a:p>
            <a:pPr algn="ctr"/>
            <a:r>
              <a:rPr lang="ja-JP" altLang="en-US" sz="1200" dirty="0" smtClean="0">
                <a:solidFill>
                  <a:srgbClr val="0070C0"/>
                </a:solidFill>
                <a:latin typeface="HGP創英角ﾎﾟｯﾌﾟ体" panose="040B0A00000000000000" pitchFamily="50" charset="-128"/>
                <a:ea typeface="HGP創英角ﾎﾟｯﾌﾟ体" panose="040B0A00000000000000" pitchFamily="50" charset="-128"/>
              </a:rPr>
              <a:t>費用の一部を助成</a:t>
            </a:r>
            <a:endParaRPr lang="ja-JP" altLang="en-US" sz="1200" dirty="0">
              <a:solidFill>
                <a:srgbClr val="0070C0"/>
              </a:solidFill>
            </a:endParaRPr>
          </a:p>
        </p:txBody>
      </p:sp>
      <p:sp>
        <p:nvSpPr>
          <p:cNvPr id="56" name="角丸四角形 55"/>
          <p:cNvSpPr/>
          <p:nvPr/>
        </p:nvSpPr>
        <p:spPr>
          <a:xfrm>
            <a:off x="7821488" y="863864"/>
            <a:ext cx="1440160" cy="344796"/>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設備投資等</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57" name="加算 56"/>
          <p:cNvSpPr/>
          <p:nvPr/>
        </p:nvSpPr>
        <p:spPr>
          <a:xfrm>
            <a:off x="7353445" y="823078"/>
            <a:ext cx="468043" cy="424484"/>
          </a:xfrm>
          <a:prstGeom prst="mathPlus">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9348174" y="849118"/>
            <a:ext cx="414282" cy="380398"/>
          </a:xfrm>
          <a:prstGeom prst="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603773" y="2473402"/>
            <a:ext cx="2255277" cy="253916"/>
          </a:xfrm>
          <a:prstGeom prst="rect">
            <a:avLst/>
          </a:prstGeom>
          <a:noFill/>
        </p:spPr>
        <p:txBody>
          <a:bodyPr wrap="square" rtlCol="0">
            <a:spAutoFit/>
          </a:bodyPr>
          <a:lstStyle/>
          <a:p>
            <a:r>
              <a:rPr lang="en-US" altLang="ja-JP"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申請期限：令和４年１月３１日</a:t>
            </a:r>
            <a:endParaRPr kumimoji="1" lang="ja-JP" altLang="en-US" sz="1050" dirty="0">
              <a:solidFill>
                <a:srgbClr val="FF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942883917"/>
              </p:ext>
            </p:extLst>
          </p:nvPr>
        </p:nvGraphicFramePr>
        <p:xfrm>
          <a:off x="155928" y="2664271"/>
          <a:ext cx="6617700" cy="5918208"/>
        </p:xfrm>
        <a:graphic>
          <a:graphicData uri="http://schemas.openxmlformats.org/drawingml/2006/table">
            <a:tbl>
              <a:tblPr firstRow="1" bandRow="1">
                <a:tableStyleId>{5C22544A-7EE6-4342-B048-85BDC9FD1C3A}</a:tableStyleId>
              </a:tblPr>
              <a:tblGrid>
                <a:gridCol w="924939">
                  <a:extLst>
                    <a:ext uri="{9D8B030D-6E8A-4147-A177-3AD203B41FA5}">
                      <a16:colId xmlns:a16="http://schemas.microsoft.com/office/drawing/2014/main" val="2164628594"/>
                    </a:ext>
                  </a:extLst>
                </a:gridCol>
                <a:gridCol w="482905">
                  <a:extLst>
                    <a:ext uri="{9D8B030D-6E8A-4147-A177-3AD203B41FA5}">
                      <a16:colId xmlns:a16="http://schemas.microsoft.com/office/drawing/2014/main" val="3769970442"/>
                    </a:ext>
                  </a:extLst>
                </a:gridCol>
                <a:gridCol w="1224136">
                  <a:extLst>
                    <a:ext uri="{9D8B030D-6E8A-4147-A177-3AD203B41FA5}">
                      <a16:colId xmlns:a16="http://schemas.microsoft.com/office/drawing/2014/main" val="1189681102"/>
                    </a:ext>
                  </a:extLst>
                </a:gridCol>
                <a:gridCol w="864096">
                  <a:extLst>
                    <a:ext uri="{9D8B030D-6E8A-4147-A177-3AD203B41FA5}">
                      <a16:colId xmlns:a16="http://schemas.microsoft.com/office/drawing/2014/main" val="118590140"/>
                    </a:ext>
                  </a:extLst>
                </a:gridCol>
                <a:gridCol w="1584176">
                  <a:extLst>
                    <a:ext uri="{9D8B030D-6E8A-4147-A177-3AD203B41FA5}">
                      <a16:colId xmlns:a16="http://schemas.microsoft.com/office/drawing/2014/main" val="3157453720"/>
                    </a:ext>
                  </a:extLst>
                </a:gridCol>
                <a:gridCol w="1537448">
                  <a:extLst>
                    <a:ext uri="{9D8B030D-6E8A-4147-A177-3AD203B41FA5}">
                      <a16:colId xmlns:a16="http://schemas.microsoft.com/office/drawing/2014/main" val="3721400403"/>
                    </a:ext>
                  </a:extLst>
                </a:gridCol>
              </a:tblGrid>
              <a:tr h="455608">
                <a:tc>
                  <a:txBody>
                    <a:bodyPr/>
                    <a:lstStyle/>
                    <a:p>
                      <a:pPr algn="ctr" latinLnBrk="1">
                        <a:lnSpc>
                          <a:spcPts val="1400"/>
                        </a:lnSpc>
                        <a:spcAft>
                          <a:spcPts val="0"/>
                        </a:spcAft>
                      </a:pPr>
                      <a:r>
                        <a:rPr lang="ja-JP" sz="1100" b="1"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コース</a:t>
                      </a:r>
                      <a:r>
                        <a:rPr lang="ja-JP" altLang="en-US" sz="1100" b="1"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区分</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en-US" sz="1100"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引上げ額</a:t>
                      </a:r>
                      <a:endParaRPr lang="ja-JP" altLang="ja-JP" sz="1100" spc="55" dirty="0" smtClean="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引き上げる</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労働者数</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上限額</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助成対象事業場</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tc>
                  <a:txBody>
                    <a:bodyPr/>
                    <a:lstStyle/>
                    <a:p>
                      <a:pPr algn="ctr" latinLnBrk="1">
                        <a:lnSpc>
                          <a:spcPts val="1400"/>
                        </a:lnSpc>
                        <a:spcAft>
                          <a:spcPts val="0"/>
                        </a:spcAft>
                      </a:pPr>
                      <a:r>
                        <a:rPr lang="ja-JP" sz="1100" b="1"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rPr>
                        <a:t>助成率</a:t>
                      </a:r>
                      <a:endParaRPr lang="ja-JP" sz="1100" spc="55" dirty="0">
                        <a:solidFill>
                          <a:schemeClr val="bg1"/>
                        </a:solidFill>
                        <a:effectLst/>
                        <a:latin typeface="HGP創英角ﾎﾟｯﾌﾟ体" panose="040B0A00000000000000" pitchFamily="50" charset="-128"/>
                        <a:ea typeface="HGP創英角ﾎﾟｯﾌﾟ体" panose="040B0A00000000000000" pitchFamily="50" charset="-128"/>
                        <a:cs typeface="Times New Roman" panose="02020603050405020304" pitchFamily="18" charset="0"/>
                      </a:endParaRPr>
                    </a:p>
                  </a:txBody>
                  <a:tcPr marL="45720" marR="45720" marT="9525" marB="0" anchor="ctr">
                    <a:lnL w="9525"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00B0F0"/>
                    </a:solidFill>
                  </a:tcPr>
                </a:tc>
                <a:extLst>
                  <a:ext uri="{0D108BD9-81ED-4DB2-BD59-A6C34878D82A}">
                    <a16:rowId xmlns:a16="http://schemas.microsoft.com/office/drawing/2014/main" val="4217803858"/>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20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20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a:t>
                      </a: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25">
                  <a:txBody>
                    <a:bodyPr/>
                    <a:lstStyle/>
                    <a:p>
                      <a:pPr algn="ctr"/>
                      <a:r>
                        <a:rPr kumimoji="1" lang="ja-JP" altLang="en-US" sz="1050" dirty="0" smtClean="0">
                          <a:latin typeface="Meiryo UI" panose="020B0604030504040204" pitchFamily="50" charset="-128"/>
                          <a:ea typeface="Meiryo UI" panose="020B0604030504040204" pitchFamily="50" charset="-128"/>
                        </a:rPr>
                        <a:t>以下の２つの要件を</a:t>
                      </a:r>
                    </a:p>
                    <a:p>
                      <a:pPr algn="ctr"/>
                      <a:r>
                        <a:rPr kumimoji="1" lang="ja-JP" altLang="en-US" sz="1050" dirty="0" smtClean="0">
                          <a:latin typeface="Meiryo UI" panose="020B0604030504040204" pitchFamily="50" charset="-128"/>
                          <a:ea typeface="Meiryo UI" panose="020B0604030504040204" pitchFamily="50" charset="-128"/>
                        </a:rPr>
                        <a:t>満たす事業場</a:t>
                      </a:r>
                    </a:p>
                    <a:p>
                      <a:pPr algn="ctr"/>
                      <a:endParaRPr kumimoji="1" lang="ja-JP" altLang="en-US"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・事業場内最低賃金と</a:t>
                      </a:r>
                    </a:p>
                    <a:p>
                      <a:pPr algn="ctr"/>
                      <a:r>
                        <a:rPr kumimoji="1" lang="ja-JP" altLang="en-US" sz="1050" dirty="0" smtClean="0">
                          <a:latin typeface="Meiryo UI" panose="020B0604030504040204" pitchFamily="50" charset="-128"/>
                          <a:ea typeface="Meiryo UI" panose="020B0604030504040204" pitchFamily="50" charset="-128"/>
                        </a:rPr>
                        <a:t> 地域別最低賃金の</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差額が</a:t>
                      </a: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円以内</a:t>
                      </a:r>
                    </a:p>
                    <a:p>
                      <a:pPr algn="ctr"/>
                      <a:r>
                        <a:rPr kumimoji="1" lang="ja-JP" altLang="en-US" sz="1050" dirty="0" smtClean="0">
                          <a:latin typeface="Meiryo UI" panose="020B0604030504040204" pitchFamily="50" charset="-128"/>
                          <a:ea typeface="Meiryo UI" panose="020B0604030504040204" pitchFamily="50" charset="-128"/>
                        </a:rPr>
                        <a:t>・事業場規模</a:t>
                      </a:r>
                      <a:r>
                        <a:rPr kumimoji="1" lang="en-US" altLang="ja-JP" sz="1050" dirty="0" smtClean="0">
                          <a:latin typeface="Meiryo UI" panose="020B0604030504040204" pitchFamily="50" charset="-128"/>
                          <a:ea typeface="Meiryo UI" panose="020B0604030504040204" pitchFamily="50" charset="-128"/>
                        </a:rPr>
                        <a:t>100</a:t>
                      </a:r>
                      <a:r>
                        <a:rPr kumimoji="1" lang="ja-JP" altLang="en-US" sz="1050" dirty="0" smtClean="0">
                          <a:latin typeface="Meiryo UI" panose="020B0604030504040204" pitchFamily="50" charset="-128"/>
                          <a:ea typeface="Meiryo UI" panose="020B0604030504040204" pitchFamily="50" charset="-128"/>
                        </a:rPr>
                        <a:t>人以下</a:t>
                      </a:r>
                    </a:p>
                    <a:p>
                      <a:pPr algn="ctr"/>
                      <a:endParaRPr kumimoji="1" lang="ja-JP" altLang="en-US" sz="1050" dirty="0">
                        <a:latin typeface="Meiryo UI" panose="020B0604030504040204" pitchFamily="50" charset="-128"/>
                        <a:ea typeface="Meiryo UI" panose="020B0604030504040204" pitchFamily="50" charset="-128"/>
                      </a:endParaRPr>
                    </a:p>
                  </a:txBody>
                  <a:tcPr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rowSpan="25">
                  <a:txBody>
                    <a:bodyPr/>
                    <a:lstStyle/>
                    <a:p>
                      <a:pPr algn="ct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事業場内最低賃金</a:t>
                      </a:r>
                    </a:p>
                    <a:p>
                      <a:pPr algn="ctr"/>
                      <a:r>
                        <a:rPr kumimoji="1" lang="en-US" altLang="ja-JP" sz="1050" dirty="0" smtClean="0">
                          <a:latin typeface="Meiryo UI" panose="020B0604030504040204" pitchFamily="50" charset="-128"/>
                          <a:ea typeface="Meiryo UI" panose="020B0604030504040204" pitchFamily="50" charset="-128"/>
                        </a:rPr>
                        <a:t>900</a:t>
                      </a:r>
                      <a:r>
                        <a:rPr kumimoji="1" lang="ja-JP" altLang="en-US" sz="1050" dirty="0" smtClean="0">
                          <a:latin typeface="Meiryo UI" panose="020B0604030504040204" pitchFamily="50" charset="-128"/>
                          <a:ea typeface="Meiryo UI" panose="020B0604030504040204" pitchFamily="50" charset="-128"/>
                        </a:rPr>
                        <a:t>円未満</a:t>
                      </a:r>
                      <a:r>
                        <a:rPr kumimoji="1" lang="en-US" altLang="ja-JP" sz="1050" dirty="0" smtClean="0">
                          <a:latin typeface="Meiryo UI" panose="020B0604030504040204" pitchFamily="50" charset="-128"/>
                          <a:ea typeface="Meiryo UI" panose="020B0604030504040204" pitchFamily="50" charset="-128"/>
                        </a:rPr>
                        <a:t>】</a:t>
                      </a:r>
                    </a:p>
                    <a:p>
                      <a:pPr algn="ctr"/>
                      <a:r>
                        <a:rPr kumimoji="1" lang="ja-JP" altLang="en-US" sz="1050" dirty="0" smtClean="0">
                          <a:latin typeface="Meiryo UI" panose="020B0604030504040204" pitchFamily="50" charset="-128"/>
                          <a:ea typeface="Meiryo UI" panose="020B0604030504040204" pitchFamily="50" charset="-128"/>
                        </a:rPr>
                        <a:t>４／５</a:t>
                      </a:r>
                    </a:p>
                    <a:p>
                      <a:pPr algn="ctr"/>
                      <a:r>
                        <a:rPr kumimoji="1" lang="ja-JP" altLang="en-US" sz="1050" dirty="0" smtClean="0">
                          <a:latin typeface="Meiryo UI" panose="020B0604030504040204" pitchFamily="50" charset="-128"/>
                          <a:ea typeface="Meiryo UI" panose="020B0604030504040204" pitchFamily="50" charset="-128"/>
                        </a:rPr>
                        <a:t>生産性要件を</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満たした場合は</a:t>
                      </a:r>
                    </a:p>
                    <a:p>
                      <a:pPr algn="ctr"/>
                      <a:r>
                        <a:rPr kumimoji="1" lang="ja-JP" altLang="en-US" sz="1050" dirty="0" smtClean="0">
                          <a:latin typeface="Meiryo UI" panose="020B0604030504040204" pitchFamily="50" charset="-128"/>
                          <a:ea typeface="Meiryo UI" panose="020B0604030504040204" pitchFamily="50" charset="-128"/>
                        </a:rPr>
                        <a:t>９／１０</a:t>
                      </a:r>
                    </a:p>
                    <a:p>
                      <a:pPr algn="ctr"/>
                      <a:endParaRPr kumimoji="1" lang="ja-JP" altLang="en-US" sz="1050" dirty="0" smtClean="0">
                        <a:latin typeface="Meiryo UI" panose="020B0604030504040204" pitchFamily="50" charset="-128"/>
                        <a:ea typeface="Meiryo UI" panose="020B0604030504040204" pitchFamily="50" charset="-128"/>
                      </a:endParaRPr>
                    </a:p>
                    <a:p>
                      <a:pPr algn="ct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事業場内最低賃金</a:t>
                      </a:r>
                    </a:p>
                    <a:p>
                      <a:pPr algn="ctr"/>
                      <a:r>
                        <a:rPr kumimoji="1" lang="en-US" altLang="ja-JP" sz="1050" dirty="0" smtClean="0">
                          <a:latin typeface="Meiryo UI" panose="020B0604030504040204" pitchFamily="50" charset="-128"/>
                          <a:ea typeface="Meiryo UI" panose="020B0604030504040204" pitchFamily="50" charset="-128"/>
                        </a:rPr>
                        <a:t>900</a:t>
                      </a:r>
                      <a:r>
                        <a:rPr kumimoji="1" lang="ja-JP" altLang="en-US" sz="1050" dirty="0" smtClean="0">
                          <a:latin typeface="Meiryo UI" panose="020B0604030504040204" pitchFamily="50" charset="-128"/>
                          <a:ea typeface="Meiryo UI" panose="020B0604030504040204" pitchFamily="50" charset="-128"/>
                        </a:rPr>
                        <a:t>円以上</a:t>
                      </a:r>
                      <a:r>
                        <a:rPr kumimoji="1" lang="en-US" altLang="ja-JP" sz="1050" dirty="0" smtClean="0">
                          <a:latin typeface="Meiryo UI" panose="020B0604030504040204" pitchFamily="50" charset="-128"/>
                          <a:ea typeface="Meiryo UI" panose="020B0604030504040204" pitchFamily="50" charset="-128"/>
                        </a:rPr>
                        <a:t>】</a:t>
                      </a:r>
                    </a:p>
                    <a:p>
                      <a:pPr algn="ctr"/>
                      <a:r>
                        <a:rPr kumimoji="1" lang="ja-JP" altLang="en-US" sz="1050" dirty="0" smtClean="0">
                          <a:latin typeface="Meiryo UI" panose="020B0604030504040204" pitchFamily="50" charset="-128"/>
                          <a:ea typeface="Meiryo UI" panose="020B0604030504040204" pitchFamily="50" charset="-128"/>
                        </a:rPr>
                        <a:t>３／４</a:t>
                      </a:r>
                    </a:p>
                    <a:p>
                      <a:pPr algn="ctr"/>
                      <a:r>
                        <a:rPr kumimoji="1" lang="ja-JP" altLang="en-US" sz="1050" dirty="0" smtClean="0">
                          <a:latin typeface="Meiryo UI" panose="020B0604030504040204" pitchFamily="50" charset="-128"/>
                          <a:ea typeface="Meiryo UI" panose="020B0604030504040204" pitchFamily="50" charset="-128"/>
                        </a:rPr>
                        <a:t>生産性要件を</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満たした場合は</a:t>
                      </a:r>
                    </a:p>
                    <a:p>
                      <a:pPr algn="ctr"/>
                      <a:r>
                        <a:rPr kumimoji="1" lang="ja-JP" altLang="en-US" sz="1050" dirty="0" smtClean="0">
                          <a:latin typeface="Meiryo UI" panose="020B0604030504040204" pitchFamily="50" charset="-128"/>
                          <a:ea typeface="Meiryo UI" panose="020B0604030504040204" pitchFamily="50" charset="-128"/>
                        </a:rPr>
                        <a:t>４／５</a:t>
                      </a:r>
                    </a:p>
                    <a:p>
                      <a:pPr algn="ctr"/>
                      <a:endParaRPr kumimoji="1" lang="ja-JP" altLang="en-US" sz="1050" dirty="0">
                        <a:latin typeface="Meiryo UI" panose="020B0604030504040204" pitchFamily="50" charset="-128"/>
                        <a:ea typeface="Meiryo UI" panose="020B0604030504040204" pitchFamily="50" charset="-128"/>
                      </a:endParaRPr>
                    </a:p>
                  </a:txBody>
                  <a:tcPr anchor="ctr">
                    <a:lnL w="9525"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3634906401"/>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62721735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44497804"/>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8233898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b="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b="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８</a:t>
                      </a:r>
                      <a:r>
                        <a:rPr lang="ja-JP" sz="1050" b="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b="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26224416"/>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30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2813107227"/>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2104024"/>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92713646"/>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87866859"/>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１２</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54356325"/>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45</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45</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４５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1990691132"/>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7981907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77910135"/>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6871798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１８</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accent6">
                        <a:lumMod val="60000"/>
                        <a:lumOff val="4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8828539"/>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60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60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６０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3730515587"/>
                  </a:ext>
                </a:extLst>
              </a:tr>
              <a:tr h="218504">
                <a:tc vMerge="1">
                  <a:txBody>
                    <a:bodyPr/>
                    <a:lstStyle/>
                    <a:p>
                      <a:endParaRPr kumimoji="1" lang="ja-JP" altLang="en-US"/>
                    </a:p>
                  </a:txBody>
                  <a:tcPr/>
                </a:tc>
                <a:tc vMerge="1">
                  <a:txBody>
                    <a:bodyPr/>
                    <a:lstStyle/>
                    <a:p>
                      <a:endParaRPr kumimoji="1" lang="ja-JP" altLang="en-US" dirty="0"/>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９</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7431653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87708588"/>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２３</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27060935"/>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３０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71971134"/>
                  </a:ext>
                </a:extLst>
              </a:tr>
              <a:tr h="218504">
                <a:tc rowSpan="5">
                  <a:txBody>
                    <a:bodyPr/>
                    <a:lstStyle/>
                    <a:p>
                      <a:pPr algn="ctr"/>
                      <a:r>
                        <a:rPr kumimoji="1" lang="en-US" altLang="ja-JP" sz="1200" b="1" dirty="0" smtClean="0">
                          <a:latin typeface="Meiryo UI" panose="020B0604030504040204" pitchFamily="50" charset="-128"/>
                          <a:ea typeface="Meiryo UI" panose="020B0604030504040204" pitchFamily="50" charset="-128"/>
                        </a:rPr>
                        <a:t>90</a:t>
                      </a:r>
                      <a:r>
                        <a:rPr kumimoji="1" lang="ja-JP" altLang="en-US" sz="1200" b="1" dirty="0" smtClean="0">
                          <a:latin typeface="Meiryo UI" panose="020B0604030504040204" pitchFamily="50" charset="-128"/>
                          <a:ea typeface="Meiryo UI" panose="020B0604030504040204" pitchFamily="50" charset="-128"/>
                        </a:rPr>
                        <a:t>円コース</a:t>
                      </a:r>
                    </a:p>
                  </a:txBody>
                  <a:tcPr anchor="ctr">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rowSpan="5">
                  <a:txBody>
                    <a:bodyPr/>
                    <a:lstStyle/>
                    <a:p>
                      <a:pPr algn="ctr"/>
                      <a:r>
                        <a:rPr kumimoji="1" lang="en-US" altLang="ja-JP" sz="1050" dirty="0" smtClean="0">
                          <a:latin typeface="Meiryo UI" panose="020B0604030504040204" pitchFamily="50" charset="-128"/>
                          <a:ea typeface="Meiryo UI" panose="020B0604030504040204" pitchFamily="50" charset="-128"/>
                        </a:rPr>
                        <a:t>90</a:t>
                      </a:r>
                      <a:r>
                        <a:rPr kumimoji="1" lang="ja-JP" altLang="en-US" sz="1050" dirty="0" smtClean="0">
                          <a:latin typeface="Meiryo UI" panose="020B0604030504040204" pitchFamily="50" charset="-128"/>
                          <a:ea typeface="Meiryo UI" panose="020B0604030504040204" pitchFamily="50" charset="-128"/>
                        </a:rPr>
                        <a:t>円以上</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a:txBody>
                    <a:bodyPr/>
                    <a:lstStyle/>
                    <a:p>
                      <a:pPr marL="0" marR="0" lvl="0" indent="0" algn="ctr" defTabSz="914400" rtl="0" eaLnBrk="1" fontAlgn="auto" latinLnBrk="1" hangingPunct="1">
                        <a:lnSpc>
                          <a:spcPts val="1400"/>
                        </a:lnSpc>
                        <a:spcBef>
                          <a:spcPts val="0"/>
                        </a:spcBef>
                        <a:spcAft>
                          <a:spcPts val="0"/>
                        </a:spcAft>
                        <a:buClrTx/>
                        <a:buSzTx/>
                        <a:buFontTx/>
                        <a:buNone/>
                        <a:tabLst/>
                        <a:defRPr/>
                      </a:pPr>
                      <a:r>
                        <a:rPr lang="ja-JP"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１人</a:t>
                      </a:r>
                      <a:endParaRPr lang="ja-JP" altLang="ja-JP" sz="1200" spc="55"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９０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extLst>
                  <a:ext uri="{0D108BD9-81ED-4DB2-BD59-A6C34878D82A}">
                    <a16:rowId xmlns:a16="http://schemas.microsoft.com/office/drawing/2014/main" val="3561655519"/>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２～３人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１５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30298453"/>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４～６人</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２７</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5964842"/>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７人以上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４５</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58935211"/>
                  </a:ext>
                </a:extLst>
              </a:tr>
              <a:tr h="218504">
                <a:tc vMerge="1">
                  <a:txBody>
                    <a:bodyPr/>
                    <a:lstStyle/>
                    <a:p>
                      <a:endParaRPr kumimoji="1" lang="ja-JP" altLang="en-US"/>
                    </a:p>
                  </a:txBody>
                  <a:tcPr/>
                </a:tc>
                <a:tc vMerge="1">
                  <a:txBody>
                    <a:bodyPr/>
                    <a:lstStyle/>
                    <a:p>
                      <a:endParaRPr kumimoji="1" lang="ja-JP" altLang="en-US"/>
                    </a:p>
                  </a:txBody>
                  <a:tcPr/>
                </a:tc>
                <a:tc>
                  <a:txBody>
                    <a:bodyPr/>
                    <a:lstStyle/>
                    <a:p>
                      <a:pPr algn="ctr" latinLnBrk="1">
                        <a:lnSpc>
                          <a:spcPts val="1400"/>
                        </a:lnSpc>
                        <a:spcAft>
                          <a:spcPts val="0"/>
                        </a:spcAft>
                      </a:pPr>
                      <a:r>
                        <a:rPr lang="en-US" alt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人</a:t>
                      </a:r>
                      <a:r>
                        <a:rPr lang="ja-JP" sz="1050" spc="55"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a:txBody>
                    <a:bodyPr/>
                    <a:lstStyle/>
                    <a:p>
                      <a:pPr algn="ctr" latinLnBrk="1">
                        <a:lnSpc>
                          <a:spcPts val="1400"/>
                        </a:lnSpc>
                        <a:spcAft>
                          <a:spcPts val="0"/>
                        </a:spcAft>
                      </a:pPr>
                      <a:r>
                        <a:rPr lang="ja-JP" altLang="en-US"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６０</a:t>
                      </a:r>
                      <a:r>
                        <a:rPr lang="ja-JP" sz="1050" spc="55" dirty="0" smtClean="0">
                          <a:effectLst/>
                          <a:latin typeface="Meiryo UI" panose="020B0604030504040204" pitchFamily="50" charset="-128"/>
                          <a:ea typeface="Meiryo UI" panose="020B0604030504040204" pitchFamily="50" charset="-128"/>
                          <a:cs typeface="Times New Roman" panose="02020603050405020304" pitchFamily="18" charset="0"/>
                        </a:rPr>
                        <a:t>０万円</a:t>
                      </a:r>
                      <a:endParaRPr lang="ja-JP" sz="1200" spc="55"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marT="9525"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EF6F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66734665"/>
                  </a:ext>
                </a:extLst>
              </a:tr>
            </a:tbl>
          </a:graphicData>
        </a:graphic>
      </p:graphicFrame>
      <p:sp>
        <p:nvSpPr>
          <p:cNvPr id="30" name="テキスト ボックス 29"/>
          <p:cNvSpPr txBox="1"/>
          <p:nvPr/>
        </p:nvSpPr>
        <p:spPr>
          <a:xfrm>
            <a:off x="6078935" y="6665405"/>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6132193" y="5559055"/>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25204" y="8583928"/>
            <a:ext cx="6894519" cy="65659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100"/>
              </a:lnSpc>
            </a:pP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人以上の上限額区分は、以下のいずれかに該当する事業場が対象となります。</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①賃金要件：事業場内最低賃金</a:t>
            </a: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円未満の事業場</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②生産量要件：売上高や生産量などの事業活動を示す指標の直近３ヶ月間の月平均値が前年又は前々年の同じ月に比べて、</a:t>
            </a:r>
            <a:endPar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85725" indent="-85725">
              <a:lnSpc>
                <a:spcPts val="1100"/>
              </a:lnSpc>
            </a:pP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％以上減少している事業者</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2349276" y="4051513"/>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テキスト ボックス 38"/>
          <p:cNvSpPr txBox="1"/>
          <p:nvPr/>
        </p:nvSpPr>
        <p:spPr>
          <a:xfrm>
            <a:off x="2349276" y="5146216"/>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2349276" y="6245109"/>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2325216" y="7341999"/>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2325216" y="8433572"/>
            <a:ext cx="591840" cy="215444"/>
          </a:xfrm>
          <a:prstGeom prst="rect">
            <a:avLst/>
          </a:prstGeom>
          <a:noFill/>
        </p:spPr>
        <p:txBody>
          <a:bodyPr wrap="square" rtlCol="0">
            <a:spAutoFit/>
          </a:bodyPr>
          <a:lstStyle/>
          <a:p>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8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1557188" y="4003780"/>
            <a:ext cx="2088232" cy="207749"/>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557188" y="5090063"/>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1557188" y="6178950"/>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1557188" y="7274952"/>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557188" y="8354510"/>
            <a:ext cx="2088232" cy="222146"/>
          </a:xfrm>
          <a:prstGeom prst="rect">
            <a:avLst/>
          </a:prstGeom>
          <a:noFill/>
          <a:ln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67410" y="2469648"/>
            <a:ext cx="6759606" cy="7120712"/>
          </a:xfrm>
          <a:prstGeom prst="roundRect">
            <a:avLst>
              <a:gd name="adj" fmla="val 40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p:cNvSpPr txBox="1"/>
          <p:nvPr/>
        </p:nvSpPr>
        <p:spPr>
          <a:xfrm>
            <a:off x="254504" y="5537378"/>
            <a:ext cx="993898" cy="276999"/>
          </a:xfrm>
          <a:prstGeom prst="rect">
            <a:avLst/>
          </a:prstGeom>
          <a:noFill/>
        </p:spPr>
        <p:txBody>
          <a:bodyPr wrap="square" rtlCol="0">
            <a:spAutoFit/>
          </a:bodyPr>
          <a:lstStyle/>
          <a:p>
            <a:r>
              <a:rPr kumimoji="1" lang="ja-JP" altLang="en-US" sz="1200" b="1" dirty="0" smtClean="0">
                <a:solidFill>
                  <a:srgbClr val="FF0000"/>
                </a:solidFill>
                <a:latin typeface="Meiryo UI" panose="020B0604030504040204" pitchFamily="50" charset="-128"/>
                <a:ea typeface="Meiryo UI" panose="020B0604030504040204" pitchFamily="50" charset="-128"/>
              </a:rPr>
              <a:t>（新設）</a:t>
            </a:r>
            <a:endParaRPr kumimoji="1" lang="ja-JP" altLang="en-US" sz="1200" b="1" dirty="0">
              <a:solidFill>
                <a:srgbClr val="FF0000"/>
              </a:solidFill>
              <a:latin typeface="Meiryo UI" panose="020B0604030504040204" pitchFamily="50" charset="-128"/>
              <a:ea typeface="Meiryo UI" panose="020B0604030504040204" pitchFamily="50" charset="-128"/>
            </a:endParaRPr>
          </a:p>
        </p:txBody>
      </p:sp>
      <p:sp>
        <p:nvSpPr>
          <p:cNvPr id="66" name="角丸四角形 65"/>
          <p:cNvSpPr/>
          <p:nvPr/>
        </p:nvSpPr>
        <p:spPr>
          <a:xfrm>
            <a:off x="305631" y="2350708"/>
            <a:ext cx="1640659" cy="268535"/>
          </a:xfrm>
          <a:prstGeom prst="roundRect">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ja-JP" altLang="en-US" sz="1200" dirty="0" smtClean="0">
                <a:solidFill>
                  <a:schemeClr val="bg1"/>
                </a:solidFill>
                <a:latin typeface="HGP創英角ﾎﾟｯﾌﾟ体" panose="040B0A00000000000000" pitchFamily="50" charset="-128"/>
                <a:ea typeface="HGP創英角ﾎﾟｯﾌﾟ体" panose="040B0A00000000000000" pitchFamily="50" charset="-128"/>
              </a:rPr>
              <a:t>変更後のコース内容</a:t>
            </a:r>
            <a:endParaRPr lang="ja-JP" altLang="en-US" sz="12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47" name="テキスト ボックス 46"/>
          <p:cNvSpPr txBox="1"/>
          <p:nvPr/>
        </p:nvSpPr>
        <p:spPr>
          <a:xfrm>
            <a:off x="-6782" y="828820"/>
            <a:ext cx="6701725" cy="553998"/>
          </a:xfrm>
          <a:prstGeom prst="rect">
            <a:avLst/>
          </a:prstGeom>
          <a:noFill/>
        </p:spPr>
        <p:txBody>
          <a:bodyPr wrap="square" rtlCol="0">
            <a:spAutoFit/>
          </a:bodyPr>
          <a:lstStyle/>
          <a:p>
            <a:pPr>
              <a:lnSpc>
                <a:spcPts val="1800"/>
              </a:lnSpc>
            </a:pPr>
            <a:r>
              <a:rPr lang="en-US" altLang="ja-JP"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業務改善助成金</a:t>
            </a:r>
            <a:r>
              <a:rPr lang="en-US" altLang="ja-JP" sz="16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は、生産性を向上させ、「事業</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場内で</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最も低い賃金（事業場内　　 </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3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最低賃金）」の引上げを図る中小企業・小規模事業者を支援する助成金です。</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217166" y="1319887"/>
            <a:ext cx="5702965" cy="913070"/>
          </a:xfrm>
          <a:prstGeom prst="rect">
            <a:avLst/>
          </a:prstGeom>
          <a:noFill/>
        </p:spPr>
        <p:txBody>
          <a:bodyPr wrap="square" rtlCol="0">
            <a:spAutoFit/>
          </a:bodyPr>
          <a:lstStyle/>
          <a:p>
            <a:pPr>
              <a:lnSpc>
                <a:spcPts val="1800"/>
              </a:lnSpc>
              <a:spcBef>
                <a:spcPts val="800"/>
              </a:spcBef>
            </a:pP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事業場内最低賃金を一定額以上引き上げ、</a:t>
            </a:r>
            <a:endParaRPr kumimoji="1"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設備投資など（機械設備、コンサルティング導入</a:t>
            </a:r>
            <a:r>
              <a:rPr lang="ja-JP" altLang="en-US" sz="1300" b="1" u="sng" dirty="0">
                <a:latin typeface="メイリオ" panose="020B0604030504040204" pitchFamily="50" charset="-128"/>
                <a:ea typeface="メイリオ" panose="020B0604030504040204" pitchFamily="50" charset="-128"/>
                <a:cs typeface="メイリオ" panose="020B0604030504040204" pitchFamily="50" charset="-128"/>
              </a:rPr>
              <a:t>や人材育成・教育訓練</a:t>
            </a:r>
            <a:r>
              <a:rPr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）を行った場合に、その</a:t>
            </a:r>
            <a:r>
              <a:rPr kumimoji="1" lang="ja-JP" altLang="en-US" sz="1300" b="1" u="sng" dirty="0" smtClean="0">
                <a:latin typeface="メイリオ" panose="020B0604030504040204" pitchFamily="50" charset="-128"/>
                <a:ea typeface="メイリオ" panose="020B0604030504040204" pitchFamily="50" charset="-128"/>
                <a:cs typeface="メイリオ" panose="020B0604030504040204" pitchFamily="50" charset="-128"/>
              </a:rPr>
              <a:t>費用の一部を助成します</a:t>
            </a:r>
            <a:r>
              <a:rPr kumimoji="1" lang="ja-JP" altLang="en-US" sz="13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3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218406" y="1377310"/>
            <a:ext cx="998760" cy="612000"/>
          </a:xfrm>
          <a:prstGeom prst="roundRect">
            <a:avLst/>
          </a:prstGeom>
          <a:solidFill>
            <a:srgbClr val="00B0F0"/>
          </a:solidFill>
          <a:ln w="50800" cmpd="dbl">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助成金の</a:t>
            </a:r>
            <a:endParaRPr lang="en-US" altLang="ja-JP" sz="1400" dirty="0">
              <a:solidFill>
                <a:schemeClr val="bg1"/>
              </a:solidFill>
              <a:latin typeface="HGP創英角ﾎﾟｯﾌﾟ体" panose="040B0A00000000000000" pitchFamily="50" charset="-128"/>
              <a:ea typeface="HGP創英角ﾎﾟｯﾌﾟ体" panose="040B0A00000000000000" pitchFamily="50" charset="-128"/>
            </a:endParaRPr>
          </a:p>
          <a:p>
            <a:pPr algn="ctr"/>
            <a:r>
              <a:rPr lang="ja-JP" altLang="en-US" sz="1400" dirty="0">
                <a:solidFill>
                  <a:schemeClr val="bg1"/>
                </a:solidFill>
                <a:latin typeface="HGP創英角ﾎﾟｯﾌﾟ体" panose="040B0A00000000000000" pitchFamily="50" charset="-128"/>
                <a:ea typeface="HGP創英角ﾎﾟｯﾌﾟ体" panose="040B0A00000000000000" pitchFamily="50" charset="-128"/>
              </a:rPr>
              <a:t>概要</a:t>
            </a:r>
          </a:p>
        </p:txBody>
      </p:sp>
      <p:sp>
        <p:nvSpPr>
          <p:cNvPr id="50" name="角丸四角形 49"/>
          <p:cNvSpPr/>
          <p:nvPr/>
        </p:nvSpPr>
        <p:spPr>
          <a:xfrm>
            <a:off x="4091580" y="2115088"/>
            <a:ext cx="1955264" cy="268286"/>
          </a:xfrm>
          <a:prstGeom prst="roundRect">
            <a:avLst>
              <a:gd name="adj" fmla="val 5259"/>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rgbClr val="00B0F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　　　業務改善助成金</a:t>
            </a:r>
            <a:endParaRPr kumimoji="1" lang="ja-JP" altLang="en-US" sz="1100" dirty="0">
              <a:solidFill>
                <a:srgbClr val="00B0F0"/>
              </a:solidFill>
              <a:latin typeface="+mj-ea"/>
              <a:ea typeface="+mj-ea"/>
              <a:cs typeface="Meiryo UI" panose="020B0604030504040204" pitchFamily="50" charset="-128"/>
            </a:endParaRPr>
          </a:p>
        </p:txBody>
      </p:sp>
      <p:sp>
        <p:nvSpPr>
          <p:cNvPr id="51" name="角丸四角形 50"/>
          <p:cNvSpPr/>
          <p:nvPr/>
        </p:nvSpPr>
        <p:spPr>
          <a:xfrm>
            <a:off x="5592290" y="2124362"/>
            <a:ext cx="470600" cy="247035"/>
          </a:xfrm>
          <a:prstGeom prst="roundRect">
            <a:avLst>
              <a:gd name="adj" fmla="val 518"/>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bg1"/>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検索</a:t>
            </a:r>
            <a:endParaRPr kumimoji="1" lang="ja-JP" altLang="en-US" sz="1100" dirty="0">
              <a:solidFill>
                <a:schemeClr val="bg1"/>
              </a:solidFill>
              <a:latin typeface="+mj-ea"/>
              <a:ea typeface="+mj-ea"/>
              <a:cs typeface="Meiryo UI" panose="020B0604030504040204" pitchFamily="50" charset="-128"/>
            </a:endParaRPr>
          </a:p>
        </p:txBody>
      </p:sp>
      <p:sp>
        <p:nvSpPr>
          <p:cNvPr id="52" name="楕円 51"/>
          <p:cNvSpPr/>
          <p:nvPr/>
        </p:nvSpPr>
        <p:spPr>
          <a:xfrm>
            <a:off x="4158320" y="2166891"/>
            <a:ext cx="180000" cy="180000"/>
          </a:xfrm>
          <a:prstGeom prst="ellipse">
            <a:avLst/>
          </a:prstGeom>
          <a:solidFill>
            <a:srgbClr val="00B0F0"/>
          </a:solidFill>
          <a:ln>
            <a:solidFill>
              <a:srgbClr val="00B0F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solidFill>
                <a:srgbClr val="00B0F0"/>
              </a:solidFill>
            </a:endParaRPr>
          </a:p>
        </p:txBody>
      </p:sp>
      <p:sp>
        <p:nvSpPr>
          <p:cNvPr id="53" name="楕円 52"/>
          <p:cNvSpPr/>
          <p:nvPr/>
        </p:nvSpPr>
        <p:spPr>
          <a:xfrm>
            <a:off x="4234712" y="2194412"/>
            <a:ext cx="72000" cy="72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B0F0"/>
              </a:solidFill>
            </a:endParaRPr>
          </a:p>
        </p:txBody>
      </p:sp>
      <p:cxnSp>
        <p:nvCxnSpPr>
          <p:cNvPr id="60" name="直線コネクタ 59"/>
          <p:cNvCxnSpPr>
            <a:endCxn id="52" idx="3"/>
          </p:cNvCxnSpPr>
          <p:nvPr/>
        </p:nvCxnSpPr>
        <p:spPr>
          <a:xfrm flipH="1">
            <a:off x="4184680" y="2259465"/>
            <a:ext cx="63640" cy="61066"/>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6D946126-685E-4352-AEFE-19AC9CAFDC2E}"/>
              </a:ext>
            </a:extLst>
          </p:cNvPr>
          <p:cNvSpPr/>
          <p:nvPr/>
        </p:nvSpPr>
        <p:spPr>
          <a:xfrm>
            <a:off x="1829587" y="2133324"/>
            <a:ext cx="2223058" cy="266176"/>
          </a:xfrm>
          <a:prstGeom prst="rect">
            <a:avLst/>
          </a:prstGeom>
        </p:spPr>
        <p:txBody>
          <a:bodyPr wrap="square" lIns="0" tIns="31217" rIns="0" bIns="31217">
            <a:spAutoFit/>
          </a:bodyPr>
          <a:lstStyle/>
          <a:p>
            <a:pPr marL="156087" indent="-396462">
              <a:lnSpc>
                <a:spcPct val="110000"/>
              </a:lnSpc>
            </a:pPr>
            <a:r>
              <a:rPr lang="ja-JP" altLang="en-US" sz="1200" b="1" dirty="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詳しくは</a:t>
            </a:r>
            <a:r>
              <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200" b="1" dirty="0" smtClean="0">
              <a:solidFill>
                <a:srgbClr val="00B0F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39345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71130" y="3359642"/>
            <a:ext cx="6582248" cy="1065165"/>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Text Box 42"/>
          <p:cNvSpPr txBox="1">
            <a:spLocks noChangeArrowheads="1"/>
          </p:cNvSpPr>
          <p:nvPr/>
        </p:nvSpPr>
        <p:spPr bwMode="auto">
          <a:xfrm>
            <a:off x="3040256" y="9586007"/>
            <a:ext cx="1453123" cy="373571"/>
          </a:xfrm>
          <a:prstGeom prst="rect">
            <a:avLst/>
          </a:prstGeom>
          <a:noFill/>
          <a:ln w="9525">
            <a:noFill/>
            <a:miter lim="800000"/>
            <a:headEnd/>
            <a:tailEnd/>
          </a:ln>
        </p:spPr>
        <p:txBody>
          <a:bodyPr wrap="square" lIns="37652" tIns="47819" rIns="37652" bIns="47819">
            <a:spAutoFit/>
          </a:bodyPr>
          <a:lstStyle/>
          <a:p>
            <a:pPr fontAlgn="auto">
              <a:spcBef>
                <a:spcPts val="0"/>
              </a:spcBef>
              <a:spcAft>
                <a:spcPts val="0"/>
              </a:spcAft>
              <a:defRPr/>
            </a:pPr>
            <a:r>
              <a:rPr lang="ja-JP" altLang="en-US" spc="-21" dirty="0">
                <a:latin typeface="HG丸ｺﾞｼｯｸM-PRO" panose="020F0600000000000000" pitchFamily="50" charset="-128"/>
                <a:ea typeface="HG丸ｺﾞｼｯｸM-PRO" panose="020F0600000000000000" pitchFamily="50" charset="-128"/>
                <a:cs typeface="メイリオ" panose="020B0604030504040204" pitchFamily="50" charset="-128"/>
              </a:rPr>
              <a:t>厚生</a:t>
            </a:r>
            <a:r>
              <a:rPr lang="ja-JP" altLang="en-US" spc="-2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労働省</a:t>
            </a:r>
            <a:endParaRPr lang="ja-JP" altLang="en-US" spc="-21"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pic>
        <p:nvPicPr>
          <p:cNvPr id="29" name="図 28"/>
          <p:cNvPicPr>
            <a:picLocks noChangeAspect="1" noChangeArrowheads="1"/>
          </p:cNvPicPr>
          <p:nvPr/>
        </p:nvPicPr>
        <p:blipFill>
          <a:blip r:embed="rId2" cstate="print"/>
          <a:srcRect/>
          <a:stretch>
            <a:fillRect/>
          </a:stretch>
        </p:blipFill>
        <p:spPr bwMode="auto">
          <a:xfrm>
            <a:off x="2821160" y="9649551"/>
            <a:ext cx="219096" cy="246484"/>
          </a:xfrm>
          <a:prstGeom prst="rect">
            <a:avLst/>
          </a:prstGeom>
          <a:noFill/>
          <a:ln w="9525">
            <a:noFill/>
            <a:miter lim="800000"/>
            <a:headEnd/>
            <a:tailEnd/>
          </a:ln>
        </p:spPr>
      </p:pic>
      <p:sp>
        <p:nvSpPr>
          <p:cNvPr id="36" name="テキスト ボックス 35"/>
          <p:cNvSpPr txBox="1"/>
          <p:nvPr/>
        </p:nvSpPr>
        <p:spPr>
          <a:xfrm>
            <a:off x="5800067" y="9624035"/>
            <a:ext cx="1085317" cy="297517"/>
          </a:xfrm>
          <a:prstGeom prst="rect">
            <a:avLst/>
          </a:prstGeom>
          <a:noFill/>
        </p:spPr>
        <p:txBody>
          <a:bodyPr wrap="square" rtlCol="0">
            <a:spAutoFit/>
          </a:bodyPr>
          <a:lstStyle/>
          <a:p>
            <a:pPr>
              <a:lnSpc>
                <a:spcPts val="16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３</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７</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２６）</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196334" y="2547989"/>
            <a:ext cx="2254247" cy="693721"/>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交付申請書・事業実施計画などを、最寄りの都道府県労働局に提出</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9" name="右矢印 8"/>
          <p:cNvSpPr/>
          <p:nvPr/>
        </p:nvSpPr>
        <p:spPr>
          <a:xfrm>
            <a:off x="2525904" y="2629810"/>
            <a:ext cx="282284" cy="533965"/>
          </a:xfrm>
          <a:prstGeom prst="rightArrow">
            <a:avLst/>
          </a:prstGeom>
          <a:solidFill>
            <a:srgbClr val="FEF6F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800" dirty="0" smtClean="0">
                <a:solidFill>
                  <a:schemeClr val="tx1"/>
                </a:solidFill>
              </a:rPr>
              <a:t>審査</a:t>
            </a:r>
            <a:endParaRPr kumimoji="1" lang="ja-JP" altLang="en-US" sz="800" dirty="0">
              <a:solidFill>
                <a:schemeClr val="tx1"/>
              </a:solidFill>
            </a:endParaRPr>
          </a:p>
        </p:txBody>
      </p:sp>
      <p:sp>
        <p:nvSpPr>
          <p:cNvPr id="39" name="角丸四角形 38"/>
          <p:cNvSpPr/>
          <p:nvPr/>
        </p:nvSpPr>
        <p:spPr>
          <a:xfrm>
            <a:off x="2854024" y="2522060"/>
            <a:ext cx="1189079" cy="688420"/>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交付決定後、</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rPr>
              <a:t>提出した計画に沿って事業実施</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4397809" y="2531515"/>
            <a:ext cx="1189079" cy="688420"/>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労働局に</a:t>
            </a:r>
            <a:endParaRPr lang="en-US" altLang="ja-JP" sz="1100" dirty="0" smtClean="0">
              <a:solidFill>
                <a:schemeClr val="tx1"/>
              </a:solidFill>
              <a:latin typeface="Meiryo UI" panose="020B0604030504040204" pitchFamily="50" charset="-128"/>
              <a:ea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rPr>
              <a:t>事業実施結果を報告</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5983516" y="2512847"/>
            <a:ext cx="580421" cy="703641"/>
          </a:xfrm>
          <a:prstGeom prst="roundRect">
            <a:avLst/>
          </a:prstGeom>
          <a:solidFill>
            <a:srgbClr val="FEF6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支給</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102954" y="2359219"/>
            <a:ext cx="6647472" cy="910927"/>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角丸四角形 36"/>
          <p:cNvSpPr/>
          <p:nvPr/>
        </p:nvSpPr>
        <p:spPr>
          <a:xfrm>
            <a:off x="185762" y="2225310"/>
            <a:ext cx="2035521" cy="28800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助成金支給までの流れ</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42" name="右矢印 41"/>
          <p:cNvSpPr/>
          <p:nvPr/>
        </p:nvSpPr>
        <p:spPr>
          <a:xfrm>
            <a:off x="5644060" y="2640056"/>
            <a:ext cx="282284" cy="533965"/>
          </a:xfrm>
          <a:prstGeom prst="rightArrow">
            <a:avLst/>
          </a:prstGeom>
          <a:solidFill>
            <a:srgbClr val="FEF6F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800" dirty="0" smtClean="0">
                <a:solidFill>
                  <a:schemeClr val="tx1"/>
                </a:solidFill>
              </a:rPr>
              <a:t>審査</a:t>
            </a:r>
            <a:endParaRPr kumimoji="1" lang="ja-JP" altLang="en-US" sz="800" dirty="0">
              <a:solidFill>
                <a:schemeClr val="tx1"/>
              </a:solidFill>
            </a:endParaRPr>
          </a:p>
        </p:txBody>
      </p:sp>
      <p:sp>
        <p:nvSpPr>
          <p:cNvPr id="51" name="右矢印 50"/>
          <p:cNvSpPr/>
          <p:nvPr/>
        </p:nvSpPr>
        <p:spPr>
          <a:xfrm>
            <a:off x="4088939" y="2646239"/>
            <a:ext cx="282284" cy="533965"/>
          </a:xfrm>
          <a:prstGeom prst="rightArrow">
            <a:avLst/>
          </a:prstGeom>
          <a:solidFill>
            <a:srgbClr val="FEF6F0"/>
          </a:solidFill>
          <a:ln>
            <a:solidFill>
              <a:srgbClr val="0070C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sz="800" dirty="0">
              <a:solidFill>
                <a:schemeClr val="tx1"/>
              </a:solidFill>
            </a:endParaRPr>
          </a:p>
        </p:txBody>
      </p:sp>
      <p:sp>
        <p:nvSpPr>
          <p:cNvPr id="47" name="角丸四角形 46"/>
          <p:cNvSpPr/>
          <p:nvPr/>
        </p:nvSpPr>
        <p:spPr>
          <a:xfrm>
            <a:off x="95915" y="4559404"/>
            <a:ext cx="6624000" cy="752326"/>
          </a:xfrm>
          <a:prstGeom prst="roundRect">
            <a:avLst>
              <a:gd name="adj" fmla="val 18551"/>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242982" y="4369441"/>
            <a:ext cx="2424108" cy="317291"/>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働き方改革推進支援資金</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49" name="テキスト ボックス 48"/>
          <p:cNvSpPr txBox="1"/>
          <p:nvPr/>
        </p:nvSpPr>
        <p:spPr>
          <a:xfrm>
            <a:off x="153871" y="4627467"/>
            <a:ext cx="6508088" cy="913070"/>
          </a:xfrm>
          <a:prstGeom prst="rect">
            <a:avLst/>
          </a:prstGeom>
          <a:noFill/>
        </p:spPr>
        <p:txBody>
          <a:bodyPr wrap="square" rtlCol="0">
            <a:spAutoFit/>
          </a:bodyPr>
          <a:lstStyle/>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日本政策金融公庫では、事業場内最低賃金の引上げに取り組む者に対して、設備資金や</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運転資金の融資を行っています</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詳しくは、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事業場がある都道府県の日本政策金融公庫の窓口にお問い合わせください。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図 5"/>
          <p:cNvPicPr>
            <a:picLocks noChangeAspect="1"/>
          </p:cNvPicPr>
          <p:nvPr/>
        </p:nvPicPr>
        <p:blipFill>
          <a:blip r:embed="rId3"/>
          <a:stretch>
            <a:fillRect/>
          </a:stretch>
        </p:blipFill>
        <p:spPr>
          <a:xfrm>
            <a:off x="5719334" y="4653421"/>
            <a:ext cx="623391" cy="623391"/>
          </a:xfrm>
          <a:prstGeom prst="rect">
            <a:avLst/>
          </a:prstGeom>
        </p:spPr>
      </p:pic>
      <p:cxnSp>
        <p:nvCxnSpPr>
          <p:cNvPr id="56" name="直線コネクタ 55"/>
          <p:cNvCxnSpPr/>
          <p:nvPr/>
        </p:nvCxnSpPr>
        <p:spPr>
          <a:xfrm flipH="1">
            <a:off x="3699432" y="5760104"/>
            <a:ext cx="28800" cy="32400"/>
          </a:xfrm>
          <a:prstGeom prst="line">
            <a:avLst/>
          </a:prstGeom>
          <a:ln w="1905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165801" y="5280009"/>
            <a:ext cx="6858000" cy="395125"/>
          </a:xfrm>
          <a:prstGeom prst="roundRect">
            <a:avLst>
              <a:gd name="adj" fmla="val 2934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rgbClr val="0070C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600" dirty="0">
                <a:solidFill>
                  <a:srgbClr val="0070C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kumimoji="1" lang="ja-JP" altLang="en-US" sz="1600" dirty="0" smtClean="0">
                <a:solidFill>
                  <a:srgbClr val="0070C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業務改善助成金の活用事例・～</a:t>
            </a:r>
            <a:endParaRPr kumimoji="1" lang="ja-JP" altLang="en-US" sz="1600" dirty="0">
              <a:solidFill>
                <a:srgbClr val="0070C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p:txBody>
      </p:sp>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5303" y="5638865"/>
            <a:ext cx="2996072" cy="3984340"/>
          </a:xfrm>
          <a:prstGeom prst="rect">
            <a:avLst/>
          </a:prstGeom>
        </p:spPr>
      </p:pic>
      <p:pic>
        <p:nvPicPr>
          <p:cNvPr id="7" name="図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94499" y="5638865"/>
            <a:ext cx="2995701" cy="3984340"/>
          </a:xfrm>
          <a:prstGeom prst="rect">
            <a:avLst/>
          </a:prstGeom>
        </p:spPr>
      </p:pic>
      <p:sp>
        <p:nvSpPr>
          <p:cNvPr id="45" name="テキスト ボックス 44"/>
          <p:cNvSpPr txBox="1"/>
          <p:nvPr/>
        </p:nvSpPr>
        <p:spPr>
          <a:xfrm>
            <a:off x="269986" y="2960527"/>
            <a:ext cx="2281505" cy="297517"/>
          </a:xfrm>
          <a:prstGeom prst="rect">
            <a:avLst/>
          </a:prstGeom>
          <a:noFill/>
        </p:spPr>
        <p:txBody>
          <a:bodyPr wrap="square" rtlCol="0">
            <a:spAutoFit/>
          </a:bodyPr>
          <a:lstStyle/>
          <a:p>
            <a:pPr>
              <a:lnSpc>
                <a:spcPts val="1600"/>
              </a:lnSpc>
            </a:pPr>
            <a:r>
              <a:rPr kumimoji="1"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申請先は、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愛媛</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労働局雇用環境・均等室</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165801" y="1463437"/>
            <a:ext cx="6508088" cy="699902"/>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角丸四角形 54"/>
          <p:cNvSpPr/>
          <p:nvPr/>
        </p:nvSpPr>
        <p:spPr>
          <a:xfrm>
            <a:off x="235755" y="1321491"/>
            <a:ext cx="1844843" cy="28800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ご留意頂きたい</a:t>
            </a:r>
            <a:r>
              <a:rPr lang="ja-JP" altLang="en-US" sz="1400" dirty="0">
                <a:solidFill>
                  <a:srgbClr val="0070C0"/>
                </a:solidFill>
                <a:latin typeface="HGP創英角ﾎﾟｯﾌﾟ体" panose="040B0A00000000000000" pitchFamily="50" charset="-128"/>
                <a:ea typeface="HGP創英角ﾎﾟｯﾌﾟ体" panose="040B0A00000000000000" pitchFamily="50" charset="-128"/>
              </a:rPr>
              <a:t>事項</a:t>
            </a:r>
          </a:p>
        </p:txBody>
      </p:sp>
      <p:sp>
        <p:nvSpPr>
          <p:cNvPr id="57" name="テキスト ボックス 56"/>
          <p:cNvSpPr txBox="1"/>
          <p:nvPr/>
        </p:nvSpPr>
        <p:spPr>
          <a:xfrm>
            <a:off x="165801" y="1601122"/>
            <a:ext cx="6624736" cy="5539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予算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の範囲内で交付するため、申請期間内に募集を終了する場合があります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事業完了の期限は</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令和４年３月３１日</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です。</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86265" y="295316"/>
            <a:ext cx="6624000" cy="938866"/>
          </a:xfrm>
          <a:prstGeom prst="roundRect">
            <a:avLst>
              <a:gd name="adj" fmla="val 15939"/>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9" name="角丸四角形 58"/>
          <p:cNvSpPr/>
          <p:nvPr/>
        </p:nvSpPr>
        <p:spPr>
          <a:xfrm>
            <a:off x="235755" y="89683"/>
            <a:ext cx="1844843" cy="28800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その他の変更点</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60" name="テキスト ボックス 59"/>
          <p:cNvSpPr txBox="1"/>
          <p:nvPr/>
        </p:nvSpPr>
        <p:spPr>
          <a:xfrm>
            <a:off x="122660" y="411042"/>
            <a:ext cx="6624736" cy="29347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100" dirty="0" err="1"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スマホ、タブレットの新規購入、貨物自動車なども生産性向上の効果が認められる場合は対象になります。</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507355" y="650155"/>
            <a:ext cx="5186185" cy="253916"/>
          </a:xfrm>
          <a:prstGeom prst="rect">
            <a:avLst/>
          </a:prstGeom>
          <a:noFill/>
        </p:spPr>
        <p:txBody>
          <a:bodyPr wrap="square" rtlCol="0">
            <a:spAutoFit/>
          </a:bodyPr>
          <a:lstStyle/>
          <a:p>
            <a:r>
              <a:rPr kumimoji="1" lang="en-US" altLang="ja-JP" sz="1050" dirty="0" smtClean="0">
                <a:solidFill>
                  <a:srgbClr val="FF0000"/>
                </a:solidFill>
                <a:latin typeface="Meiryo UI" panose="020B0604030504040204" pitchFamily="50" charset="-128"/>
                <a:ea typeface="Meiryo UI" panose="020B0604030504040204" pitchFamily="50" charset="-128"/>
              </a:rPr>
              <a:t>※</a:t>
            </a:r>
            <a:r>
              <a:rPr kumimoji="1" lang="ja-JP" altLang="en-US" sz="1050" dirty="0" smtClean="0">
                <a:solidFill>
                  <a:srgbClr val="FF0000"/>
                </a:solidFill>
                <a:latin typeface="Meiryo UI" panose="020B0604030504040204" pitchFamily="50" charset="-128"/>
                <a:ea typeface="Meiryo UI" panose="020B0604030504040204" pitchFamily="50" charset="-128"/>
              </a:rPr>
              <a:t>特例のうち、②生産量要件に該当する場合であって、引上げ額</a:t>
            </a:r>
            <a:r>
              <a:rPr kumimoji="1" lang="en-US" altLang="ja-JP" sz="1050" dirty="0" smtClean="0">
                <a:solidFill>
                  <a:srgbClr val="FF0000"/>
                </a:solidFill>
                <a:latin typeface="Meiryo UI" panose="020B0604030504040204" pitchFamily="50" charset="-128"/>
                <a:ea typeface="Meiryo UI" panose="020B0604030504040204" pitchFamily="50" charset="-128"/>
              </a:rPr>
              <a:t>30</a:t>
            </a:r>
            <a:r>
              <a:rPr kumimoji="1" lang="ja-JP" altLang="en-US" sz="1050" dirty="0" smtClean="0">
                <a:solidFill>
                  <a:srgbClr val="FF0000"/>
                </a:solidFill>
                <a:latin typeface="Meiryo UI" panose="020B0604030504040204" pitchFamily="50" charset="-128"/>
                <a:ea typeface="Meiryo UI" panose="020B0604030504040204" pitchFamily="50" charset="-128"/>
              </a:rPr>
              <a:t>円以上の場合に限ります。</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116632" y="879700"/>
            <a:ext cx="6624736" cy="3231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同一年度内に複数回（</a:t>
            </a:r>
            <a:r>
              <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回まで）申請することができます。</a:t>
            </a:r>
            <a:endParaRPr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185762" y="3423228"/>
            <a:ext cx="1128836" cy="499460"/>
          </a:xfrm>
          <a:prstGeom prst="roundRect">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dirty="0" smtClean="0">
                <a:solidFill>
                  <a:srgbClr val="0070C0"/>
                </a:solidFill>
                <a:latin typeface="HGP創英角ﾎﾟｯﾌﾟ体" panose="040B0A00000000000000" pitchFamily="50" charset="-128"/>
                <a:ea typeface="HGP創英角ﾎﾟｯﾌﾟ体" panose="040B0A00000000000000" pitchFamily="50" charset="-128"/>
              </a:rPr>
              <a:t>お問合せ・申請先</a:t>
            </a:r>
            <a:endParaRPr lang="ja-JP" altLang="en-US" sz="14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2" name="正方形/長方形 1"/>
          <p:cNvSpPr/>
          <p:nvPr/>
        </p:nvSpPr>
        <p:spPr>
          <a:xfrm>
            <a:off x="1263979" y="3808353"/>
            <a:ext cx="5299958" cy="553998"/>
          </a:xfrm>
          <a:prstGeom prst="rect">
            <a:avLst/>
          </a:prstGeom>
        </p:spPr>
        <p:txBody>
          <a:bodyPr wrap="square">
            <a:spAutoFit/>
          </a:bodyPr>
          <a:lstStyle/>
          <a:p>
            <a:pPr marL="85725" indent="-85725">
              <a:lnSpc>
                <a:spcPts val="1800"/>
              </a:lnSpc>
            </a:pP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申請先</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愛媛労働局　雇用環境・均等室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電　話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089(935)5222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790-8538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松山市若草町</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4-3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松山若草合同庁舎</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1412303" y="3354532"/>
            <a:ext cx="5077897" cy="553998"/>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一般的お問い合わせは、</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業務改善助成金コールセンター</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8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電話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03-6388-6155</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（受付時間：平日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17:15)</a:t>
            </a:r>
          </a:p>
        </p:txBody>
      </p:sp>
    </p:spTree>
    <p:extLst>
      <p:ext uri="{BB962C8B-B14F-4D97-AF65-F5344CB8AC3E}">
        <p14:creationId xmlns:p14="http://schemas.microsoft.com/office/powerpoint/2010/main" val="166955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7375</TotalTime>
  <Words>980</Words>
  <Application>Microsoft Office PowerPoint</Application>
  <PresentationFormat>A4 210 x 297 mm</PresentationFormat>
  <Paragraphs>155</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HGP創英角ﾎﾟｯﾌﾟ体</vt:lpstr>
      <vt:lpstr>HG丸ｺﾞｼｯｸM-PRO</vt:lpstr>
      <vt:lpstr>Meiryo UI</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平井 千恵子(hirai-chieko)</cp:lastModifiedBy>
  <cp:revision>544</cp:revision>
  <cp:lastPrinted>2021-08-03T01:41:18Z</cp:lastPrinted>
  <dcterms:created xsi:type="dcterms:W3CDTF">2016-03-25T01:26:56Z</dcterms:created>
  <dcterms:modified xsi:type="dcterms:W3CDTF">2021-08-06T02:21:47Z</dcterms:modified>
</cp:coreProperties>
</file>