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2.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3.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4.xml" ContentType="application/vnd.openxmlformats-officedocument.presentationml.notesSlide+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handoutMasterIdLst>
    <p:handoutMasterId r:id="rId26"/>
  </p:handoutMasterIdLst>
  <p:sldIdLst>
    <p:sldId id="336" r:id="rId2"/>
    <p:sldId id="343" r:id="rId3"/>
    <p:sldId id="344" r:id="rId4"/>
    <p:sldId id="312" r:id="rId5"/>
    <p:sldId id="316" r:id="rId6"/>
    <p:sldId id="318" r:id="rId7"/>
    <p:sldId id="319" r:id="rId8"/>
    <p:sldId id="314" r:id="rId9"/>
    <p:sldId id="321" r:id="rId10"/>
    <p:sldId id="323" r:id="rId11"/>
    <p:sldId id="324" r:id="rId12"/>
    <p:sldId id="326" r:id="rId13"/>
    <p:sldId id="327" r:id="rId14"/>
    <p:sldId id="328" r:id="rId15"/>
    <p:sldId id="329" r:id="rId16"/>
    <p:sldId id="330" r:id="rId17"/>
    <p:sldId id="334" r:id="rId18"/>
    <p:sldId id="335" r:id="rId19"/>
    <p:sldId id="333" r:id="rId20"/>
    <p:sldId id="354" r:id="rId21"/>
    <p:sldId id="356" r:id="rId22"/>
    <p:sldId id="357" r:id="rId23"/>
    <p:sldId id="348" r:id="rId2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00"/>
    <a:srgbClr val="E4E02C"/>
    <a:srgbClr val="F5E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24" y="90"/>
      </p:cViewPr>
      <p:guideLst>
        <p:guide orient="horz" pos="2160"/>
        <p:guide pos="3120"/>
      </p:guideLst>
    </p:cSldViewPr>
  </p:slideViewPr>
  <p:notesTextViewPr>
    <p:cViewPr>
      <p:scale>
        <a:sx n="1" d="1"/>
        <a:sy n="1" d="1"/>
      </p:scale>
      <p:origin x="0" y="0"/>
    </p:cViewPr>
  </p:notesTextViewPr>
  <p:sorterViewPr>
    <p:cViewPr>
      <p:scale>
        <a:sx n="100" d="100"/>
        <a:sy n="100" d="100"/>
      </p:scale>
      <p:origin x="0" y="342"/>
    </p:cViewPr>
  </p:sorterViewPr>
  <p:notesViewPr>
    <p:cSldViewPr>
      <p:cViewPr varScale="1">
        <p:scale>
          <a:sx n="54" d="100"/>
          <a:sy n="54" d="100"/>
        </p:scale>
        <p:origin x="-2940"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8ADEA916-E834-44C9-91F8-129376408901}" type="datetimeFigureOut">
              <a:rPr kumimoji="1" lang="ja-JP" altLang="en-US" smtClean="0"/>
              <a:t>2021/8/6</a:t>
            </a:fld>
            <a:endParaRPr kumimoji="1" lang="ja-JP" altLang="en-US"/>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CF0FFFD5-287E-4940-A66F-99031227C78A}" type="slidenum">
              <a:rPr kumimoji="1" lang="ja-JP" altLang="en-US" smtClean="0"/>
              <a:t>‹#›</a:t>
            </a:fld>
            <a:endParaRPr kumimoji="1" lang="ja-JP" altLang="en-US"/>
          </a:p>
        </p:txBody>
      </p:sp>
    </p:spTree>
    <p:extLst>
      <p:ext uri="{BB962C8B-B14F-4D97-AF65-F5344CB8AC3E}">
        <p14:creationId xmlns:p14="http://schemas.microsoft.com/office/powerpoint/2010/main" val="252223068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66C5A207-AC8F-4228-AF77-AD03E466E76A}" emma:medium="tactile" emma:mode="ink">
          <msink:context xmlns:msink="http://schemas.microsoft.com/ink/2010/main" type="writingRegion" rotatedBoundingBox="1185,18568 654,18853 475,18519 1006,18235"/>
        </emma:interpretation>
      </emma:emma>
    </inkml:annotationXML>
    <inkml:traceGroup>
      <inkml:annotationXML>
        <emma:emma xmlns:emma="http://www.w3.org/2003/04/emma" version="1.0">
          <emma:interpretation id="{739D979A-5021-484D-B464-92D6263A9D37}" emma:medium="tactile" emma:mode="ink">
            <msink:context xmlns:msink="http://schemas.microsoft.com/ink/2010/main" type="paragraph" rotatedBoundingBox="1185,18568 654,18853 475,18519 1006,18235" alignmentLevel="1"/>
          </emma:interpretation>
        </emma:emma>
      </inkml:annotationXML>
      <inkml:traceGroup>
        <inkml:annotationXML>
          <emma:emma xmlns:emma="http://www.w3.org/2003/04/emma" version="1.0">
            <emma:interpretation id="{4A6ACFE3-FCBD-4B45-830B-16A7FFA09F40}" emma:medium="tactile" emma:mode="ink">
              <msink:context xmlns:msink="http://schemas.microsoft.com/ink/2010/main" type="line" rotatedBoundingBox="1185,18568 654,18853 475,18519 1006,18235"/>
            </emma:interpretation>
          </emma:emma>
        </inkml:annotationXML>
        <inkml:traceGroup>
          <inkml:annotationXML>
            <emma:emma xmlns:emma="http://www.w3.org/2003/04/emma" version="1.0">
              <emma:interpretation id="{ACA1D0DE-2D23-4376-9FB1-CDAE7131B194}" emma:medium="tactile" emma:mode="ink">
                <msink:context xmlns:msink="http://schemas.microsoft.com/ink/2010/main" type="inkWord" rotatedBoundingBox="1185,18568 654,18853 475,18519 1006,18235"/>
              </emma:interpretation>
              <emma:one-of disjunction-type="recognition" id="oneOf0">
                <emma:interpretation id="interp0" emma:lang="" emma:confidence="0">
                  <emma:literal>訪</emma:literal>
                </emma:interpretation>
                <emma:interpretation id="interp1" emma:lang="" emma:confidence="0">
                  <emma:literal>的</emma:literal>
                </emma:interpretation>
                <emma:interpretation id="interp2" emma:lang="" emma:confidence="0">
                  <emma:literal>助</emma:literal>
                </emma:interpretation>
                <emma:interpretation id="interp3" emma:lang="" emma:confidence="0">
                  <emma:literal>弱</emma:literal>
                </emma:interpretation>
                <emma:interpretation id="interp4" emma:lang="" emma:confidence="0">
                  <emma:literal>∞</emma:literal>
                </emma:interpretation>
              </emma:one-of>
            </emma:emma>
          </inkml:annotationXML>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C3D5E1F9-24D1-4447-B8B9-C59D190C6EC2}" emma:medium="tactile" emma:mode="ink">
          <msink:context xmlns:msink="http://schemas.microsoft.com/ink/2010/main" type="writingRegion" rotatedBoundingBox="25983,18405 26411,18341 26456,18642 26028,18706"/>
        </emma:interpretation>
      </emma:emma>
    </inkml:annotationXML>
    <inkml:traceGroup>
      <inkml:annotationXML>
        <emma:emma xmlns:emma="http://www.w3.org/2003/04/emma" version="1.0">
          <emma:interpretation id="{A8531A4D-1EBF-431C-ABCC-BB2B6CC5C304}" emma:medium="tactile" emma:mode="ink">
            <msink:context xmlns:msink="http://schemas.microsoft.com/ink/2010/main" type="paragraph" rotatedBoundingBox="25983,18405 26411,18341 26456,18642 26028,18706" alignmentLevel="1"/>
          </emma:interpretation>
        </emma:emma>
      </inkml:annotationXML>
      <inkml:traceGroup>
        <inkml:annotationXML>
          <emma:emma xmlns:emma="http://www.w3.org/2003/04/emma" version="1.0">
            <emma:interpretation id="{A960B848-6DA4-4703-AD30-681F5AAAF0B1}" emma:medium="tactile" emma:mode="ink">
              <msink:context xmlns:msink="http://schemas.microsoft.com/ink/2010/main" type="line" rotatedBoundingBox="25983,18405 26411,18341 26456,18642 26028,18706"/>
            </emma:interpretation>
          </emma:emma>
        </inkml:annotationXML>
        <inkml:traceGroup>
          <inkml:annotationXML>
            <emma:emma xmlns:emma="http://www.w3.org/2003/04/emma" version="1.0">
              <emma:interpretation id="{78CD01AA-2149-4AEA-BE46-3299257D70FB}" emma:medium="tactile" emma:mode="ink">
                <msink:context xmlns:msink="http://schemas.microsoft.com/ink/2010/main" type="inkWord" rotatedBoundingBox="25983,18405 26411,18341 26456,18642 26028,18706"/>
              </emma:interpretation>
              <emma:one-of disjunction-type="recognition" id="oneOf0">
                <emma:interpretation id="interp0" emma:lang="" emma:confidence="0">
                  <emma:literal>四</emma:literal>
                </emma:interpretation>
                <emma:interpretation id="interp1" emma:lang="" emma:confidence="0">
                  <emma:literal>匆</emma:literal>
                </emma:interpretation>
                <emma:interpretation id="interp2" emma:lang="" emma:confidence="0">
                  <emma:literal>®</emma:literal>
                </emma:interpretation>
                <emma:interpretation id="interp3" emma:lang="" emma:confidence="0">
                  <emma:literal>図</emma:literal>
                </emma:interpretation>
                <emma:interpretation id="interp4" emma:lang="" emma:confidence="0">
                  <emma:literal>明</emma:literal>
                </emma:interpretation>
              </emma:one-of>
            </emma:emma>
          </inkml:annotationXML>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8:14.066"/>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0 224 0,'0'-24'16,"0"-25"171,0 24-171,25 1 0,-25 0-1,24-1 1,1 25-1,-1-24 32,25 24 16,-25 0-48,25 0 32,-24 0-31,-1 24 0,-24 1-16,25-1 15,-25 0 157,0 1-172,-25-25 31,1 0 32,24-25-32,0 1 0,0 0-15,0-1 31,0 1-32,0-1 1,24 25 0,1 0-16,-1 0 78,0 0-78,1 0 15,-1 25 1,-24-1 0,25 1-1,-25-1 1,0 0-16,0 1 31,0 24 0,0-25 48,-25-24-64,-24 0 1,1 0-1,23 0 110,1 0-93,-1-24 77,25-1-62,0 1-16,0-1 0,0 1-15,0 48 203,-24 1-204,-1-25-15,25 24 16,0 1-16,-24-1 16,0 0 77,-1-24-30,1 0-1,-1 0-15,25-24 16,0 0-1,0-1-46,25 25 15,-1 0-31,1 0 16,23 0-16,-23 0 15,24 0-15,-25 0 16,49 0-16,-48 0 109,-25 25-93,0-1 15,0 25 1,-25-25-32,1-24 62,0 0-31,-1 0 1,1 0-32,-1 0 15,1 0 16,-1 0 16,25-24-31,0-1 0,0 1 15,0 0 16,0-25-32</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8.4" units="1/cm"/>
          <inkml:channelProperty channel="Y" name="resolution" value="38.57143" units="1/cm"/>
          <inkml:channelProperty channel="T" name="resolution" value="1" units="1/dev"/>
        </inkml:channelProperties>
      </inkml:inkSource>
      <inkml:timestamp xml:id="ts0" timeString="2019-10-11T01:55:05.30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517 2 0,'-24'0'187,"-1"0"-171,-24 0 140,25 0-140,-1 25-1,1-1 17,-25 1-1,49-1-16,0 0 64,0 1-64,0-1 16,0 1 1,0-1-17,-24-24 157,24-24-156,0-1-1,0 1-15,0-25 47,0 25-15,24 24-17,1-25 1,23 25-16,-23 0 15,24 0 1,-25-24 0,1 24 109,-25 24-94,0 1-31,0-1 16,0 0-1,0 1 1,0-1 62,0 1-62,-25-1-1,1-24 32,-1 0 31,1 0-62,-1 0 15,-23-24 16,48-1-31,0 1-1,0-1 1,0 1-1,0 0-15,24 24 125,0 73-109,1-49 0,-25 1-1,0-1-15,24 25 16,-24-25 0,0 1 15,0-1-16,0 1 17,-24-25-1,24 24-15,-25-24 30,1 0-46,0 0 16,-1 0 0,-24 0-16,25 0 15,-25 0-15,0-24 16,-24-1 0,49 1-1,-1 24-15,25-25 94,0 1-63,0 0-15,0-25-16,0 24 31,25 25-15,-1-24-1,0 24 126,1 0-125,-1 0-16,25 24 15,-24 25-15,-1-49 16,-24 25-1,49-25 1,-49 24 125,0 0-94,0 1-32,0-1 1,0 1 31,0-1-16,0 1 16,73-99 172,-24 25-219,0 25 15,-25 0-15,1-1 31,-25 1 1,24 24-17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6B2FFD25-3095-4693-B51B-91D15CC4C5C3}" type="datetimeFigureOut">
              <a:rPr kumimoji="1" lang="ja-JP" altLang="en-US" smtClean="0"/>
              <a:t>2021/8/6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F9084D33-022B-494D-ABB0-85432B346363}" type="slidenum">
              <a:rPr kumimoji="1" lang="ja-JP" altLang="en-US" smtClean="0"/>
              <a:t>‹#›</a:t>
            </a:fld>
            <a:endParaRPr kumimoji="1" lang="ja-JP" altLang="en-US"/>
          </a:p>
        </p:txBody>
      </p:sp>
    </p:spTree>
    <p:extLst>
      <p:ext uri="{BB962C8B-B14F-4D97-AF65-F5344CB8AC3E}">
        <p14:creationId xmlns:p14="http://schemas.microsoft.com/office/powerpoint/2010/main" val="670326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7E498-F92D-432C-80BA-38B006ED34F9}" type="slidenum">
              <a:rPr kumimoji="1" lang="ja-JP" altLang="en-US" smtClean="0"/>
              <a:t>1</a:t>
            </a:fld>
            <a:endParaRPr kumimoji="1" lang="ja-JP" altLang="en-US"/>
          </a:p>
        </p:txBody>
      </p:sp>
    </p:spTree>
    <p:extLst>
      <p:ext uri="{BB962C8B-B14F-4D97-AF65-F5344CB8AC3E}">
        <p14:creationId xmlns:p14="http://schemas.microsoft.com/office/powerpoint/2010/main" val="98092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084D33-022B-494D-ABB0-85432B346363}" type="slidenum">
              <a:rPr kumimoji="1" lang="ja-JP" altLang="en-US" smtClean="0"/>
              <a:t>15</a:t>
            </a:fld>
            <a:endParaRPr kumimoji="1" lang="ja-JP" altLang="en-US"/>
          </a:p>
        </p:txBody>
      </p:sp>
    </p:spTree>
    <p:extLst>
      <p:ext uri="{BB962C8B-B14F-4D97-AF65-F5344CB8AC3E}">
        <p14:creationId xmlns:p14="http://schemas.microsoft.com/office/powerpoint/2010/main" val="421720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084D33-022B-494D-ABB0-85432B346363}" type="slidenum">
              <a:rPr kumimoji="1" lang="ja-JP" altLang="en-US" smtClean="0"/>
              <a:t>19</a:t>
            </a:fld>
            <a:endParaRPr kumimoji="1" lang="ja-JP" altLang="en-US"/>
          </a:p>
        </p:txBody>
      </p:sp>
    </p:spTree>
    <p:extLst>
      <p:ext uri="{BB962C8B-B14F-4D97-AF65-F5344CB8AC3E}">
        <p14:creationId xmlns:p14="http://schemas.microsoft.com/office/powerpoint/2010/main" val="35409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084D33-022B-494D-ABB0-85432B346363}" type="slidenum">
              <a:rPr kumimoji="1" lang="ja-JP" altLang="en-US" smtClean="0"/>
              <a:t>22</a:t>
            </a:fld>
            <a:endParaRPr kumimoji="1" lang="ja-JP" altLang="en-US"/>
          </a:p>
        </p:txBody>
      </p:sp>
    </p:spTree>
    <p:extLst>
      <p:ext uri="{BB962C8B-B14F-4D97-AF65-F5344CB8AC3E}">
        <p14:creationId xmlns:p14="http://schemas.microsoft.com/office/powerpoint/2010/main" val="339828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2561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4025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4"/>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07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0198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6049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5283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347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50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27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0" y="273056"/>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37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327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2021/8/6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8"/>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719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0.emf"/><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0.emf"/><Relationship Id="rId2"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9.emf"/><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0.emf"/><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0.emf"/><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9.emf"/></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10.emf"/><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9.emf"/></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23.xml"/><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9.emf"/><Relationship Id="rId10" Type="http://schemas.openxmlformats.org/officeDocument/2006/relationships/image" Target="../media/image24.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10.emf"/><Relationship Id="rId2"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10.emf"/><Relationship Id="rId2"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9.e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10.emf"/><Relationship Id="rId2"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9.emf"/></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31.xml"/><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9.emf"/><Relationship Id="rId10" Type="http://schemas.openxmlformats.org/officeDocument/2006/relationships/image" Target="../media/image30.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image" Target="../media/image10.emf"/><Relationship Id="rId2"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34.xml"/><Relationship Id="rId5" Type="http://schemas.openxmlformats.org/officeDocument/2006/relationships/image" Target="../media/image9.emf"/></Relationships>
</file>

<file path=ppt/slides/_rels/slide21.xml.rels><?xml version="1.0" encoding="UTF-8" standalone="yes"?>
<Relationships xmlns="http://schemas.openxmlformats.org/package/2006/relationships"><Relationship Id="rId7" Type="http://schemas.openxmlformats.org/officeDocument/2006/relationships/image" Target="../media/image10.emf"/><Relationship Id="rId2"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6.xml"/><Relationship Id="rId5"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customXml" Target="../ink/ink37.xml"/><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8.xml"/><Relationship Id="rId5"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image" Target="../media/image10.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emf"/><Relationship Id="rId10" Type="http://schemas.openxmlformats.org/officeDocument/2006/relationships/image" Target="../media/image3.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10.emf"/><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9.emf"/><Relationship Id="rId10"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9.emf"/><Relationship Id="rId10" Type="http://schemas.openxmlformats.org/officeDocument/2006/relationships/image" Target="../media/image9.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0.emf"/><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9.emf"/><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0.emf"/><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9.emf"/><Relationship Id="rId10" Type="http://schemas.openxmlformats.org/officeDocument/2006/relationships/image" Target="../media/image14.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0.emf"/><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16496" y="116632"/>
            <a:ext cx="9073008" cy="6696744"/>
          </a:xfrm>
          <a:prstGeom prst="rect">
            <a:avLst/>
          </a:prstGeom>
          <a:ln w="19050" cmpd="sng">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 name="正方形/長方形 23"/>
          <p:cNvSpPr/>
          <p:nvPr/>
        </p:nvSpPr>
        <p:spPr>
          <a:xfrm>
            <a:off x="416496" y="20939"/>
            <a:ext cx="9073008" cy="5501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業務</a:t>
            </a:r>
            <a:r>
              <a:rPr lang="ja-JP" altLang="en-US" sz="2400" b="1" dirty="0"/>
              <a:t>改善助成金の</a:t>
            </a:r>
            <a:r>
              <a:rPr lang="ja-JP" altLang="en-US" sz="2400" b="1" dirty="0" smtClean="0"/>
              <a:t>手続きの流れ</a:t>
            </a:r>
            <a:endParaRPr lang="en-US" altLang="ja-JP" sz="2400" b="1" dirty="0"/>
          </a:p>
        </p:txBody>
      </p:sp>
      <p:sp>
        <p:nvSpPr>
          <p:cNvPr id="22" name="下矢印 21"/>
          <p:cNvSpPr/>
          <p:nvPr/>
        </p:nvSpPr>
        <p:spPr>
          <a:xfrm rot="16200000">
            <a:off x="3510856" y="2466334"/>
            <a:ext cx="536329" cy="23804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7" name="フローチャート : 代替処理 6"/>
          <p:cNvSpPr/>
          <p:nvPr/>
        </p:nvSpPr>
        <p:spPr>
          <a:xfrm>
            <a:off x="8093148" y="4337125"/>
            <a:ext cx="465124" cy="2332234"/>
          </a:xfrm>
          <a:prstGeom prst="flowChartAlternateProcess">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schemeClr val="bg1"/>
                </a:solidFill>
                <a:latin typeface="ＤＦ平成ゴシック体W5" panose="020B0509000000000000" pitchFamily="49" charset="-128"/>
                <a:ea typeface="ＤＦ平成ゴシック体W5" panose="020B0509000000000000" pitchFamily="49" charset="-128"/>
              </a:rPr>
              <a:t>助成金の支給</a:t>
            </a:r>
          </a:p>
        </p:txBody>
      </p:sp>
      <p:grpSp>
        <p:nvGrpSpPr>
          <p:cNvPr id="12" name="グループ化 11"/>
          <p:cNvGrpSpPr/>
          <p:nvPr/>
        </p:nvGrpSpPr>
        <p:grpSpPr>
          <a:xfrm>
            <a:off x="663229" y="1255628"/>
            <a:ext cx="2921621" cy="2538987"/>
            <a:chOff x="320834" y="1011560"/>
            <a:chExt cx="1723880" cy="2746295"/>
          </a:xfrm>
        </p:grpSpPr>
        <p:sp>
          <p:nvSpPr>
            <p:cNvPr id="6" name="正方形/長方形 5"/>
            <p:cNvSpPr/>
            <p:nvPr/>
          </p:nvSpPr>
          <p:spPr>
            <a:xfrm>
              <a:off x="320834" y="1011560"/>
              <a:ext cx="1723879" cy="501666"/>
            </a:xfrm>
            <a:prstGeom prst="rect">
              <a:avLst/>
            </a:prstGeom>
            <a:solidFill>
              <a:srgbClr val="FF9900"/>
            </a:solidFill>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latin typeface="ＤＦ平成ゴシック体W5" panose="020B0509000000000000" pitchFamily="49" charset="-128"/>
                  <a:ea typeface="ＤＦ平成ゴシック体W5" panose="020B0509000000000000" pitchFamily="49" charset="-128"/>
                </a:rPr>
                <a:t>申請書の作成、提出</a:t>
              </a:r>
              <a:endParaRPr lang="en-US" altLang="ja-JP" sz="1600" dirty="0">
                <a:latin typeface="ＤＦ平成ゴシック体W5" panose="020B0509000000000000" pitchFamily="49" charset="-128"/>
                <a:ea typeface="ＤＦ平成ゴシック体W5" panose="020B0509000000000000" pitchFamily="49" charset="-128"/>
              </a:endParaRPr>
            </a:p>
          </p:txBody>
        </p:sp>
        <p:sp>
          <p:nvSpPr>
            <p:cNvPr id="10" name="テキスト ボックス 9"/>
            <p:cNvSpPr txBox="1"/>
            <p:nvPr/>
          </p:nvSpPr>
          <p:spPr>
            <a:xfrm>
              <a:off x="321405" y="1513226"/>
              <a:ext cx="1723309" cy="2244629"/>
            </a:xfrm>
            <a:prstGeom prst="rect">
              <a:avLst/>
            </a:prstGeom>
            <a:solidFill>
              <a:schemeClr val="bg1"/>
            </a:solidFill>
            <a:ln w="19050">
              <a:solidFill>
                <a:schemeClr val="tx1"/>
              </a:solidFill>
            </a:ln>
          </p:spPr>
          <p:txBody>
            <a:bodyPr wrap="square" rtlCol="0">
              <a:spAutoFit/>
            </a:bodyPr>
            <a:lstStyle/>
            <a:p>
              <a:r>
                <a:rPr lang="ja-JP" altLang="en-US" sz="1600" dirty="0">
                  <a:latin typeface="+mj-ea"/>
                  <a:ea typeface="+mj-ea"/>
                </a:rPr>
                <a:t>・</a:t>
              </a:r>
              <a:r>
                <a:rPr lang="ja-JP" altLang="en-US" sz="1600" dirty="0" smtClean="0">
                  <a:latin typeface="+mj-ea"/>
                  <a:ea typeface="+mj-ea"/>
                </a:rPr>
                <a:t>申請書（添付資料）には</a:t>
              </a:r>
              <a:r>
                <a:rPr lang="ja-JP" altLang="en-US" sz="1600" dirty="0">
                  <a:latin typeface="+mj-ea"/>
                  <a:ea typeface="+mj-ea"/>
                </a:rPr>
                <a:t>以下を計画を記載する。</a:t>
              </a:r>
              <a:endParaRPr lang="en-US" altLang="ja-JP" sz="1600" dirty="0">
                <a:latin typeface="+mj-ea"/>
                <a:ea typeface="+mj-ea"/>
              </a:endParaRPr>
            </a:p>
            <a:p>
              <a:r>
                <a:rPr lang="ja-JP" altLang="en-US" sz="1600" dirty="0">
                  <a:latin typeface="+mj-ea"/>
                  <a:ea typeface="+mj-ea"/>
                </a:rPr>
                <a:t>　①業務改善計画の策定</a:t>
              </a:r>
              <a:endParaRPr lang="en-US" altLang="ja-JP" sz="1600" dirty="0">
                <a:latin typeface="+mj-ea"/>
                <a:ea typeface="+mj-ea"/>
              </a:endParaRPr>
            </a:p>
            <a:p>
              <a:r>
                <a:rPr lang="ja-JP" altLang="en-US" sz="1600" dirty="0">
                  <a:latin typeface="+mj-ea"/>
                  <a:ea typeface="+mj-ea"/>
                </a:rPr>
                <a:t>　　（設備・器具の導入等）</a:t>
              </a:r>
              <a:endParaRPr lang="en-US" altLang="ja-JP" sz="1600" dirty="0">
                <a:latin typeface="+mj-ea"/>
                <a:ea typeface="+mj-ea"/>
              </a:endParaRPr>
            </a:p>
            <a:p>
              <a:r>
                <a:rPr lang="ja-JP" altLang="en-US" sz="1600" dirty="0">
                  <a:latin typeface="+mj-ea"/>
                  <a:ea typeface="+mj-ea"/>
                </a:rPr>
                <a:t>　②賃金引上計画の策定</a:t>
              </a:r>
              <a:endParaRPr lang="en-US" altLang="ja-JP" sz="1600" dirty="0">
                <a:latin typeface="+mj-ea"/>
                <a:ea typeface="+mj-ea"/>
              </a:endParaRPr>
            </a:p>
            <a:p>
              <a:r>
                <a:rPr lang="ja-JP" altLang="en-US" sz="1600" dirty="0">
                  <a:latin typeface="+mj-ea"/>
                  <a:ea typeface="+mj-ea"/>
                </a:rPr>
                <a:t>　　（事業場内最低賃金を一定額以上引上げ</a:t>
              </a:r>
              <a:r>
                <a:rPr lang="ja-JP" altLang="en-US" sz="1600" dirty="0" smtClean="0">
                  <a:latin typeface="+mj-ea"/>
                  <a:ea typeface="+mj-ea"/>
                </a:rPr>
                <a:t>）</a:t>
              </a:r>
              <a:endParaRPr lang="en-US" altLang="ja-JP" sz="1600" dirty="0">
                <a:latin typeface="+mj-ea"/>
                <a:ea typeface="+mj-ea"/>
              </a:endParaRPr>
            </a:p>
            <a:p>
              <a:r>
                <a:rPr lang="ja-JP" altLang="en-US" sz="1600" dirty="0">
                  <a:latin typeface="+mj-ea"/>
                  <a:ea typeface="+mj-ea"/>
                </a:rPr>
                <a:t>・申請書を</a:t>
              </a:r>
              <a:r>
                <a:rPr lang="ja-JP" altLang="en-US" sz="1600" dirty="0" smtClean="0">
                  <a:latin typeface="+mj-ea"/>
                  <a:ea typeface="+mj-ea"/>
                </a:rPr>
                <a:t>労働局へ提出</a:t>
              </a:r>
              <a:r>
                <a:rPr lang="ja-JP" altLang="en-US" sz="1600" dirty="0">
                  <a:latin typeface="+mj-ea"/>
                  <a:ea typeface="+mj-ea"/>
                </a:rPr>
                <a:t>する。</a:t>
              </a:r>
              <a:endParaRPr lang="en-US" altLang="ja-JP" sz="1600" dirty="0">
                <a:latin typeface="+mj-ea"/>
                <a:ea typeface="+mj-ea"/>
              </a:endParaRPr>
            </a:p>
            <a:p>
              <a:endParaRPr lang="en-US" altLang="ja-JP" sz="1200" dirty="0">
                <a:latin typeface="+mj-ea"/>
                <a:ea typeface="+mj-ea"/>
              </a:endParaRPr>
            </a:p>
          </p:txBody>
        </p:sp>
      </p:grpSp>
      <p:sp>
        <p:nvSpPr>
          <p:cNvPr id="31" name="正方形/長方形 30"/>
          <p:cNvSpPr/>
          <p:nvPr/>
        </p:nvSpPr>
        <p:spPr>
          <a:xfrm>
            <a:off x="3934736" y="1255630"/>
            <a:ext cx="1734477" cy="547052"/>
          </a:xfrm>
          <a:prstGeom prst="rect">
            <a:avLst/>
          </a:prstGeom>
          <a:solidFill>
            <a:schemeClr val="accent2">
              <a:lumMod val="75000"/>
            </a:schemeClr>
          </a:solidFill>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solidFill>
                  <a:schemeClr val="bg1"/>
                </a:solidFill>
                <a:latin typeface="ＤＦ平成ゴシック体W5" panose="020B0509000000000000" pitchFamily="49" charset="-128"/>
                <a:ea typeface="ＤＦ平成ゴシック体W5" panose="020B0509000000000000" pitchFamily="49" charset="-128"/>
              </a:rPr>
              <a:t>審査、交付決定</a:t>
            </a:r>
            <a:endParaRPr lang="en-US" altLang="ja-JP" sz="1600" dirty="0">
              <a:solidFill>
                <a:schemeClr val="bg1"/>
              </a:solidFill>
              <a:latin typeface="ＤＦ平成ゴシック体W5" panose="020B0509000000000000" pitchFamily="49" charset="-128"/>
              <a:ea typeface="ＤＦ平成ゴシック体W5" panose="020B0509000000000000" pitchFamily="49" charset="-128"/>
            </a:endParaRPr>
          </a:p>
          <a:p>
            <a:pPr algn="ctr"/>
            <a:r>
              <a:rPr lang="ja-JP" altLang="en-US" sz="1600" dirty="0">
                <a:solidFill>
                  <a:schemeClr val="bg1"/>
                </a:solidFill>
                <a:latin typeface="ＤＦ平成ゴシック体W5" panose="020B0509000000000000" pitchFamily="49" charset="-128"/>
                <a:ea typeface="ＤＦ平成ゴシック体W5" panose="020B0509000000000000" pitchFamily="49" charset="-128"/>
              </a:rPr>
              <a:t>（</a:t>
            </a:r>
            <a:r>
              <a:rPr lang="ja-JP" altLang="en-US" sz="1600" dirty="0" smtClean="0">
                <a:solidFill>
                  <a:schemeClr val="bg1"/>
                </a:solidFill>
                <a:latin typeface="ＤＦ平成ゴシック体W5" panose="020B0509000000000000" pitchFamily="49" charset="-128"/>
                <a:ea typeface="ＤＦ平成ゴシック体W5" panose="020B0509000000000000" pitchFamily="49" charset="-128"/>
              </a:rPr>
              <a:t>１か月程度）</a:t>
            </a:r>
            <a:endParaRPr lang="en-US" altLang="ja-JP" sz="1600" dirty="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32" name="テキスト ボックス 31"/>
          <p:cNvSpPr txBox="1"/>
          <p:nvPr/>
        </p:nvSpPr>
        <p:spPr>
          <a:xfrm>
            <a:off x="3941955" y="1819546"/>
            <a:ext cx="1720037" cy="1978731"/>
          </a:xfrm>
          <a:prstGeom prst="rect">
            <a:avLst/>
          </a:prstGeom>
          <a:solidFill>
            <a:schemeClr val="bg1"/>
          </a:solidFill>
          <a:ln w="19050">
            <a:solidFill>
              <a:schemeClr val="tx1"/>
            </a:solidFill>
          </a:ln>
        </p:spPr>
        <p:txBody>
          <a:bodyPr wrap="square" rtlCol="0" anchor="ctr">
            <a:noAutofit/>
          </a:bodyPr>
          <a:lstStyle/>
          <a:p>
            <a:r>
              <a:rPr lang="ja-JP" altLang="en-US" sz="1600" dirty="0">
                <a:latin typeface="+mj-ea"/>
                <a:ea typeface="+mj-ea"/>
              </a:rPr>
              <a:t>労働局において申請書の審査を行い、適正であれば助成金の交付決定を行う</a:t>
            </a:r>
            <a:r>
              <a:rPr lang="ja-JP" altLang="en-US" sz="1400" dirty="0">
                <a:latin typeface="+mj-ea"/>
                <a:ea typeface="+mj-ea"/>
              </a:rPr>
              <a:t>。</a:t>
            </a:r>
            <a:endParaRPr lang="en-US" altLang="ja-JP" sz="1400" dirty="0">
              <a:latin typeface="+mj-ea"/>
              <a:ea typeface="+mj-ea"/>
            </a:endParaRPr>
          </a:p>
        </p:txBody>
      </p:sp>
      <p:grpSp>
        <p:nvGrpSpPr>
          <p:cNvPr id="34" name="グループ化 33"/>
          <p:cNvGrpSpPr/>
          <p:nvPr/>
        </p:nvGrpSpPr>
        <p:grpSpPr>
          <a:xfrm>
            <a:off x="6047892" y="1255627"/>
            <a:ext cx="3402439" cy="2538988"/>
            <a:chOff x="2694040" y="1052736"/>
            <a:chExt cx="1719689" cy="1743865"/>
          </a:xfrm>
        </p:grpSpPr>
        <p:sp>
          <p:nvSpPr>
            <p:cNvPr id="39" name="正方形/長方形 38"/>
            <p:cNvSpPr/>
            <p:nvPr/>
          </p:nvSpPr>
          <p:spPr>
            <a:xfrm>
              <a:off x="2694040" y="1052736"/>
              <a:ext cx="1719689" cy="369819"/>
            </a:xfrm>
            <a:prstGeom prst="rect">
              <a:avLst/>
            </a:prstGeom>
            <a:solidFill>
              <a:schemeClr val="accent1">
                <a:lumMod val="40000"/>
                <a:lumOff val="60000"/>
              </a:schemeClr>
            </a:solidFill>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latin typeface="ＤＦ平成ゴシック体W5" panose="020B0509000000000000" pitchFamily="49" charset="-128"/>
                  <a:ea typeface="ＤＦ平成ゴシック体W5" panose="020B0509000000000000" pitchFamily="49" charset="-128"/>
                </a:rPr>
                <a:t>計画の実施</a:t>
              </a:r>
              <a:endParaRPr lang="en-US" altLang="ja-JP" sz="1600" dirty="0">
                <a:latin typeface="ＤＦ平成ゴシック体W5" panose="020B0509000000000000" pitchFamily="49" charset="-128"/>
                <a:ea typeface="ＤＦ平成ゴシック体W5" panose="020B0509000000000000" pitchFamily="49" charset="-128"/>
              </a:endParaRPr>
            </a:p>
            <a:p>
              <a:pPr algn="ctr"/>
              <a:r>
                <a:rPr lang="ja-JP" altLang="en-US" sz="1600" dirty="0">
                  <a:latin typeface="ＤＦ平成ゴシック体W5" panose="020B0509000000000000" pitchFamily="49" charset="-128"/>
                  <a:ea typeface="ＤＦ平成ゴシック体W5" panose="020B0509000000000000" pitchFamily="49" charset="-128"/>
                </a:rPr>
                <a:t>（１～３か月程度）</a:t>
              </a:r>
            </a:p>
          </p:txBody>
        </p:sp>
        <p:sp>
          <p:nvSpPr>
            <p:cNvPr id="40" name="テキスト ボックス 39"/>
            <p:cNvSpPr txBox="1"/>
            <p:nvPr/>
          </p:nvSpPr>
          <p:spPr>
            <a:xfrm>
              <a:off x="2694040" y="1423601"/>
              <a:ext cx="1718101" cy="1373000"/>
            </a:xfrm>
            <a:prstGeom prst="rect">
              <a:avLst/>
            </a:prstGeom>
            <a:solidFill>
              <a:schemeClr val="bg1"/>
            </a:solidFill>
            <a:ln w="19050">
              <a:solidFill>
                <a:schemeClr val="tx1"/>
              </a:solidFill>
            </a:ln>
          </p:spPr>
          <p:txBody>
            <a:bodyPr wrap="square" rtlCol="0">
              <a:noAutofit/>
            </a:bodyPr>
            <a:lstStyle/>
            <a:p>
              <a:r>
                <a:rPr lang="ja-JP" altLang="en-US" sz="1600" dirty="0">
                  <a:latin typeface="+mj-ea"/>
                  <a:ea typeface="+mj-ea"/>
                </a:rPr>
                <a:t>事業主が計画に基づき、</a:t>
              </a:r>
              <a:endParaRPr lang="en-US" altLang="ja-JP" sz="1600" dirty="0">
                <a:latin typeface="+mj-ea"/>
                <a:ea typeface="+mj-ea"/>
              </a:endParaRPr>
            </a:p>
            <a:p>
              <a:r>
                <a:rPr lang="ja-JP" altLang="en-US" sz="1600" dirty="0">
                  <a:latin typeface="+mj-ea"/>
                  <a:ea typeface="+mj-ea"/>
                </a:rPr>
                <a:t>①業務改善（設備導入等）</a:t>
              </a:r>
              <a:endParaRPr lang="en-US" altLang="ja-JP" sz="1600" dirty="0">
                <a:latin typeface="+mj-ea"/>
                <a:ea typeface="+mj-ea"/>
              </a:endParaRPr>
            </a:p>
            <a:p>
              <a:r>
                <a:rPr lang="ja-JP" altLang="en-US" sz="1600" dirty="0">
                  <a:latin typeface="+mj-ea"/>
                  <a:ea typeface="+mj-ea"/>
                </a:rPr>
                <a:t>②助成対象経費の支払い</a:t>
              </a:r>
              <a:endParaRPr lang="en-US" altLang="ja-JP" sz="1600" dirty="0">
                <a:latin typeface="+mj-ea"/>
                <a:ea typeface="+mj-ea"/>
              </a:endParaRPr>
            </a:p>
            <a:p>
              <a:r>
                <a:rPr lang="ja-JP" altLang="en-US" sz="1600" dirty="0">
                  <a:latin typeface="+mj-ea"/>
                  <a:ea typeface="+mj-ea"/>
                </a:rPr>
                <a:t>③賃金引上げ（注</a:t>
              </a:r>
              <a:r>
                <a:rPr lang="ja-JP" altLang="en-US" sz="1600" dirty="0" smtClean="0">
                  <a:latin typeface="+mj-ea"/>
                  <a:ea typeface="+mj-ea"/>
                </a:rPr>
                <a:t>）を</a:t>
              </a:r>
              <a:r>
                <a:rPr lang="ja-JP" altLang="en-US" sz="1600" dirty="0">
                  <a:latin typeface="+mj-ea"/>
                  <a:ea typeface="+mj-ea"/>
                </a:rPr>
                <a:t>実施する</a:t>
              </a:r>
              <a:r>
                <a:rPr lang="ja-JP" altLang="en-US" sz="1600" dirty="0" smtClean="0">
                  <a:latin typeface="+mj-ea"/>
                  <a:ea typeface="+mj-ea"/>
                </a:rPr>
                <a:t>。</a:t>
              </a:r>
              <a:endParaRPr lang="en-US" altLang="ja-JP" sz="1600" dirty="0">
                <a:latin typeface="+mj-ea"/>
                <a:ea typeface="+mj-ea"/>
              </a:endParaRPr>
            </a:p>
            <a:p>
              <a:r>
                <a:rPr lang="en-US" altLang="ja-JP" sz="1600" dirty="0">
                  <a:latin typeface="+mj-ea"/>
                  <a:ea typeface="+mj-ea"/>
                </a:rPr>
                <a:t>※</a:t>
              </a:r>
              <a:r>
                <a:rPr lang="ja-JP" altLang="en-US" sz="1600" dirty="0">
                  <a:latin typeface="+mj-ea"/>
                  <a:ea typeface="+mj-ea"/>
                </a:rPr>
                <a:t>３月末までに計画を完了する</a:t>
              </a:r>
              <a:r>
                <a:rPr lang="ja-JP" altLang="en-US" sz="1600" dirty="0" smtClean="0">
                  <a:latin typeface="+mj-ea"/>
                  <a:ea typeface="+mj-ea"/>
                </a:rPr>
                <a:t>必要あり。</a:t>
              </a:r>
              <a:r>
                <a:rPr lang="ja-JP" altLang="en-US" sz="1600" u="sng" dirty="0" smtClean="0">
                  <a:latin typeface="+mj-ea"/>
                  <a:ea typeface="+mj-ea"/>
                </a:rPr>
                <a:t>（注）賃金</a:t>
              </a:r>
              <a:r>
                <a:rPr lang="ja-JP" altLang="en-US" sz="1600" u="sng" dirty="0">
                  <a:latin typeface="+mj-ea"/>
                  <a:ea typeface="+mj-ea"/>
                </a:rPr>
                <a:t>引上げは</a:t>
              </a:r>
              <a:r>
                <a:rPr lang="ja-JP" altLang="en-US" sz="1600" u="sng" dirty="0" smtClean="0">
                  <a:latin typeface="+mj-ea"/>
                  <a:ea typeface="+mj-ea"/>
                </a:rPr>
                <a:t>、申請書提出後であれば、交付</a:t>
              </a:r>
              <a:r>
                <a:rPr lang="ja-JP" altLang="en-US" sz="1600" u="sng" dirty="0">
                  <a:latin typeface="+mj-ea"/>
                  <a:ea typeface="+mj-ea"/>
                </a:rPr>
                <a:t>決定前に実施してもよい。</a:t>
              </a:r>
              <a:endParaRPr lang="en-US" altLang="ja-JP" sz="1600" u="sng" dirty="0">
                <a:latin typeface="+mj-ea"/>
                <a:ea typeface="+mj-ea"/>
              </a:endParaRPr>
            </a:p>
          </p:txBody>
        </p:sp>
      </p:grpSp>
      <p:grpSp>
        <p:nvGrpSpPr>
          <p:cNvPr id="41" name="グループ化 40"/>
          <p:cNvGrpSpPr/>
          <p:nvPr/>
        </p:nvGrpSpPr>
        <p:grpSpPr>
          <a:xfrm>
            <a:off x="698862" y="4337125"/>
            <a:ext cx="2901682" cy="2332235"/>
            <a:chOff x="2694040" y="1052736"/>
            <a:chExt cx="1718101" cy="1569087"/>
          </a:xfrm>
        </p:grpSpPr>
        <p:sp>
          <p:nvSpPr>
            <p:cNvPr id="42" name="正方形/長方形 41"/>
            <p:cNvSpPr/>
            <p:nvPr/>
          </p:nvSpPr>
          <p:spPr>
            <a:xfrm>
              <a:off x="2694040" y="1052736"/>
              <a:ext cx="1718101" cy="509220"/>
            </a:xfrm>
            <a:prstGeom prst="rect">
              <a:avLst/>
            </a:prstGeom>
            <a:solidFill>
              <a:schemeClr val="accent1">
                <a:lumMod val="40000"/>
                <a:lumOff val="60000"/>
              </a:schemeClr>
            </a:solidFill>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nchorCtr="1"/>
            <a:lstStyle/>
            <a:p>
              <a:pPr algn="ctr"/>
              <a:r>
                <a:rPr lang="ja-JP" altLang="en-US" sz="1400" dirty="0">
                  <a:latin typeface="ＤＦ平成ゴシック体W5" panose="020B0509000000000000" pitchFamily="49" charset="-128"/>
                  <a:ea typeface="ＤＦ平成ゴシック体W5" panose="020B0509000000000000" pitchFamily="49" charset="-128"/>
                </a:rPr>
                <a:t>実績報告書の作成、</a:t>
              </a:r>
              <a:r>
                <a:rPr lang="ja-JP" altLang="en-US" sz="1400" dirty="0" smtClean="0">
                  <a:latin typeface="ＤＦ平成ゴシック体W5" panose="020B0509000000000000" pitchFamily="49" charset="-128"/>
                  <a:ea typeface="ＤＦ平成ゴシック体W5" panose="020B0509000000000000" pitchFamily="49" charset="-128"/>
                </a:rPr>
                <a:t>提出</a:t>
              </a:r>
              <a:endParaRPr lang="en-US" altLang="ja-JP" sz="1400" dirty="0" smtClean="0">
                <a:latin typeface="ＤＦ平成ゴシック体W5" panose="020B0509000000000000" pitchFamily="49" charset="-128"/>
                <a:ea typeface="ＤＦ平成ゴシック体W5" panose="020B0509000000000000" pitchFamily="49" charset="-128"/>
              </a:endParaRPr>
            </a:p>
            <a:p>
              <a:pPr algn="ctr"/>
              <a:r>
                <a:rPr lang="ja-JP" altLang="en-US" sz="1400" dirty="0" smtClean="0">
                  <a:latin typeface="ＤＦ平成ゴシック体W5" panose="020B0509000000000000" pitchFamily="49" charset="-128"/>
                  <a:ea typeface="ＤＦ平成ゴシック体W5" panose="020B0509000000000000" pitchFamily="49" charset="-128"/>
                </a:rPr>
                <a:t>（提出期限：計画完了後１か月</a:t>
              </a:r>
              <a:endParaRPr lang="en-US" altLang="ja-JP" sz="1400" dirty="0" smtClean="0">
                <a:latin typeface="ＤＦ平成ゴシック体W5" panose="020B0509000000000000" pitchFamily="49" charset="-128"/>
                <a:ea typeface="ＤＦ平成ゴシック体W5" panose="020B0509000000000000" pitchFamily="49" charset="-128"/>
              </a:endParaRPr>
            </a:p>
            <a:p>
              <a:pPr algn="ctr"/>
              <a:r>
                <a:rPr lang="ja-JP" altLang="en-US" sz="1400" dirty="0" smtClean="0">
                  <a:latin typeface="ＤＦ平成ゴシック体W5" panose="020B0509000000000000" pitchFamily="49" charset="-128"/>
                  <a:ea typeface="ＤＦ平成ゴシック体W5" panose="020B0509000000000000" pitchFamily="49" charset="-128"/>
                </a:rPr>
                <a:t>又</a:t>
              </a:r>
              <a:r>
                <a:rPr lang="ja-JP" altLang="en-US" sz="1400" dirty="0">
                  <a:latin typeface="ＤＦ平成ゴシック体W5" panose="020B0509000000000000" pitchFamily="49" charset="-128"/>
                  <a:ea typeface="ＤＦ平成ゴシック体W5" panose="020B0509000000000000" pitchFamily="49" charset="-128"/>
                </a:rPr>
                <a:t>は</a:t>
              </a:r>
              <a:r>
                <a:rPr lang="en-US" altLang="ja-JP" sz="1400" dirty="0" smtClean="0">
                  <a:latin typeface="ＤＦ平成ゴシック体W5" panose="020B0509000000000000" pitchFamily="49" charset="-128"/>
                  <a:ea typeface="ＤＦ平成ゴシック体W5" panose="020B0509000000000000" pitchFamily="49" charset="-128"/>
                </a:rPr>
                <a:t>4/10</a:t>
              </a:r>
              <a:r>
                <a:rPr lang="ja-JP" altLang="en-US" sz="1400" dirty="0" smtClean="0">
                  <a:latin typeface="ＤＦ平成ゴシック体W5" panose="020B0509000000000000" pitchFamily="49" charset="-128"/>
                  <a:ea typeface="ＤＦ平成ゴシック体W5" panose="020B0509000000000000" pitchFamily="49" charset="-128"/>
                </a:rPr>
                <a:t>のいずれか早い日）</a:t>
              </a:r>
              <a:endParaRPr lang="ja-JP" altLang="en-US" sz="1400" dirty="0">
                <a:latin typeface="ＤＦ平成ゴシック体W5" panose="020B0509000000000000" pitchFamily="49" charset="-128"/>
                <a:ea typeface="ＤＦ平成ゴシック体W5" panose="020B0509000000000000" pitchFamily="49" charset="-128"/>
              </a:endParaRPr>
            </a:p>
          </p:txBody>
        </p:sp>
        <p:sp>
          <p:nvSpPr>
            <p:cNvPr id="43" name="テキスト ボックス 42"/>
            <p:cNvSpPr txBox="1"/>
            <p:nvPr/>
          </p:nvSpPr>
          <p:spPr>
            <a:xfrm>
              <a:off x="2694040" y="1561956"/>
              <a:ext cx="1718101" cy="1059867"/>
            </a:xfrm>
            <a:prstGeom prst="rect">
              <a:avLst/>
            </a:prstGeom>
            <a:solidFill>
              <a:schemeClr val="bg1"/>
            </a:solidFill>
            <a:ln w="19050">
              <a:solidFill>
                <a:schemeClr val="tx1"/>
              </a:solidFill>
            </a:ln>
          </p:spPr>
          <p:txBody>
            <a:bodyPr wrap="square" rtlCol="0">
              <a:normAutofit fontScale="92500"/>
            </a:bodyPr>
            <a:lstStyle/>
            <a:p>
              <a:r>
                <a:rPr lang="ja-JP" altLang="en-US" sz="1600" dirty="0">
                  <a:latin typeface="+mj-ea"/>
                  <a:ea typeface="+mj-ea"/>
                </a:rPr>
                <a:t>・実績報告書には以下を記載する。</a:t>
              </a:r>
              <a:endParaRPr lang="en-US" altLang="ja-JP" sz="1600" dirty="0">
                <a:latin typeface="+mj-ea"/>
                <a:ea typeface="+mj-ea"/>
              </a:endParaRPr>
            </a:p>
            <a:p>
              <a:r>
                <a:rPr lang="ja-JP" altLang="en-US" sz="1600" dirty="0">
                  <a:latin typeface="+mj-ea"/>
                  <a:ea typeface="+mj-ea"/>
                </a:rPr>
                <a:t>①業務改善計画の実施結果</a:t>
              </a:r>
              <a:endParaRPr lang="en-US" altLang="ja-JP" sz="1600" dirty="0">
                <a:latin typeface="+mj-ea"/>
                <a:ea typeface="+mj-ea"/>
              </a:endParaRPr>
            </a:p>
            <a:p>
              <a:r>
                <a:rPr lang="ja-JP" altLang="en-US" sz="1600" dirty="0">
                  <a:latin typeface="+mj-ea"/>
                </a:rPr>
                <a:t>②助成対象経費の支払い結果</a:t>
              </a:r>
              <a:endParaRPr lang="en-US" altLang="ja-JP" sz="1600" dirty="0">
                <a:latin typeface="+mj-ea"/>
              </a:endParaRPr>
            </a:p>
            <a:p>
              <a:r>
                <a:rPr lang="ja-JP" altLang="en-US" sz="1600" dirty="0">
                  <a:latin typeface="+mj-ea"/>
                </a:rPr>
                <a:t>③賃金引上げ</a:t>
              </a:r>
              <a:r>
                <a:rPr lang="ja-JP" altLang="en-US" sz="1600" dirty="0" smtClean="0">
                  <a:latin typeface="+mj-ea"/>
                  <a:ea typeface="+mj-ea"/>
                </a:rPr>
                <a:t>状況</a:t>
              </a:r>
              <a:endParaRPr lang="en-US" altLang="ja-JP" sz="1600" dirty="0" smtClean="0">
                <a:latin typeface="+mj-ea"/>
                <a:ea typeface="+mj-ea"/>
              </a:endParaRPr>
            </a:p>
            <a:p>
              <a:endParaRPr lang="en-US" altLang="ja-JP" sz="1600" dirty="0">
                <a:latin typeface="+mj-ea"/>
                <a:ea typeface="+mj-ea"/>
              </a:endParaRPr>
            </a:p>
            <a:p>
              <a:r>
                <a:rPr lang="ja-JP" altLang="en-US" sz="1600" dirty="0">
                  <a:latin typeface="+mj-ea"/>
                  <a:ea typeface="+mj-ea"/>
                </a:rPr>
                <a:t>・実績報告書を労働局へ提出する</a:t>
              </a:r>
              <a:r>
                <a:rPr lang="ja-JP" altLang="en-US" sz="1400" dirty="0">
                  <a:latin typeface="+mj-ea"/>
                  <a:ea typeface="+mj-ea"/>
                </a:rPr>
                <a:t>。</a:t>
              </a:r>
              <a:endParaRPr lang="en-US" altLang="ja-JP" sz="1050" dirty="0">
                <a:latin typeface="+mj-ea"/>
                <a:ea typeface="+mj-ea"/>
              </a:endParaRPr>
            </a:p>
          </p:txBody>
        </p:sp>
      </p:grpSp>
      <p:grpSp>
        <p:nvGrpSpPr>
          <p:cNvPr id="44" name="グループ化 43"/>
          <p:cNvGrpSpPr/>
          <p:nvPr/>
        </p:nvGrpSpPr>
        <p:grpSpPr>
          <a:xfrm>
            <a:off x="3919977" y="4337125"/>
            <a:ext cx="3049247" cy="2332235"/>
            <a:chOff x="2694040" y="1052736"/>
            <a:chExt cx="1718102" cy="1502872"/>
          </a:xfrm>
        </p:grpSpPr>
        <p:sp>
          <p:nvSpPr>
            <p:cNvPr id="45" name="正方形/長方形 44"/>
            <p:cNvSpPr/>
            <p:nvPr/>
          </p:nvSpPr>
          <p:spPr>
            <a:xfrm>
              <a:off x="2695629" y="1052736"/>
              <a:ext cx="1716513" cy="470681"/>
            </a:xfrm>
            <a:prstGeom prst="rect">
              <a:avLst/>
            </a:prstGeom>
            <a:solidFill>
              <a:schemeClr val="accent2">
                <a:lumMod val="75000"/>
              </a:schemeClr>
            </a:solidFill>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600" dirty="0">
                  <a:solidFill>
                    <a:schemeClr val="bg1"/>
                  </a:solidFill>
                  <a:latin typeface="ＤＦ平成ゴシック体W5" panose="020B0509000000000000" pitchFamily="49" charset="-128"/>
                  <a:ea typeface="ＤＦ平成ゴシック体W5" panose="020B0509000000000000" pitchFamily="49" charset="-128"/>
                </a:rPr>
                <a:t>審査、金額確定</a:t>
              </a:r>
              <a:endParaRPr lang="en-US" altLang="ja-JP" sz="1600" dirty="0">
                <a:solidFill>
                  <a:schemeClr val="bg1"/>
                </a:solidFill>
                <a:latin typeface="ＤＦ平成ゴシック体W5" panose="020B0509000000000000" pitchFamily="49" charset="-128"/>
                <a:ea typeface="ＤＦ平成ゴシック体W5" panose="020B0509000000000000" pitchFamily="49" charset="-128"/>
              </a:endParaRPr>
            </a:p>
            <a:p>
              <a:pPr algn="ctr"/>
              <a:r>
                <a:rPr lang="ja-JP" altLang="en-US" sz="1600" dirty="0">
                  <a:solidFill>
                    <a:schemeClr val="bg1"/>
                  </a:solidFill>
                  <a:latin typeface="ＤＦ平成ゴシック体W5" panose="020B0509000000000000" pitchFamily="49" charset="-128"/>
                  <a:ea typeface="ＤＦ平成ゴシック体W5" panose="020B0509000000000000" pitchFamily="49" charset="-128"/>
                </a:rPr>
                <a:t>（</a:t>
              </a:r>
              <a:r>
                <a:rPr lang="en-US" altLang="ja-JP" sz="1600" dirty="0">
                  <a:solidFill>
                    <a:schemeClr val="bg1"/>
                  </a:solidFill>
                  <a:latin typeface="ＤＦ平成ゴシック体W5" panose="020B0509000000000000" pitchFamily="49" charset="-128"/>
                  <a:ea typeface="ＤＦ平成ゴシック体W5" panose="020B0509000000000000" pitchFamily="49" charset="-128"/>
                </a:rPr>
                <a:t>20</a:t>
              </a:r>
              <a:r>
                <a:rPr lang="ja-JP" altLang="en-US" sz="1600" dirty="0">
                  <a:solidFill>
                    <a:schemeClr val="bg1"/>
                  </a:solidFill>
                  <a:latin typeface="ＤＦ平成ゴシック体W5" panose="020B0509000000000000" pitchFamily="49" charset="-128"/>
                  <a:ea typeface="ＤＦ平成ゴシック体W5" panose="020B0509000000000000" pitchFamily="49" charset="-128"/>
                </a:rPr>
                <a:t>日程度）</a:t>
              </a:r>
              <a:endParaRPr lang="ja-JP" altLang="en-US" sz="1400" dirty="0">
                <a:solidFill>
                  <a:schemeClr val="bg1"/>
                </a:solidFill>
                <a:latin typeface="ＤＦ平成ゴシック体W5" panose="020B0509000000000000" pitchFamily="49" charset="-128"/>
                <a:ea typeface="ＤＦ平成ゴシック体W5" panose="020B0509000000000000" pitchFamily="49" charset="-128"/>
              </a:endParaRPr>
            </a:p>
          </p:txBody>
        </p:sp>
        <p:sp>
          <p:nvSpPr>
            <p:cNvPr id="46" name="テキスト ボックス 45"/>
            <p:cNvSpPr txBox="1"/>
            <p:nvPr/>
          </p:nvSpPr>
          <p:spPr>
            <a:xfrm>
              <a:off x="2694040" y="1523416"/>
              <a:ext cx="1718101" cy="1032192"/>
            </a:xfrm>
            <a:prstGeom prst="rect">
              <a:avLst/>
            </a:prstGeom>
            <a:solidFill>
              <a:schemeClr val="bg1"/>
            </a:solidFill>
            <a:ln w="19050">
              <a:solidFill>
                <a:schemeClr val="tx1"/>
              </a:solidFill>
            </a:ln>
          </p:spPr>
          <p:txBody>
            <a:bodyPr wrap="square" rtlCol="0">
              <a:noAutofit/>
            </a:bodyPr>
            <a:lstStyle/>
            <a:p>
              <a:r>
                <a:rPr lang="ja-JP" altLang="en-US" sz="1600" dirty="0">
                  <a:latin typeface="+mj-ea"/>
                  <a:ea typeface="+mj-ea"/>
                </a:rPr>
                <a:t>労働局において実績報告書の</a:t>
              </a:r>
              <a:r>
                <a:rPr lang="ja-JP" altLang="en-US" sz="1600" dirty="0" smtClean="0">
                  <a:latin typeface="+mj-ea"/>
                  <a:ea typeface="+mj-ea"/>
                </a:rPr>
                <a:t>審査</a:t>
              </a:r>
              <a:r>
                <a:rPr lang="en-US" altLang="ja-JP" sz="1600" dirty="0" smtClean="0">
                  <a:latin typeface="+mj-ea"/>
                  <a:ea typeface="+mj-ea"/>
                </a:rPr>
                <a:t>※</a:t>
              </a:r>
              <a:r>
                <a:rPr lang="ja-JP" altLang="en-US" sz="1600" dirty="0" smtClean="0">
                  <a:latin typeface="+mj-ea"/>
                  <a:ea typeface="+mj-ea"/>
                </a:rPr>
                <a:t>を</a:t>
              </a:r>
              <a:r>
                <a:rPr lang="ja-JP" altLang="en-US" sz="1600" dirty="0">
                  <a:latin typeface="+mj-ea"/>
                  <a:ea typeface="+mj-ea"/>
                </a:rPr>
                <a:t>行い、助成金の金額を確定する</a:t>
              </a:r>
              <a:r>
                <a:rPr lang="ja-JP" altLang="en-US" sz="1600" dirty="0" smtClean="0">
                  <a:latin typeface="+mj-ea"/>
                  <a:ea typeface="+mj-ea"/>
                </a:rPr>
                <a:t>。</a:t>
              </a:r>
              <a:endParaRPr lang="en-US" altLang="ja-JP" sz="1600" dirty="0" smtClean="0">
                <a:latin typeface="+mj-ea"/>
                <a:ea typeface="+mj-ea"/>
              </a:endParaRPr>
            </a:p>
            <a:p>
              <a:r>
                <a:rPr lang="en-US" altLang="ja-JP" sz="1600" dirty="0" smtClean="0">
                  <a:latin typeface="+mj-ea"/>
                  <a:ea typeface="+mj-ea"/>
                </a:rPr>
                <a:t>※</a:t>
              </a:r>
              <a:r>
                <a:rPr lang="ja-JP" altLang="en-US" sz="1600" dirty="0" smtClean="0">
                  <a:latin typeface="+mj-ea"/>
                  <a:ea typeface="+mj-ea"/>
                </a:rPr>
                <a:t>①</a:t>
              </a:r>
              <a:r>
                <a:rPr lang="ja-JP" altLang="en-US" sz="1600" dirty="0">
                  <a:latin typeface="+mj-ea"/>
                  <a:ea typeface="+mj-ea"/>
                </a:rPr>
                <a:t>業務改善（設備導入等）</a:t>
              </a:r>
              <a:r>
                <a:rPr lang="ja-JP" altLang="en-US" sz="1600" dirty="0" smtClean="0">
                  <a:latin typeface="+mj-ea"/>
                  <a:ea typeface="+mj-ea"/>
                </a:rPr>
                <a:t>及び </a:t>
              </a:r>
              <a:endParaRPr lang="en-US" altLang="ja-JP" sz="1600" dirty="0" smtClean="0">
                <a:latin typeface="+mj-ea"/>
                <a:ea typeface="+mj-ea"/>
              </a:endParaRPr>
            </a:p>
            <a:p>
              <a:r>
                <a:rPr lang="en-US" altLang="ja-JP" sz="1600" dirty="0">
                  <a:latin typeface="+mj-ea"/>
                  <a:ea typeface="+mj-ea"/>
                </a:rPr>
                <a:t> </a:t>
              </a:r>
              <a:r>
                <a:rPr lang="en-US" altLang="ja-JP" sz="1600" dirty="0" smtClean="0">
                  <a:latin typeface="+mj-ea"/>
                  <a:ea typeface="+mj-ea"/>
                </a:rPr>
                <a:t>      </a:t>
              </a:r>
              <a:r>
                <a:rPr lang="ja-JP" altLang="en-US" sz="1600" dirty="0" smtClean="0">
                  <a:latin typeface="+mj-ea"/>
                  <a:ea typeface="+mj-ea"/>
                </a:rPr>
                <a:t>費用</a:t>
              </a:r>
              <a:r>
                <a:rPr lang="ja-JP" altLang="en-US" sz="1600" dirty="0">
                  <a:latin typeface="+mj-ea"/>
                  <a:ea typeface="+mj-ea"/>
                </a:rPr>
                <a:t>額の確認</a:t>
              </a:r>
              <a:endParaRPr lang="en-US" altLang="ja-JP" sz="1600" dirty="0">
                <a:latin typeface="+mj-ea"/>
                <a:ea typeface="+mj-ea"/>
              </a:endParaRPr>
            </a:p>
            <a:p>
              <a:r>
                <a:rPr lang="ja-JP" altLang="en-US" sz="1600" dirty="0" smtClean="0">
                  <a:latin typeface="+mj-ea"/>
                  <a:ea typeface="+mj-ea"/>
                </a:rPr>
                <a:t>　 ②</a:t>
              </a:r>
              <a:r>
                <a:rPr lang="ja-JP" altLang="en-US" sz="1600" dirty="0">
                  <a:latin typeface="+mj-ea"/>
                  <a:ea typeface="+mj-ea"/>
                </a:rPr>
                <a:t>賃金引上げの確認</a:t>
              </a:r>
              <a:endParaRPr lang="en-US" altLang="ja-JP" sz="1600" dirty="0">
                <a:latin typeface="+mj-ea"/>
                <a:ea typeface="+mj-ea"/>
              </a:endParaRPr>
            </a:p>
          </p:txBody>
        </p:sp>
      </p:grpSp>
      <p:sp>
        <p:nvSpPr>
          <p:cNvPr id="49" name="下矢印 48"/>
          <p:cNvSpPr/>
          <p:nvPr/>
        </p:nvSpPr>
        <p:spPr>
          <a:xfrm rot="16200000">
            <a:off x="5576912" y="2468310"/>
            <a:ext cx="536329" cy="2340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0" name="下矢印 49"/>
          <p:cNvSpPr/>
          <p:nvPr/>
        </p:nvSpPr>
        <p:spPr>
          <a:xfrm rot="16200000">
            <a:off x="3509913" y="5364055"/>
            <a:ext cx="536330" cy="2125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2" name="角丸四角形 1"/>
          <p:cNvSpPr/>
          <p:nvPr/>
        </p:nvSpPr>
        <p:spPr>
          <a:xfrm>
            <a:off x="1151929" y="839464"/>
            <a:ext cx="1944216" cy="351715"/>
          </a:xfrm>
          <a:prstGeom prst="roundRect">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a:latin typeface="HGP創英角ｺﾞｼｯｸUB" panose="020B0900000000000000" pitchFamily="50" charset="-128"/>
                <a:ea typeface="HGP創英角ｺﾞｼｯｸUB" panose="020B0900000000000000" pitchFamily="50" charset="-128"/>
              </a:rPr>
              <a:t>事業主</a:t>
            </a:r>
          </a:p>
        </p:txBody>
      </p:sp>
      <p:sp>
        <p:nvSpPr>
          <p:cNvPr id="38" name="角丸四角形 37"/>
          <p:cNvSpPr/>
          <p:nvPr/>
        </p:nvSpPr>
        <p:spPr>
          <a:xfrm>
            <a:off x="6779766" y="845037"/>
            <a:ext cx="1944216" cy="351715"/>
          </a:xfrm>
          <a:prstGeom prst="roundRect">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a:latin typeface="HGP創英角ｺﾞｼｯｸUB" panose="020B0900000000000000" pitchFamily="50" charset="-128"/>
                <a:ea typeface="HGP創英角ｺﾞｼｯｸUB" panose="020B0900000000000000" pitchFamily="50" charset="-128"/>
              </a:rPr>
              <a:t>事業主</a:t>
            </a:r>
          </a:p>
        </p:txBody>
      </p:sp>
      <p:sp>
        <p:nvSpPr>
          <p:cNvPr id="47" name="角丸四角形 46"/>
          <p:cNvSpPr/>
          <p:nvPr/>
        </p:nvSpPr>
        <p:spPr>
          <a:xfrm>
            <a:off x="4430878" y="3933539"/>
            <a:ext cx="1944216" cy="351715"/>
          </a:xfrm>
          <a:prstGeom prst="roundRect">
            <a:avLst/>
          </a:prstGeom>
          <a:solidFill>
            <a:schemeClr val="accent2">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a:solidFill>
                  <a:schemeClr val="bg1"/>
                </a:solidFill>
                <a:latin typeface="HGP創英角ｺﾞｼｯｸUB" panose="020B0900000000000000" pitchFamily="50" charset="-128"/>
                <a:ea typeface="HGP創英角ｺﾞｼｯｸUB" panose="020B0900000000000000" pitchFamily="50" charset="-128"/>
              </a:rPr>
              <a:t>労働局</a:t>
            </a:r>
          </a:p>
        </p:txBody>
      </p:sp>
      <p:sp>
        <p:nvSpPr>
          <p:cNvPr id="63" name="角丸四角形 62"/>
          <p:cNvSpPr/>
          <p:nvPr/>
        </p:nvSpPr>
        <p:spPr>
          <a:xfrm>
            <a:off x="4054780" y="843189"/>
            <a:ext cx="1476164" cy="351715"/>
          </a:xfrm>
          <a:prstGeom prst="roundRect">
            <a:avLst/>
          </a:prstGeom>
          <a:solidFill>
            <a:schemeClr val="accent2">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a:solidFill>
                  <a:schemeClr val="bg1"/>
                </a:solidFill>
                <a:latin typeface="HGP創英角ｺﾞｼｯｸUB" panose="020B0900000000000000" pitchFamily="50" charset="-128"/>
                <a:ea typeface="HGP創英角ｺﾞｼｯｸUB" panose="020B0900000000000000" pitchFamily="50" charset="-128"/>
              </a:rPr>
              <a:t>労働局</a:t>
            </a:r>
          </a:p>
        </p:txBody>
      </p:sp>
      <p:sp>
        <p:nvSpPr>
          <p:cNvPr id="64" name="角丸四角形 63"/>
          <p:cNvSpPr/>
          <p:nvPr/>
        </p:nvSpPr>
        <p:spPr>
          <a:xfrm>
            <a:off x="1158794" y="3916744"/>
            <a:ext cx="1944216" cy="351715"/>
          </a:xfrm>
          <a:prstGeom prst="roundRect">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a:latin typeface="HGP創英角ｺﾞｼｯｸUB" panose="020B0900000000000000" pitchFamily="50" charset="-128"/>
                <a:ea typeface="HGP創英角ｺﾞｼｯｸUB" panose="020B0900000000000000" pitchFamily="50" charset="-128"/>
              </a:rPr>
              <a:t>事業主</a:t>
            </a:r>
          </a:p>
        </p:txBody>
      </p:sp>
      <p:sp>
        <p:nvSpPr>
          <p:cNvPr id="65" name="フローチャート : 代替処理 64"/>
          <p:cNvSpPr/>
          <p:nvPr/>
        </p:nvSpPr>
        <p:spPr>
          <a:xfrm>
            <a:off x="7282982" y="4330684"/>
            <a:ext cx="465124" cy="2338675"/>
          </a:xfrm>
          <a:prstGeom prst="flowChartAlternateProcess">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ＤＦ平成ゴシック体W5" panose="020B0509000000000000" pitchFamily="49" charset="-128"/>
                <a:ea typeface="ＤＦ平成ゴシック体W5" panose="020B0509000000000000" pitchFamily="49" charset="-128"/>
              </a:rPr>
              <a:t>請求書の提出</a:t>
            </a:r>
          </a:p>
        </p:txBody>
      </p:sp>
      <p:sp>
        <p:nvSpPr>
          <p:cNvPr id="33" name="フローチャート : 代替処理 32"/>
          <p:cNvSpPr/>
          <p:nvPr/>
        </p:nvSpPr>
        <p:spPr>
          <a:xfrm>
            <a:off x="8913340" y="4337032"/>
            <a:ext cx="465124" cy="2332327"/>
          </a:xfrm>
          <a:prstGeom prst="flowChartAlternateProcess">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ＤＦ平成ゴシック体W5" panose="020B0509000000000000" pitchFamily="49" charset="-128"/>
                <a:ea typeface="ＤＦ平成ゴシック体W5" panose="020B0509000000000000" pitchFamily="49" charset="-128"/>
              </a:rPr>
              <a:t>状況報告の提出</a:t>
            </a:r>
          </a:p>
        </p:txBody>
      </p:sp>
      <p:sp>
        <p:nvSpPr>
          <p:cNvPr id="36" name="下矢印 35"/>
          <p:cNvSpPr/>
          <p:nvPr/>
        </p:nvSpPr>
        <p:spPr>
          <a:xfrm rot="16200000">
            <a:off x="6849108" y="5364055"/>
            <a:ext cx="536330" cy="2125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37" name="下矢印 36"/>
          <p:cNvSpPr/>
          <p:nvPr/>
        </p:nvSpPr>
        <p:spPr>
          <a:xfrm rot="16200000">
            <a:off x="7659274" y="5364055"/>
            <a:ext cx="536330" cy="2125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2" name="下矢印 51"/>
          <p:cNvSpPr/>
          <p:nvPr/>
        </p:nvSpPr>
        <p:spPr>
          <a:xfrm rot="16200000">
            <a:off x="8467641" y="5364055"/>
            <a:ext cx="536330" cy="2125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3" name="下矢印 52"/>
          <p:cNvSpPr/>
          <p:nvPr/>
        </p:nvSpPr>
        <p:spPr>
          <a:xfrm rot="16200000">
            <a:off x="288799" y="5350924"/>
            <a:ext cx="536330" cy="2125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35" name="スライド番号プレースホルダー 1"/>
          <p:cNvSpPr>
            <a:spLocks noGrp="1"/>
          </p:cNvSpPr>
          <p:nvPr>
            <p:ph type="sldNum" sz="quarter" idx="12"/>
          </p:nvPr>
        </p:nvSpPr>
        <p:spPr>
          <a:xfrm>
            <a:off x="7787952" y="6597352"/>
            <a:ext cx="2133600" cy="365125"/>
          </a:xfrm>
        </p:spPr>
        <p:txBody>
          <a:bodyPr/>
          <a:lstStyle/>
          <a:p>
            <a:fld id="{D2D8002D-B5B0-4BAC-B1F6-782DDCCE6D9C}" type="slidenum">
              <a:rPr kumimoji="1" lang="ja-JP" altLang="en-US" sz="1600" smtClean="0">
                <a:solidFill>
                  <a:schemeClr val="tx1"/>
                </a:solidFill>
              </a:rPr>
              <a:t>1</a:t>
            </a:fld>
            <a:endParaRPr kumimoji="1" lang="ja-JP" altLang="en-US" sz="1600" dirty="0">
              <a:solidFill>
                <a:schemeClr val="tx1"/>
              </a:solidFill>
            </a:endParaRPr>
          </a:p>
        </p:txBody>
      </p:sp>
    </p:spTree>
    <p:extLst>
      <p:ext uri="{BB962C8B-B14F-4D97-AF65-F5344CB8AC3E}">
        <p14:creationId xmlns:p14="http://schemas.microsoft.com/office/powerpoint/2010/main" val="3575564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224136"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業務改善助成金業種別事例集（卸売業・小売業編）③</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245447"/>
            <a:ext cx="8766022" cy="2246769"/>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仕込みや調理等作業に時間がかかり、他の作業に手が回らず製造できる量も少なかった。</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2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仕込み時間・調理時間が短縮され、一度に製造できる量も増えて効率が上がった。</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175626" y="764728"/>
            <a:ext cx="1556420" cy="432000"/>
          </a:xfrm>
          <a:prstGeom prst="roundRect">
            <a:avLst>
              <a:gd name="adj" fmla="val 11178"/>
            </a:avLst>
          </a:prstGeom>
          <a:solidFill>
            <a:schemeClr val="accent2"/>
          </a:solidFill>
          <a:ln w="5080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調理器具類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4" name="二等辺三角形 13"/>
          <p:cNvSpPr/>
          <p:nvPr/>
        </p:nvSpPr>
        <p:spPr>
          <a:xfrm rot="10800000">
            <a:off x="4715208" y="2276872"/>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6" name="直線コネクタ 15"/>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1029399" y="3033478"/>
            <a:ext cx="7848872" cy="2980325"/>
          </a:xfrm>
          <a:prstGeom prst="rect">
            <a:avLst/>
          </a:prstGeom>
        </p:spPr>
      </p:pic>
      <p:sp>
        <p:nvSpPr>
          <p:cNvPr id="19"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10</a:t>
            </a:fld>
            <a:endParaRPr kumimoji="1" lang="ja-JP" altLang="en-US" sz="1600" dirty="0">
              <a:solidFill>
                <a:schemeClr val="tx1"/>
              </a:solidFill>
            </a:endParaRPr>
          </a:p>
        </p:txBody>
      </p:sp>
    </p:spTree>
    <p:extLst>
      <p:ext uri="{BB962C8B-B14F-4D97-AF65-F5344CB8AC3E}">
        <p14:creationId xmlns:p14="http://schemas.microsoft.com/office/powerpoint/2010/main" val="251254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224136"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業務改善助成金業種別事例集（卸売業・小売業編）④</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5" name="角丸四角形 24"/>
          <p:cNvSpPr/>
          <p:nvPr/>
        </p:nvSpPr>
        <p:spPr>
          <a:xfrm>
            <a:off x="1461836" y="996294"/>
            <a:ext cx="6984000" cy="5076000"/>
          </a:xfrm>
          <a:prstGeom prst="roundRect">
            <a:avLst>
              <a:gd name="adj" fmla="val 974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385128" y="754539"/>
            <a:ext cx="1137414" cy="432000"/>
          </a:xfrm>
          <a:prstGeom prst="roundRect">
            <a:avLst>
              <a:gd name="adj" fmla="val 11178"/>
            </a:avLst>
          </a:prstGeom>
          <a:solidFill>
            <a:schemeClr val="accent2"/>
          </a:solidFill>
          <a:ln w="5080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その他</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14" name="図 13"/>
          <p:cNvPicPr>
            <a:picLocks noChangeAspect="1"/>
          </p:cNvPicPr>
          <p:nvPr/>
        </p:nvPicPr>
        <p:blipFill>
          <a:blip r:embed="rId8"/>
          <a:stretch>
            <a:fillRect/>
          </a:stretch>
        </p:blipFill>
        <p:spPr>
          <a:xfrm>
            <a:off x="3028925" y="5127472"/>
            <a:ext cx="3724275" cy="934460"/>
          </a:xfrm>
          <a:prstGeom prst="rect">
            <a:avLst/>
          </a:prstGeom>
        </p:spPr>
      </p:pic>
      <p:sp>
        <p:nvSpPr>
          <p:cNvPr id="16" name="テキスト ボックス 15"/>
          <p:cNvSpPr txBox="1"/>
          <p:nvPr/>
        </p:nvSpPr>
        <p:spPr>
          <a:xfrm>
            <a:off x="3045624" y="4924136"/>
            <a:ext cx="3888432" cy="253916"/>
          </a:xfrm>
          <a:prstGeom prst="rect">
            <a:avLst/>
          </a:prstGeom>
          <a:noFill/>
        </p:spPr>
        <p:txBody>
          <a:bodyPr wrap="square" rtlCol="0">
            <a:spAutoFit/>
          </a:bodyPr>
          <a:lstStyle/>
          <a:p>
            <a:r>
              <a:rPr kumimoji="1" lang="en-US" altLang="ja-JP" sz="1050" dirty="0" smtClean="0"/>
              <a:t>《</a:t>
            </a:r>
            <a:r>
              <a:rPr kumimoji="1" lang="ja-JP" altLang="en-US" sz="1050" dirty="0" smtClean="0"/>
              <a:t>管理システムの導入により、手計算から自動計算になった例</a:t>
            </a:r>
            <a:r>
              <a:rPr kumimoji="1" lang="en-US" altLang="ja-JP" sz="1050" dirty="0" smtClean="0"/>
              <a:t>》</a:t>
            </a:r>
            <a:endParaRPr kumimoji="1" lang="ja-JP" altLang="en-US" sz="1050" dirty="0"/>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9"/>
          <a:stretch>
            <a:fillRect/>
          </a:stretch>
        </p:blipFill>
        <p:spPr>
          <a:xfrm>
            <a:off x="2438865" y="1490758"/>
            <a:ext cx="5029940" cy="3370781"/>
          </a:xfrm>
          <a:prstGeom prst="rect">
            <a:avLst/>
          </a:prstGeom>
        </p:spPr>
      </p:pic>
      <p:sp>
        <p:nvSpPr>
          <p:cNvPr id="20" name="テキスト ボックス 19"/>
          <p:cNvSpPr txBox="1"/>
          <p:nvPr/>
        </p:nvSpPr>
        <p:spPr>
          <a:xfrm>
            <a:off x="2030518" y="1224800"/>
            <a:ext cx="6018826" cy="553998"/>
          </a:xfrm>
          <a:prstGeom prst="rect">
            <a:avLst/>
          </a:prstGeom>
          <a:noFill/>
        </p:spPr>
        <p:txBody>
          <a:bodyPr wrap="square" rtlCol="0">
            <a:spAutoFit/>
          </a:bodyPr>
          <a:lstStyle/>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それ以外にも、生産性</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向上に資する様々な設備等を導入</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11</a:t>
            </a:fld>
            <a:endParaRPr kumimoji="1" lang="ja-JP" altLang="en-US" sz="1600" dirty="0">
              <a:solidFill>
                <a:schemeClr val="tx1"/>
              </a:solidFill>
            </a:endParaRPr>
          </a:p>
        </p:txBody>
      </p:sp>
    </p:spTree>
    <p:extLst>
      <p:ext uri="{BB962C8B-B14F-4D97-AF65-F5344CB8AC3E}">
        <p14:creationId xmlns:p14="http://schemas.microsoft.com/office/powerpoint/2010/main" val="113493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27248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業務改善助成金業種別事例集（生活関連サービス業・娯楽業編）①</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340768"/>
            <a:ext cx="8766022" cy="1785104"/>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既存の機械では仕上がりにムラがあり、施術時間が長くなっていた。</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施術時間の短縮に加え、高品質なサービスを提供でき、顧客の回転率も向上した。</a:t>
            </a: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394743" y="782472"/>
            <a:ext cx="3009584" cy="432000"/>
          </a:xfrm>
          <a:prstGeom prst="roundRect">
            <a:avLst>
              <a:gd name="adj" fmla="val 11178"/>
            </a:avLst>
          </a:prstGeom>
          <a:solidFill>
            <a:schemeClr val="accent4"/>
          </a:solidFill>
          <a:ln w="508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美容器具・施術器具類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243204"/>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8"/>
          <a:stretch>
            <a:fillRect/>
          </a:stretch>
        </p:blipFill>
        <p:spPr>
          <a:xfrm>
            <a:off x="1569459" y="2892243"/>
            <a:ext cx="6768752" cy="3115914"/>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12</a:t>
            </a:fld>
            <a:endParaRPr kumimoji="1" lang="ja-JP" altLang="en-US" sz="1600" dirty="0">
              <a:solidFill>
                <a:schemeClr val="tx1"/>
              </a:solidFill>
            </a:endParaRPr>
          </a:p>
        </p:txBody>
      </p:sp>
    </p:spTree>
    <p:extLst>
      <p:ext uri="{BB962C8B-B14F-4D97-AF65-F5344CB8AC3E}">
        <p14:creationId xmlns:p14="http://schemas.microsoft.com/office/powerpoint/2010/main" val="182290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27248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（生活関連サービス業・</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娯楽業編）②</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340768"/>
            <a:ext cx="8766022" cy="2400657"/>
          </a:xfrm>
          <a:prstGeom prst="rect">
            <a:avLst/>
          </a:prstGeom>
          <a:noFill/>
        </p:spPr>
        <p:txBody>
          <a:bodyPr wrap="square" rtlCol="0">
            <a:spAutoFit/>
          </a:bodyPr>
          <a:lstStyle/>
          <a:p>
            <a:pPr>
              <a:lnSpc>
                <a:spcPts val="1600"/>
              </a:lnSpc>
              <a:spcBef>
                <a:spcPts val="415"/>
              </a:spcBef>
            </a:pPr>
            <a:r>
              <a:rPr lang="en-US" altLang="ja-JP"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利用者の体勢の調節作業が非効率的であるだけでなく、ユニットの台数が少なく待ち時間も生じてしまい、施術時間が長くなっていた。</a:t>
            </a:r>
            <a:endParaRPr lang="en-US" altLang="ja-JP"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endParaRPr lang="en-US" altLang="ja-JP" sz="12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状況に応じて高さ調節や角度調節などが可能になり、ユニットの台数も増え、施術時間の短縮につながった。</a:t>
            </a: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635566" y="782472"/>
            <a:ext cx="2636540" cy="432000"/>
          </a:xfrm>
          <a:prstGeom prst="roundRect">
            <a:avLst>
              <a:gd name="adj" fmla="val 11178"/>
            </a:avLst>
          </a:prstGeom>
          <a:solidFill>
            <a:schemeClr val="accent4"/>
          </a:solidFill>
          <a:ln w="508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シャンプーユニット</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3" name="二等辺三角形 12"/>
          <p:cNvSpPr/>
          <p:nvPr/>
        </p:nvSpPr>
        <p:spPr>
          <a:xfrm rot="10800000">
            <a:off x="4715208" y="2784064"/>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4" name="直線コネクタ 13"/>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422922" y="3897069"/>
            <a:ext cx="9033740" cy="1806748"/>
          </a:xfrm>
          <a:prstGeom prst="rect">
            <a:avLst/>
          </a:prstGeom>
        </p:spPr>
      </p:pic>
      <p:sp>
        <p:nvSpPr>
          <p:cNvPr id="18"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13</a:t>
            </a:fld>
            <a:endParaRPr kumimoji="1" lang="ja-JP" altLang="en-US" sz="1600" dirty="0">
              <a:solidFill>
                <a:schemeClr val="tx1"/>
              </a:solidFill>
            </a:endParaRPr>
          </a:p>
        </p:txBody>
      </p:sp>
    </p:spTree>
    <p:extLst>
      <p:ext uri="{BB962C8B-B14F-4D97-AF65-F5344CB8AC3E}">
        <p14:creationId xmlns:p14="http://schemas.microsoft.com/office/powerpoint/2010/main" val="417791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27248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（生活関連サービス業・</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娯楽業編）③</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378415" y="1305342"/>
            <a:ext cx="8766022" cy="1846659"/>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旧式の乾燥機等では時間</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がかかり、他の作業に手が</a:t>
            </a: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回らなかった</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endParaRPr lang="en-US" altLang="ja-JP" sz="12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乾燥等に要する時間</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が短縮</a:t>
            </a: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された分、他の作業も行えるようになり効率が上がった。</a:t>
            </a: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773061" y="787156"/>
            <a:ext cx="2361550" cy="432000"/>
          </a:xfrm>
          <a:prstGeom prst="roundRect">
            <a:avLst>
              <a:gd name="adj" fmla="val 11178"/>
            </a:avLst>
          </a:prstGeom>
          <a:solidFill>
            <a:schemeClr val="accent4"/>
          </a:solidFill>
          <a:ln w="508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洗濯機・乾燥機</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4" name="二等辺三角形 13"/>
          <p:cNvSpPr/>
          <p:nvPr/>
        </p:nvSpPr>
        <p:spPr>
          <a:xfrm rot="10800000">
            <a:off x="4715208" y="2496032"/>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6" name="直線コネクタ 15"/>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8"/>
          <a:stretch>
            <a:fillRect/>
          </a:stretch>
        </p:blipFill>
        <p:spPr>
          <a:xfrm>
            <a:off x="1085649" y="3407094"/>
            <a:ext cx="7704856" cy="2601640"/>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14</a:t>
            </a:fld>
            <a:endParaRPr kumimoji="1" lang="ja-JP" altLang="en-US" sz="1600" dirty="0">
              <a:solidFill>
                <a:schemeClr val="tx1"/>
              </a:solidFill>
            </a:endParaRPr>
          </a:p>
        </p:txBody>
      </p:sp>
    </p:spTree>
    <p:extLst>
      <p:ext uri="{BB962C8B-B14F-4D97-AF65-F5344CB8AC3E}">
        <p14:creationId xmlns:p14="http://schemas.microsoft.com/office/powerpoint/2010/main" val="330763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27248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（生活関連サービス業・</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娯楽業編）④</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5" name="角丸四角形 24"/>
          <p:cNvSpPr/>
          <p:nvPr/>
        </p:nvSpPr>
        <p:spPr>
          <a:xfrm>
            <a:off x="1461836" y="996294"/>
            <a:ext cx="6984000" cy="5076000"/>
          </a:xfrm>
          <a:prstGeom prst="roundRect">
            <a:avLst>
              <a:gd name="adj" fmla="val 974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385128" y="754539"/>
            <a:ext cx="1137414" cy="432000"/>
          </a:xfrm>
          <a:prstGeom prst="roundRect">
            <a:avLst>
              <a:gd name="adj" fmla="val 11178"/>
            </a:avLst>
          </a:prstGeom>
          <a:solidFill>
            <a:schemeClr val="accent4"/>
          </a:solidFill>
          <a:ln w="508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その他</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テキスト ボックス 15"/>
          <p:cNvSpPr txBox="1"/>
          <p:nvPr/>
        </p:nvSpPr>
        <p:spPr>
          <a:xfrm>
            <a:off x="3261648" y="4906552"/>
            <a:ext cx="3419544" cy="253916"/>
          </a:xfrm>
          <a:prstGeom prst="rect">
            <a:avLst/>
          </a:prstGeom>
          <a:noFill/>
        </p:spPr>
        <p:txBody>
          <a:bodyPr wrap="square" rtlCol="0">
            <a:spAutoFit/>
          </a:bodyPr>
          <a:lstStyle/>
          <a:p>
            <a:r>
              <a:rPr kumimoji="1" lang="en-US" altLang="ja-JP" sz="1050" dirty="0" smtClean="0"/>
              <a:t>《</a:t>
            </a:r>
            <a:r>
              <a:rPr kumimoji="1" lang="ja-JP" altLang="en-US" sz="1050" dirty="0" smtClean="0"/>
              <a:t>自動包装機を導入したことで、業務効率化を図った例</a:t>
            </a:r>
            <a:r>
              <a:rPr kumimoji="1" lang="en-US" altLang="ja-JP" sz="1050" dirty="0" smtClean="0"/>
              <a:t>》</a:t>
            </a:r>
            <a:endParaRPr kumimoji="1" lang="ja-JP" altLang="en-US" sz="1050" dirty="0"/>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8"/>
          <a:stretch>
            <a:fillRect/>
          </a:stretch>
        </p:blipFill>
        <p:spPr>
          <a:xfrm>
            <a:off x="3080792" y="5111560"/>
            <a:ext cx="1064871" cy="920353"/>
          </a:xfrm>
          <a:prstGeom prst="rect">
            <a:avLst/>
          </a:prstGeom>
        </p:spPr>
      </p:pic>
      <p:pic>
        <p:nvPicPr>
          <p:cNvPr id="6" name="図 5"/>
          <p:cNvPicPr>
            <a:picLocks noChangeAspect="1"/>
          </p:cNvPicPr>
          <p:nvPr/>
        </p:nvPicPr>
        <p:blipFill>
          <a:blip r:embed="rId9"/>
          <a:stretch>
            <a:fillRect/>
          </a:stretch>
        </p:blipFill>
        <p:spPr>
          <a:xfrm>
            <a:off x="5379773" y="5129810"/>
            <a:ext cx="1589451" cy="900690"/>
          </a:xfrm>
          <a:prstGeom prst="rect">
            <a:avLst/>
          </a:prstGeom>
        </p:spPr>
      </p:pic>
      <p:sp>
        <p:nvSpPr>
          <p:cNvPr id="9" name="右矢印 8"/>
          <p:cNvSpPr/>
          <p:nvPr/>
        </p:nvSpPr>
        <p:spPr>
          <a:xfrm>
            <a:off x="4592960" y="5436361"/>
            <a:ext cx="360040" cy="36004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0" name="テキスト ボックス 19"/>
          <p:cNvSpPr txBox="1"/>
          <p:nvPr/>
        </p:nvSpPr>
        <p:spPr>
          <a:xfrm>
            <a:off x="2030518" y="1224800"/>
            <a:ext cx="6018826" cy="553998"/>
          </a:xfrm>
          <a:prstGeom prst="rect">
            <a:avLst/>
          </a:prstGeom>
          <a:noFill/>
        </p:spPr>
        <p:txBody>
          <a:bodyPr wrap="square" rtlCol="0">
            <a:spAutoFit/>
          </a:bodyPr>
          <a:lstStyle/>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それ以外にも、生産性</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向上に資する様々な設備等を導入</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10"/>
          <a:stretch>
            <a:fillRect/>
          </a:stretch>
        </p:blipFill>
        <p:spPr>
          <a:xfrm>
            <a:off x="2454289" y="1492729"/>
            <a:ext cx="4997421" cy="3413823"/>
          </a:xfrm>
          <a:prstGeom prst="rect">
            <a:avLst/>
          </a:prstGeom>
        </p:spPr>
      </p:pic>
      <p:sp>
        <p:nvSpPr>
          <p:cNvPr id="22"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15</a:t>
            </a:fld>
            <a:endParaRPr kumimoji="1" lang="ja-JP" altLang="en-US" sz="1600" dirty="0">
              <a:solidFill>
                <a:schemeClr val="tx1"/>
              </a:solidFill>
            </a:endParaRPr>
          </a:p>
        </p:txBody>
      </p:sp>
    </p:spTree>
    <p:extLst>
      <p:ext uri="{BB962C8B-B14F-4D97-AF65-F5344CB8AC3E}">
        <p14:creationId xmlns:p14="http://schemas.microsoft.com/office/powerpoint/2010/main" val="469856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業務改善助成金業種別事例集（製造業編）①</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161519"/>
            <a:ext cx="8766022" cy="2195473"/>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手作業で食品を加工、計量、製造していたため、製品の出来具合にばらつきが生じていた。また、人員を多く割く必要があり、作業効率が</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悪かった。</a:t>
            </a:r>
            <a:endParaRPr lang="en-US" altLang="ja-JP"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05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出来具合にばらつきがなくなり、作業時間を削減することができた。また、人員を削減することができ、他の業務に回すことが可能となったことで作業効率が向上</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した。</a:t>
            </a:r>
            <a:endPar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102699" y="784224"/>
            <a:ext cx="1702273" cy="432000"/>
          </a:xfrm>
          <a:prstGeom prst="roundRect">
            <a:avLst>
              <a:gd name="adj" fmla="val 11178"/>
            </a:avLst>
          </a:prstGeom>
          <a:solidFill>
            <a:schemeClr val="accent3"/>
          </a:solidFill>
          <a:ln w="508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調理器具類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424024"/>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8"/>
          <a:stretch>
            <a:fillRect/>
          </a:stretch>
        </p:blipFill>
        <p:spPr>
          <a:xfrm>
            <a:off x="1176885" y="3095767"/>
            <a:ext cx="7553900" cy="2917436"/>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16</a:t>
            </a:fld>
            <a:endParaRPr kumimoji="1" lang="ja-JP" altLang="en-US" sz="1600" dirty="0">
              <a:solidFill>
                <a:schemeClr val="tx1"/>
              </a:solidFill>
            </a:endParaRPr>
          </a:p>
        </p:txBody>
      </p:sp>
    </p:spTree>
    <p:extLst>
      <p:ext uri="{BB962C8B-B14F-4D97-AF65-F5344CB8AC3E}">
        <p14:creationId xmlns:p14="http://schemas.microsoft.com/office/powerpoint/2010/main" val="336905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業務改善助成金業種別事例集（製造業編）②</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294696"/>
            <a:ext cx="8766022" cy="1990288"/>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包装を手作業で行っていたため、製品の出来具合にばらつきがあり、作業時間が長くなっていた。また、一度に生産できる量も限られていたため、作業効率が悪かった</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05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均一な仕上がりが実現し、一度に多くの量を生産することができるようになったことで、作業効率が向上した</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390731" y="789238"/>
            <a:ext cx="1126209" cy="432000"/>
          </a:xfrm>
          <a:prstGeom prst="roundRect">
            <a:avLst>
              <a:gd name="adj" fmla="val 11178"/>
            </a:avLst>
          </a:prstGeom>
          <a:solidFill>
            <a:schemeClr val="accent3"/>
          </a:solidFill>
          <a:ln w="508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包装機</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424024"/>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8"/>
          <a:stretch>
            <a:fillRect/>
          </a:stretch>
        </p:blipFill>
        <p:spPr>
          <a:xfrm>
            <a:off x="557984" y="3358442"/>
            <a:ext cx="8791702" cy="2409155"/>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17</a:t>
            </a:fld>
            <a:endParaRPr kumimoji="1" lang="ja-JP" altLang="en-US" sz="1600" dirty="0">
              <a:solidFill>
                <a:schemeClr val="tx1"/>
              </a:solidFill>
            </a:endParaRPr>
          </a:p>
        </p:txBody>
      </p:sp>
    </p:spTree>
    <p:extLst>
      <p:ext uri="{BB962C8B-B14F-4D97-AF65-F5344CB8AC3E}">
        <p14:creationId xmlns:p14="http://schemas.microsoft.com/office/powerpoint/2010/main" val="123779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業務改善助成金業種別事例集（製造業編）③</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283856"/>
            <a:ext cx="8766022" cy="1785104"/>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既存の設備では十分な冷凍が行えず、食材や製品の状態によって処理作業が生じ</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ていた。</a:t>
            </a:r>
            <a:endParaRPr lang="en-US" altLang="ja-JP"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05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十分な冷凍が行えるため、保存中の食材や製品の品質が改善され、処理作業が軽減され作業効率が向上</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した。</a:t>
            </a: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922679" y="783255"/>
            <a:ext cx="2062313" cy="432000"/>
          </a:xfrm>
          <a:prstGeom prst="roundRect">
            <a:avLst>
              <a:gd name="adj" fmla="val 11178"/>
            </a:avLst>
          </a:prstGeom>
          <a:solidFill>
            <a:schemeClr val="accent3"/>
          </a:solidFill>
          <a:ln w="508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冷凍・冷蔵庫類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276872"/>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2" name="図 1"/>
          <p:cNvPicPr>
            <a:picLocks noChangeAspect="1"/>
          </p:cNvPicPr>
          <p:nvPr/>
        </p:nvPicPr>
        <p:blipFill>
          <a:blip r:embed="rId8"/>
          <a:stretch>
            <a:fillRect/>
          </a:stretch>
        </p:blipFill>
        <p:spPr>
          <a:xfrm>
            <a:off x="740584" y="3217754"/>
            <a:ext cx="8426501" cy="2520280"/>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18</a:t>
            </a:fld>
            <a:endParaRPr kumimoji="1" lang="ja-JP" altLang="en-US" sz="1600" dirty="0">
              <a:solidFill>
                <a:schemeClr val="tx1"/>
              </a:solidFill>
            </a:endParaRPr>
          </a:p>
        </p:txBody>
      </p:sp>
    </p:spTree>
    <p:extLst>
      <p:ext uri="{BB962C8B-B14F-4D97-AF65-F5344CB8AC3E}">
        <p14:creationId xmlns:p14="http://schemas.microsoft.com/office/powerpoint/2010/main" val="115466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5" name="角丸四角形 24"/>
          <p:cNvSpPr/>
          <p:nvPr/>
        </p:nvSpPr>
        <p:spPr>
          <a:xfrm>
            <a:off x="1461836" y="996294"/>
            <a:ext cx="6984000" cy="5076000"/>
          </a:xfrm>
          <a:prstGeom prst="roundRect">
            <a:avLst>
              <a:gd name="adj" fmla="val 974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385128" y="754539"/>
            <a:ext cx="1137414" cy="432000"/>
          </a:xfrm>
          <a:prstGeom prst="roundRect">
            <a:avLst>
              <a:gd name="adj" fmla="val 11178"/>
            </a:avLst>
          </a:prstGeom>
          <a:solidFill>
            <a:schemeClr val="accent3"/>
          </a:solidFill>
          <a:ln w="50800" cmpd="dbl">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その他</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テキスト ボックス 15"/>
          <p:cNvSpPr txBox="1"/>
          <p:nvPr/>
        </p:nvSpPr>
        <p:spPr>
          <a:xfrm>
            <a:off x="2522312" y="4888968"/>
            <a:ext cx="4923184" cy="253916"/>
          </a:xfrm>
          <a:prstGeom prst="rect">
            <a:avLst/>
          </a:prstGeom>
          <a:noFill/>
        </p:spPr>
        <p:txBody>
          <a:bodyPr wrap="square" rtlCol="0">
            <a:spAutoFit/>
          </a:bodyPr>
          <a:lstStyle/>
          <a:p>
            <a:r>
              <a:rPr kumimoji="1" lang="en-US" altLang="ja-JP" sz="1050" dirty="0" smtClean="0"/>
              <a:t>《</a:t>
            </a:r>
            <a:r>
              <a:rPr lang="ja-JP" altLang="en-US" sz="1050" dirty="0" smtClean="0"/>
              <a:t>各経営情報を一元管理するシステムの導入により、管理業務の効率化を図った例</a:t>
            </a:r>
            <a:r>
              <a:rPr kumimoji="1" lang="en-US" altLang="ja-JP" sz="1050" dirty="0" smtClean="0"/>
              <a:t>》</a:t>
            </a:r>
            <a:endParaRPr kumimoji="1" lang="ja-JP" altLang="en-US" sz="1050" dirty="0"/>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5033800" y="5436361"/>
            <a:ext cx="360040" cy="36004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業務改善助成金業種別事例集（製造業編）④</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8"/>
          <a:stretch>
            <a:fillRect/>
          </a:stretch>
        </p:blipFill>
        <p:spPr>
          <a:xfrm>
            <a:off x="2625516" y="5107288"/>
            <a:ext cx="2183468" cy="933256"/>
          </a:xfrm>
          <a:prstGeom prst="rect">
            <a:avLst/>
          </a:prstGeom>
        </p:spPr>
      </p:pic>
      <p:pic>
        <p:nvPicPr>
          <p:cNvPr id="12" name="図 11"/>
          <p:cNvPicPr>
            <a:picLocks noChangeAspect="1"/>
          </p:cNvPicPr>
          <p:nvPr/>
        </p:nvPicPr>
        <p:blipFill>
          <a:blip r:embed="rId9"/>
          <a:stretch>
            <a:fillRect/>
          </a:stretch>
        </p:blipFill>
        <p:spPr>
          <a:xfrm>
            <a:off x="5666459" y="5101079"/>
            <a:ext cx="1446781" cy="936645"/>
          </a:xfrm>
          <a:prstGeom prst="rect">
            <a:avLst/>
          </a:prstGeom>
        </p:spPr>
      </p:pic>
      <p:sp>
        <p:nvSpPr>
          <p:cNvPr id="20" name="角丸四角形 19"/>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テキスト ボックス 21"/>
          <p:cNvSpPr txBox="1"/>
          <p:nvPr/>
        </p:nvSpPr>
        <p:spPr>
          <a:xfrm>
            <a:off x="2030518" y="1224800"/>
            <a:ext cx="6018826" cy="553998"/>
          </a:xfrm>
          <a:prstGeom prst="rect">
            <a:avLst/>
          </a:prstGeom>
          <a:noFill/>
        </p:spPr>
        <p:txBody>
          <a:bodyPr wrap="square" rtlCol="0">
            <a:spAutoFit/>
          </a:bodyPr>
          <a:lstStyle/>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それ以外にも、生産性</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向上に資する様々な設備等を導入</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10"/>
          <a:stretch>
            <a:fillRect/>
          </a:stretch>
        </p:blipFill>
        <p:spPr>
          <a:xfrm>
            <a:off x="2736144" y="1520709"/>
            <a:ext cx="4435382" cy="3345282"/>
          </a:xfrm>
          <a:prstGeom prst="rect">
            <a:avLst/>
          </a:prstGeom>
        </p:spPr>
      </p:pic>
      <p:sp>
        <p:nvSpPr>
          <p:cNvPr id="23"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19</a:t>
            </a:fld>
            <a:endParaRPr kumimoji="1" lang="ja-JP" altLang="en-US" sz="1600" dirty="0">
              <a:solidFill>
                <a:schemeClr val="tx1"/>
              </a:solidFill>
            </a:endParaRPr>
          </a:p>
        </p:txBody>
      </p:sp>
    </p:spTree>
    <p:extLst>
      <p:ext uri="{BB962C8B-B14F-4D97-AF65-F5344CB8AC3E}">
        <p14:creationId xmlns:p14="http://schemas.microsoft.com/office/powerpoint/2010/main" val="361156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8464" y="183736"/>
            <a:ext cx="9633520" cy="436952"/>
          </a:xfrm>
          <a:prstGeom prst="roundRect">
            <a:avLst/>
          </a:prstGeom>
          <a:solidFill>
            <a:srgbClr val="FFC000"/>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solidFill>
                  <a:schemeClr val="tx1"/>
                </a:solidFill>
                <a:latin typeface="HGSｺﾞｼｯｸM" pitchFamily="50" charset="-128"/>
                <a:ea typeface="HGSｺﾞｼｯｸM" pitchFamily="50" charset="-128"/>
              </a:rPr>
              <a:t>業務改善助成金の申請書作成の概要①</a:t>
            </a:r>
            <a:endParaRPr kumimoji="1" lang="ja-JP" altLang="en-US" sz="2400" b="1" dirty="0">
              <a:solidFill>
                <a:schemeClr val="tx1"/>
              </a:solidFill>
              <a:latin typeface="HGSｺﾞｼｯｸM" pitchFamily="50" charset="-128"/>
              <a:ea typeface="HGSｺﾞｼｯｸM" pitchFamily="50" charset="-128"/>
            </a:endParaRPr>
          </a:p>
        </p:txBody>
      </p:sp>
      <p:sp>
        <p:nvSpPr>
          <p:cNvPr id="8" name="テキスト ボックス 7"/>
          <p:cNvSpPr txBox="1"/>
          <p:nvPr/>
        </p:nvSpPr>
        <p:spPr>
          <a:xfrm>
            <a:off x="200472" y="568056"/>
            <a:ext cx="9505056" cy="4801314"/>
          </a:xfrm>
          <a:prstGeom prst="rect">
            <a:avLst/>
          </a:prstGeom>
          <a:noFill/>
        </p:spPr>
        <p:txBody>
          <a:bodyPr wrap="square" rtlCol="0">
            <a:spAutoFit/>
          </a:bodyPr>
          <a:lstStyle/>
          <a:p>
            <a:endParaRPr lang="en-US" altLang="ja-JP"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１　申請書</a:t>
            </a:r>
            <a:endParaRPr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　　定型様式に事業所の所在地のほか、申請金額、事業の概要等を記載</a:t>
            </a:r>
            <a:endParaRPr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　する。</a:t>
            </a:r>
            <a:endParaRPr lang="en-US" altLang="ja-JP" sz="2400" dirty="0">
              <a:latin typeface="HGPｺﾞｼｯｸM" pitchFamily="50" charset="-128"/>
              <a:ea typeface="HGPｺﾞｼｯｸM" pitchFamily="50" charset="-128"/>
            </a:endParaRPr>
          </a:p>
          <a:p>
            <a:endParaRPr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２　添付書類（申請書に加え以下の資料を添付）</a:t>
            </a:r>
            <a:endParaRPr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　</a:t>
            </a:r>
            <a:r>
              <a:rPr lang="ja-JP" altLang="en-US" sz="2400" dirty="0" smtClean="0">
                <a:solidFill>
                  <a:srgbClr val="0070C0"/>
                </a:solidFill>
                <a:latin typeface="HGPｺﾞｼｯｸM" pitchFamily="50" charset="-128"/>
                <a:ea typeface="HGPｺﾞｼｯｸM" pitchFamily="50" charset="-128"/>
              </a:rPr>
              <a:t>①　事業実施計画書（別添様式）</a:t>
            </a:r>
            <a:endParaRPr lang="en-US" altLang="ja-JP" sz="2400" dirty="0" smtClean="0">
              <a:solidFill>
                <a:srgbClr val="0070C0"/>
              </a:solidFill>
              <a:latin typeface="HGPｺﾞｼｯｸM" pitchFamily="50" charset="-128"/>
              <a:ea typeface="HGPｺﾞｼｯｸM" pitchFamily="50" charset="-128"/>
            </a:endParaRPr>
          </a:p>
          <a:p>
            <a:r>
              <a:rPr lang="ja-JP" altLang="en-US" sz="2400" dirty="0" smtClean="0">
                <a:solidFill>
                  <a:srgbClr val="0070C0"/>
                </a:solidFill>
                <a:latin typeface="HGPｺﾞｼｯｸM" pitchFamily="50" charset="-128"/>
                <a:ea typeface="HGPｺﾞｼｯｸM" pitchFamily="50" charset="-128"/>
              </a:rPr>
              <a:t>　　　 ＜次のページで説明＞</a:t>
            </a:r>
            <a:endParaRPr lang="en-US" altLang="ja-JP" sz="2400" dirty="0" smtClean="0">
              <a:solidFill>
                <a:srgbClr val="0070C0"/>
              </a:solidFill>
              <a:latin typeface="HGPｺﾞｼｯｸM" pitchFamily="50" charset="-128"/>
              <a:ea typeface="HGPｺﾞｼｯｸM" pitchFamily="50" charset="-128"/>
            </a:endParaRPr>
          </a:p>
          <a:p>
            <a:pPr lvl="0"/>
            <a:r>
              <a:rPr lang="ja-JP" altLang="en-US" sz="2400" dirty="0">
                <a:latin typeface="HGPｺﾞｼｯｸM" pitchFamily="50" charset="-128"/>
                <a:ea typeface="HGPｺﾞｼｯｸM" pitchFamily="50" charset="-128"/>
              </a:rPr>
              <a:t>　</a:t>
            </a:r>
            <a:r>
              <a:rPr lang="ja-JP" altLang="en-US" sz="2400" dirty="0" smtClean="0">
                <a:latin typeface="HGPｺﾞｼｯｸM" pitchFamily="50" charset="-128"/>
                <a:ea typeface="HGPｺﾞｼｯｸM" pitchFamily="50" charset="-128"/>
              </a:rPr>
              <a:t>②</a:t>
            </a:r>
            <a:r>
              <a:rPr lang="ja-JP" altLang="en-US" sz="2400" dirty="0" smtClean="0">
                <a:solidFill>
                  <a:prstClr val="black"/>
                </a:solidFill>
                <a:latin typeface="HGPｺﾞｼｯｸM" pitchFamily="50" charset="-128"/>
                <a:ea typeface="HGPｺﾞｼｯｸM" pitchFamily="50" charset="-128"/>
              </a:rPr>
              <a:t>　助成対象経費の見積書</a:t>
            </a:r>
            <a:endParaRPr lang="en-US" altLang="ja-JP" sz="2400" dirty="0" smtClean="0">
              <a:solidFill>
                <a:prstClr val="black"/>
              </a:solidFill>
              <a:latin typeface="HGPｺﾞｼｯｸM" pitchFamily="50" charset="-128"/>
              <a:ea typeface="HGPｺﾞｼｯｸM" pitchFamily="50" charset="-128"/>
            </a:endParaRPr>
          </a:p>
          <a:p>
            <a:pPr lvl="0"/>
            <a:r>
              <a:rPr lang="ja-JP" altLang="en-US" sz="2400" dirty="0">
                <a:solidFill>
                  <a:prstClr val="black"/>
                </a:solidFill>
                <a:latin typeface="HGPｺﾞｼｯｸM" pitchFamily="50" charset="-128"/>
                <a:ea typeface="HGPｺﾞｼｯｸM" pitchFamily="50" charset="-128"/>
              </a:rPr>
              <a:t>　</a:t>
            </a:r>
            <a:r>
              <a:rPr lang="ja-JP" altLang="en-US" sz="2400" dirty="0" smtClean="0">
                <a:solidFill>
                  <a:prstClr val="black"/>
                </a:solidFill>
                <a:latin typeface="HGPｺﾞｼｯｸM" pitchFamily="50" charset="-128"/>
                <a:ea typeface="HGPｺﾞｼｯｸM" pitchFamily="50" charset="-128"/>
              </a:rPr>
              <a:t>③　申請前３月分の賃金台帳の写し</a:t>
            </a:r>
            <a:endParaRPr lang="en-US" altLang="ja-JP" sz="2400" dirty="0" smtClean="0">
              <a:solidFill>
                <a:prstClr val="black"/>
              </a:solidFill>
              <a:latin typeface="HGPｺﾞｼｯｸM" pitchFamily="50" charset="-128"/>
              <a:ea typeface="HGPｺﾞｼｯｸM" pitchFamily="50" charset="-128"/>
            </a:endParaRPr>
          </a:p>
          <a:p>
            <a:pPr lvl="0"/>
            <a:r>
              <a:rPr lang="ja-JP" altLang="en-US" sz="2400" dirty="0">
                <a:solidFill>
                  <a:prstClr val="black"/>
                </a:solidFill>
                <a:latin typeface="HGPｺﾞｼｯｸM" pitchFamily="50" charset="-128"/>
                <a:ea typeface="HGPｺﾞｼｯｸM" pitchFamily="50" charset="-128"/>
              </a:rPr>
              <a:t> </a:t>
            </a:r>
            <a:r>
              <a:rPr lang="ja-JP" altLang="en-US" sz="2400" dirty="0" smtClean="0">
                <a:solidFill>
                  <a:prstClr val="black"/>
                </a:solidFill>
                <a:latin typeface="HGPｺﾞｼｯｸM" pitchFamily="50" charset="-128"/>
                <a:ea typeface="HGPｺﾞｼｯｸM" pitchFamily="50" charset="-128"/>
              </a:rPr>
              <a:t>（④　生産性要件を満たしていることが確認できる書類→より高い助成率を</a:t>
            </a:r>
            <a:endParaRPr lang="en-US" altLang="ja-JP" sz="2400" dirty="0" smtClean="0">
              <a:solidFill>
                <a:prstClr val="black"/>
              </a:solidFill>
              <a:latin typeface="HGPｺﾞｼｯｸM" pitchFamily="50" charset="-128"/>
              <a:ea typeface="HGPｺﾞｼｯｸM" pitchFamily="50" charset="-128"/>
            </a:endParaRPr>
          </a:p>
          <a:p>
            <a:pPr lvl="0"/>
            <a:r>
              <a:rPr lang="ja-JP" altLang="en-US" sz="2400" dirty="0" smtClean="0">
                <a:solidFill>
                  <a:prstClr val="black"/>
                </a:solidFill>
                <a:latin typeface="HGPｺﾞｼｯｸM" pitchFamily="50" charset="-128"/>
                <a:ea typeface="HGPｺﾞｼｯｸM" pitchFamily="50" charset="-128"/>
              </a:rPr>
              <a:t>　　　得る場合）</a:t>
            </a:r>
            <a:endParaRPr lang="en-US" altLang="ja-JP" sz="2400" dirty="0" smtClean="0">
              <a:solidFill>
                <a:prstClr val="black"/>
              </a:solidFill>
              <a:latin typeface="HGPｺﾞｼｯｸM" pitchFamily="50" charset="-128"/>
              <a:ea typeface="HGPｺﾞｼｯｸM" pitchFamily="50" charset="-128"/>
            </a:endParaRPr>
          </a:p>
          <a:p>
            <a:pPr lvl="0"/>
            <a:r>
              <a:rPr lang="en-US" altLang="ja-JP" sz="2400" dirty="0">
                <a:solidFill>
                  <a:prstClr val="black"/>
                </a:solidFill>
                <a:latin typeface="HGPｺﾞｼｯｸM" pitchFamily="50" charset="-128"/>
                <a:ea typeface="HGPｺﾞｼｯｸM" pitchFamily="50" charset="-128"/>
              </a:rPr>
              <a:t> </a:t>
            </a:r>
            <a:r>
              <a:rPr lang="en-US" altLang="ja-JP" sz="2400" dirty="0" smtClean="0">
                <a:solidFill>
                  <a:prstClr val="black"/>
                </a:solidFill>
                <a:latin typeface="HGPｺﾞｼｯｸM" pitchFamily="50" charset="-128"/>
                <a:ea typeface="HGPｺﾞｼｯｸM" pitchFamily="50" charset="-128"/>
              </a:rPr>
              <a:t> </a:t>
            </a:r>
            <a:r>
              <a:rPr lang="ja-JP" altLang="en-US" sz="2400" dirty="0" smtClean="0">
                <a:solidFill>
                  <a:prstClr val="black"/>
                </a:solidFill>
                <a:latin typeface="HGPｺﾞｼｯｸM" pitchFamily="50" charset="-128"/>
                <a:ea typeface="HGPｺﾞｼｯｸM" pitchFamily="50" charset="-128"/>
              </a:rPr>
              <a:t>⑤　その他参考になる資料</a:t>
            </a:r>
            <a:endParaRPr lang="en-US" altLang="ja-JP" sz="2400" dirty="0">
              <a:latin typeface="HGPｺﾞｼｯｸM" pitchFamily="50" charset="-128"/>
              <a:ea typeface="HGPｺﾞｼｯｸM" pitchFamily="50" charset="-128"/>
            </a:endParaRPr>
          </a:p>
        </p:txBody>
      </p:sp>
      <p:sp>
        <p:nvSpPr>
          <p:cNvPr id="12" name="正方形/長方形 11"/>
          <p:cNvSpPr/>
          <p:nvPr/>
        </p:nvSpPr>
        <p:spPr>
          <a:xfrm>
            <a:off x="128464" y="764704"/>
            <a:ext cx="9633520" cy="58326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7787952" y="6597352"/>
            <a:ext cx="2133600" cy="365125"/>
          </a:xfrm>
        </p:spPr>
        <p:txBody>
          <a:bodyPr/>
          <a:lstStyle/>
          <a:p>
            <a:fld id="{D2D8002D-B5B0-4BAC-B1F6-782DDCCE6D9C}" type="slidenum">
              <a:rPr kumimoji="1" lang="ja-JP" altLang="en-US" sz="1600" smtClean="0">
                <a:solidFill>
                  <a:schemeClr val="tx1"/>
                </a:solidFill>
              </a:rPr>
              <a:t>2</a:t>
            </a:fld>
            <a:endParaRPr kumimoji="1" lang="ja-JP" altLang="en-US" sz="1600" dirty="0">
              <a:solidFill>
                <a:schemeClr val="tx1"/>
              </a:solidFill>
            </a:endParaRPr>
          </a:p>
        </p:txBody>
      </p:sp>
    </p:spTree>
    <p:extLst>
      <p:ext uri="{BB962C8B-B14F-4D97-AF65-F5344CB8AC3E}">
        <p14:creationId xmlns:p14="http://schemas.microsoft.com/office/powerpoint/2010/main" val="470576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業務改善助成金業種別事例集（医療・福祉編）①</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161519"/>
            <a:ext cx="8766022" cy="1990288"/>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利用者の送迎に多くの時間がかかり、複数の従業員で対応しなければならなかった。</a:t>
            </a:r>
            <a:endParaRPr lang="en-US" altLang="ja-JP"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05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利用者が車椅子に乗ったまま乗降することが可能となり、送迎にかかる人員の削減や全体の送迎時間の短縮につながった。</a:t>
            </a:r>
            <a:endPar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66056" y="996889"/>
            <a:ext cx="9504000" cy="5796266"/>
          </a:xfrm>
          <a:prstGeom prst="roundRect">
            <a:avLst>
              <a:gd name="adj" fmla="val 974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102699" y="784224"/>
            <a:ext cx="1702273" cy="432000"/>
          </a:xfrm>
          <a:prstGeom prst="roundRect">
            <a:avLst>
              <a:gd name="adj" fmla="val 11178"/>
            </a:avLst>
          </a:prstGeom>
          <a:solidFill>
            <a:schemeClr val="accent6">
              <a:lumMod val="60000"/>
              <a:lumOff val="40000"/>
            </a:schemeClr>
          </a:solidFill>
          <a:ln w="50800" cmpd="dbl">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福祉車両</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595592" y="2085556"/>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567470" y="6469608"/>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20</a:t>
            </a:fld>
            <a:endParaRPr kumimoji="1" lang="ja-JP" altLang="en-US" sz="1600"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629464751"/>
              </p:ext>
            </p:extLst>
          </p:nvPr>
        </p:nvGraphicFramePr>
        <p:xfrm>
          <a:off x="435450" y="2941612"/>
          <a:ext cx="8928204" cy="3516379"/>
        </p:xfrm>
        <a:graphic>
          <a:graphicData uri="http://schemas.openxmlformats.org/drawingml/2006/table">
            <a:tbl>
              <a:tblPr firstRow="1" bandRow="1">
                <a:tableStyleId>{F5AB1C69-6EDB-4FF4-983F-18BD219EF322}</a:tableStyleId>
              </a:tblPr>
              <a:tblGrid>
                <a:gridCol w="2249877">
                  <a:extLst>
                    <a:ext uri="{9D8B030D-6E8A-4147-A177-3AD203B41FA5}">
                      <a16:colId xmlns:a16="http://schemas.microsoft.com/office/drawing/2014/main" val="4132730656"/>
                    </a:ext>
                  </a:extLst>
                </a:gridCol>
                <a:gridCol w="1610969">
                  <a:extLst>
                    <a:ext uri="{9D8B030D-6E8A-4147-A177-3AD203B41FA5}">
                      <a16:colId xmlns:a16="http://schemas.microsoft.com/office/drawing/2014/main" val="3806734683"/>
                    </a:ext>
                  </a:extLst>
                </a:gridCol>
                <a:gridCol w="1583182">
                  <a:extLst>
                    <a:ext uri="{9D8B030D-6E8A-4147-A177-3AD203B41FA5}">
                      <a16:colId xmlns:a16="http://schemas.microsoft.com/office/drawing/2014/main" val="2904887315"/>
                    </a:ext>
                  </a:extLst>
                </a:gridCol>
                <a:gridCol w="1959849">
                  <a:extLst>
                    <a:ext uri="{9D8B030D-6E8A-4147-A177-3AD203B41FA5}">
                      <a16:colId xmlns:a16="http://schemas.microsoft.com/office/drawing/2014/main" val="2182490846"/>
                    </a:ext>
                  </a:extLst>
                </a:gridCol>
                <a:gridCol w="1524327">
                  <a:extLst>
                    <a:ext uri="{9D8B030D-6E8A-4147-A177-3AD203B41FA5}">
                      <a16:colId xmlns:a16="http://schemas.microsoft.com/office/drawing/2014/main" val="1320342725"/>
                    </a:ext>
                  </a:extLst>
                </a:gridCol>
              </a:tblGrid>
              <a:tr h="449647">
                <a:tc>
                  <a:txBody>
                    <a:bodyPr/>
                    <a:lstStyle/>
                    <a:p>
                      <a:pPr algn="ctr"/>
                      <a:r>
                        <a:rPr kumimoji="1" lang="ja-JP" altLang="en-US" dirty="0" smtClean="0"/>
                        <a:t>導入事例</a:t>
                      </a:r>
                      <a:endParaRPr kumimoji="1" lang="ja-JP" altLang="en-US" dirty="0"/>
                    </a:p>
                  </a:txBody>
                  <a:tcPr anchor="ctr">
                    <a:solidFill>
                      <a:schemeClr val="accent5"/>
                    </a:solidFill>
                  </a:tcPr>
                </a:tc>
                <a:tc>
                  <a:txBody>
                    <a:bodyPr/>
                    <a:lstStyle/>
                    <a:p>
                      <a:pPr algn="ctr"/>
                      <a:r>
                        <a:rPr kumimoji="1" lang="ja-JP" altLang="en-US" dirty="0" smtClean="0"/>
                        <a:t>事業内容</a:t>
                      </a:r>
                      <a:endParaRPr kumimoji="1" lang="ja-JP" altLang="en-US" dirty="0"/>
                    </a:p>
                  </a:txBody>
                  <a:tcPr anchor="ctr">
                    <a:solidFill>
                      <a:schemeClr val="accent5"/>
                    </a:solidFill>
                  </a:tcPr>
                </a:tc>
                <a:tc>
                  <a:txBody>
                    <a:bodyPr/>
                    <a:lstStyle/>
                    <a:p>
                      <a:pPr algn="ctr"/>
                      <a:r>
                        <a:rPr kumimoji="1" lang="ja-JP" altLang="en-US" dirty="0" smtClean="0"/>
                        <a:t>交付確定額</a:t>
                      </a:r>
                      <a:endParaRPr kumimoji="1" lang="ja-JP" altLang="en-US" dirty="0"/>
                    </a:p>
                  </a:txBody>
                  <a:tcPr anchor="ctr">
                    <a:solidFill>
                      <a:schemeClr val="accent5"/>
                    </a:solidFill>
                  </a:tcPr>
                </a:tc>
                <a:tc>
                  <a:txBody>
                    <a:bodyPr/>
                    <a:lstStyle/>
                    <a:p>
                      <a:pPr algn="l"/>
                      <a:r>
                        <a:rPr kumimoji="1" lang="ja-JP" altLang="en-US" dirty="0" smtClean="0"/>
                        <a:t>当助成金を利用した事業場数</a:t>
                      </a:r>
                      <a:endParaRPr kumimoji="1" lang="en-US" altLang="ja-JP" dirty="0" smtClean="0"/>
                    </a:p>
                  </a:txBody>
                  <a:tcPr anchor="ctr">
                    <a:solidFill>
                      <a:schemeClr val="accent5"/>
                    </a:solidFill>
                  </a:tcPr>
                </a:tc>
                <a:tc>
                  <a:txBody>
                    <a:bodyPr/>
                    <a:lstStyle/>
                    <a:p>
                      <a:r>
                        <a:rPr kumimoji="1" lang="en-US" altLang="ja-JP" dirty="0" smtClean="0"/>
                        <a:t>1</a:t>
                      </a:r>
                      <a:r>
                        <a:rPr kumimoji="1" lang="ja-JP" altLang="en-US" dirty="0" smtClean="0"/>
                        <a:t>台あたりの総事業費例</a:t>
                      </a:r>
                      <a:endParaRPr kumimoji="1" lang="ja-JP" altLang="en-US" dirty="0"/>
                    </a:p>
                  </a:txBody>
                  <a:tcPr>
                    <a:solidFill>
                      <a:schemeClr val="accent5"/>
                    </a:solidFill>
                  </a:tcPr>
                </a:tc>
                <a:extLst>
                  <a:ext uri="{0D108BD9-81ED-4DB2-BD59-A6C34878D82A}">
                    <a16:rowId xmlns:a16="http://schemas.microsoft.com/office/drawing/2014/main" val="1654945526"/>
                  </a:ext>
                </a:extLst>
              </a:tr>
              <a:tr h="1047499">
                <a:tc>
                  <a:txBody>
                    <a:bodyPr/>
                    <a:lstStyle/>
                    <a:p>
                      <a:pPr algn="l"/>
                      <a:r>
                        <a:rPr kumimoji="1" lang="ja-JP" altLang="en-US" dirty="0" smtClean="0">
                          <a:solidFill>
                            <a:schemeClr val="tx1"/>
                          </a:solidFill>
                        </a:rPr>
                        <a:t>引き上げリフト付き福祉車両</a:t>
                      </a:r>
                      <a:endParaRPr kumimoji="1" lang="en-US" altLang="ja-JP" dirty="0" smtClean="0">
                        <a:solidFill>
                          <a:schemeClr val="tx1"/>
                        </a:solidFill>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rPr>
                        <a:t>通所介護事業</a:t>
                      </a:r>
                      <a:endParaRPr kumimoji="1" lang="en-US" altLang="ja-JP" dirty="0" smtClean="0">
                        <a:solidFill>
                          <a:schemeClr val="tx1"/>
                        </a:solidFill>
                      </a:endParaRPr>
                    </a:p>
                    <a:p>
                      <a:pPr algn="l"/>
                      <a:r>
                        <a:rPr kumimoji="1" lang="ja-JP" altLang="en-US" dirty="0" smtClean="0">
                          <a:solidFill>
                            <a:schemeClr val="tx1"/>
                          </a:solidFill>
                        </a:rPr>
                        <a:t>児童福祉事業　等</a:t>
                      </a:r>
                      <a:endParaRPr kumimoji="1" lang="en-US" altLang="ja-JP" dirty="0" smtClean="0">
                        <a:solidFill>
                          <a:schemeClr val="tx1"/>
                        </a:solidFill>
                      </a:endParaRPr>
                    </a:p>
                  </a:txBody>
                  <a:tcPr anchor="ctr">
                    <a:solidFill>
                      <a:schemeClr val="accent5">
                        <a:lumMod val="40000"/>
                        <a:lumOff val="60000"/>
                      </a:schemeClr>
                    </a:solidFill>
                  </a:tcPr>
                </a:tc>
                <a:tc>
                  <a:txBody>
                    <a:bodyPr/>
                    <a:lstStyle/>
                    <a:p>
                      <a:pPr algn="l"/>
                      <a:r>
                        <a:rPr kumimoji="1" lang="en-US" altLang="ja-JP" dirty="0" smtClean="0">
                          <a:solidFill>
                            <a:schemeClr val="tx1"/>
                          </a:solidFill>
                        </a:rPr>
                        <a:t>70</a:t>
                      </a:r>
                      <a:r>
                        <a:rPr kumimoji="1" lang="ja-JP" altLang="en-US" dirty="0" smtClean="0">
                          <a:solidFill>
                            <a:schemeClr val="tx1"/>
                          </a:solidFill>
                        </a:rPr>
                        <a:t>万円～</a:t>
                      </a:r>
                      <a:endParaRPr kumimoji="1" lang="en-US" altLang="ja-JP" dirty="0" smtClean="0">
                        <a:solidFill>
                          <a:schemeClr val="tx1"/>
                        </a:solidFill>
                      </a:endParaRPr>
                    </a:p>
                    <a:p>
                      <a:pPr algn="l"/>
                      <a:r>
                        <a:rPr kumimoji="1" lang="en-US" altLang="ja-JP" dirty="0" smtClean="0">
                          <a:solidFill>
                            <a:schemeClr val="tx1"/>
                          </a:solidFill>
                        </a:rPr>
                        <a:t>200</a:t>
                      </a:r>
                      <a:r>
                        <a:rPr kumimoji="1" lang="ja-JP" altLang="en-US" dirty="0" smtClean="0">
                          <a:solidFill>
                            <a:schemeClr val="tx1"/>
                          </a:solidFill>
                        </a:rPr>
                        <a:t>万円</a:t>
                      </a:r>
                      <a:endParaRPr kumimoji="1" lang="en-US" altLang="ja-JP" dirty="0" smtClean="0">
                        <a:solidFill>
                          <a:srgbClr val="FF0000"/>
                        </a:solidFill>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rPr>
                        <a:t>計</a:t>
                      </a:r>
                      <a:r>
                        <a:rPr kumimoji="1" lang="en-US" altLang="ja-JP" dirty="0" smtClean="0">
                          <a:solidFill>
                            <a:schemeClr val="tx1"/>
                          </a:solidFill>
                        </a:rPr>
                        <a:t>9</a:t>
                      </a:r>
                      <a:r>
                        <a:rPr kumimoji="1" lang="ja-JP" altLang="en-US" dirty="0" smtClean="0">
                          <a:solidFill>
                            <a:schemeClr val="tx1"/>
                          </a:solidFill>
                        </a:rPr>
                        <a:t>事業場</a:t>
                      </a:r>
                      <a:endParaRPr kumimoji="1" lang="en-US" altLang="ja-JP" dirty="0" smtClean="0">
                        <a:solidFill>
                          <a:schemeClr val="tx1"/>
                        </a:solidFill>
                        <a:latin typeface="+mn-ea"/>
                        <a:ea typeface="+mn-ea"/>
                      </a:endParaRPr>
                    </a:p>
                  </a:txBody>
                  <a:tcPr anchor="ctr">
                    <a:solidFill>
                      <a:schemeClr val="accent5">
                        <a:lumMod val="40000"/>
                        <a:lumOff val="6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120</a:t>
                      </a:r>
                      <a:r>
                        <a:rPr kumimoji="1" lang="ja-JP" altLang="en-US" dirty="0" smtClean="0">
                          <a:solidFill>
                            <a:schemeClr val="tx1"/>
                          </a:solidFill>
                        </a:rPr>
                        <a:t>万円～</a:t>
                      </a:r>
                      <a:r>
                        <a:rPr kumimoji="1" lang="en-US" altLang="ja-JP" dirty="0" smtClean="0">
                          <a:solidFill>
                            <a:schemeClr val="tx1"/>
                          </a:solidFill>
                        </a:rPr>
                        <a:t>350</a:t>
                      </a:r>
                      <a:r>
                        <a:rPr kumimoji="1" lang="ja-JP" altLang="en-US" dirty="0" smtClean="0">
                          <a:solidFill>
                            <a:schemeClr val="tx1"/>
                          </a:solidFill>
                        </a:rPr>
                        <a:t>万円</a:t>
                      </a:r>
                      <a:endParaRPr kumimoji="1" lang="en-US" altLang="ja-JP"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程度</a:t>
                      </a:r>
                      <a:endParaRPr kumimoji="1" lang="ja-JP" altLang="en-US" dirty="0" smtClean="0">
                        <a:solidFill>
                          <a:schemeClr val="tx1"/>
                        </a:solidFill>
                        <a:latin typeface="+mn-ea"/>
                        <a:ea typeface="+mn-ea"/>
                      </a:endParaRPr>
                    </a:p>
                  </a:txBody>
                  <a:tcPr anchor="ctr">
                    <a:solidFill>
                      <a:schemeClr val="accent5">
                        <a:lumMod val="40000"/>
                        <a:lumOff val="60000"/>
                      </a:schemeClr>
                    </a:solidFill>
                  </a:tcPr>
                </a:tc>
                <a:extLst>
                  <a:ext uri="{0D108BD9-81ED-4DB2-BD59-A6C34878D82A}">
                    <a16:rowId xmlns:a16="http://schemas.microsoft.com/office/drawing/2014/main" val="1702647752"/>
                  </a:ext>
                </a:extLst>
              </a:tr>
              <a:tr h="805768">
                <a:tc>
                  <a:txBody>
                    <a:bodyPr/>
                    <a:lstStyle/>
                    <a:p>
                      <a:pPr algn="l"/>
                      <a:r>
                        <a:rPr kumimoji="1" lang="ja-JP" altLang="en-US" dirty="0" smtClean="0">
                          <a:solidFill>
                            <a:schemeClr val="tx1"/>
                          </a:solidFill>
                        </a:rPr>
                        <a:t>スロープ付き</a:t>
                      </a:r>
                      <a:endParaRPr kumimoji="1" lang="en-US" altLang="ja-JP" dirty="0" smtClean="0">
                        <a:solidFill>
                          <a:schemeClr val="tx1"/>
                        </a:solidFill>
                      </a:endParaRPr>
                    </a:p>
                    <a:p>
                      <a:pPr algn="l"/>
                      <a:r>
                        <a:rPr kumimoji="1" lang="ja-JP" altLang="en-US" dirty="0" smtClean="0">
                          <a:solidFill>
                            <a:schemeClr val="tx1"/>
                          </a:solidFill>
                        </a:rPr>
                        <a:t>福祉車両</a:t>
                      </a:r>
                      <a:endParaRPr kumimoji="1" lang="en-US" altLang="ja-JP" dirty="0" smtClean="0">
                        <a:solidFill>
                          <a:schemeClr val="tx1"/>
                        </a:solidFill>
                      </a:endParaRPr>
                    </a:p>
                  </a:txBody>
                  <a:tcPr anchor="ctr">
                    <a:solidFill>
                      <a:schemeClr val="accent5">
                        <a:lumMod val="20000"/>
                        <a:lumOff val="80000"/>
                      </a:schemeClr>
                    </a:solidFill>
                  </a:tcPr>
                </a:tc>
                <a:tc>
                  <a:txBody>
                    <a:bodyPr/>
                    <a:lstStyle/>
                    <a:p>
                      <a:pPr algn="l"/>
                      <a:r>
                        <a:rPr kumimoji="1" lang="ja-JP" altLang="en-US" dirty="0" smtClean="0">
                          <a:solidFill>
                            <a:schemeClr val="tx1"/>
                          </a:solidFill>
                          <a:latin typeface="+mn-ea"/>
                          <a:ea typeface="+mn-ea"/>
                        </a:rPr>
                        <a:t>通所介護事業　等</a:t>
                      </a:r>
                      <a:endParaRPr kumimoji="1" lang="en-US" altLang="ja-JP" dirty="0" smtClean="0">
                        <a:solidFill>
                          <a:schemeClr val="tx1"/>
                        </a:solidFill>
                        <a:latin typeface="+mn-ea"/>
                        <a:ea typeface="+mn-ea"/>
                      </a:endParaRPr>
                    </a:p>
                  </a:txBody>
                  <a:tcPr anchor="ctr">
                    <a:solidFill>
                      <a:schemeClr val="accent5">
                        <a:lumMod val="20000"/>
                        <a:lumOff val="80000"/>
                      </a:schemeClr>
                    </a:solidFill>
                  </a:tcPr>
                </a:tc>
                <a:tc>
                  <a:txBody>
                    <a:bodyPr/>
                    <a:lstStyle/>
                    <a:p>
                      <a:pPr algn="l"/>
                      <a:r>
                        <a:rPr kumimoji="1" lang="en-US" altLang="ja-JP" dirty="0" smtClean="0">
                          <a:solidFill>
                            <a:schemeClr val="tx1"/>
                          </a:solidFill>
                        </a:rPr>
                        <a:t>70</a:t>
                      </a:r>
                      <a:r>
                        <a:rPr kumimoji="1" lang="ja-JP" altLang="en-US" dirty="0" smtClean="0">
                          <a:solidFill>
                            <a:schemeClr val="tx1"/>
                          </a:solidFill>
                        </a:rPr>
                        <a:t>万円～</a:t>
                      </a:r>
                      <a:endParaRPr kumimoji="1" lang="en-US" altLang="ja-JP" dirty="0" smtClean="0">
                        <a:solidFill>
                          <a:schemeClr val="tx1"/>
                        </a:solidFill>
                      </a:endParaRPr>
                    </a:p>
                    <a:p>
                      <a:pPr algn="l"/>
                      <a:r>
                        <a:rPr kumimoji="1" lang="en-US" altLang="ja-JP" dirty="0" smtClean="0">
                          <a:solidFill>
                            <a:schemeClr val="tx1"/>
                          </a:solidFill>
                        </a:rPr>
                        <a:t>200</a:t>
                      </a:r>
                      <a:r>
                        <a:rPr kumimoji="1" lang="ja-JP" altLang="en-US" dirty="0" smtClean="0">
                          <a:solidFill>
                            <a:schemeClr val="tx1"/>
                          </a:solidFill>
                        </a:rPr>
                        <a:t>万円</a:t>
                      </a:r>
                      <a:endParaRPr kumimoji="1" lang="en-US" altLang="ja-JP" dirty="0" smtClean="0">
                        <a:solidFill>
                          <a:srgbClr val="FF0000"/>
                        </a:solidFill>
                      </a:endParaRPr>
                    </a:p>
                  </a:txBody>
                  <a:tcPr anchor="ctr">
                    <a:solidFill>
                      <a:schemeClr val="accent5">
                        <a:lumMod val="20000"/>
                        <a:lumOff val="80000"/>
                      </a:schemeClr>
                    </a:solidFill>
                  </a:tcPr>
                </a:tc>
                <a:tc>
                  <a:txBody>
                    <a:bodyPr/>
                    <a:lstStyle/>
                    <a:p>
                      <a:pPr algn="l"/>
                      <a:r>
                        <a:rPr kumimoji="1" lang="ja-JP" altLang="en-US" dirty="0" smtClean="0">
                          <a:solidFill>
                            <a:schemeClr val="tx1"/>
                          </a:solidFill>
                        </a:rPr>
                        <a:t>計</a:t>
                      </a:r>
                      <a:r>
                        <a:rPr kumimoji="1" lang="en-US" altLang="ja-JP" dirty="0" smtClean="0">
                          <a:solidFill>
                            <a:schemeClr val="tx1"/>
                          </a:solidFill>
                        </a:rPr>
                        <a:t>6</a:t>
                      </a:r>
                      <a:r>
                        <a:rPr kumimoji="1" lang="ja-JP" altLang="en-US" dirty="0" smtClean="0">
                          <a:solidFill>
                            <a:schemeClr val="tx1"/>
                          </a:solidFill>
                        </a:rPr>
                        <a:t>事業場</a:t>
                      </a:r>
                      <a:endParaRPr kumimoji="1" lang="en-US" altLang="ja-JP" dirty="0" smtClean="0">
                        <a:solidFill>
                          <a:schemeClr val="tx1"/>
                        </a:solidFill>
                        <a:latin typeface="+mn-ea"/>
                        <a:ea typeface="+mn-ea"/>
                      </a:endParaRPr>
                    </a:p>
                  </a:txBody>
                  <a:tcPr anchor="ctr">
                    <a:solidFill>
                      <a:schemeClr val="accent5">
                        <a:lumMod val="20000"/>
                        <a:lumOff val="8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130</a:t>
                      </a:r>
                      <a:r>
                        <a:rPr kumimoji="1" lang="ja-JP" altLang="en-US" dirty="0" smtClean="0">
                          <a:solidFill>
                            <a:schemeClr val="tx1"/>
                          </a:solidFill>
                        </a:rPr>
                        <a:t>万円～</a:t>
                      </a:r>
                      <a:endParaRPr kumimoji="1" lang="en-US" altLang="ja-JP"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310</a:t>
                      </a:r>
                      <a:r>
                        <a:rPr kumimoji="1" lang="ja-JP" altLang="en-US" dirty="0" smtClean="0">
                          <a:solidFill>
                            <a:schemeClr val="tx1"/>
                          </a:solidFill>
                        </a:rPr>
                        <a:t>万円</a:t>
                      </a:r>
                      <a:endParaRPr kumimoji="1" lang="en-US" altLang="ja-JP"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程度</a:t>
                      </a:r>
                      <a:endParaRPr kumimoji="1" lang="ja-JP" altLang="en-US" dirty="0" smtClean="0">
                        <a:solidFill>
                          <a:schemeClr val="tx1"/>
                        </a:solidFill>
                        <a:latin typeface="+mn-ea"/>
                        <a:ea typeface="+mn-ea"/>
                      </a:endParaRPr>
                    </a:p>
                  </a:txBody>
                  <a:tcPr anchor="ctr">
                    <a:solidFill>
                      <a:schemeClr val="accent5">
                        <a:lumMod val="20000"/>
                        <a:lumOff val="80000"/>
                      </a:schemeClr>
                    </a:solidFill>
                  </a:tcPr>
                </a:tc>
                <a:extLst>
                  <a:ext uri="{0D108BD9-81ED-4DB2-BD59-A6C34878D82A}">
                    <a16:rowId xmlns:a16="http://schemas.microsoft.com/office/drawing/2014/main" val="1043238777"/>
                  </a:ext>
                </a:extLst>
              </a:tr>
              <a:tr h="805768">
                <a:tc>
                  <a:txBody>
                    <a:bodyPr/>
                    <a:lstStyle/>
                    <a:p>
                      <a:pPr algn="l"/>
                      <a:r>
                        <a:rPr kumimoji="1" lang="ja-JP" altLang="en-US" dirty="0" smtClean="0">
                          <a:solidFill>
                            <a:schemeClr val="tx1"/>
                          </a:solidFill>
                          <a:latin typeface="+mn-ea"/>
                          <a:ea typeface="+mn-ea"/>
                        </a:rPr>
                        <a:t>大人数送迎可能</a:t>
                      </a:r>
                      <a:endParaRPr kumimoji="1" lang="en-US" altLang="ja-JP" dirty="0" smtClean="0">
                        <a:solidFill>
                          <a:schemeClr val="tx1"/>
                        </a:solidFill>
                        <a:latin typeface="+mn-ea"/>
                        <a:ea typeface="+mn-ea"/>
                      </a:endParaRPr>
                    </a:p>
                    <a:p>
                      <a:pPr algn="l"/>
                      <a:r>
                        <a:rPr kumimoji="1" lang="ja-JP" altLang="en-US" dirty="0" smtClean="0">
                          <a:solidFill>
                            <a:schemeClr val="tx1"/>
                          </a:solidFill>
                          <a:latin typeface="+mn-ea"/>
                          <a:ea typeface="+mn-ea"/>
                        </a:rPr>
                        <a:t>福祉車両</a:t>
                      </a:r>
                      <a:endParaRPr kumimoji="1" lang="en-US" altLang="ja-JP" dirty="0" smtClean="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latin typeface="+mn-ea"/>
                          <a:ea typeface="+mn-ea"/>
                        </a:rPr>
                        <a:t>居宅介護事業　等</a:t>
                      </a:r>
                      <a:endParaRPr kumimoji="1" lang="en-US" altLang="ja-JP" dirty="0" smtClean="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en-US" altLang="ja-JP" dirty="0" smtClean="0">
                          <a:solidFill>
                            <a:schemeClr val="tx1"/>
                          </a:solidFill>
                        </a:rPr>
                        <a:t>100</a:t>
                      </a:r>
                      <a:r>
                        <a:rPr kumimoji="1" lang="ja-JP" altLang="en-US" dirty="0" smtClean="0">
                          <a:solidFill>
                            <a:schemeClr val="tx1"/>
                          </a:solidFill>
                        </a:rPr>
                        <a:t>万円</a:t>
                      </a:r>
                      <a:endParaRPr kumimoji="1" lang="en-US" altLang="ja-JP" dirty="0" smtClean="0">
                        <a:solidFill>
                          <a:schemeClr val="tx1"/>
                        </a:solidFill>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rPr>
                        <a:t>計</a:t>
                      </a:r>
                      <a:r>
                        <a:rPr kumimoji="1" lang="en-US" altLang="ja-JP" dirty="0" smtClean="0">
                          <a:solidFill>
                            <a:schemeClr val="tx1"/>
                          </a:solidFill>
                        </a:rPr>
                        <a:t>2</a:t>
                      </a:r>
                      <a:r>
                        <a:rPr kumimoji="1" lang="ja-JP" altLang="en-US" dirty="0" smtClean="0">
                          <a:solidFill>
                            <a:schemeClr val="tx1"/>
                          </a:solidFill>
                        </a:rPr>
                        <a:t>事業場</a:t>
                      </a:r>
                      <a:endParaRPr kumimoji="1" lang="en-US" altLang="ja-JP" dirty="0" smtClean="0">
                        <a:solidFill>
                          <a:schemeClr val="tx1"/>
                        </a:solidFill>
                        <a:latin typeface="+mn-ea"/>
                        <a:ea typeface="+mn-ea"/>
                      </a:endParaRPr>
                    </a:p>
                  </a:txBody>
                  <a:tcPr anchor="ctr">
                    <a:solidFill>
                      <a:schemeClr val="accent5">
                        <a:lumMod val="40000"/>
                        <a:lumOff val="6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280</a:t>
                      </a:r>
                      <a:r>
                        <a:rPr kumimoji="1" lang="ja-JP" altLang="en-US" dirty="0" smtClean="0">
                          <a:solidFill>
                            <a:schemeClr val="tx1"/>
                          </a:solidFill>
                        </a:rPr>
                        <a:t>万円～</a:t>
                      </a:r>
                      <a:endParaRPr kumimoji="1" lang="en-US" altLang="ja-JP"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400</a:t>
                      </a:r>
                      <a:r>
                        <a:rPr kumimoji="1" lang="ja-JP" altLang="en-US" dirty="0" smtClean="0">
                          <a:solidFill>
                            <a:schemeClr val="tx1"/>
                          </a:solidFill>
                        </a:rPr>
                        <a:t>万円</a:t>
                      </a:r>
                      <a:endParaRPr kumimoji="1" lang="en-US" altLang="ja-JP"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程度</a:t>
                      </a:r>
                      <a:endParaRPr kumimoji="1" lang="ja-JP" altLang="en-US" dirty="0" smtClean="0">
                        <a:solidFill>
                          <a:schemeClr val="tx1"/>
                        </a:solidFill>
                        <a:latin typeface="+mn-ea"/>
                        <a:ea typeface="+mn-ea"/>
                      </a:endParaRPr>
                    </a:p>
                  </a:txBody>
                  <a:tcPr anchor="ctr">
                    <a:solidFill>
                      <a:schemeClr val="accent5">
                        <a:lumMod val="40000"/>
                        <a:lumOff val="60000"/>
                      </a:schemeClr>
                    </a:solidFill>
                  </a:tcPr>
                </a:tc>
                <a:extLst>
                  <a:ext uri="{0D108BD9-81ED-4DB2-BD59-A6C34878D82A}">
                    <a16:rowId xmlns:a16="http://schemas.microsoft.com/office/drawing/2014/main" val="3565692266"/>
                  </a:ext>
                </a:extLst>
              </a:tr>
            </a:tbl>
          </a:graphicData>
        </a:graphic>
      </p:graphicFrame>
    </p:spTree>
    <p:extLst>
      <p:ext uri="{BB962C8B-B14F-4D97-AF65-F5344CB8AC3E}">
        <p14:creationId xmlns:p14="http://schemas.microsoft.com/office/powerpoint/2010/main" val="2579703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業務改善助成金業種別事例集（医療・福祉編）②</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161519"/>
            <a:ext cx="8766022" cy="2195473"/>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利用者の移乗や起き上がり補助を複数名で行う場合が多くあり、効率的に作業を進めることが困難であった。</a:t>
            </a:r>
            <a:endParaRPr lang="en-US" altLang="ja-JP"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05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ベッドの高さ調節などが可能になったことで、１人でスムーズに作業を行うことが可能となり、作業効率が向上した。</a:t>
            </a:r>
            <a:endPar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66056" y="996889"/>
            <a:ext cx="9504000" cy="5712278"/>
          </a:xfrm>
          <a:prstGeom prst="roundRect">
            <a:avLst>
              <a:gd name="adj" fmla="val 974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008784" y="784224"/>
            <a:ext cx="3672407" cy="432000"/>
          </a:xfrm>
          <a:prstGeom prst="roundRect">
            <a:avLst>
              <a:gd name="adj" fmla="val 11178"/>
            </a:avLst>
          </a:prstGeom>
          <a:solidFill>
            <a:schemeClr val="accent6">
              <a:lumMod val="60000"/>
              <a:lumOff val="40000"/>
            </a:schemeClr>
          </a:solidFill>
          <a:ln w="50800" cmpd="dbl">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施術ベッド・医療ベッド類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595592" y="2085556"/>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567470" y="6284308"/>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21</a:t>
            </a:fld>
            <a:endParaRPr kumimoji="1" lang="ja-JP" altLang="en-US" sz="1600" dirty="0">
              <a:solidFill>
                <a:schemeClr val="tx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417570710"/>
              </p:ext>
            </p:extLst>
          </p:nvPr>
        </p:nvGraphicFramePr>
        <p:xfrm>
          <a:off x="534607" y="3330615"/>
          <a:ext cx="8666865" cy="2572853"/>
        </p:xfrm>
        <a:graphic>
          <a:graphicData uri="http://schemas.openxmlformats.org/drawingml/2006/table">
            <a:tbl>
              <a:tblPr firstRow="1" bandRow="1">
                <a:tableStyleId>{F5AB1C69-6EDB-4FF4-983F-18BD219EF322}</a:tableStyleId>
              </a:tblPr>
              <a:tblGrid>
                <a:gridCol w="2184021">
                  <a:extLst>
                    <a:ext uri="{9D8B030D-6E8A-4147-A177-3AD203B41FA5}">
                      <a16:colId xmlns:a16="http://schemas.microsoft.com/office/drawing/2014/main" val="4132730656"/>
                    </a:ext>
                  </a:extLst>
                </a:gridCol>
                <a:gridCol w="1563814">
                  <a:extLst>
                    <a:ext uri="{9D8B030D-6E8A-4147-A177-3AD203B41FA5}">
                      <a16:colId xmlns:a16="http://schemas.microsoft.com/office/drawing/2014/main" val="3806734683"/>
                    </a:ext>
                  </a:extLst>
                </a:gridCol>
                <a:gridCol w="1536839">
                  <a:extLst>
                    <a:ext uri="{9D8B030D-6E8A-4147-A177-3AD203B41FA5}">
                      <a16:colId xmlns:a16="http://schemas.microsoft.com/office/drawing/2014/main" val="2904887315"/>
                    </a:ext>
                  </a:extLst>
                </a:gridCol>
                <a:gridCol w="1902482">
                  <a:extLst>
                    <a:ext uri="{9D8B030D-6E8A-4147-A177-3AD203B41FA5}">
                      <a16:colId xmlns:a16="http://schemas.microsoft.com/office/drawing/2014/main" val="2182490846"/>
                    </a:ext>
                  </a:extLst>
                </a:gridCol>
                <a:gridCol w="1479709">
                  <a:extLst>
                    <a:ext uri="{9D8B030D-6E8A-4147-A177-3AD203B41FA5}">
                      <a16:colId xmlns:a16="http://schemas.microsoft.com/office/drawing/2014/main" val="1320342725"/>
                    </a:ext>
                  </a:extLst>
                </a:gridCol>
              </a:tblGrid>
              <a:tr h="699199">
                <a:tc>
                  <a:txBody>
                    <a:bodyPr/>
                    <a:lstStyle/>
                    <a:p>
                      <a:pPr algn="ctr"/>
                      <a:r>
                        <a:rPr kumimoji="1" lang="ja-JP" altLang="en-US" dirty="0" smtClean="0"/>
                        <a:t>導入事例</a:t>
                      </a:r>
                      <a:endParaRPr kumimoji="1" lang="ja-JP" altLang="en-US" dirty="0"/>
                    </a:p>
                  </a:txBody>
                  <a:tcPr anchor="ctr">
                    <a:solidFill>
                      <a:schemeClr val="accent5"/>
                    </a:solidFill>
                  </a:tcPr>
                </a:tc>
                <a:tc>
                  <a:txBody>
                    <a:bodyPr/>
                    <a:lstStyle/>
                    <a:p>
                      <a:pPr algn="ctr"/>
                      <a:r>
                        <a:rPr kumimoji="1" lang="ja-JP" altLang="en-US" dirty="0" smtClean="0"/>
                        <a:t>事業内容</a:t>
                      </a:r>
                      <a:endParaRPr kumimoji="1" lang="ja-JP" altLang="en-US" dirty="0"/>
                    </a:p>
                  </a:txBody>
                  <a:tcPr anchor="ctr">
                    <a:solidFill>
                      <a:schemeClr val="accent5"/>
                    </a:solidFill>
                  </a:tcPr>
                </a:tc>
                <a:tc>
                  <a:txBody>
                    <a:bodyPr/>
                    <a:lstStyle/>
                    <a:p>
                      <a:pPr algn="ctr"/>
                      <a:r>
                        <a:rPr kumimoji="1" lang="ja-JP" altLang="en-US" dirty="0" smtClean="0"/>
                        <a:t>交付確定額</a:t>
                      </a:r>
                      <a:endParaRPr kumimoji="1" lang="ja-JP" altLang="en-US" dirty="0"/>
                    </a:p>
                  </a:txBody>
                  <a:tcPr anchor="ctr">
                    <a:solidFill>
                      <a:schemeClr val="accent5"/>
                    </a:solidFill>
                  </a:tcPr>
                </a:tc>
                <a:tc>
                  <a:txBody>
                    <a:bodyPr/>
                    <a:lstStyle/>
                    <a:p>
                      <a:pPr algn="l"/>
                      <a:r>
                        <a:rPr kumimoji="1" lang="ja-JP" altLang="en-US" dirty="0" smtClean="0"/>
                        <a:t>当助成金を利用した事業場数</a:t>
                      </a:r>
                      <a:endParaRPr kumimoji="1" lang="en-US" altLang="ja-JP" dirty="0" smtClean="0"/>
                    </a:p>
                  </a:txBody>
                  <a:tcPr anchor="ctr">
                    <a:solidFill>
                      <a:schemeClr val="accent5"/>
                    </a:solidFill>
                  </a:tcPr>
                </a:tc>
                <a:tc>
                  <a:txBody>
                    <a:bodyPr/>
                    <a:lstStyle/>
                    <a:p>
                      <a:r>
                        <a:rPr kumimoji="1" lang="en-US" altLang="ja-JP" dirty="0" smtClean="0"/>
                        <a:t>1</a:t>
                      </a:r>
                      <a:r>
                        <a:rPr kumimoji="1" lang="ja-JP" altLang="en-US" dirty="0" smtClean="0"/>
                        <a:t>台あたりの総事業費例</a:t>
                      </a:r>
                      <a:endParaRPr kumimoji="1" lang="ja-JP" altLang="en-US" dirty="0"/>
                    </a:p>
                  </a:txBody>
                  <a:tcPr>
                    <a:solidFill>
                      <a:schemeClr val="accent5"/>
                    </a:solidFill>
                  </a:tcPr>
                </a:tc>
                <a:extLst>
                  <a:ext uri="{0D108BD9-81ED-4DB2-BD59-A6C34878D82A}">
                    <a16:rowId xmlns:a16="http://schemas.microsoft.com/office/drawing/2014/main" val="1654945526"/>
                  </a:ext>
                </a:extLst>
              </a:tr>
              <a:tr h="936827">
                <a:tc>
                  <a:txBody>
                    <a:bodyPr/>
                    <a:lstStyle/>
                    <a:p>
                      <a:pPr algn="l"/>
                      <a:r>
                        <a:rPr kumimoji="1" lang="ja-JP" altLang="en-US" dirty="0" smtClean="0">
                          <a:solidFill>
                            <a:schemeClr val="tx1"/>
                          </a:solidFill>
                          <a:latin typeface="+mn-ea"/>
                          <a:ea typeface="+mn-ea"/>
                        </a:rPr>
                        <a:t>電動式ベッド</a:t>
                      </a:r>
                      <a:endParaRPr kumimoji="1" lang="en-US" altLang="ja-JP" dirty="0" smtClean="0">
                        <a:solidFill>
                          <a:schemeClr val="tx1"/>
                        </a:solidFill>
                        <a:latin typeface="+mn-ea"/>
                        <a:ea typeface="+mn-ea"/>
                      </a:endParaRPr>
                    </a:p>
                    <a:p>
                      <a:pPr algn="l"/>
                      <a:r>
                        <a:rPr kumimoji="1" lang="ja-JP" altLang="en-US" dirty="0" smtClean="0">
                          <a:solidFill>
                            <a:schemeClr val="tx1"/>
                          </a:solidFill>
                          <a:latin typeface="+mn-ea"/>
                          <a:ea typeface="+mn-ea"/>
                        </a:rPr>
                        <a:t>（調節機能付）</a:t>
                      </a:r>
                      <a:endParaRPr kumimoji="1" lang="ja-JP" altLang="en-US" dirty="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latin typeface="+mn-ea"/>
                          <a:ea typeface="+mn-ea"/>
                        </a:rPr>
                        <a:t>通所介護事業</a:t>
                      </a:r>
                      <a:endParaRPr kumimoji="1" lang="en-US" altLang="ja-JP" dirty="0" smtClean="0">
                        <a:solidFill>
                          <a:schemeClr val="tx1"/>
                        </a:solidFill>
                        <a:latin typeface="+mn-ea"/>
                        <a:ea typeface="+mn-ea"/>
                      </a:endParaRPr>
                    </a:p>
                    <a:p>
                      <a:pPr algn="l"/>
                      <a:r>
                        <a:rPr kumimoji="1" lang="ja-JP" altLang="en-US" dirty="0" smtClean="0">
                          <a:solidFill>
                            <a:schemeClr val="tx1"/>
                          </a:solidFill>
                          <a:latin typeface="+mn-ea"/>
                          <a:ea typeface="+mn-ea"/>
                        </a:rPr>
                        <a:t>整体院</a:t>
                      </a:r>
                      <a:endParaRPr kumimoji="1" lang="ja-JP" altLang="en-US" dirty="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en-US" altLang="ja-JP" dirty="0" smtClean="0">
                          <a:solidFill>
                            <a:schemeClr val="tx1"/>
                          </a:solidFill>
                          <a:latin typeface="+mn-lt"/>
                          <a:ea typeface="+mn-ea"/>
                        </a:rPr>
                        <a:t>20</a:t>
                      </a:r>
                      <a:r>
                        <a:rPr kumimoji="1" lang="ja-JP" altLang="en-US" dirty="0" smtClean="0">
                          <a:solidFill>
                            <a:schemeClr val="tx1"/>
                          </a:solidFill>
                          <a:latin typeface="+mn-lt"/>
                          <a:ea typeface="+mn-ea"/>
                        </a:rPr>
                        <a:t>万円～</a:t>
                      </a:r>
                      <a:endParaRPr kumimoji="1" lang="en-US" altLang="ja-JP" dirty="0" smtClean="0">
                        <a:solidFill>
                          <a:schemeClr val="tx1"/>
                        </a:solidFill>
                        <a:latin typeface="+mn-lt"/>
                        <a:ea typeface="+mn-ea"/>
                      </a:endParaRPr>
                    </a:p>
                    <a:p>
                      <a:pPr algn="l"/>
                      <a:r>
                        <a:rPr kumimoji="1" lang="en-US" altLang="ja-JP" dirty="0" smtClean="0">
                          <a:solidFill>
                            <a:schemeClr val="tx1"/>
                          </a:solidFill>
                          <a:latin typeface="+mn-lt"/>
                          <a:ea typeface="+mn-ea"/>
                        </a:rPr>
                        <a:t>140</a:t>
                      </a:r>
                      <a:r>
                        <a:rPr kumimoji="1" lang="ja-JP" altLang="en-US" dirty="0" smtClean="0">
                          <a:solidFill>
                            <a:schemeClr val="tx1"/>
                          </a:solidFill>
                          <a:latin typeface="+mn-ea"/>
                          <a:ea typeface="+mn-ea"/>
                        </a:rPr>
                        <a:t>万円</a:t>
                      </a:r>
                      <a:endParaRPr kumimoji="1" lang="ja-JP" altLang="en-US" dirty="0">
                        <a:solidFill>
                          <a:srgbClr val="FF0000"/>
                        </a:solidFill>
                        <a:latin typeface="+mn-ea"/>
                        <a:ea typeface="+mn-ea"/>
                      </a:endParaRPr>
                    </a:p>
                  </a:txBody>
                  <a:tcPr anchor="ctr">
                    <a:solidFill>
                      <a:schemeClr val="accent5">
                        <a:lumMod val="40000"/>
                        <a:lumOff val="60000"/>
                      </a:schemeClr>
                    </a:solidFill>
                  </a:tcPr>
                </a:tc>
                <a:tc>
                  <a:txBody>
                    <a:bodyPr/>
                    <a:lstStyle/>
                    <a:p>
                      <a:pPr algn="l"/>
                      <a:r>
                        <a:rPr kumimoji="1" lang="ja-JP" altLang="en-US" dirty="0" smtClean="0">
                          <a:solidFill>
                            <a:schemeClr val="tx1"/>
                          </a:solidFill>
                          <a:latin typeface="+mn-ea"/>
                          <a:ea typeface="+mn-ea"/>
                        </a:rPr>
                        <a:t>計</a:t>
                      </a:r>
                      <a:r>
                        <a:rPr kumimoji="1" lang="en-US" altLang="ja-JP" dirty="0" smtClean="0">
                          <a:solidFill>
                            <a:schemeClr val="tx1"/>
                          </a:solidFill>
                          <a:latin typeface="+mn-ea"/>
                          <a:ea typeface="+mn-ea"/>
                        </a:rPr>
                        <a:t>6</a:t>
                      </a:r>
                      <a:r>
                        <a:rPr kumimoji="1" lang="ja-JP" altLang="en-US" dirty="0" smtClean="0">
                          <a:solidFill>
                            <a:schemeClr val="tx1"/>
                          </a:solidFill>
                          <a:latin typeface="+mn-ea"/>
                          <a:ea typeface="+mn-ea"/>
                        </a:rPr>
                        <a:t>事業場</a:t>
                      </a:r>
                      <a:endParaRPr kumimoji="1" lang="ja-JP" altLang="en-US" dirty="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en-US" altLang="ja-JP" dirty="0" smtClean="0">
                          <a:solidFill>
                            <a:schemeClr val="tx1"/>
                          </a:solidFill>
                          <a:latin typeface="+mn-lt"/>
                          <a:ea typeface="+mn-ea"/>
                        </a:rPr>
                        <a:t>25</a:t>
                      </a:r>
                      <a:r>
                        <a:rPr kumimoji="1" lang="ja-JP" altLang="en-US" dirty="0" smtClean="0">
                          <a:solidFill>
                            <a:schemeClr val="tx1"/>
                          </a:solidFill>
                          <a:latin typeface="+mn-lt"/>
                          <a:ea typeface="+mn-ea"/>
                        </a:rPr>
                        <a:t>万円～</a:t>
                      </a:r>
                      <a:endParaRPr kumimoji="1" lang="en-US" altLang="ja-JP" dirty="0" smtClean="0">
                        <a:solidFill>
                          <a:schemeClr val="tx1"/>
                        </a:solidFill>
                        <a:latin typeface="+mn-lt"/>
                        <a:ea typeface="+mn-ea"/>
                      </a:endParaRPr>
                    </a:p>
                    <a:p>
                      <a:pPr algn="l"/>
                      <a:r>
                        <a:rPr kumimoji="1" lang="en-US" altLang="ja-JP" dirty="0" smtClean="0">
                          <a:solidFill>
                            <a:schemeClr val="tx1"/>
                          </a:solidFill>
                          <a:latin typeface="+mn-lt"/>
                          <a:ea typeface="+mn-ea"/>
                        </a:rPr>
                        <a:t>200</a:t>
                      </a:r>
                      <a:r>
                        <a:rPr kumimoji="1" lang="ja-JP" altLang="en-US" dirty="0" smtClean="0">
                          <a:solidFill>
                            <a:schemeClr val="tx1"/>
                          </a:solidFill>
                          <a:latin typeface="+mn-ea"/>
                          <a:ea typeface="+mn-ea"/>
                        </a:rPr>
                        <a:t>万円</a:t>
                      </a:r>
                      <a:endParaRPr kumimoji="1" lang="en-US" altLang="ja-JP" dirty="0" smtClean="0">
                        <a:solidFill>
                          <a:schemeClr val="tx1"/>
                        </a:solidFill>
                        <a:latin typeface="+mn-ea"/>
                        <a:ea typeface="+mn-ea"/>
                      </a:endParaRPr>
                    </a:p>
                    <a:p>
                      <a:pPr algn="l"/>
                      <a:r>
                        <a:rPr kumimoji="1" lang="ja-JP" altLang="en-US" dirty="0" smtClean="0">
                          <a:solidFill>
                            <a:schemeClr val="tx1"/>
                          </a:solidFill>
                          <a:latin typeface="+mn-ea"/>
                          <a:ea typeface="+mn-ea"/>
                        </a:rPr>
                        <a:t>程度</a:t>
                      </a:r>
                      <a:endParaRPr kumimoji="1" lang="ja-JP" altLang="en-US" dirty="0">
                        <a:solidFill>
                          <a:schemeClr val="tx1"/>
                        </a:solidFill>
                        <a:latin typeface="+mn-ea"/>
                        <a:ea typeface="+mn-ea"/>
                      </a:endParaRPr>
                    </a:p>
                  </a:txBody>
                  <a:tcPr anchor="ctr">
                    <a:solidFill>
                      <a:schemeClr val="accent5">
                        <a:lumMod val="40000"/>
                        <a:lumOff val="60000"/>
                      </a:schemeClr>
                    </a:solidFill>
                  </a:tcPr>
                </a:tc>
                <a:extLst>
                  <a:ext uri="{0D108BD9-81ED-4DB2-BD59-A6C34878D82A}">
                    <a16:rowId xmlns:a16="http://schemas.microsoft.com/office/drawing/2014/main" val="1702647752"/>
                  </a:ext>
                </a:extLst>
              </a:tr>
              <a:tr h="936827">
                <a:tc>
                  <a:txBody>
                    <a:bodyPr/>
                    <a:lstStyle/>
                    <a:p>
                      <a:pPr algn="l"/>
                      <a:r>
                        <a:rPr kumimoji="1" lang="ja-JP" altLang="en-US" dirty="0" smtClean="0">
                          <a:solidFill>
                            <a:schemeClr val="tx1"/>
                          </a:solidFill>
                          <a:latin typeface="+mn-ea"/>
                          <a:ea typeface="+mn-ea"/>
                        </a:rPr>
                        <a:t>ウォーターベッド型マッサージ器</a:t>
                      </a:r>
                      <a:endParaRPr kumimoji="1" lang="ja-JP" altLang="en-US" dirty="0">
                        <a:solidFill>
                          <a:schemeClr val="tx1"/>
                        </a:solidFill>
                        <a:latin typeface="+mn-ea"/>
                        <a:ea typeface="+mn-ea"/>
                      </a:endParaRPr>
                    </a:p>
                  </a:txBody>
                  <a:tcPr anchor="ctr">
                    <a:solidFill>
                      <a:schemeClr val="accent5">
                        <a:lumMod val="20000"/>
                        <a:lumOff val="80000"/>
                      </a:schemeClr>
                    </a:solidFill>
                  </a:tcPr>
                </a:tc>
                <a:tc>
                  <a:txBody>
                    <a:bodyPr/>
                    <a:lstStyle/>
                    <a:p>
                      <a:pPr algn="l"/>
                      <a:r>
                        <a:rPr kumimoji="1" lang="ja-JP" altLang="en-US" dirty="0" smtClean="0">
                          <a:solidFill>
                            <a:schemeClr val="tx1"/>
                          </a:solidFill>
                        </a:rPr>
                        <a:t>通所介護事業</a:t>
                      </a:r>
                      <a:endParaRPr kumimoji="1" lang="en-US" altLang="ja-JP" dirty="0" smtClean="0">
                        <a:solidFill>
                          <a:schemeClr val="tx1"/>
                        </a:solidFill>
                      </a:endParaRPr>
                    </a:p>
                    <a:p>
                      <a:pPr algn="l"/>
                      <a:r>
                        <a:rPr kumimoji="1" lang="ja-JP" altLang="en-US" dirty="0" smtClean="0">
                          <a:solidFill>
                            <a:schemeClr val="tx1"/>
                          </a:solidFill>
                        </a:rPr>
                        <a:t>整骨院</a:t>
                      </a:r>
                      <a:endParaRPr kumimoji="1" lang="en-US" altLang="ja-JP" dirty="0" smtClean="0">
                        <a:solidFill>
                          <a:schemeClr val="tx1"/>
                        </a:solidFill>
                      </a:endParaRPr>
                    </a:p>
                  </a:txBody>
                  <a:tcPr anchor="ctr">
                    <a:solidFill>
                      <a:schemeClr val="accent5">
                        <a:lumMod val="20000"/>
                        <a:lumOff val="80000"/>
                      </a:schemeClr>
                    </a:solidFill>
                  </a:tcPr>
                </a:tc>
                <a:tc>
                  <a:txBody>
                    <a:bodyPr/>
                    <a:lstStyle/>
                    <a:p>
                      <a:pPr algn="l"/>
                      <a:r>
                        <a:rPr kumimoji="1" lang="en-US" altLang="ja-JP" dirty="0" smtClean="0">
                          <a:solidFill>
                            <a:schemeClr val="tx1"/>
                          </a:solidFill>
                        </a:rPr>
                        <a:t>70</a:t>
                      </a:r>
                      <a:r>
                        <a:rPr kumimoji="1" lang="ja-JP" altLang="en-US" dirty="0" smtClean="0">
                          <a:solidFill>
                            <a:schemeClr val="tx1"/>
                          </a:solidFill>
                        </a:rPr>
                        <a:t>万円～</a:t>
                      </a:r>
                      <a:r>
                        <a:rPr kumimoji="1" lang="en-US" altLang="ja-JP" dirty="0" smtClean="0">
                          <a:solidFill>
                            <a:schemeClr val="tx1"/>
                          </a:solidFill>
                        </a:rPr>
                        <a:t>150</a:t>
                      </a:r>
                      <a:r>
                        <a:rPr kumimoji="1" lang="ja-JP" altLang="en-US" dirty="0" smtClean="0">
                          <a:solidFill>
                            <a:schemeClr val="tx1"/>
                          </a:solidFill>
                        </a:rPr>
                        <a:t>万円</a:t>
                      </a:r>
                      <a:endParaRPr kumimoji="1" lang="ja-JP" altLang="en-US" dirty="0">
                        <a:solidFill>
                          <a:srgbClr val="FF0000"/>
                        </a:solidFill>
                        <a:latin typeface="+mn-ea"/>
                        <a:ea typeface="+mn-ea"/>
                      </a:endParaRPr>
                    </a:p>
                  </a:txBody>
                  <a:tcPr anchor="ctr">
                    <a:solidFill>
                      <a:schemeClr val="accent5">
                        <a:lumMod val="20000"/>
                        <a:lumOff val="80000"/>
                      </a:schemeClr>
                    </a:solidFill>
                  </a:tcPr>
                </a:tc>
                <a:tc>
                  <a:txBody>
                    <a:bodyPr/>
                    <a:lstStyle/>
                    <a:p>
                      <a:pPr algn="l"/>
                      <a:r>
                        <a:rPr kumimoji="1" lang="ja-JP" altLang="en-US" dirty="0" smtClean="0">
                          <a:solidFill>
                            <a:schemeClr val="tx1"/>
                          </a:solidFill>
                        </a:rPr>
                        <a:t>計</a:t>
                      </a:r>
                      <a:r>
                        <a:rPr kumimoji="1" lang="en-US" altLang="ja-JP" dirty="0" smtClean="0">
                          <a:solidFill>
                            <a:schemeClr val="tx1"/>
                          </a:solidFill>
                        </a:rPr>
                        <a:t>4</a:t>
                      </a:r>
                      <a:r>
                        <a:rPr kumimoji="1" lang="ja-JP" altLang="en-US" dirty="0" smtClean="0">
                          <a:solidFill>
                            <a:schemeClr val="tx1"/>
                          </a:solidFill>
                        </a:rPr>
                        <a:t>事業場</a:t>
                      </a:r>
                      <a:endParaRPr kumimoji="1" lang="ja-JP" altLang="en-US" dirty="0">
                        <a:solidFill>
                          <a:schemeClr val="tx1"/>
                        </a:solidFill>
                        <a:latin typeface="+mn-ea"/>
                        <a:ea typeface="+mn-ea"/>
                      </a:endParaRPr>
                    </a:p>
                  </a:txBody>
                  <a:tcPr anchor="ctr">
                    <a:solidFill>
                      <a:schemeClr val="accent5">
                        <a:lumMod val="20000"/>
                        <a:lumOff val="80000"/>
                      </a:schemeClr>
                    </a:solidFill>
                  </a:tcPr>
                </a:tc>
                <a:tc>
                  <a:txBody>
                    <a:bodyPr/>
                    <a:lstStyle/>
                    <a:p>
                      <a:pPr algn="l"/>
                      <a:r>
                        <a:rPr kumimoji="1" lang="en-US" altLang="ja-JP" dirty="0" smtClean="0">
                          <a:solidFill>
                            <a:schemeClr val="tx1"/>
                          </a:solidFill>
                        </a:rPr>
                        <a:t>100</a:t>
                      </a:r>
                      <a:r>
                        <a:rPr kumimoji="1" lang="ja-JP" altLang="en-US" dirty="0" smtClean="0">
                          <a:solidFill>
                            <a:schemeClr val="tx1"/>
                          </a:solidFill>
                        </a:rPr>
                        <a:t>万円～</a:t>
                      </a:r>
                      <a:r>
                        <a:rPr kumimoji="1" lang="en-US" altLang="ja-JP" dirty="0" smtClean="0">
                          <a:solidFill>
                            <a:schemeClr val="tx1"/>
                          </a:solidFill>
                        </a:rPr>
                        <a:t>200</a:t>
                      </a:r>
                      <a:r>
                        <a:rPr kumimoji="1" lang="ja-JP" altLang="en-US" dirty="0" smtClean="0">
                          <a:solidFill>
                            <a:schemeClr val="tx1"/>
                          </a:solidFill>
                        </a:rPr>
                        <a:t>万円</a:t>
                      </a:r>
                      <a:endParaRPr kumimoji="1" lang="en-US" altLang="ja-JP" dirty="0" smtClean="0">
                        <a:solidFill>
                          <a:schemeClr val="tx1"/>
                        </a:solidFill>
                      </a:endParaRPr>
                    </a:p>
                    <a:p>
                      <a:pPr algn="l"/>
                      <a:r>
                        <a:rPr kumimoji="1" lang="ja-JP" altLang="en-US" dirty="0" smtClean="0">
                          <a:solidFill>
                            <a:schemeClr val="tx1"/>
                          </a:solidFill>
                        </a:rPr>
                        <a:t>程度</a:t>
                      </a:r>
                      <a:endParaRPr kumimoji="1" lang="ja-JP" altLang="en-US" dirty="0">
                        <a:solidFill>
                          <a:schemeClr val="tx1"/>
                        </a:solidFill>
                        <a:latin typeface="+mn-ea"/>
                        <a:ea typeface="+mn-ea"/>
                      </a:endParaRPr>
                    </a:p>
                  </a:txBody>
                  <a:tcPr anchor="ctr">
                    <a:solidFill>
                      <a:schemeClr val="accent5">
                        <a:lumMod val="20000"/>
                        <a:lumOff val="80000"/>
                      </a:schemeClr>
                    </a:solidFill>
                  </a:tcPr>
                </a:tc>
                <a:extLst>
                  <a:ext uri="{0D108BD9-81ED-4DB2-BD59-A6C34878D82A}">
                    <a16:rowId xmlns:a16="http://schemas.microsoft.com/office/drawing/2014/main" val="821850055"/>
                  </a:ext>
                </a:extLst>
              </a:tr>
            </a:tbl>
          </a:graphicData>
        </a:graphic>
      </p:graphicFrame>
    </p:spTree>
    <p:extLst>
      <p:ext uri="{BB962C8B-B14F-4D97-AF65-F5344CB8AC3E}">
        <p14:creationId xmlns:p14="http://schemas.microsoft.com/office/powerpoint/2010/main" val="311922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5" name="角丸四角形 24"/>
          <p:cNvSpPr/>
          <p:nvPr/>
        </p:nvSpPr>
        <p:spPr>
          <a:xfrm>
            <a:off x="704528" y="996293"/>
            <a:ext cx="8712968" cy="5201083"/>
          </a:xfrm>
          <a:prstGeom prst="roundRect">
            <a:avLst>
              <a:gd name="adj" fmla="val 974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385128" y="754539"/>
            <a:ext cx="1137414" cy="432000"/>
          </a:xfrm>
          <a:prstGeom prst="roundRect">
            <a:avLst>
              <a:gd name="adj" fmla="val 11178"/>
            </a:avLst>
          </a:prstGeom>
          <a:solidFill>
            <a:schemeClr val="accent6">
              <a:lumMod val="60000"/>
              <a:lumOff val="40000"/>
            </a:schemeClr>
          </a:solidFill>
          <a:ln w="50800" cmpd="dbl">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その他</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24"/>
          <p:cNvSpPr>
            <a:spLocks noChangeArrowheads="1"/>
          </p:cNvSpPr>
          <p:nvPr/>
        </p:nvSpPr>
        <p:spPr bwMode="auto">
          <a:xfrm>
            <a:off x="1793260" y="-99127"/>
            <a:ext cx="63211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業務改善助成金業種別事例集（医療・福祉編）③</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テキスト ボックス 21"/>
          <p:cNvSpPr txBox="1"/>
          <p:nvPr/>
        </p:nvSpPr>
        <p:spPr>
          <a:xfrm>
            <a:off x="2030518" y="1224800"/>
            <a:ext cx="6018826" cy="553998"/>
          </a:xfrm>
          <a:prstGeom prst="rect">
            <a:avLst/>
          </a:prstGeom>
          <a:noFill/>
        </p:spPr>
        <p:txBody>
          <a:bodyPr wrap="square" rtlCol="0">
            <a:spAutoFit/>
          </a:bodyPr>
          <a:lstStyle/>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それ以外にも、生産性</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向上に資する様々な設備等を導入</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3"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22</a:t>
            </a:fld>
            <a:endParaRPr kumimoji="1" lang="ja-JP" altLang="en-US" sz="1600" dirty="0">
              <a:solidFill>
                <a:schemeClr val="tx1"/>
              </a:solidFill>
            </a:endParaRPr>
          </a:p>
        </p:txBody>
      </p:sp>
      <p:graphicFrame>
        <p:nvGraphicFramePr>
          <p:cNvPr id="19" name="表 18"/>
          <p:cNvGraphicFramePr>
            <a:graphicFrameLocks noGrp="1"/>
          </p:cNvGraphicFramePr>
          <p:nvPr>
            <p:extLst>
              <p:ext uri="{D42A27DB-BD31-4B8C-83A1-F6EECF244321}">
                <p14:modId xmlns:p14="http://schemas.microsoft.com/office/powerpoint/2010/main" val="2171455140"/>
              </p:ext>
            </p:extLst>
          </p:nvPr>
        </p:nvGraphicFramePr>
        <p:xfrm>
          <a:off x="992560" y="1644881"/>
          <a:ext cx="8064896" cy="4287312"/>
        </p:xfrm>
        <a:graphic>
          <a:graphicData uri="http://schemas.openxmlformats.org/drawingml/2006/table">
            <a:tbl>
              <a:tblPr firstRow="1" bandRow="1">
                <a:tableStyleId>{F5AB1C69-6EDB-4FF4-983F-18BD219EF322}</a:tableStyleId>
              </a:tblPr>
              <a:tblGrid>
                <a:gridCol w="2032327">
                  <a:extLst>
                    <a:ext uri="{9D8B030D-6E8A-4147-A177-3AD203B41FA5}">
                      <a16:colId xmlns:a16="http://schemas.microsoft.com/office/drawing/2014/main" val="4132730656"/>
                    </a:ext>
                  </a:extLst>
                </a:gridCol>
                <a:gridCol w="1455197">
                  <a:extLst>
                    <a:ext uri="{9D8B030D-6E8A-4147-A177-3AD203B41FA5}">
                      <a16:colId xmlns:a16="http://schemas.microsoft.com/office/drawing/2014/main" val="3806734683"/>
                    </a:ext>
                  </a:extLst>
                </a:gridCol>
                <a:gridCol w="1430096">
                  <a:extLst>
                    <a:ext uri="{9D8B030D-6E8A-4147-A177-3AD203B41FA5}">
                      <a16:colId xmlns:a16="http://schemas.microsoft.com/office/drawing/2014/main" val="2904887315"/>
                    </a:ext>
                  </a:extLst>
                </a:gridCol>
                <a:gridCol w="1770344">
                  <a:extLst>
                    <a:ext uri="{9D8B030D-6E8A-4147-A177-3AD203B41FA5}">
                      <a16:colId xmlns:a16="http://schemas.microsoft.com/office/drawing/2014/main" val="2182490846"/>
                    </a:ext>
                  </a:extLst>
                </a:gridCol>
                <a:gridCol w="1376932">
                  <a:extLst>
                    <a:ext uri="{9D8B030D-6E8A-4147-A177-3AD203B41FA5}">
                      <a16:colId xmlns:a16="http://schemas.microsoft.com/office/drawing/2014/main" val="1320342725"/>
                    </a:ext>
                  </a:extLst>
                </a:gridCol>
              </a:tblGrid>
              <a:tr h="721152">
                <a:tc>
                  <a:txBody>
                    <a:bodyPr/>
                    <a:lstStyle/>
                    <a:p>
                      <a:pPr algn="ctr"/>
                      <a:r>
                        <a:rPr kumimoji="1" lang="ja-JP" altLang="en-US" sz="1800" dirty="0" smtClean="0"/>
                        <a:t>導入事例</a:t>
                      </a:r>
                      <a:endParaRPr kumimoji="1" lang="ja-JP" altLang="en-US" sz="1800" dirty="0"/>
                    </a:p>
                  </a:txBody>
                  <a:tcPr anchor="ctr">
                    <a:solidFill>
                      <a:schemeClr val="accent5"/>
                    </a:solidFill>
                  </a:tcPr>
                </a:tc>
                <a:tc>
                  <a:txBody>
                    <a:bodyPr/>
                    <a:lstStyle/>
                    <a:p>
                      <a:pPr algn="ctr"/>
                      <a:r>
                        <a:rPr kumimoji="1" lang="ja-JP" altLang="en-US" sz="1800" dirty="0" smtClean="0"/>
                        <a:t>事業内容</a:t>
                      </a:r>
                      <a:endParaRPr kumimoji="1" lang="ja-JP" altLang="en-US" sz="1800" dirty="0"/>
                    </a:p>
                  </a:txBody>
                  <a:tcPr anchor="ctr">
                    <a:solidFill>
                      <a:schemeClr val="accent5"/>
                    </a:solidFill>
                  </a:tcPr>
                </a:tc>
                <a:tc>
                  <a:txBody>
                    <a:bodyPr/>
                    <a:lstStyle/>
                    <a:p>
                      <a:pPr algn="ctr"/>
                      <a:r>
                        <a:rPr kumimoji="1" lang="ja-JP" altLang="en-US" sz="1800" dirty="0" smtClean="0"/>
                        <a:t>交付確定額</a:t>
                      </a:r>
                      <a:endParaRPr kumimoji="1" lang="ja-JP" altLang="en-US" sz="1800" dirty="0"/>
                    </a:p>
                  </a:txBody>
                  <a:tcPr anchor="ctr">
                    <a:solidFill>
                      <a:schemeClr val="accent5"/>
                    </a:solidFill>
                  </a:tcPr>
                </a:tc>
                <a:tc>
                  <a:txBody>
                    <a:bodyPr/>
                    <a:lstStyle/>
                    <a:p>
                      <a:pPr algn="l"/>
                      <a:r>
                        <a:rPr kumimoji="1" lang="ja-JP" altLang="en-US" sz="1800" dirty="0" smtClean="0"/>
                        <a:t>当助成金を利用した事業場数</a:t>
                      </a:r>
                      <a:endParaRPr kumimoji="1" lang="en-US" altLang="ja-JP" sz="1800" dirty="0" smtClean="0"/>
                    </a:p>
                  </a:txBody>
                  <a:tcPr anchor="ctr">
                    <a:solidFill>
                      <a:schemeClr val="accent5"/>
                    </a:solidFill>
                  </a:tcPr>
                </a:tc>
                <a:tc>
                  <a:txBody>
                    <a:bodyPr/>
                    <a:lstStyle/>
                    <a:p>
                      <a:pPr algn="l"/>
                      <a:r>
                        <a:rPr kumimoji="1" lang="en-US" altLang="ja-JP" sz="1800" dirty="0" smtClean="0"/>
                        <a:t>1</a:t>
                      </a:r>
                      <a:r>
                        <a:rPr kumimoji="1" lang="ja-JP" altLang="en-US" sz="1800" dirty="0" smtClean="0"/>
                        <a:t>台あたりの総事業費例</a:t>
                      </a:r>
                      <a:endParaRPr kumimoji="1" lang="ja-JP" altLang="en-US" sz="1800" dirty="0"/>
                    </a:p>
                  </a:txBody>
                  <a:tcPr>
                    <a:solidFill>
                      <a:schemeClr val="accent5"/>
                    </a:solidFill>
                  </a:tcPr>
                </a:tc>
                <a:extLst>
                  <a:ext uri="{0D108BD9-81ED-4DB2-BD59-A6C34878D82A}">
                    <a16:rowId xmlns:a16="http://schemas.microsoft.com/office/drawing/2014/main" val="1654945526"/>
                  </a:ext>
                </a:extLst>
              </a:tr>
              <a:tr h="853386">
                <a:tc>
                  <a:txBody>
                    <a:bodyPr/>
                    <a:lstStyle/>
                    <a:p>
                      <a:pPr algn="l"/>
                      <a:r>
                        <a:rPr kumimoji="1" lang="ja-JP" altLang="en-US" sz="1800" dirty="0" smtClean="0">
                          <a:solidFill>
                            <a:schemeClr val="tx1"/>
                          </a:solidFill>
                        </a:rPr>
                        <a:t>受発注機能付きシステム</a:t>
                      </a:r>
                      <a:endParaRPr kumimoji="1" lang="en-US" altLang="ja-JP" sz="1800" dirty="0" smtClean="0">
                        <a:solidFill>
                          <a:schemeClr val="tx1"/>
                        </a:solidFill>
                      </a:endParaRPr>
                    </a:p>
                    <a:p>
                      <a:pPr algn="l"/>
                      <a:r>
                        <a:rPr kumimoji="1" lang="ja-JP" altLang="en-US" sz="1800" dirty="0" smtClean="0">
                          <a:solidFill>
                            <a:schemeClr val="tx1"/>
                          </a:solidFill>
                        </a:rPr>
                        <a:t>診療予約管理システム　等</a:t>
                      </a:r>
                      <a:endParaRPr kumimoji="1" lang="ja-JP" altLang="en-US" sz="1800" dirty="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ja-JP" altLang="en-US" sz="1800" dirty="0" smtClean="0">
                          <a:solidFill>
                            <a:schemeClr val="tx1"/>
                          </a:solidFill>
                        </a:rPr>
                        <a:t>障害者福祉事業</a:t>
                      </a:r>
                      <a:endParaRPr kumimoji="1" lang="en-US" altLang="ja-JP" sz="1800" dirty="0" smtClean="0">
                        <a:solidFill>
                          <a:schemeClr val="tx1"/>
                        </a:solidFill>
                      </a:endParaRPr>
                    </a:p>
                    <a:p>
                      <a:pPr algn="l"/>
                      <a:r>
                        <a:rPr kumimoji="1" lang="ja-JP" altLang="en-US" sz="1800" dirty="0" smtClean="0">
                          <a:solidFill>
                            <a:schemeClr val="tx1"/>
                          </a:solidFill>
                          <a:latin typeface="+mn-ea"/>
                          <a:ea typeface="+mn-ea"/>
                        </a:rPr>
                        <a:t>医療業　等</a:t>
                      </a:r>
                      <a:endParaRPr kumimoji="1" lang="en-US" altLang="ja-JP" sz="1800" dirty="0" smtClean="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en-US" altLang="ja-JP" sz="1800" dirty="0" smtClean="0">
                          <a:solidFill>
                            <a:schemeClr val="tx1"/>
                          </a:solidFill>
                        </a:rPr>
                        <a:t>15</a:t>
                      </a:r>
                      <a:r>
                        <a:rPr kumimoji="1" lang="ja-JP" altLang="en-US" sz="1800" dirty="0" smtClean="0">
                          <a:solidFill>
                            <a:schemeClr val="tx1"/>
                          </a:solidFill>
                        </a:rPr>
                        <a:t>万円～</a:t>
                      </a:r>
                      <a:endParaRPr kumimoji="1" lang="en-US" altLang="ja-JP" sz="1800" dirty="0" smtClean="0">
                        <a:solidFill>
                          <a:schemeClr val="tx1"/>
                        </a:solidFill>
                      </a:endParaRPr>
                    </a:p>
                    <a:p>
                      <a:pPr algn="l"/>
                      <a:r>
                        <a:rPr kumimoji="1" lang="en-US" altLang="ja-JP" sz="1800" dirty="0" smtClean="0">
                          <a:solidFill>
                            <a:schemeClr val="tx1"/>
                          </a:solidFill>
                        </a:rPr>
                        <a:t>200</a:t>
                      </a:r>
                      <a:r>
                        <a:rPr kumimoji="1" lang="ja-JP" altLang="en-US" sz="1800" dirty="0" smtClean="0">
                          <a:solidFill>
                            <a:schemeClr val="tx1"/>
                          </a:solidFill>
                        </a:rPr>
                        <a:t>万円</a:t>
                      </a:r>
                      <a:endParaRPr kumimoji="1" lang="en-US" altLang="ja-JP" sz="1800" dirty="0" smtClean="0">
                        <a:solidFill>
                          <a:srgbClr val="FF0000"/>
                        </a:solidFill>
                      </a:endParaRPr>
                    </a:p>
                  </a:txBody>
                  <a:tcPr anchor="ctr">
                    <a:solidFill>
                      <a:schemeClr val="accent5">
                        <a:lumMod val="40000"/>
                        <a:lumOff val="60000"/>
                      </a:schemeClr>
                    </a:solidFill>
                  </a:tcPr>
                </a:tc>
                <a:tc>
                  <a:txBody>
                    <a:bodyPr/>
                    <a:lstStyle/>
                    <a:p>
                      <a:pPr algn="l"/>
                      <a:r>
                        <a:rPr kumimoji="1" lang="ja-JP" altLang="en-US" sz="1800" dirty="0" smtClean="0">
                          <a:solidFill>
                            <a:schemeClr val="tx1"/>
                          </a:solidFill>
                        </a:rPr>
                        <a:t>計</a:t>
                      </a:r>
                      <a:r>
                        <a:rPr kumimoji="1" lang="en-US" altLang="ja-JP" sz="1800" dirty="0" smtClean="0">
                          <a:solidFill>
                            <a:schemeClr val="tx1"/>
                          </a:solidFill>
                        </a:rPr>
                        <a:t>23</a:t>
                      </a:r>
                      <a:r>
                        <a:rPr kumimoji="1" lang="ja-JP" altLang="en-US" sz="1800" dirty="0" smtClean="0">
                          <a:solidFill>
                            <a:schemeClr val="tx1"/>
                          </a:solidFill>
                        </a:rPr>
                        <a:t>事業場</a:t>
                      </a:r>
                      <a:endParaRPr kumimoji="1" lang="en-US" altLang="ja-JP" sz="1800" dirty="0" smtClean="0">
                        <a:solidFill>
                          <a:schemeClr val="tx1"/>
                        </a:solidFill>
                        <a:latin typeface="+mn-ea"/>
                        <a:ea typeface="+mn-ea"/>
                      </a:endParaRPr>
                    </a:p>
                  </a:txBody>
                  <a:tcPr anchor="ctr">
                    <a:solidFill>
                      <a:schemeClr val="accent5">
                        <a:lumMod val="40000"/>
                        <a:lumOff val="6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20</a:t>
                      </a:r>
                      <a:r>
                        <a:rPr kumimoji="1" lang="ja-JP" altLang="en-US" sz="1800" dirty="0" smtClean="0">
                          <a:solidFill>
                            <a:schemeClr val="tx1"/>
                          </a:solidFill>
                        </a:rPr>
                        <a:t>万円～</a:t>
                      </a:r>
                      <a:r>
                        <a:rPr kumimoji="1" lang="en-US" altLang="ja-JP" sz="1800" dirty="0" smtClean="0">
                          <a:solidFill>
                            <a:schemeClr val="tx1"/>
                          </a:solidFill>
                        </a:rPr>
                        <a:t>550</a:t>
                      </a:r>
                      <a:r>
                        <a:rPr kumimoji="1" lang="ja-JP" altLang="en-US" sz="1800" dirty="0" smtClean="0">
                          <a:solidFill>
                            <a:schemeClr val="tx1"/>
                          </a:solidFill>
                        </a:rPr>
                        <a:t>万円</a:t>
                      </a:r>
                      <a:endParaRPr kumimoji="1" lang="en-US" altLang="ja-JP" sz="1800"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程度</a:t>
                      </a:r>
                      <a:endParaRPr kumimoji="1" lang="ja-JP" altLang="en-US" sz="1800" dirty="0" smtClean="0">
                        <a:solidFill>
                          <a:schemeClr val="tx1"/>
                        </a:solidFill>
                        <a:latin typeface="+mn-ea"/>
                        <a:ea typeface="+mn-ea"/>
                      </a:endParaRPr>
                    </a:p>
                  </a:txBody>
                  <a:tcPr anchor="ctr">
                    <a:solidFill>
                      <a:schemeClr val="accent5">
                        <a:lumMod val="40000"/>
                        <a:lumOff val="60000"/>
                      </a:schemeClr>
                    </a:solidFill>
                  </a:tcPr>
                </a:tc>
                <a:extLst>
                  <a:ext uri="{0D108BD9-81ED-4DB2-BD59-A6C34878D82A}">
                    <a16:rowId xmlns:a16="http://schemas.microsoft.com/office/drawing/2014/main" val="2060702513"/>
                  </a:ext>
                </a:extLst>
              </a:tr>
              <a:tr h="708032">
                <a:tc>
                  <a:txBody>
                    <a:bodyPr/>
                    <a:lstStyle/>
                    <a:p>
                      <a:pPr algn="l"/>
                      <a:r>
                        <a:rPr kumimoji="1" lang="ja-JP" altLang="en-US" sz="1800" dirty="0" smtClean="0">
                          <a:solidFill>
                            <a:schemeClr val="tx1"/>
                          </a:solidFill>
                          <a:latin typeface="+mn-ea"/>
                          <a:ea typeface="+mn-ea"/>
                        </a:rPr>
                        <a:t>レントゲン装置</a:t>
                      </a:r>
                      <a:endParaRPr kumimoji="1" lang="en-US" altLang="ja-JP" sz="1800" dirty="0" smtClean="0">
                        <a:solidFill>
                          <a:schemeClr val="tx1"/>
                        </a:solidFill>
                        <a:latin typeface="+mn-ea"/>
                        <a:ea typeface="+mn-ea"/>
                      </a:endParaRPr>
                    </a:p>
                    <a:p>
                      <a:pPr algn="l"/>
                      <a:r>
                        <a:rPr kumimoji="1" lang="en-US" altLang="ja-JP" sz="1800" dirty="0" smtClean="0">
                          <a:solidFill>
                            <a:schemeClr val="tx1"/>
                          </a:solidFill>
                          <a:latin typeface="+mn-ea"/>
                          <a:ea typeface="+mn-ea"/>
                        </a:rPr>
                        <a:t>CT</a:t>
                      </a:r>
                      <a:r>
                        <a:rPr kumimoji="1" lang="ja-JP" altLang="en-US" sz="1800" dirty="0" smtClean="0">
                          <a:solidFill>
                            <a:schemeClr val="tx1"/>
                          </a:solidFill>
                          <a:latin typeface="+mn-ea"/>
                          <a:ea typeface="+mn-ea"/>
                        </a:rPr>
                        <a:t>設備</a:t>
                      </a:r>
                      <a:endParaRPr kumimoji="1" lang="ja-JP" altLang="en-US" sz="1800" dirty="0">
                        <a:solidFill>
                          <a:schemeClr val="tx1"/>
                        </a:solidFill>
                        <a:latin typeface="+mn-ea"/>
                        <a:ea typeface="+mn-ea"/>
                      </a:endParaRPr>
                    </a:p>
                  </a:txBody>
                  <a:tcPr anchor="ctr">
                    <a:solidFill>
                      <a:schemeClr val="accent5">
                        <a:lumMod val="20000"/>
                        <a:lumOff val="80000"/>
                      </a:schemeClr>
                    </a:solidFill>
                  </a:tcPr>
                </a:tc>
                <a:tc>
                  <a:txBody>
                    <a:bodyPr/>
                    <a:lstStyle/>
                    <a:p>
                      <a:pPr algn="l"/>
                      <a:r>
                        <a:rPr kumimoji="1" lang="ja-JP" altLang="en-US" sz="1800" dirty="0" smtClean="0">
                          <a:solidFill>
                            <a:schemeClr val="tx1"/>
                          </a:solidFill>
                          <a:latin typeface="+mn-ea"/>
                          <a:ea typeface="+mn-ea"/>
                        </a:rPr>
                        <a:t>歯科診療所</a:t>
                      </a:r>
                      <a:endParaRPr kumimoji="1" lang="en-US" altLang="ja-JP" sz="1800" dirty="0" smtClean="0">
                        <a:solidFill>
                          <a:schemeClr val="tx1"/>
                        </a:solidFill>
                        <a:latin typeface="+mn-ea"/>
                        <a:ea typeface="+mn-ea"/>
                      </a:endParaRPr>
                    </a:p>
                  </a:txBody>
                  <a:tcPr anchor="ctr">
                    <a:solidFill>
                      <a:schemeClr val="accent5">
                        <a:lumMod val="20000"/>
                        <a:lumOff val="80000"/>
                      </a:schemeClr>
                    </a:solidFill>
                  </a:tcPr>
                </a:tc>
                <a:tc>
                  <a:txBody>
                    <a:bodyPr/>
                    <a:lstStyle/>
                    <a:p>
                      <a:pPr algn="l"/>
                      <a:r>
                        <a:rPr kumimoji="1" lang="en-US" altLang="ja-JP" sz="1800" dirty="0" smtClean="0">
                          <a:solidFill>
                            <a:schemeClr val="tx1"/>
                          </a:solidFill>
                          <a:latin typeface="+mn-lt"/>
                          <a:ea typeface="+mn-ea"/>
                        </a:rPr>
                        <a:t>100</a:t>
                      </a:r>
                      <a:r>
                        <a:rPr kumimoji="1" lang="ja-JP" altLang="en-US" sz="1800" dirty="0" smtClean="0">
                          <a:solidFill>
                            <a:schemeClr val="tx1"/>
                          </a:solidFill>
                          <a:latin typeface="+mn-lt"/>
                          <a:ea typeface="+mn-ea"/>
                        </a:rPr>
                        <a:t>万円～</a:t>
                      </a:r>
                      <a:endParaRPr kumimoji="1" lang="en-US" altLang="ja-JP" sz="1800" dirty="0" smtClean="0">
                        <a:solidFill>
                          <a:schemeClr val="tx1"/>
                        </a:solidFill>
                        <a:latin typeface="+mn-lt"/>
                        <a:ea typeface="+mn-ea"/>
                      </a:endParaRPr>
                    </a:p>
                    <a:p>
                      <a:pPr algn="l"/>
                      <a:r>
                        <a:rPr kumimoji="1" lang="en-US" altLang="ja-JP" sz="1800" dirty="0" smtClean="0">
                          <a:solidFill>
                            <a:schemeClr val="tx1"/>
                          </a:solidFill>
                          <a:latin typeface="+mn-lt"/>
                          <a:ea typeface="+mn-ea"/>
                        </a:rPr>
                        <a:t>200</a:t>
                      </a:r>
                      <a:r>
                        <a:rPr kumimoji="1" lang="ja-JP" altLang="en-US" sz="1800" dirty="0" smtClean="0">
                          <a:solidFill>
                            <a:schemeClr val="tx1"/>
                          </a:solidFill>
                          <a:latin typeface="+mn-ea"/>
                          <a:ea typeface="+mn-ea"/>
                        </a:rPr>
                        <a:t>万円</a:t>
                      </a:r>
                      <a:endParaRPr kumimoji="1" lang="ja-JP" altLang="en-US" sz="1800" dirty="0">
                        <a:solidFill>
                          <a:srgbClr val="FF0000"/>
                        </a:solidFill>
                        <a:latin typeface="+mn-ea"/>
                        <a:ea typeface="+mn-ea"/>
                      </a:endParaRPr>
                    </a:p>
                  </a:txBody>
                  <a:tcPr anchor="ctr">
                    <a:solidFill>
                      <a:schemeClr val="accent5">
                        <a:lumMod val="20000"/>
                        <a:lumOff val="80000"/>
                      </a:schemeClr>
                    </a:solidFill>
                  </a:tcPr>
                </a:tc>
                <a:tc>
                  <a:txBody>
                    <a:bodyPr/>
                    <a:lstStyle/>
                    <a:p>
                      <a:pPr algn="l"/>
                      <a:r>
                        <a:rPr kumimoji="1" lang="ja-JP" altLang="en-US" sz="1800" dirty="0" smtClean="0">
                          <a:solidFill>
                            <a:schemeClr val="tx1"/>
                          </a:solidFill>
                          <a:latin typeface="+mn-ea"/>
                          <a:ea typeface="+mn-ea"/>
                        </a:rPr>
                        <a:t>計</a:t>
                      </a:r>
                      <a:r>
                        <a:rPr kumimoji="1" lang="en-US" altLang="ja-JP" sz="1800" dirty="0" smtClean="0">
                          <a:solidFill>
                            <a:schemeClr val="tx1"/>
                          </a:solidFill>
                          <a:latin typeface="+mn-lt"/>
                          <a:ea typeface="+mn-ea"/>
                        </a:rPr>
                        <a:t>5</a:t>
                      </a:r>
                      <a:r>
                        <a:rPr kumimoji="1" lang="ja-JP" altLang="en-US" sz="1800" dirty="0" smtClean="0">
                          <a:solidFill>
                            <a:schemeClr val="tx1"/>
                          </a:solidFill>
                          <a:latin typeface="+mn-ea"/>
                          <a:ea typeface="+mn-ea"/>
                        </a:rPr>
                        <a:t>事業場</a:t>
                      </a:r>
                      <a:endParaRPr kumimoji="1" lang="en-US" altLang="ja-JP" sz="1800" dirty="0" smtClean="0">
                        <a:solidFill>
                          <a:schemeClr val="tx1"/>
                        </a:solidFill>
                        <a:latin typeface="+mn-ea"/>
                        <a:ea typeface="+mn-ea"/>
                      </a:endParaRPr>
                    </a:p>
                  </a:txBody>
                  <a:tcPr anchor="ctr">
                    <a:solidFill>
                      <a:schemeClr val="accent5">
                        <a:lumMod val="20000"/>
                        <a:lumOff val="8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latin typeface="+mn-lt"/>
                          <a:ea typeface="+mn-ea"/>
                        </a:rPr>
                        <a:t>300</a:t>
                      </a:r>
                      <a:r>
                        <a:rPr kumimoji="1" lang="ja-JP" altLang="en-US" sz="1800" dirty="0" smtClean="0">
                          <a:solidFill>
                            <a:schemeClr val="tx1"/>
                          </a:solidFill>
                          <a:latin typeface="+mn-lt"/>
                          <a:ea typeface="+mn-ea"/>
                        </a:rPr>
                        <a:t>万円～</a:t>
                      </a:r>
                      <a:endParaRPr kumimoji="1" lang="en-US" altLang="ja-JP" sz="1800" dirty="0" smtClean="0">
                        <a:solidFill>
                          <a:schemeClr val="tx1"/>
                        </a:solidFill>
                        <a:latin typeface="+mn-lt"/>
                        <a:ea typeface="+mn-ea"/>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latin typeface="+mn-lt"/>
                          <a:ea typeface="+mn-ea"/>
                        </a:rPr>
                        <a:t>1400</a:t>
                      </a:r>
                      <a:r>
                        <a:rPr kumimoji="1" lang="ja-JP" altLang="en-US" sz="1800" dirty="0" smtClean="0">
                          <a:solidFill>
                            <a:schemeClr val="tx1"/>
                          </a:solidFill>
                          <a:latin typeface="+mn-ea"/>
                          <a:ea typeface="+mn-ea"/>
                        </a:rPr>
                        <a:t>万円</a:t>
                      </a:r>
                      <a:endParaRPr kumimoji="1" lang="en-US" altLang="ja-JP" sz="1800" dirty="0" smtClean="0">
                        <a:solidFill>
                          <a:schemeClr val="tx1"/>
                        </a:solidFill>
                        <a:latin typeface="+mn-ea"/>
                        <a:ea typeface="+mn-ea"/>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latin typeface="+mn-ea"/>
                          <a:ea typeface="+mn-ea"/>
                        </a:rPr>
                        <a:t>程度</a:t>
                      </a:r>
                    </a:p>
                  </a:txBody>
                  <a:tcPr anchor="ctr">
                    <a:solidFill>
                      <a:schemeClr val="accent5">
                        <a:lumMod val="20000"/>
                        <a:lumOff val="80000"/>
                      </a:schemeClr>
                    </a:solidFill>
                  </a:tcPr>
                </a:tc>
                <a:extLst>
                  <a:ext uri="{0D108BD9-81ED-4DB2-BD59-A6C34878D82A}">
                    <a16:rowId xmlns:a16="http://schemas.microsoft.com/office/drawing/2014/main" val="2562438415"/>
                  </a:ext>
                </a:extLst>
              </a:tr>
              <a:tr h="1229742">
                <a:tc>
                  <a:txBody>
                    <a:bodyPr/>
                    <a:lstStyle/>
                    <a:p>
                      <a:pPr algn="l"/>
                      <a:r>
                        <a:rPr kumimoji="1" lang="ja-JP" altLang="en-US" sz="1800" dirty="0" smtClean="0">
                          <a:solidFill>
                            <a:schemeClr val="tx1"/>
                          </a:solidFill>
                          <a:latin typeface="+mn-ea"/>
                          <a:ea typeface="+mn-ea"/>
                        </a:rPr>
                        <a:t>改修等における</a:t>
                      </a:r>
                      <a:endParaRPr kumimoji="1" lang="en-US" altLang="ja-JP" sz="1800" dirty="0" smtClean="0">
                        <a:solidFill>
                          <a:schemeClr val="tx1"/>
                        </a:solidFill>
                        <a:latin typeface="+mn-ea"/>
                        <a:ea typeface="+mn-ea"/>
                      </a:endParaRPr>
                    </a:p>
                    <a:p>
                      <a:pPr algn="l"/>
                      <a:r>
                        <a:rPr kumimoji="1" lang="ja-JP" altLang="en-US" sz="1800" dirty="0" smtClean="0">
                          <a:solidFill>
                            <a:schemeClr val="tx1"/>
                          </a:solidFill>
                          <a:latin typeface="+mn-ea"/>
                          <a:ea typeface="+mn-ea"/>
                        </a:rPr>
                        <a:t>レイアウト変更</a:t>
                      </a:r>
                      <a:endParaRPr kumimoji="1" lang="ja-JP" altLang="en-US" sz="1800" dirty="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ja-JP" altLang="en-US" sz="1800" dirty="0" smtClean="0">
                          <a:solidFill>
                            <a:schemeClr val="tx1"/>
                          </a:solidFill>
                          <a:latin typeface="+mn-ea"/>
                          <a:ea typeface="+mn-ea"/>
                        </a:rPr>
                        <a:t>歯科診療所</a:t>
                      </a:r>
                      <a:endParaRPr kumimoji="1" lang="en-US" altLang="ja-JP" sz="1800" dirty="0" smtClean="0">
                        <a:solidFill>
                          <a:schemeClr val="tx1"/>
                        </a:solidFill>
                        <a:latin typeface="+mn-ea"/>
                        <a:ea typeface="+mn-ea"/>
                      </a:endParaRPr>
                    </a:p>
                    <a:p>
                      <a:pPr algn="l"/>
                      <a:r>
                        <a:rPr kumimoji="1" lang="ja-JP" altLang="en-US" sz="1800" dirty="0" smtClean="0">
                          <a:solidFill>
                            <a:schemeClr val="tx1"/>
                          </a:solidFill>
                          <a:latin typeface="+mn-ea"/>
                          <a:ea typeface="+mn-ea"/>
                        </a:rPr>
                        <a:t>障害者就労施設</a:t>
                      </a:r>
                      <a:endParaRPr kumimoji="1" lang="en-US" altLang="ja-JP" sz="1800" dirty="0" smtClean="0">
                        <a:solidFill>
                          <a:schemeClr val="tx1"/>
                        </a:solidFill>
                        <a:latin typeface="+mn-ea"/>
                        <a:ea typeface="+mn-ea"/>
                      </a:endParaRPr>
                    </a:p>
                    <a:p>
                      <a:pPr algn="l"/>
                      <a:r>
                        <a:rPr kumimoji="1" lang="ja-JP" altLang="en-US" sz="1800" dirty="0" smtClean="0">
                          <a:solidFill>
                            <a:schemeClr val="tx1"/>
                          </a:solidFill>
                          <a:latin typeface="+mn-ea"/>
                          <a:ea typeface="+mn-ea"/>
                        </a:rPr>
                        <a:t>放課後デイサービス</a:t>
                      </a:r>
                      <a:endParaRPr kumimoji="1" lang="en-US" altLang="ja-JP" sz="1800" dirty="0" smtClean="0">
                        <a:solidFill>
                          <a:schemeClr val="tx1"/>
                        </a:solidFill>
                        <a:latin typeface="+mn-ea"/>
                        <a:ea typeface="+mn-ea"/>
                      </a:endParaRPr>
                    </a:p>
                  </a:txBody>
                  <a:tcPr anchor="ctr">
                    <a:solidFill>
                      <a:schemeClr val="accent5">
                        <a:lumMod val="40000"/>
                        <a:lumOff val="60000"/>
                      </a:schemeClr>
                    </a:solidFill>
                  </a:tcPr>
                </a:tc>
                <a:tc>
                  <a:txBody>
                    <a:bodyPr/>
                    <a:lstStyle/>
                    <a:p>
                      <a:pPr algn="l"/>
                      <a:r>
                        <a:rPr kumimoji="1" lang="en-US" altLang="ja-JP" sz="1800" dirty="0" smtClean="0">
                          <a:solidFill>
                            <a:schemeClr val="tx1"/>
                          </a:solidFill>
                          <a:latin typeface="+mn-lt"/>
                        </a:rPr>
                        <a:t>50</a:t>
                      </a:r>
                      <a:r>
                        <a:rPr kumimoji="1" lang="ja-JP" altLang="en-US" sz="1800" dirty="0" smtClean="0">
                          <a:solidFill>
                            <a:schemeClr val="tx1"/>
                          </a:solidFill>
                          <a:latin typeface="+mn-lt"/>
                        </a:rPr>
                        <a:t>万円～</a:t>
                      </a:r>
                      <a:endParaRPr kumimoji="1" lang="en-US" altLang="ja-JP" sz="1800" dirty="0" smtClean="0">
                        <a:solidFill>
                          <a:schemeClr val="tx1"/>
                        </a:solidFill>
                        <a:latin typeface="+mn-lt"/>
                      </a:endParaRPr>
                    </a:p>
                    <a:p>
                      <a:pPr algn="l"/>
                      <a:r>
                        <a:rPr kumimoji="1" lang="en-US" altLang="ja-JP" sz="1800" dirty="0" smtClean="0">
                          <a:solidFill>
                            <a:schemeClr val="tx1"/>
                          </a:solidFill>
                          <a:latin typeface="+mn-lt"/>
                          <a:ea typeface="+mn-ea"/>
                        </a:rPr>
                        <a:t>150</a:t>
                      </a:r>
                      <a:r>
                        <a:rPr kumimoji="1" lang="ja-JP" altLang="en-US" sz="1800" dirty="0" smtClean="0">
                          <a:solidFill>
                            <a:schemeClr val="tx1"/>
                          </a:solidFill>
                          <a:latin typeface="+mn-lt"/>
                          <a:ea typeface="+mn-ea"/>
                        </a:rPr>
                        <a:t>万円</a:t>
                      </a:r>
                      <a:endParaRPr kumimoji="1" lang="ja-JP" altLang="en-US" sz="1800" dirty="0">
                        <a:solidFill>
                          <a:srgbClr val="FF0000"/>
                        </a:solidFill>
                        <a:latin typeface="+mn-lt"/>
                        <a:ea typeface="+mn-ea"/>
                      </a:endParaRPr>
                    </a:p>
                  </a:txBody>
                  <a:tcPr anchor="ctr">
                    <a:solidFill>
                      <a:schemeClr val="accent5">
                        <a:lumMod val="40000"/>
                        <a:lumOff val="60000"/>
                      </a:schemeClr>
                    </a:solidFill>
                  </a:tcPr>
                </a:tc>
                <a:tc>
                  <a:txBody>
                    <a:bodyPr/>
                    <a:lstStyle/>
                    <a:p>
                      <a:pPr algn="l"/>
                      <a:r>
                        <a:rPr kumimoji="1" lang="ja-JP" altLang="en-US" sz="1800" dirty="0" smtClean="0">
                          <a:solidFill>
                            <a:schemeClr val="tx1"/>
                          </a:solidFill>
                        </a:rPr>
                        <a:t>計</a:t>
                      </a:r>
                      <a:r>
                        <a:rPr kumimoji="1" lang="en-US" altLang="ja-JP" sz="1800" dirty="0" smtClean="0">
                          <a:solidFill>
                            <a:schemeClr val="tx1"/>
                          </a:solidFill>
                        </a:rPr>
                        <a:t>4</a:t>
                      </a:r>
                      <a:r>
                        <a:rPr kumimoji="1" lang="ja-JP" altLang="en-US" sz="1800" dirty="0" smtClean="0">
                          <a:solidFill>
                            <a:schemeClr val="tx1"/>
                          </a:solidFill>
                        </a:rPr>
                        <a:t>事業場</a:t>
                      </a:r>
                      <a:endParaRPr kumimoji="1" lang="en-US" altLang="ja-JP" sz="1800" dirty="0" smtClean="0">
                        <a:solidFill>
                          <a:schemeClr val="tx1"/>
                        </a:solidFill>
                        <a:latin typeface="+mn-ea"/>
                        <a:ea typeface="+mn-ea"/>
                      </a:endParaRPr>
                    </a:p>
                  </a:txBody>
                  <a:tcPr anchor="ctr">
                    <a:solidFill>
                      <a:schemeClr val="accent5">
                        <a:lumMod val="40000"/>
                        <a:lumOff val="60000"/>
                      </a:schemeClr>
                    </a:solidFill>
                  </a:tcPr>
                </a:tc>
                <a:tc>
                  <a:txBody>
                    <a:bodyPr/>
                    <a:lstStyle/>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65</a:t>
                      </a:r>
                      <a:r>
                        <a:rPr kumimoji="1" lang="ja-JP" altLang="en-US" sz="1800" dirty="0" smtClean="0">
                          <a:solidFill>
                            <a:schemeClr val="tx1"/>
                          </a:solidFill>
                        </a:rPr>
                        <a:t>万円～</a:t>
                      </a:r>
                      <a:endParaRPr kumimoji="1" lang="en-US" altLang="ja-JP" sz="1800"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220</a:t>
                      </a:r>
                      <a:r>
                        <a:rPr kumimoji="1" lang="ja-JP" altLang="en-US" sz="1800" dirty="0" smtClean="0">
                          <a:solidFill>
                            <a:schemeClr val="tx1"/>
                          </a:solidFill>
                        </a:rPr>
                        <a:t>万円</a:t>
                      </a:r>
                      <a:endParaRPr kumimoji="1" lang="en-US" altLang="ja-JP" sz="1800" dirty="0" smtClean="0">
                        <a:solidFill>
                          <a:schemeClr val="tx1"/>
                        </a:solidFill>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程度</a:t>
                      </a:r>
                      <a:endParaRPr kumimoji="1" lang="ja-JP" altLang="en-US" sz="1800" dirty="0" smtClean="0">
                        <a:solidFill>
                          <a:schemeClr val="tx1"/>
                        </a:solidFill>
                        <a:latin typeface="+mn-ea"/>
                        <a:ea typeface="+mn-ea"/>
                      </a:endParaRPr>
                    </a:p>
                  </a:txBody>
                  <a:tcPr anchor="ctr">
                    <a:solidFill>
                      <a:schemeClr val="accent5">
                        <a:lumMod val="40000"/>
                        <a:lumOff val="60000"/>
                      </a:schemeClr>
                    </a:solidFill>
                  </a:tcPr>
                </a:tc>
                <a:extLst>
                  <a:ext uri="{0D108BD9-81ED-4DB2-BD59-A6C34878D82A}">
                    <a16:rowId xmlns:a16="http://schemas.microsoft.com/office/drawing/2014/main" val="1828272548"/>
                  </a:ext>
                </a:extLst>
              </a:tr>
            </a:tbl>
          </a:graphicData>
        </a:graphic>
      </p:graphicFrame>
    </p:spTree>
    <p:extLst>
      <p:ext uri="{BB962C8B-B14F-4D97-AF65-F5344CB8AC3E}">
        <p14:creationId xmlns:p14="http://schemas.microsoft.com/office/powerpoint/2010/main" val="2262007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2506" y="866980"/>
            <a:ext cx="9644917" cy="11774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971" tIns="0" rIns="102971" bIns="0" rtlCol="0" anchor="ctr" anchorCtr="0"/>
          <a:lstStyle/>
          <a:p>
            <a:pPr marL="174056" indent="-174056" algn="just"/>
            <a:r>
              <a:rPr lang="ja-JP" altLang="en-US" sz="1716" dirty="0">
                <a:solidFill>
                  <a:schemeClr val="tx1"/>
                </a:solidFill>
                <a:latin typeface="メイリオ" panose="020B0604030504040204" pitchFamily="50" charset="-128"/>
                <a:ea typeface="メイリオ" panose="020B0604030504040204" pitchFamily="50" charset="-128"/>
              </a:rPr>
              <a:t>○　賃金の底上げを含めた賃上げしやすい環境整備と生産性向上を促進するため、日本政策金融公庫による企業活力強化貸付（働き方改革推進支援資金）の貸付対象を拡充し、</a:t>
            </a:r>
            <a:r>
              <a:rPr lang="ja-JP" altLang="en-US" sz="1716" b="1" u="sng" dirty="0">
                <a:solidFill>
                  <a:schemeClr val="tx1"/>
                </a:solidFill>
                <a:latin typeface="メイリオ" panose="020B0604030504040204" pitchFamily="50" charset="-128"/>
                <a:ea typeface="メイリオ" panose="020B0604030504040204" pitchFamily="50" charset="-128"/>
              </a:rPr>
              <a:t>事業場内最低賃金の引上げに取り組む者に対して、設備資金や運転資金の融資を行う。</a:t>
            </a:r>
            <a:endParaRPr lang="en-US" altLang="ja-JP" sz="1716" b="1" u="sng" dirty="0">
              <a:solidFill>
                <a:schemeClr val="tx1"/>
              </a:solidFill>
              <a:latin typeface="メイリオ" panose="020B0604030504040204" pitchFamily="50" charset="-128"/>
              <a:ea typeface="メイリオ" panose="020B0604030504040204" pitchFamily="50" charset="-128"/>
            </a:endParaRPr>
          </a:p>
          <a:p>
            <a:pPr marL="174056" indent="-174056" algn="just"/>
            <a:r>
              <a:rPr lang="ja-JP" altLang="en-US" sz="1716" dirty="0">
                <a:solidFill>
                  <a:schemeClr val="tx1"/>
                </a:solidFill>
                <a:latin typeface="メイリオ" panose="020B0604030504040204" pitchFamily="50" charset="-128"/>
                <a:ea typeface="メイリオ" panose="020B0604030504040204" pitchFamily="50" charset="-128"/>
              </a:rPr>
              <a:t>○　助成金との併用可能（自己負担分のための融資や助成金受領までのつなぎ融資も可能）</a:t>
            </a:r>
          </a:p>
        </p:txBody>
      </p:sp>
      <p:graphicFrame>
        <p:nvGraphicFramePr>
          <p:cNvPr id="4" name="表 3"/>
          <p:cNvGraphicFramePr>
            <a:graphicFrameLocks noGrp="1"/>
          </p:cNvGraphicFramePr>
          <p:nvPr>
            <p:extLst/>
          </p:nvPr>
        </p:nvGraphicFramePr>
        <p:xfrm>
          <a:off x="8627199" y="4318225"/>
          <a:ext cx="199764" cy="376742"/>
        </p:xfrm>
        <a:graphic>
          <a:graphicData uri="http://schemas.openxmlformats.org/drawingml/2006/table">
            <a:tbl>
              <a:tblPr/>
              <a:tblGrid>
                <a:gridCol w="199764">
                  <a:extLst>
                    <a:ext uri="{9D8B030D-6E8A-4147-A177-3AD203B41FA5}">
                      <a16:colId xmlns:a16="http://schemas.microsoft.com/office/drawing/2014/main" val="20000"/>
                    </a:ext>
                  </a:extLst>
                </a:gridCol>
              </a:tblGrid>
              <a:tr h="370523">
                <a:tc>
                  <a:txBody>
                    <a:bodyPr/>
                    <a:lstStyle/>
                    <a:p>
                      <a:endParaRPr kumimoji="1" lang="ja-JP" altLang="en-US" sz="1900" dirty="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3" name="テキスト ボックス 15"/>
          <p:cNvSpPr txBox="1">
            <a:spLocks noChangeArrowheads="1"/>
          </p:cNvSpPr>
          <p:nvPr/>
        </p:nvSpPr>
        <p:spPr bwMode="auto">
          <a:xfrm>
            <a:off x="31617" y="0"/>
            <a:ext cx="9842767" cy="773485"/>
          </a:xfrm>
          <a:prstGeom prst="rect">
            <a:avLst/>
          </a:prstGeom>
          <a:gradFill flip="none" rotWithShape="1">
            <a:gsLst>
              <a:gs pos="0">
                <a:srgbClr val="CCFFFF"/>
              </a:gs>
              <a:gs pos="35000">
                <a:schemeClr val="bg1"/>
              </a:gs>
              <a:gs pos="100000">
                <a:srgbClr val="CCFFFF"/>
              </a:gs>
            </a:gsLst>
            <a:lin ang="5400000" scaled="1"/>
            <a:tileRect/>
          </a:gradFill>
          <a:ln>
            <a:noFill/>
          </a:ln>
        </p:spPr>
        <p:txBody>
          <a:bodyPr wrap="square" lIns="87171" tIns="68647" rIns="87171"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2288" dirty="0">
                <a:latin typeface="メイリオ" panose="020B0604030504040204" pitchFamily="50" charset="-128"/>
                <a:ea typeface="メイリオ" panose="020B0604030504040204" pitchFamily="50" charset="-128"/>
              </a:rPr>
              <a:t>日本政策金融公庫による融資の貸付対象拡充</a:t>
            </a:r>
            <a:endParaRPr lang="en-US" altLang="ja-JP" sz="2288" dirty="0">
              <a:latin typeface="メイリオ" panose="020B0604030504040204" pitchFamily="50" charset="-128"/>
              <a:ea typeface="メイリオ" panose="020B0604030504040204" pitchFamily="50" charset="-128"/>
            </a:endParaRPr>
          </a:p>
          <a:p>
            <a:pPr algn="ctr"/>
            <a:r>
              <a:rPr lang="en-US" altLang="ja-JP" sz="2288" dirty="0">
                <a:latin typeface="メイリオ" panose="020B0604030504040204" pitchFamily="50" charset="-128"/>
                <a:ea typeface="メイリオ" panose="020B0604030504040204" pitchFamily="50" charset="-128"/>
              </a:rPr>
              <a:t>【</a:t>
            </a:r>
            <a:r>
              <a:rPr lang="ja-JP" altLang="en-US" sz="2288" dirty="0">
                <a:latin typeface="メイリオ" panose="020B0604030504040204" pitchFamily="50" charset="-128"/>
                <a:ea typeface="メイリオ" panose="020B0604030504040204" pitchFamily="50" charset="-128"/>
              </a:rPr>
              <a:t>企業活力強化貸付（働き方改革推進支援資金）</a:t>
            </a:r>
            <a:r>
              <a:rPr lang="en-US" altLang="ja-JP" sz="2288" dirty="0">
                <a:latin typeface="メイリオ" panose="020B0604030504040204" pitchFamily="50" charset="-128"/>
                <a:ea typeface="メイリオ" panose="020B0604030504040204" pitchFamily="50" charset="-128"/>
              </a:rPr>
              <a:t>】</a:t>
            </a:r>
            <a:r>
              <a:rPr lang="ja-JP" altLang="en-US" sz="2288" dirty="0">
                <a:solidFill>
                  <a:srgbClr val="000000"/>
                </a:solidFill>
                <a:latin typeface="メイリオ" pitchFamily="50" charset="-128"/>
                <a:ea typeface="メイリオ" pitchFamily="50" charset="-128"/>
                <a:cs typeface="メイリオ" pitchFamily="50" charset="-128"/>
              </a:rPr>
              <a:t>　</a:t>
            </a:r>
          </a:p>
        </p:txBody>
      </p:sp>
      <p:graphicFrame>
        <p:nvGraphicFramePr>
          <p:cNvPr id="7" name="表 6"/>
          <p:cNvGraphicFramePr>
            <a:graphicFrameLocks noGrp="1"/>
          </p:cNvGraphicFramePr>
          <p:nvPr>
            <p:extLst/>
          </p:nvPr>
        </p:nvGraphicFramePr>
        <p:xfrm>
          <a:off x="100711" y="2209469"/>
          <a:ext cx="9667908" cy="3626876"/>
        </p:xfrm>
        <a:graphic>
          <a:graphicData uri="http://schemas.openxmlformats.org/drawingml/2006/table">
            <a:tbl>
              <a:tblPr firstRow="1" bandRow="1">
                <a:tableStyleId>{5940675A-B579-460E-94D1-54222C63F5DA}</a:tableStyleId>
              </a:tblPr>
              <a:tblGrid>
                <a:gridCol w="1499531">
                  <a:extLst>
                    <a:ext uri="{9D8B030D-6E8A-4147-A177-3AD203B41FA5}">
                      <a16:colId xmlns:a16="http://schemas.microsoft.com/office/drawing/2014/main" val="2641930722"/>
                    </a:ext>
                  </a:extLst>
                </a:gridCol>
                <a:gridCol w="8168377">
                  <a:extLst>
                    <a:ext uri="{9D8B030D-6E8A-4147-A177-3AD203B41FA5}">
                      <a16:colId xmlns:a16="http://schemas.microsoft.com/office/drawing/2014/main" val="998008214"/>
                    </a:ext>
                  </a:extLst>
                </a:gridCol>
              </a:tblGrid>
              <a:tr h="385879">
                <a:tc>
                  <a:txBody>
                    <a:bodyPr/>
                    <a:lstStyle/>
                    <a:p>
                      <a:pPr algn="ctr"/>
                      <a:r>
                        <a:rPr kumimoji="1" lang="ja-JP" altLang="en-US" sz="1500" dirty="0" smtClean="0">
                          <a:latin typeface="+mj-ea"/>
                          <a:ea typeface="+mj-ea"/>
                        </a:rPr>
                        <a:t>貸付対象</a:t>
                      </a:r>
                      <a:endParaRPr kumimoji="1" lang="ja-JP" altLang="en-US" sz="1500" dirty="0">
                        <a:latin typeface="+mj-ea"/>
                        <a:ea typeface="+mj-ea"/>
                      </a:endParaRPr>
                    </a:p>
                  </a:txBody>
                  <a:tcPr marL="87182" marR="87182" marT="43591" marB="43591" anchor="ctr"/>
                </a:tc>
                <a:tc>
                  <a:txBody>
                    <a:bodyPr/>
                    <a:lstStyle/>
                    <a:p>
                      <a:r>
                        <a:rPr kumimoji="1" lang="ja-JP" altLang="en-US" sz="1500" dirty="0" smtClean="0">
                          <a:latin typeface="+mj-ea"/>
                          <a:ea typeface="+mj-ea"/>
                        </a:rPr>
                        <a:t>事業場内最低賃金を</a:t>
                      </a:r>
                      <a:r>
                        <a:rPr kumimoji="1" lang="en-US" altLang="ja-JP" sz="1500" dirty="0" smtClean="0">
                          <a:latin typeface="+mj-ea"/>
                          <a:ea typeface="+mj-ea"/>
                        </a:rPr>
                        <a:t>2</a:t>
                      </a:r>
                      <a:r>
                        <a:rPr kumimoji="1" lang="ja-JP" altLang="en-US" sz="1500" dirty="0" smtClean="0">
                          <a:latin typeface="+mj-ea"/>
                          <a:ea typeface="+mj-ea"/>
                        </a:rPr>
                        <a:t>％以上引上げる者　</a:t>
                      </a:r>
                      <a:endParaRPr kumimoji="1" lang="ja-JP" altLang="en-US" sz="1500" dirty="0">
                        <a:latin typeface="+mj-ea"/>
                        <a:ea typeface="+mj-ea"/>
                      </a:endParaRPr>
                    </a:p>
                  </a:txBody>
                  <a:tcPr marL="87182" marR="87182" marT="43591" marB="43591" anchor="ctr"/>
                </a:tc>
                <a:extLst>
                  <a:ext uri="{0D108BD9-81ED-4DB2-BD59-A6C34878D82A}">
                    <a16:rowId xmlns:a16="http://schemas.microsoft.com/office/drawing/2014/main" val="2954965450"/>
                  </a:ext>
                </a:extLst>
              </a:tr>
              <a:tr h="385879">
                <a:tc>
                  <a:txBody>
                    <a:bodyPr/>
                    <a:lstStyle/>
                    <a:p>
                      <a:pPr algn="ctr"/>
                      <a:r>
                        <a:rPr kumimoji="1" lang="ja-JP" altLang="en-US" sz="1500" dirty="0" smtClean="0">
                          <a:latin typeface="+mj-ea"/>
                          <a:ea typeface="+mj-ea"/>
                        </a:rPr>
                        <a:t>資金使途</a:t>
                      </a:r>
                      <a:endParaRPr kumimoji="1" lang="ja-JP" altLang="en-US" sz="1500" dirty="0">
                        <a:latin typeface="+mj-ea"/>
                        <a:ea typeface="+mj-ea"/>
                      </a:endParaRPr>
                    </a:p>
                  </a:txBody>
                  <a:tcPr marL="87182" marR="87182" marT="43591" marB="43591" anchor="ctr"/>
                </a:tc>
                <a:tc>
                  <a:txBody>
                    <a:bodyPr/>
                    <a:lstStyle/>
                    <a:p>
                      <a:r>
                        <a:rPr kumimoji="1" lang="ja-JP" altLang="en-US" sz="1500" dirty="0" smtClean="0">
                          <a:latin typeface="+mj-ea"/>
                          <a:ea typeface="+mj-ea"/>
                        </a:rPr>
                        <a:t>設備資金</a:t>
                      </a:r>
                      <a:r>
                        <a:rPr kumimoji="1" lang="ja-JP" altLang="en-US" sz="1500" dirty="0" smtClean="0">
                          <a:solidFill>
                            <a:schemeClr val="tx1"/>
                          </a:solidFill>
                          <a:latin typeface="+mj-ea"/>
                          <a:ea typeface="+mj-ea"/>
                        </a:rPr>
                        <a:t>及び（長期）運転</a:t>
                      </a:r>
                      <a:r>
                        <a:rPr kumimoji="1" lang="ja-JP" altLang="en-US" sz="1500" dirty="0" smtClean="0">
                          <a:latin typeface="+mj-ea"/>
                          <a:ea typeface="+mj-ea"/>
                        </a:rPr>
                        <a:t>資金</a:t>
                      </a:r>
                      <a:endParaRPr kumimoji="1" lang="ja-JP" altLang="en-US" sz="1500" dirty="0">
                        <a:latin typeface="+mj-ea"/>
                        <a:ea typeface="+mj-ea"/>
                      </a:endParaRPr>
                    </a:p>
                  </a:txBody>
                  <a:tcPr marL="87182" marR="87182" marT="43591" marB="43591" anchor="ctr"/>
                </a:tc>
                <a:extLst>
                  <a:ext uri="{0D108BD9-81ED-4DB2-BD59-A6C34878D82A}">
                    <a16:rowId xmlns:a16="http://schemas.microsoft.com/office/drawing/2014/main" val="547925763"/>
                  </a:ext>
                </a:extLst>
              </a:tr>
              <a:tr h="1482091">
                <a:tc>
                  <a:txBody>
                    <a:bodyPr/>
                    <a:lstStyle/>
                    <a:p>
                      <a:pPr algn="ctr"/>
                      <a:r>
                        <a:rPr kumimoji="1" lang="ja-JP" altLang="en-US" sz="1500" dirty="0" smtClean="0">
                          <a:latin typeface="+mj-ea"/>
                          <a:ea typeface="+mj-ea"/>
                        </a:rPr>
                        <a:t>貸付利率</a:t>
                      </a:r>
                      <a:endParaRPr kumimoji="1" lang="ja-JP" altLang="en-US" sz="1500" dirty="0">
                        <a:latin typeface="+mj-ea"/>
                        <a:ea typeface="+mj-ea"/>
                      </a:endParaRPr>
                    </a:p>
                  </a:txBody>
                  <a:tcPr marL="87182" marR="87182" marT="43591" marB="43591" anchor="ctr"/>
                </a:tc>
                <a:tc>
                  <a:txBody>
                    <a:bodyPr/>
                    <a:lstStyle/>
                    <a:p>
                      <a:r>
                        <a:rPr kumimoji="1" lang="ja-JP" altLang="en-US" sz="1500" dirty="0" smtClean="0">
                          <a:latin typeface="+mj-ea"/>
                          <a:ea typeface="+mj-ea"/>
                        </a:rPr>
                        <a:t>特別利率①</a:t>
                      </a:r>
                      <a:endParaRPr kumimoji="1" lang="en-US" altLang="ja-JP" sz="1500" dirty="0" smtClean="0">
                        <a:latin typeface="+mj-ea"/>
                        <a:ea typeface="+mj-ea"/>
                      </a:endParaRPr>
                    </a:p>
                    <a:p>
                      <a:r>
                        <a:rPr kumimoji="1" lang="en-US" altLang="ja-JP" sz="1500" kern="1200" baseline="0" dirty="0" smtClean="0">
                          <a:latin typeface="+mj-ea"/>
                          <a:ea typeface="+mj-ea"/>
                        </a:rPr>
                        <a:t> </a:t>
                      </a:r>
                      <a:r>
                        <a:rPr kumimoji="1" lang="ja-JP" altLang="en-US" sz="1500" kern="1200" baseline="0" dirty="0" smtClean="0">
                          <a:latin typeface="+mj-ea"/>
                          <a:ea typeface="+mj-ea"/>
                        </a:rPr>
                        <a:t>　</a:t>
                      </a:r>
                      <a:r>
                        <a:rPr kumimoji="1" lang="en-US" altLang="ja-JP" sz="1500" kern="1200" dirty="0" smtClean="0">
                          <a:latin typeface="+mj-ea"/>
                          <a:ea typeface="+mj-ea"/>
                        </a:rPr>
                        <a:t>※</a:t>
                      </a:r>
                      <a:r>
                        <a:rPr kumimoji="1" lang="ja-JP" altLang="en-US" sz="1500" kern="1200" dirty="0" smtClean="0">
                          <a:latin typeface="+mj-ea"/>
                          <a:ea typeface="+mj-ea"/>
                        </a:rPr>
                        <a:t>　特別利率①は基準利率から年利が</a:t>
                      </a:r>
                      <a:r>
                        <a:rPr kumimoji="1" lang="en-US" altLang="ja-JP" sz="1500" kern="1200" dirty="0" smtClean="0">
                          <a:latin typeface="+mj-ea"/>
                          <a:ea typeface="+mj-ea"/>
                        </a:rPr>
                        <a:t>0.4</a:t>
                      </a:r>
                      <a:r>
                        <a:rPr kumimoji="1" lang="ja-JP" altLang="en-US" sz="1500" kern="1200" dirty="0" smtClean="0">
                          <a:latin typeface="+mj-ea"/>
                          <a:ea typeface="+mj-ea"/>
                        </a:rPr>
                        <a:t>％引下げとなる。</a:t>
                      </a:r>
                    </a:p>
                    <a:p>
                      <a:pPr marL="450850" indent="-450850"/>
                      <a:r>
                        <a:rPr kumimoji="1" lang="en-US" altLang="ja-JP" sz="1500" kern="1200" dirty="0" smtClean="0">
                          <a:latin typeface="+mj-ea"/>
                          <a:ea typeface="+mj-ea"/>
                        </a:rPr>
                        <a:t> </a:t>
                      </a:r>
                      <a:r>
                        <a:rPr kumimoji="1" lang="ja-JP" altLang="en-US" sz="1500" kern="1200" dirty="0" smtClean="0">
                          <a:latin typeface="+mj-ea"/>
                          <a:ea typeface="+mj-ea"/>
                        </a:rPr>
                        <a:t>　</a:t>
                      </a:r>
                      <a:r>
                        <a:rPr kumimoji="1" lang="en-US" altLang="ja-JP" sz="1500" kern="1200" dirty="0" smtClean="0">
                          <a:solidFill>
                            <a:schemeClr val="tx1"/>
                          </a:solidFill>
                          <a:latin typeface="+mj-ea"/>
                          <a:ea typeface="+mj-ea"/>
                        </a:rPr>
                        <a:t>※</a:t>
                      </a:r>
                      <a:r>
                        <a:rPr kumimoji="1" lang="ja-JP" altLang="en-US" sz="1500" kern="1200" dirty="0" smtClean="0">
                          <a:solidFill>
                            <a:schemeClr val="tx1"/>
                          </a:solidFill>
                          <a:latin typeface="+mj-ea"/>
                          <a:ea typeface="+mj-ea"/>
                        </a:rPr>
                        <a:t>　基準利率は中小企業事業</a:t>
                      </a:r>
                      <a:r>
                        <a:rPr kumimoji="1" lang="en-US" altLang="ja-JP" sz="1500" kern="1200" dirty="0" smtClean="0">
                          <a:solidFill>
                            <a:schemeClr val="tx1"/>
                          </a:solidFill>
                          <a:latin typeface="+mj-ea"/>
                          <a:ea typeface="+mj-ea"/>
                        </a:rPr>
                        <a:t>1.11</a:t>
                      </a:r>
                      <a:r>
                        <a:rPr kumimoji="1" lang="ja-JP" altLang="en-US" sz="1500" kern="1200" dirty="0" smtClean="0">
                          <a:solidFill>
                            <a:schemeClr val="tx1"/>
                          </a:solidFill>
                          <a:latin typeface="+mj-ea"/>
                          <a:ea typeface="+mj-ea"/>
                        </a:rPr>
                        <a:t>％、国民生活事業</a:t>
                      </a:r>
                      <a:r>
                        <a:rPr kumimoji="1" lang="en-US" altLang="ja-JP" sz="1500" kern="1200" dirty="0" smtClean="0">
                          <a:solidFill>
                            <a:schemeClr val="tx1"/>
                          </a:solidFill>
                          <a:latin typeface="+mj-ea"/>
                          <a:ea typeface="+mj-ea"/>
                        </a:rPr>
                        <a:t>2.16</a:t>
                      </a:r>
                      <a:r>
                        <a:rPr kumimoji="1" lang="ja-JP" altLang="en-US" sz="1500" kern="1200" dirty="0" smtClean="0">
                          <a:solidFill>
                            <a:schemeClr val="tx1"/>
                          </a:solidFill>
                          <a:latin typeface="+mj-ea"/>
                          <a:ea typeface="+mj-ea"/>
                        </a:rPr>
                        <a:t>～</a:t>
                      </a:r>
                      <a:r>
                        <a:rPr kumimoji="1" lang="en-US" altLang="ja-JP" sz="1500" kern="1200" dirty="0" smtClean="0">
                          <a:solidFill>
                            <a:schemeClr val="tx1"/>
                          </a:solidFill>
                          <a:latin typeface="+mj-ea"/>
                          <a:ea typeface="+mn-ea"/>
                          <a:cs typeface="+mn-cs"/>
                        </a:rPr>
                        <a:t>2.35</a:t>
                      </a:r>
                      <a:r>
                        <a:rPr kumimoji="1" lang="ja-JP" altLang="en-US" sz="1500" kern="1200" dirty="0" smtClean="0">
                          <a:solidFill>
                            <a:schemeClr val="tx1"/>
                          </a:solidFill>
                          <a:latin typeface="+mj-ea"/>
                          <a:ea typeface="+mn-ea"/>
                          <a:cs typeface="+mn-cs"/>
                        </a:rPr>
                        <a:t>％（令和</a:t>
                      </a:r>
                      <a:r>
                        <a:rPr kumimoji="1" lang="en-US" altLang="ja-JP" sz="1500" kern="1200" dirty="0" smtClean="0">
                          <a:solidFill>
                            <a:schemeClr val="tx1"/>
                          </a:solidFill>
                          <a:latin typeface="+mj-ea"/>
                          <a:ea typeface="+mn-ea"/>
                          <a:cs typeface="+mn-cs"/>
                        </a:rPr>
                        <a:t>2</a:t>
                      </a:r>
                      <a:r>
                        <a:rPr kumimoji="1" lang="ja-JP" altLang="en-US" sz="1500" kern="1200" dirty="0" smtClean="0">
                          <a:solidFill>
                            <a:schemeClr val="tx1"/>
                          </a:solidFill>
                          <a:latin typeface="+mj-ea"/>
                          <a:ea typeface="+mn-ea"/>
                          <a:cs typeface="+mn-cs"/>
                        </a:rPr>
                        <a:t>年</a:t>
                      </a:r>
                      <a:r>
                        <a:rPr kumimoji="1" lang="en-US" altLang="ja-JP" sz="1500" kern="1200" dirty="0" smtClean="0">
                          <a:solidFill>
                            <a:schemeClr val="tx1"/>
                          </a:solidFill>
                          <a:latin typeface="+mj-ea"/>
                          <a:ea typeface="+mn-ea"/>
                          <a:cs typeface="+mn-cs"/>
                        </a:rPr>
                        <a:t>1</a:t>
                      </a:r>
                      <a:r>
                        <a:rPr kumimoji="1" lang="ja-JP" altLang="en-US" sz="1500" kern="1200" dirty="0" smtClean="0">
                          <a:solidFill>
                            <a:schemeClr val="tx1"/>
                          </a:solidFill>
                          <a:latin typeface="+mj-ea"/>
                          <a:ea typeface="+mn-ea"/>
                          <a:cs typeface="+mn-cs"/>
                        </a:rPr>
                        <a:t>月</a:t>
                      </a:r>
                      <a:r>
                        <a:rPr kumimoji="1" lang="en-US" altLang="ja-JP" sz="1500" kern="1200" dirty="0" smtClean="0">
                          <a:solidFill>
                            <a:schemeClr val="tx1"/>
                          </a:solidFill>
                          <a:latin typeface="+mj-ea"/>
                          <a:ea typeface="+mn-ea"/>
                          <a:cs typeface="+mn-cs"/>
                        </a:rPr>
                        <a:t>6</a:t>
                      </a:r>
                      <a:r>
                        <a:rPr kumimoji="1" lang="ja-JP" altLang="en-US" sz="1500" kern="1200" dirty="0" smtClean="0">
                          <a:solidFill>
                            <a:schemeClr val="tx1"/>
                          </a:solidFill>
                          <a:latin typeface="+mj-ea"/>
                          <a:ea typeface="+mn-ea"/>
                          <a:cs typeface="+mn-cs"/>
                        </a:rPr>
                        <a:t>日</a:t>
                      </a:r>
                      <a:r>
                        <a:rPr kumimoji="1" lang="ja-JP" altLang="en-US" sz="1500" kern="1200" dirty="0" smtClean="0">
                          <a:solidFill>
                            <a:schemeClr val="tx1"/>
                          </a:solidFill>
                          <a:latin typeface="+mj-ea"/>
                          <a:ea typeface="+mj-ea"/>
                        </a:rPr>
                        <a:t>現在。中小企業事業は貸付期間</a:t>
                      </a:r>
                      <a:r>
                        <a:rPr kumimoji="1" lang="en-US" altLang="ja-JP" sz="1500" kern="1200" dirty="0" smtClean="0">
                          <a:solidFill>
                            <a:schemeClr val="tx1"/>
                          </a:solidFill>
                          <a:latin typeface="+mj-ea"/>
                          <a:ea typeface="+mj-ea"/>
                        </a:rPr>
                        <a:t>5</a:t>
                      </a:r>
                      <a:r>
                        <a:rPr kumimoji="1" lang="ja-JP" altLang="en-US" sz="1500" kern="1200" dirty="0" smtClean="0">
                          <a:solidFill>
                            <a:schemeClr val="tx1"/>
                          </a:solidFill>
                          <a:latin typeface="+mj-ea"/>
                          <a:ea typeface="+mj-ea"/>
                        </a:rPr>
                        <a:t>年の標準的な利率。実際の適用利率は、信用リスク（担保の有無を含む。）等に応じて所定の利率が適用。国民生活事業は担保を不要とする融資を希望する場合。）</a:t>
                      </a:r>
                      <a:endParaRPr kumimoji="1" lang="en-US" altLang="ja-JP" sz="1500" kern="1200" dirty="0" smtClean="0">
                        <a:solidFill>
                          <a:schemeClr val="tx1"/>
                        </a:solidFill>
                        <a:latin typeface="+mj-ea"/>
                        <a:ea typeface="+mj-ea"/>
                      </a:endParaRPr>
                    </a:p>
                  </a:txBody>
                  <a:tcPr marL="87182" marR="87182" marT="43591" marB="43591" anchor="ctr"/>
                </a:tc>
                <a:extLst>
                  <a:ext uri="{0D108BD9-81ED-4DB2-BD59-A6C34878D82A}">
                    <a16:rowId xmlns:a16="http://schemas.microsoft.com/office/drawing/2014/main" val="290087479"/>
                  </a:ext>
                </a:extLst>
              </a:tr>
              <a:tr h="784636">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ja-JP" altLang="en-US" sz="1500" dirty="0" smtClean="0">
                          <a:latin typeface="+mj-ea"/>
                          <a:ea typeface="+mj-ea"/>
                        </a:rPr>
                        <a:t>貸付限度額</a:t>
                      </a:r>
                    </a:p>
                  </a:txBody>
                  <a:tcPr marL="87182" marR="87182" marT="43591" marB="43591" anchor="ctr"/>
                </a:tc>
                <a:tc>
                  <a:txBody>
                    <a:bodyPr/>
                    <a:lstStyle/>
                    <a:p>
                      <a:r>
                        <a:rPr kumimoji="1" lang="ja-JP" altLang="en-US" sz="1500" kern="1200" dirty="0" smtClean="0">
                          <a:latin typeface="+mj-ea"/>
                          <a:ea typeface="+mj-ea"/>
                        </a:rPr>
                        <a:t>中小企業事業 ： </a:t>
                      </a:r>
                      <a:r>
                        <a:rPr kumimoji="1" lang="en-US" altLang="ja-JP" sz="1500" kern="1200" dirty="0" smtClean="0">
                          <a:latin typeface="+mj-ea"/>
                          <a:ea typeface="+mj-ea"/>
                        </a:rPr>
                        <a:t>7</a:t>
                      </a:r>
                      <a:r>
                        <a:rPr kumimoji="1" lang="ja-JP" altLang="en-US" sz="1500" kern="1200" dirty="0" smtClean="0">
                          <a:solidFill>
                            <a:schemeClr val="tx1"/>
                          </a:solidFill>
                          <a:latin typeface="+mj-ea"/>
                          <a:ea typeface="+mj-ea"/>
                        </a:rPr>
                        <a:t>億</a:t>
                      </a:r>
                      <a:r>
                        <a:rPr kumimoji="1" lang="en-US" altLang="ja-JP" sz="1500" kern="1200" dirty="0" smtClean="0">
                          <a:solidFill>
                            <a:schemeClr val="tx1"/>
                          </a:solidFill>
                          <a:latin typeface="+mj-ea"/>
                          <a:ea typeface="+mj-ea"/>
                        </a:rPr>
                        <a:t>2000</a:t>
                      </a:r>
                      <a:r>
                        <a:rPr kumimoji="1" lang="ja-JP" altLang="en-US" sz="1500" kern="1200" dirty="0" smtClean="0">
                          <a:solidFill>
                            <a:schemeClr val="tx1"/>
                          </a:solidFill>
                          <a:latin typeface="+mj-ea"/>
                          <a:ea typeface="+mj-ea"/>
                        </a:rPr>
                        <a:t>万円（うち長期運転資金</a:t>
                      </a:r>
                      <a:r>
                        <a:rPr kumimoji="1" lang="en-US" altLang="ja-JP" sz="1500" kern="1200" dirty="0" smtClean="0">
                          <a:solidFill>
                            <a:schemeClr val="tx1"/>
                          </a:solidFill>
                          <a:latin typeface="+mj-ea"/>
                          <a:ea typeface="+mj-ea"/>
                        </a:rPr>
                        <a:t>2</a:t>
                      </a:r>
                      <a:r>
                        <a:rPr kumimoji="1" lang="ja-JP" altLang="en-US" sz="1500" kern="1200" dirty="0" smtClean="0">
                          <a:solidFill>
                            <a:schemeClr val="tx1"/>
                          </a:solidFill>
                          <a:latin typeface="+mj-ea"/>
                          <a:ea typeface="+mj-ea"/>
                        </a:rPr>
                        <a:t>億</a:t>
                      </a:r>
                      <a:r>
                        <a:rPr kumimoji="1" lang="en-US" altLang="ja-JP" sz="1500" kern="1200" dirty="0" smtClean="0">
                          <a:solidFill>
                            <a:schemeClr val="tx1"/>
                          </a:solidFill>
                          <a:latin typeface="+mj-ea"/>
                          <a:ea typeface="+mj-ea"/>
                        </a:rPr>
                        <a:t>5000</a:t>
                      </a:r>
                      <a:r>
                        <a:rPr kumimoji="1" lang="ja-JP" altLang="en-US" sz="1500" kern="1200" dirty="0" smtClean="0">
                          <a:solidFill>
                            <a:schemeClr val="tx1"/>
                          </a:solidFill>
                          <a:latin typeface="+mj-ea"/>
                          <a:ea typeface="+mj-ea"/>
                        </a:rPr>
                        <a:t>万円）</a:t>
                      </a:r>
                      <a:r>
                        <a:rPr kumimoji="1" lang="ja-JP" altLang="en-US" sz="1300" b="1" kern="1200" dirty="0" smtClean="0">
                          <a:solidFill>
                            <a:schemeClr val="tx1"/>
                          </a:solidFill>
                          <a:latin typeface="+mj-ea"/>
                          <a:ea typeface="+mj-ea"/>
                        </a:rPr>
                        <a:t>（</a:t>
                      </a:r>
                      <a:r>
                        <a:rPr kumimoji="1" lang="en-US" altLang="ja-JP" sz="1300" b="1" kern="1200" dirty="0" smtClean="0">
                          <a:solidFill>
                            <a:schemeClr val="tx1"/>
                          </a:solidFill>
                          <a:latin typeface="+mj-ea"/>
                          <a:ea typeface="+mj-ea"/>
                        </a:rPr>
                        <a:t>※</a:t>
                      </a:r>
                      <a:r>
                        <a:rPr kumimoji="1" lang="ja-JP" altLang="en-US" sz="1300" b="1" kern="1200" dirty="0" smtClean="0">
                          <a:solidFill>
                            <a:schemeClr val="tx1"/>
                          </a:solidFill>
                          <a:latin typeface="+mj-ea"/>
                          <a:ea typeface="+mj-ea"/>
                        </a:rPr>
                        <a:t>）</a:t>
                      </a:r>
                      <a:endParaRPr kumimoji="1" lang="en-US" altLang="ja-JP" sz="1300" b="1" kern="1200" dirty="0" smtClean="0">
                        <a:solidFill>
                          <a:schemeClr val="tx1"/>
                        </a:solidFill>
                        <a:latin typeface="+mj-ea"/>
                        <a:ea typeface="+mj-ea"/>
                      </a:endParaRPr>
                    </a:p>
                    <a:p>
                      <a:r>
                        <a:rPr kumimoji="1" lang="en-US" altLang="ja-JP" sz="1500" kern="1200" dirty="0" smtClean="0">
                          <a:solidFill>
                            <a:schemeClr val="tx1"/>
                          </a:solidFill>
                          <a:latin typeface="+mj-ea"/>
                          <a:ea typeface="+mj-ea"/>
                        </a:rPr>
                        <a:t>                          </a:t>
                      </a:r>
                      <a:r>
                        <a:rPr kumimoji="1" lang="ja-JP" altLang="en-US" sz="1500" kern="1200" dirty="0" smtClean="0">
                          <a:solidFill>
                            <a:schemeClr val="tx1"/>
                          </a:solidFill>
                          <a:latin typeface="+mj-ea"/>
                          <a:ea typeface="+mj-ea"/>
                        </a:rPr>
                        <a:t>（</a:t>
                      </a:r>
                      <a:r>
                        <a:rPr kumimoji="1" lang="en-US" altLang="ja-JP" sz="1500" kern="1200" dirty="0" smtClean="0">
                          <a:solidFill>
                            <a:schemeClr val="tx1"/>
                          </a:solidFill>
                          <a:latin typeface="+mj-ea"/>
                          <a:ea typeface="+mj-ea"/>
                        </a:rPr>
                        <a:t>※</a:t>
                      </a:r>
                      <a:r>
                        <a:rPr kumimoji="1" lang="ja-JP" altLang="en-US" sz="1500" kern="1200" dirty="0" smtClean="0">
                          <a:solidFill>
                            <a:schemeClr val="tx1"/>
                          </a:solidFill>
                          <a:latin typeface="+mj-ea"/>
                          <a:ea typeface="+mj-ea"/>
                        </a:rPr>
                        <a:t>）特別利率①の限度額</a:t>
                      </a:r>
                      <a:r>
                        <a:rPr kumimoji="1" lang="ja-JP" altLang="en-US" sz="1500" kern="1200" baseline="0" dirty="0" smtClean="0">
                          <a:solidFill>
                            <a:schemeClr val="tx1"/>
                          </a:solidFill>
                          <a:latin typeface="+mj-ea"/>
                          <a:ea typeface="+mj-ea"/>
                        </a:rPr>
                        <a:t> </a:t>
                      </a:r>
                      <a:r>
                        <a:rPr kumimoji="1" lang="ja-JP" altLang="en-US" sz="1500" kern="1200" dirty="0" smtClean="0">
                          <a:solidFill>
                            <a:schemeClr val="tx1"/>
                          </a:solidFill>
                          <a:latin typeface="+mj-ea"/>
                          <a:ea typeface="+mj-ea"/>
                        </a:rPr>
                        <a:t>： </a:t>
                      </a:r>
                      <a:r>
                        <a:rPr kumimoji="1" lang="en-US" altLang="ja-JP" sz="1500" kern="1200" dirty="0" smtClean="0">
                          <a:solidFill>
                            <a:schemeClr val="tx1"/>
                          </a:solidFill>
                          <a:latin typeface="+mj-ea"/>
                          <a:ea typeface="+mj-ea"/>
                        </a:rPr>
                        <a:t>2</a:t>
                      </a:r>
                      <a:r>
                        <a:rPr kumimoji="1" lang="ja-JP" altLang="en-US" sz="1500" kern="1200" dirty="0" smtClean="0">
                          <a:solidFill>
                            <a:schemeClr val="tx1"/>
                          </a:solidFill>
                          <a:latin typeface="+mj-ea"/>
                          <a:ea typeface="+mj-ea"/>
                        </a:rPr>
                        <a:t>億</a:t>
                      </a:r>
                      <a:r>
                        <a:rPr kumimoji="1" lang="en-US" altLang="ja-JP" sz="1500" kern="1200" dirty="0" smtClean="0">
                          <a:solidFill>
                            <a:schemeClr val="tx1"/>
                          </a:solidFill>
                          <a:latin typeface="+mj-ea"/>
                          <a:ea typeface="+mj-ea"/>
                        </a:rPr>
                        <a:t>7000</a:t>
                      </a:r>
                      <a:r>
                        <a:rPr kumimoji="1" lang="ja-JP" altLang="en-US" sz="1500" kern="1200" dirty="0" smtClean="0">
                          <a:solidFill>
                            <a:schemeClr val="tx1"/>
                          </a:solidFill>
                          <a:latin typeface="+mj-ea"/>
                          <a:ea typeface="+mj-ea"/>
                        </a:rPr>
                        <a:t>万円</a:t>
                      </a:r>
                      <a:endParaRPr kumimoji="1" lang="en-US" altLang="ja-JP" sz="900" kern="1200" dirty="0" smtClean="0">
                        <a:solidFill>
                          <a:schemeClr val="tx1"/>
                        </a:solidFill>
                        <a:latin typeface="+mj-ea"/>
                        <a:ea typeface="+mj-ea"/>
                      </a:endParaRPr>
                    </a:p>
                    <a:p>
                      <a:pPr marL="0" marR="0" indent="0" algn="l" defTabSz="1000902" rtl="0" eaLnBrk="1" fontAlgn="auto" latinLnBrk="0" hangingPunct="1">
                        <a:lnSpc>
                          <a:spcPct val="100000"/>
                        </a:lnSpc>
                        <a:spcBef>
                          <a:spcPts val="0"/>
                        </a:spcBef>
                        <a:spcAft>
                          <a:spcPts val="0"/>
                        </a:spcAft>
                        <a:buClrTx/>
                        <a:buSzTx/>
                        <a:buFontTx/>
                        <a:buNone/>
                        <a:tabLst/>
                        <a:defRPr/>
                      </a:pPr>
                      <a:r>
                        <a:rPr kumimoji="1" lang="ja-JP" altLang="en-US" sz="1500" kern="1200" dirty="0" smtClean="0">
                          <a:latin typeface="+mj-ea"/>
                          <a:ea typeface="+mj-ea"/>
                        </a:rPr>
                        <a:t>国民生活事業</a:t>
                      </a:r>
                      <a:r>
                        <a:rPr kumimoji="1" lang="ja-JP" altLang="en-US" sz="1500" kern="1200" baseline="0" dirty="0" smtClean="0">
                          <a:latin typeface="+mj-ea"/>
                          <a:ea typeface="+mj-ea"/>
                        </a:rPr>
                        <a:t> </a:t>
                      </a:r>
                      <a:r>
                        <a:rPr kumimoji="1" lang="ja-JP" altLang="en-US" sz="1500" kern="1200" dirty="0" smtClean="0">
                          <a:latin typeface="+mj-ea"/>
                          <a:ea typeface="+mj-ea"/>
                        </a:rPr>
                        <a:t>： </a:t>
                      </a:r>
                      <a:r>
                        <a:rPr kumimoji="1" lang="en-US" altLang="ja-JP" sz="1500" kern="1200" dirty="0" smtClean="0">
                          <a:latin typeface="+mj-ea"/>
                          <a:ea typeface="+mj-ea"/>
                        </a:rPr>
                        <a:t>7200</a:t>
                      </a:r>
                      <a:r>
                        <a:rPr kumimoji="1" lang="ja-JP" altLang="en-US" sz="1500" kern="1200" dirty="0" smtClean="0">
                          <a:latin typeface="+mj-ea"/>
                          <a:ea typeface="+mj-ea"/>
                        </a:rPr>
                        <a:t>万円（うち運転資金</a:t>
                      </a:r>
                      <a:r>
                        <a:rPr kumimoji="1" lang="en-US" altLang="ja-JP" sz="1500" kern="1200" dirty="0" smtClean="0">
                          <a:latin typeface="+mj-ea"/>
                          <a:ea typeface="+mj-ea"/>
                        </a:rPr>
                        <a:t>4800</a:t>
                      </a:r>
                      <a:r>
                        <a:rPr kumimoji="1" lang="ja-JP" altLang="en-US" sz="1500" kern="1200" dirty="0" smtClean="0">
                          <a:latin typeface="+mj-ea"/>
                          <a:ea typeface="+mj-ea"/>
                        </a:rPr>
                        <a:t>万円）</a:t>
                      </a:r>
                      <a:endParaRPr kumimoji="1" lang="ja-JP" altLang="en-US" sz="1500" kern="1200" dirty="0" smtClean="0">
                        <a:solidFill>
                          <a:schemeClr val="tx1"/>
                        </a:solidFill>
                        <a:latin typeface="+mj-ea"/>
                        <a:ea typeface="+mj-ea"/>
                        <a:cs typeface="+mn-cs"/>
                      </a:endParaRPr>
                    </a:p>
                  </a:txBody>
                  <a:tcPr marL="87182" marR="87182" marT="43591" marB="43591" anchor="ctr"/>
                </a:tc>
                <a:extLst>
                  <a:ext uri="{0D108BD9-81ED-4DB2-BD59-A6C34878D82A}">
                    <a16:rowId xmlns:a16="http://schemas.microsoft.com/office/drawing/2014/main" val="1820170426"/>
                  </a:ext>
                </a:extLst>
              </a:tr>
              <a:tr h="588391">
                <a:tc>
                  <a:txBody>
                    <a:bodyPr/>
                    <a:lstStyle/>
                    <a:p>
                      <a:pPr algn="ctr"/>
                      <a:r>
                        <a:rPr kumimoji="1" lang="ja-JP" altLang="en-US" sz="1500" dirty="0" smtClean="0">
                          <a:solidFill>
                            <a:schemeClr val="tx1"/>
                          </a:solidFill>
                          <a:latin typeface="+mj-ea"/>
                          <a:ea typeface="+mj-ea"/>
                        </a:rPr>
                        <a:t>貸付期間</a:t>
                      </a:r>
                      <a:endParaRPr kumimoji="1" lang="ja-JP" altLang="en-US" sz="1500" dirty="0">
                        <a:solidFill>
                          <a:schemeClr val="tx1"/>
                        </a:solidFill>
                        <a:latin typeface="+mj-ea"/>
                        <a:ea typeface="+mj-ea"/>
                      </a:endParaRPr>
                    </a:p>
                  </a:txBody>
                  <a:tcPr marL="87182" marR="87182" marT="43591" marB="43591" anchor="ctr"/>
                </a:tc>
                <a:tc>
                  <a:txBody>
                    <a:bodyPr/>
                    <a:lstStyle/>
                    <a:p>
                      <a:r>
                        <a:rPr kumimoji="1" lang="ja-JP" altLang="en-US" sz="1500" dirty="0" smtClean="0">
                          <a:solidFill>
                            <a:schemeClr val="tx1"/>
                          </a:solidFill>
                          <a:latin typeface="+mj-ea"/>
                          <a:ea typeface="+mj-ea"/>
                        </a:rPr>
                        <a:t>設備資金 ： </a:t>
                      </a:r>
                      <a:r>
                        <a:rPr kumimoji="1" lang="en-US" altLang="ja-JP" sz="1500" dirty="0" smtClean="0">
                          <a:solidFill>
                            <a:schemeClr val="tx1"/>
                          </a:solidFill>
                          <a:latin typeface="+mj-ea"/>
                          <a:ea typeface="+mj-ea"/>
                        </a:rPr>
                        <a:t>20</a:t>
                      </a:r>
                      <a:r>
                        <a:rPr kumimoji="1" lang="ja-JP" altLang="en-US" sz="1500" dirty="0" smtClean="0">
                          <a:solidFill>
                            <a:schemeClr val="tx1"/>
                          </a:solidFill>
                          <a:latin typeface="+mj-ea"/>
                          <a:ea typeface="+mj-ea"/>
                        </a:rPr>
                        <a:t>年以内（うち据置期間</a:t>
                      </a:r>
                      <a:r>
                        <a:rPr kumimoji="1" lang="en-US" altLang="ja-JP" sz="1500" dirty="0" smtClean="0">
                          <a:solidFill>
                            <a:schemeClr val="tx1"/>
                          </a:solidFill>
                          <a:latin typeface="+mj-ea"/>
                          <a:ea typeface="+mj-ea"/>
                        </a:rPr>
                        <a:t>2</a:t>
                      </a:r>
                      <a:r>
                        <a:rPr kumimoji="1" lang="ja-JP" altLang="en-US" sz="1500" dirty="0" smtClean="0">
                          <a:solidFill>
                            <a:schemeClr val="tx1"/>
                          </a:solidFill>
                          <a:latin typeface="+mj-ea"/>
                          <a:ea typeface="+mj-ea"/>
                        </a:rPr>
                        <a:t>年以内）</a:t>
                      </a:r>
                      <a:endParaRPr kumimoji="1" lang="en-US" altLang="ja-JP" sz="1500" dirty="0" smtClean="0">
                        <a:solidFill>
                          <a:schemeClr val="tx1"/>
                        </a:solidFill>
                        <a:latin typeface="+mj-ea"/>
                        <a:ea typeface="+mj-ea"/>
                      </a:endParaRPr>
                    </a:p>
                    <a:p>
                      <a:r>
                        <a:rPr kumimoji="1" lang="ja-JP" altLang="en-US" sz="1500" dirty="0" smtClean="0">
                          <a:solidFill>
                            <a:schemeClr val="tx1"/>
                          </a:solidFill>
                          <a:latin typeface="+mj-ea"/>
                          <a:ea typeface="+mj-ea"/>
                        </a:rPr>
                        <a:t>（長期）運転資金 ： </a:t>
                      </a:r>
                      <a:r>
                        <a:rPr kumimoji="1" lang="en-US" altLang="ja-JP" sz="1500" dirty="0" smtClean="0">
                          <a:solidFill>
                            <a:schemeClr val="tx1"/>
                          </a:solidFill>
                          <a:latin typeface="+mj-ea"/>
                          <a:ea typeface="+mj-ea"/>
                        </a:rPr>
                        <a:t>7</a:t>
                      </a:r>
                      <a:r>
                        <a:rPr kumimoji="1" lang="ja-JP" altLang="en-US" sz="1500" dirty="0" smtClean="0">
                          <a:solidFill>
                            <a:schemeClr val="tx1"/>
                          </a:solidFill>
                          <a:latin typeface="+mj-ea"/>
                          <a:ea typeface="+mj-ea"/>
                        </a:rPr>
                        <a:t>年以内（うち据置期間</a:t>
                      </a:r>
                      <a:r>
                        <a:rPr kumimoji="1" lang="en-US" altLang="ja-JP" sz="1500" dirty="0" smtClean="0">
                          <a:solidFill>
                            <a:schemeClr val="tx1"/>
                          </a:solidFill>
                          <a:latin typeface="+mj-ea"/>
                          <a:ea typeface="+mj-ea"/>
                        </a:rPr>
                        <a:t>2</a:t>
                      </a:r>
                      <a:r>
                        <a:rPr kumimoji="1" lang="ja-JP" altLang="en-US" sz="1500" dirty="0" smtClean="0">
                          <a:solidFill>
                            <a:schemeClr val="tx1"/>
                          </a:solidFill>
                          <a:latin typeface="+mj-ea"/>
                          <a:ea typeface="+mj-ea"/>
                        </a:rPr>
                        <a:t>年以内）</a:t>
                      </a:r>
                      <a:endParaRPr kumimoji="1" lang="ja-JP" altLang="en-US" sz="1500" dirty="0">
                        <a:solidFill>
                          <a:schemeClr val="tx1"/>
                        </a:solidFill>
                        <a:latin typeface="+mj-ea"/>
                        <a:ea typeface="+mj-ea"/>
                      </a:endParaRPr>
                    </a:p>
                  </a:txBody>
                  <a:tcPr marL="87182" marR="87182" marT="43591" marB="43591" anchor="ctr"/>
                </a:tc>
                <a:extLst>
                  <a:ext uri="{0D108BD9-81ED-4DB2-BD59-A6C34878D82A}">
                    <a16:rowId xmlns:a16="http://schemas.microsoft.com/office/drawing/2014/main" val="2945160867"/>
                  </a:ext>
                </a:extLst>
              </a:tr>
            </a:tbl>
          </a:graphicData>
        </a:graphic>
      </p:graphicFrame>
      <p:sp>
        <p:nvSpPr>
          <p:cNvPr id="2" name="テキスト ボックス 1"/>
          <p:cNvSpPr txBox="1"/>
          <p:nvPr/>
        </p:nvSpPr>
        <p:spPr>
          <a:xfrm>
            <a:off x="31617" y="6029574"/>
            <a:ext cx="9654167" cy="561692"/>
          </a:xfrm>
          <a:prstGeom prst="rect">
            <a:avLst/>
          </a:prstGeom>
          <a:noFill/>
        </p:spPr>
        <p:txBody>
          <a:bodyPr wrap="square" rtlCol="0">
            <a:spAutoFit/>
          </a:bodyPr>
          <a:lstStyle/>
          <a:p>
            <a:pPr marL="174056" indent="-174056"/>
            <a:r>
              <a:rPr lang="en-US" altLang="ja-JP" sz="1525" dirty="0">
                <a:latin typeface="メイリオ" panose="020B0604030504040204" pitchFamily="50" charset="-128"/>
                <a:ea typeface="メイリオ" panose="020B0604030504040204" pitchFamily="50" charset="-128"/>
              </a:rPr>
              <a:t>※</a:t>
            </a:r>
            <a:r>
              <a:rPr lang="ja-JP" altLang="en-US" sz="1525" dirty="0">
                <a:latin typeface="メイリオ" panose="020B0604030504040204" pitchFamily="50" charset="-128"/>
                <a:ea typeface="メイリオ" panose="020B0604030504040204" pitchFamily="50" charset="-128"/>
              </a:rPr>
              <a:t>　日本政策金融公庫による融資である</a:t>
            </a:r>
            <a:r>
              <a:rPr lang="en-US" altLang="ja-JP" sz="1525" dirty="0">
                <a:latin typeface="メイリオ" panose="020B0604030504040204" pitchFamily="50" charset="-128"/>
                <a:ea typeface="メイリオ" panose="020B0604030504040204" pitchFamily="50" charset="-128"/>
              </a:rPr>
              <a:t>【</a:t>
            </a:r>
            <a:r>
              <a:rPr lang="ja-JP" altLang="en-US" sz="1525" dirty="0">
                <a:latin typeface="メイリオ" panose="020B0604030504040204" pitchFamily="50" charset="-128"/>
                <a:ea typeface="メイリオ" panose="020B0604030504040204" pitchFamily="50" charset="-128"/>
              </a:rPr>
              <a:t>生活衛生貸付</a:t>
            </a:r>
            <a:r>
              <a:rPr lang="en-US" altLang="ja-JP" sz="1525" dirty="0">
                <a:latin typeface="メイリオ" panose="020B0604030504040204" pitchFamily="50" charset="-128"/>
                <a:ea typeface="メイリオ" panose="020B0604030504040204" pitchFamily="50" charset="-128"/>
              </a:rPr>
              <a:t>】</a:t>
            </a:r>
            <a:r>
              <a:rPr lang="ja-JP" altLang="en-US" sz="1525" dirty="0">
                <a:latin typeface="メイリオ" panose="020B0604030504040204" pitchFamily="50" charset="-128"/>
                <a:ea typeface="メイリオ" panose="020B0604030504040204" pitchFamily="50" charset="-128"/>
              </a:rPr>
              <a:t>においても、同様に拡充され、事業場内最低賃金を</a:t>
            </a:r>
            <a:r>
              <a:rPr lang="en-US" altLang="ja-JP" sz="1525" dirty="0">
                <a:latin typeface="メイリオ" panose="020B0604030504040204" pitchFamily="50" charset="-128"/>
                <a:ea typeface="メイリオ" panose="020B0604030504040204" pitchFamily="50" charset="-128"/>
              </a:rPr>
              <a:t>2</a:t>
            </a:r>
            <a:r>
              <a:rPr lang="ja-JP" altLang="en-US" sz="1525" dirty="0">
                <a:latin typeface="メイリオ" panose="020B0604030504040204" pitchFamily="50" charset="-128"/>
                <a:ea typeface="メイリオ" panose="020B0604030504040204" pitchFamily="50" charset="-128"/>
              </a:rPr>
              <a:t>％以上引上げる者について特別利率の適用対象とされている。</a:t>
            </a:r>
            <a:endParaRPr lang="en-US" altLang="ja-JP" sz="1716" dirty="0">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12"/>
          </p:nvPr>
        </p:nvSpPr>
        <p:spPr>
          <a:xfrm>
            <a:off x="9273480" y="6492876"/>
            <a:ext cx="632520" cy="365125"/>
          </a:xfrm>
        </p:spPr>
        <p:txBody>
          <a:bodyPr/>
          <a:lstStyle/>
          <a:p>
            <a:fld id="{9E2A29CB-BA86-48A6-80E1-CB8750A963B5}" type="slidenum">
              <a:rPr lang="ja-JP" altLang="en-US" smtClean="0"/>
              <a:pPr/>
              <a:t>23</a:t>
            </a:fld>
            <a:endParaRPr lang="ja-JP" altLang="en-US" dirty="0"/>
          </a:p>
        </p:txBody>
      </p:sp>
    </p:spTree>
    <p:extLst>
      <p:ext uri="{BB962C8B-B14F-4D97-AF65-F5344CB8AC3E}">
        <p14:creationId xmlns:p14="http://schemas.microsoft.com/office/powerpoint/2010/main" val="384801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7446" y="71063"/>
            <a:ext cx="9633520" cy="456328"/>
          </a:xfrm>
          <a:prstGeom prst="roundRect">
            <a:avLst/>
          </a:prstGeom>
          <a:solidFill>
            <a:srgbClr val="FFC000"/>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solidFill>
                  <a:schemeClr val="tx1"/>
                </a:solidFill>
                <a:latin typeface="HGSｺﾞｼｯｸM" pitchFamily="50" charset="-128"/>
                <a:ea typeface="HGSｺﾞｼｯｸM" pitchFamily="50" charset="-128"/>
              </a:rPr>
              <a:t>業務改善助成金の申請書作成の概要②</a:t>
            </a:r>
            <a:endParaRPr kumimoji="1" lang="ja-JP" altLang="en-US" sz="2400" b="1" dirty="0">
              <a:solidFill>
                <a:schemeClr val="tx1"/>
              </a:solidFill>
              <a:latin typeface="HGSｺﾞｼｯｸM" pitchFamily="50" charset="-128"/>
              <a:ea typeface="HGSｺﾞｼｯｸM" pitchFamily="50" charset="-128"/>
            </a:endParaRPr>
          </a:p>
        </p:txBody>
      </p:sp>
      <p:sp>
        <p:nvSpPr>
          <p:cNvPr id="11" name="テキスト ボックス 10"/>
          <p:cNvSpPr txBox="1"/>
          <p:nvPr/>
        </p:nvSpPr>
        <p:spPr>
          <a:xfrm>
            <a:off x="164468" y="583646"/>
            <a:ext cx="9677300" cy="6432530"/>
          </a:xfrm>
          <a:prstGeom prst="rect">
            <a:avLst/>
          </a:prstGeom>
          <a:noFill/>
        </p:spPr>
        <p:txBody>
          <a:bodyPr wrap="square" rtlCol="0">
            <a:spAutoFit/>
          </a:bodyPr>
          <a:lstStyle/>
          <a:p>
            <a:r>
              <a:rPr lang="ja-JP" altLang="en-US" sz="2000" dirty="0" smtClean="0">
                <a:latin typeface="HGPｺﾞｼｯｸM" pitchFamily="50" charset="-128"/>
                <a:ea typeface="HGPｺﾞｼｯｸM" pitchFamily="50" charset="-128"/>
              </a:rPr>
              <a:t>３　</a:t>
            </a:r>
            <a:r>
              <a:rPr lang="ja-JP" altLang="en-US" sz="2000" dirty="0" smtClean="0">
                <a:solidFill>
                  <a:srgbClr val="0070C0"/>
                </a:solidFill>
                <a:latin typeface="HGPｺﾞｼｯｸM" pitchFamily="50" charset="-128"/>
                <a:ea typeface="HGPｺﾞｼｯｸM" pitchFamily="50" charset="-128"/>
              </a:rPr>
              <a:t>事業実施計画書（別添様式の主な記載事項）・・・</a:t>
            </a:r>
            <a:r>
              <a:rPr lang="ja-JP" altLang="en-US" sz="2000" dirty="0" smtClean="0">
                <a:solidFill>
                  <a:srgbClr val="FF0000"/>
                </a:solidFill>
                <a:latin typeface="HGPｺﾞｼｯｸM" pitchFamily="50" charset="-128"/>
                <a:ea typeface="HGPｺﾞｼｯｸM" pitchFamily="50" charset="-128"/>
              </a:rPr>
              <a:t>記載例：朱書き「」</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latin typeface="HGPｺﾞｼｯｸM" pitchFamily="50" charset="-128"/>
                <a:ea typeface="HGPｺﾞｼｯｸM" pitchFamily="50" charset="-128"/>
              </a:rPr>
              <a:t>（１）　賃金引上計画</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＜事業場内最低賃金をいつ引き上げるかなどを記載＞</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＜事業場内最低賃金を定めた就業規則等の改正案＞</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a:t>
            </a:r>
            <a:r>
              <a:rPr lang="ja-JP" altLang="en-US" sz="2000" dirty="0" smtClean="0">
                <a:solidFill>
                  <a:srgbClr val="FF0000"/>
                </a:solidFill>
                <a:latin typeface="HGPｺﾞｼｯｸM" pitchFamily="50" charset="-128"/>
                <a:ea typeface="HGPｺﾞｼｯｸM" pitchFamily="50" charset="-128"/>
              </a:rPr>
              <a:t>「第〇条　会社における最も低い賃金は、時間給又は時間換算額〇円とする。～」</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solidFill>
                  <a:srgbClr val="FF0000"/>
                </a:solidFill>
                <a:latin typeface="HGPｺﾞｼｯｸM" pitchFamily="50" charset="-128"/>
                <a:ea typeface="HGPｺﾞｼｯｸM" pitchFamily="50" charset="-128"/>
              </a:rPr>
              <a:t>　　　「附則　この規程は、令和○年○月○日から施行する。」</a:t>
            </a:r>
            <a:endParaRPr lang="en-US" altLang="ja-JP" sz="2000" dirty="0" smtClean="0">
              <a:solidFill>
                <a:srgbClr val="FF0000"/>
              </a:solidFill>
              <a:latin typeface="HGPｺﾞｼｯｸM" pitchFamily="50" charset="-128"/>
              <a:ea typeface="HGPｺﾞｼｯｸM" pitchFamily="50" charset="-128"/>
            </a:endParaRPr>
          </a:p>
          <a:p>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latin typeface="HGPｺﾞｼｯｸM" pitchFamily="50" charset="-128"/>
                <a:ea typeface="HGPｺﾞｼｯｸM" pitchFamily="50" charset="-128"/>
              </a:rPr>
              <a:t>（２）　事業実施計画（</a:t>
            </a:r>
            <a:r>
              <a:rPr lang="ja-JP" altLang="en-US" sz="2000" u="heavy" dirty="0" smtClean="0">
                <a:solidFill>
                  <a:srgbClr val="FF0000"/>
                </a:solidFill>
                <a:latin typeface="HGPｺﾞｼｯｸM" pitchFamily="50" charset="-128"/>
                <a:ea typeface="HGPｺﾞｼｯｸM" pitchFamily="50" charset="-128"/>
              </a:rPr>
              <a:t>放課後等デイサービス業において業務管理システムを導入した例</a:t>
            </a:r>
            <a:r>
              <a:rPr lang="ja-JP" altLang="en-US" sz="2000" dirty="0" smtClean="0">
                <a:latin typeface="HGPｺﾞｼｯｸM" pitchFamily="50" charset="-128"/>
                <a:ea typeface="HGPｺﾞｼｯｸM" pitchFamily="50" charset="-128"/>
              </a:rPr>
              <a:t>）</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①現状の作業方法（問題点）、所要時間等</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solidFill>
                  <a:srgbClr val="FF0000"/>
                </a:solidFill>
                <a:latin typeface="HGPｺﾞｼｯｸM" pitchFamily="50" charset="-128"/>
                <a:ea typeface="HGPｺﾞｼｯｸM" pitchFamily="50" charset="-128"/>
              </a:rPr>
              <a:t>「従来の情報共有ツールが紙媒体であったため従業員の作業が煩雑になり、情報共有</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solidFill>
                  <a:srgbClr val="FF0000"/>
                </a:solidFill>
                <a:latin typeface="HGPｺﾞｼｯｸM" pitchFamily="50" charset="-128"/>
                <a:ea typeface="HGPｺﾞｼｯｸM" pitchFamily="50" charset="-128"/>
              </a:rPr>
              <a:t>　　に労力を要していました（１人につき、１日〇時間要していました）。」</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②設備投資など業務改善計画の内容</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a:t>
            </a:r>
            <a:r>
              <a:rPr lang="ja-JP" altLang="en-US" sz="2000" dirty="0" smtClean="0">
                <a:solidFill>
                  <a:srgbClr val="FF0000"/>
                </a:solidFill>
                <a:latin typeface="HGPｺﾞｼｯｸM" pitchFamily="50" charset="-128"/>
                <a:ea typeface="HGPｺﾞｼｯｸM" pitchFamily="50" charset="-128"/>
              </a:rPr>
              <a:t>「紙で行っていた利用者との情報共有について、スマートフォンで入力・閲覧が可能なサ</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solidFill>
                  <a:srgbClr val="FF0000"/>
                </a:solidFill>
                <a:latin typeface="HGPｺﾞｼｯｸM" pitchFamily="50" charset="-128"/>
                <a:ea typeface="HGPｺﾞｼｯｸM" pitchFamily="50" charset="-128"/>
              </a:rPr>
              <a:t>　　イトを設置したことで、利用者から担当者への連絡、担当者から利用者への連絡、スケ</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a:solidFill>
                  <a:srgbClr val="FF0000"/>
                </a:solidFill>
                <a:latin typeface="HGPｺﾞｼｯｸM" pitchFamily="50" charset="-128"/>
                <a:ea typeface="HGPｺﾞｼｯｸM" pitchFamily="50" charset="-128"/>
              </a:rPr>
              <a:t>　</a:t>
            </a:r>
            <a:r>
              <a:rPr lang="ja-JP" altLang="en-US" sz="2000" dirty="0" smtClean="0">
                <a:solidFill>
                  <a:srgbClr val="FF0000"/>
                </a:solidFill>
                <a:latin typeface="HGPｺﾞｼｯｸM" pitchFamily="50" charset="-128"/>
                <a:ea typeface="HGPｺﾞｼｯｸM" pitchFamily="50" charset="-128"/>
              </a:rPr>
              <a:t>　ジュール等を瞬時に共有できるようになりました。」</a:t>
            </a:r>
            <a:endParaRPr lang="en-US" altLang="ja-JP" sz="2000" dirty="0" smtClean="0">
              <a:solidFill>
                <a:srgbClr val="FF0000"/>
              </a:solidFill>
              <a:latin typeface="HGPｺﾞｼｯｸM" pitchFamily="50" charset="-128"/>
              <a:ea typeface="HGPｺﾞｼｯｸM" pitchFamily="50" charset="-128"/>
            </a:endParaRPr>
          </a:p>
          <a:p>
            <a:r>
              <a:rPr lang="ja-JP" altLang="en-US" sz="2000" b="1" dirty="0" smtClean="0">
                <a:latin typeface="HGPｺﾞｼｯｸM" pitchFamily="50" charset="-128"/>
                <a:ea typeface="HGPｺﾞｼｯｸM" pitchFamily="50" charset="-128"/>
              </a:rPr>
              <a:t>　　</a:t>
            </a:r>
            <a:r>
              <a:rPr lang="en-US" altLang="ja-JP" sz="1600" b="1" dirty="0" smtClean="0">
                <a:latin typeface="HGPｺﾞｼｯｸM" pitchFamily="50" charset="-128"/>
                <a:ea typeface="HGPｺﾞｼｯｸM" pitchFamily="50" charset="-128"/>
              </a:rPr>
              <a:t>※</a:t>
            </a:r>
            <a:r>
              <a:rPr lang="ja-JP" altLang="en-US" sz="1600" b="1" dirty="0" smtClean="0">
                <a:latin typeface="HGPｺﾞｼｯｸM" pitchFamily="50" charset="-128"/>
                <a:ea typeface="HGPｺﾞｼｯｸM" pitchFamily="50" charset="-128"/>
              </a:rPr>
              <a:t>原則として汎用事務機器としてのスマートフォンは助成対象になりません。</a:t>
            </a:r>
            <a:endParaRPr lang="en-US" altLang="ja-JP" sz="1600" b="1" dirty="0" smtClean="0">
              <a:latin typeface="HGPｺﾞｼｯｸM" pitchFamily="50" charset="-128"/>
              <a:ea typeface="HGPｺﾞｼｯｸM" pitchFamily="50" charset="-128"/>
            </a:endParaRPr>
          </a:p>
          <a:p>
            <a:r>
              <a:rPr lang="ja-JP" altLang="en-US" sz="1600" b="1" dirty="0" smtClean="0">
                <a:latin typeface="HGPｺﾞｼｯｸM" pitchFamily="50" charset="-128"/>
                <a:ea typeface="HGPｺﾞｼｯｸM" pitchFamily="50" charset="-128"/>
              </a:rPr>
              <a:t>　　　　また、サイトについても広告宣伝用のホームページの作成については助成対象になりません。</a:t>
            </a:r>
            <a:endParaRPr lang="en-US" altLang="ja-JP" sz="1600" b="1"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③計画の実施による生産性向上、労働者の労働能率の増進、業務改善の効果</a:t>
            </a:r>
            <a:endParaRPr lang="en-US" altLang="ja-JP" sz="2000" dirty="0" smtClean="0">
              <a:latin typeface="HGPｺﾞｼｯｸM" pitchFamily="50" charset="-128"/>
              <a:ea typeface="HGPｺﾞｼｯｸM" pitchFamily="50" charset="-128"/>
            </a:endParaRPr>
          </a:p>
          <a:p>
            <a:r>
              <a:rPr lang="ja-JP" altLang="en-US" sz="2000" dirty="0">
                <a:latin typeface="HGPｺﾞｼｯｸM" pitchFamily="50" charset="-128"/>
                <a:ea typeface="HGPｺﾞｼｯｸM" pitchFamily="50" charset="-128"/>
              </a:rPr>
              <a:t>　</a:t>
            </a:r>
            <a:r>
              <a:rPr lang="ja-JP" altLang="en-US" sz="2000" dirty="0" smtClean="0">
                <a:latin typeface="HGPｺﾞｼｯｸM" pitchFamily="50" charset="-128"/>
                <a:ea typeface="HGPｺﾞｼｯｸM" pitchFamily="50" charset="-128"/>
              </a:rPr>
              <a:t>　　</a:t>
            </a:r>
            <a:r>
              <a:rPr lang="ja-JP" altLang="en-US" sz="2000" dirty="0" smtClean="0">
                <a:solidFill>
                  <a:srgbClr val="FF0000"/>
                </a:solidFill>
                <a:latin typeface="HGPｺﾞｼｯｸM" pitchFamily="50" charset="-128"/>
                <a:ea typeface="HGPｺﾞｼｯｸM" pitchFamily="50" charset="-128"/>
              </a:rPr>
              <a:t>「従業員の情報共有にかかる時間が１人につき、１日１時間程度短縮及び負担が軽減</a:t>
            </a:r>
            <a:endParaRPr lang="en-US" altLang="ja-JP" sz="2000" dirty="0" smtClean="0">
              <a:solidFill>
                <a:srgbClr val="FF0000"/>
              </a:solidFill>
              <a:latin typeface="HGPｺﾞｼｯｸM" pitchFamily="50" charset="-128"/>
              <a:ea typeface="HGPｺﾞｼｯｸM" pitchFamily="50" charset="-128"/>
            </a:endParaRPr>
          </a:p>
          <a:p>
            <a:r>
              <a:rPr lang="ja-JP" altLang="en-US" sz="2000" dirty="0" smtClean="0">
                <a:solidFill>
                  <a:srgbClr val="FF0000"/>
                </a:solidFill>
                <a:latin typeface="HGPｺﾞｼｯｸM" pitchFamily="50" charset="-128"/>
                <a:ea typeface="HGPｺﾞｼｯｸM" pitchFamily="50" charset="-128"/>
              </a:rPr>
              <a:t>　　されたことにより生産性が向上しました。」</a:t>
            </a:r>
            <a:endParaRPr lang="en-US" altLang="ja-JP" sz="1400" dirty="0">
              <a:latin typeface="HGPｺﾞｼｯｸM" pitchFamily="50" charset="-128"/>
              <a:ea typeface="HGPｺﾞｼｯｸM" pitchFamily="50" charset="-128"/>
            </a:endParaRPr>
          </a:p>
        </p:txBody>
      </p:sp>
      <p:sp>
        <p:nvSpPr>
          <p:cNvPr id="12" name="正方形/長方形 11"/>
          <p:cNvSpPr/>
          <p:nvPr/>
        </p:nvSpPr>
        <p:spPr>
          <a:xfrm>
            <a:off x="128464" y="583863"/>
            <a:ext cx="9633520" cy="6186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7605056" y="6399158"/>
            <a:ext cx="2133600" cy="365125"/>
          </a:xfrm>
        </p:spPr>
        <p:txBody>
          <a:bodyPr/>
          <a:lstStyle/>
          <a:p>
            <a:fld id="{D2D8002D-B5B0-4BAC-B1F6-782DDCCE6D9C}" type="slidenum">
              <a:rPr kumimoji="1" lang="ja-JP" altLang="en-US" sz="1600" smtClean="0">
                <a:solidFill>
                  <a:schemeClr val="tx1"/>
                </a:solidFill>
              </a:rPr>
              <a:t>3</a:t>
            </a:fld>
            <a:endParaRPr kumimoji="1" lang="ja-JP" altLang="en-US" sz="1600" dirty="0">
              <a:solidFill>
                <a:schemeClr val="tx1"/>
              </a:solidFill>
            </a:endParaRPr>
          </a:p>
        </p:txBody>
      </p:sp>
    </p:spTree>
    <p:extLst>
      <p:ext uri="{BB962C8B-B14F-4D97-AF65-F5344CB8AC3E}">
        <p14:creationId xmlns:p14="http://schemas.microsoft.com/office/powerpoint/2010/main" val="2241711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3252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業務改善助成金業種別事例集（宿泊業・飲食サービス業編）①</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3" name="角丸四角形 22"/>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4" name="テキスト ボックス 23"/>
          <p:cNvSpPr txBox="1"/>
          <p:nvPr/>
        </p:nvSpPr>
        <p:spPr>
          <a:xfrm>
            <a:off x="444241" y="1168264"/>
            <a:ext cx="8919413" cy="1990288"/>
          </a:xfrm>
          <a:prstGeom prst="rect">
            <a:avLst/>
          </a:prstGeom>
          <a:noFill/>
        </p:spPr>
        <p:txBody>
          <a:bodyPr wrap="square" rtlCol="0">
            <a:spAutoFit/>
          </a:bodyPr>
          <a:lstStyle/>
          <a:p>
            <a:pPr>
              <a:lnSpc>
                <a:spcPts val="1600"/>
              </a:lnSpc>
              <a:spcBef>
                <a:spcPts val="415"/>
              </a:spcBef>
            </a:pPr>
            <a:r>
              <a:rPr lang="en-US" altLang="ja-JP"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仕込みや</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調理等作業に時間がかかり、他の作業に手が回らず製造できる量も少なかった。</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仕込み時間・調理時間が短縮され、一度に製造できる量も増えて効率が上がった。</a:t>
            </a:r>
          </a:p>
          <a:p>
            <a:pPr>
              <a:lnSpc>
                <a:spcPts val="1600"/>
              </a:lnSpc>
            </a:pPr>
            <a:endParaRPr kumimoji="1" lang="ja-JP" altLang="en-US" dirty="0"/>
          </a:p>
        </p:txBody>
      </p:sp>
      <p:sp>
        <p:nvSpPr>
          <p:cNvPr id="25" name="角丸四角形 24"/>
          <p:cNvSpPr/>
          <p:nvPr/>
        </p:nvSpPr>
        <p:spPr>
          <a:xfrm>
            <a:off x="147536" y="948880"/>
            <a:ext cx="9630000" cy="5072408"/>
          </a:xfrm>
          <a:prstGeom prst="roundRect">
            <a:avLst>
              <a:gd name="adj" fmla="val 9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130512" y="718634"/>
            <a:ext cx="1646648" cy="427368"/>
          </a:xfrm>
          <a:prstGeom prst="roundRect">
            <a:avLst>
              <a:gd name="adj" fmla="val 11178"/>
            </a:avLst>
          </a:prstGeom>
          <a:solidFill>
            <a:schemeClr val="tx2"/>
          </a:solidFill>
          <a:ln w="50800" cmpd="dbl">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調理器具類</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225620"/>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8" name="直線コネクタ 17"/>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8"/>
          <a:stretch>
            <a:fillRect/>
          </a:stretch>
        </p:blipFill>
        <p:spPr>
          <a:xfrm>
            <a:off x="7688430" y="2919018"/>
            <a:ext cx="1750285" cy="1292642"/>
          </a:xfrm>
          <a:prstGeom prst="rect">
            <a:avLst/>
          </a:prstGeom>
        </p:spPr>
      </p:pic>
      <p:pic>
        <p:nvPicPr>
          <p:cNvPr id="6" name="図 5"/>
          <p:cNvPicPr>
            <a:picLocks noChangeAspect="1"/>
          </p:cNvPicPr>
          <p:nvPr/>
        </p:nvPicPr>
        <p:blipFill>
          <a:blip r:embed="rId9"/>
          <a:stretch>
            <a:fillRect/>
          </a:stretch>
        </p:blipFill>
        <p:spPr>
          <a:xfrm>
            <a:off x="7702897" y="4583801"/>
            <a:ext cx="1766129" cy="1365479"/>
          </a:xfrm>
          <a:prstGeom prst="rect">
            <a:avLst/>
          </a:prstGeom>
        </p:spPr>
      </p:pic>
      <p:sp>
        <p:nvSpPr>
          <p:cNvPr id="28" name="下矢印 27"/>
          <p:cNvSpPr/>
          <p:nvPr/>
        </p:nvSpPr>
        <p:spPr>
          <a:xfrm>
            <a:off x="8311544" y="4253264"/>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10"/>
          <a:stretch>
            <a:fillRect/>
          </a:stretch>
        </p:blipFill>
        <p:spPr>
          <a:xfrm>
            <a:off x="460855" y="2965656"/>
            <a:ext cx="7123899" cy="2916000"/>
          </a:xfrm>
          <a:prstGeom prst="rect">
            <a:avLst/>
          </a:prstGeom>
        </p:spPr>
      </p:pic>
      <p:sp>
        <p:nvSpPr>
          <p:cNvPr id="19"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4</a:t>
            </a:fld>
            <a:endParaRPr kumimoji="1" lang="ja-JP" altLang="en-US" sz="1600" dirty="0">
              <a:solidFill>
                <a:schemeClr val="tx1"/>
              </a:solidFill>
            </a:endParaRPr>
          </a:p>
        </p:txBody>
      </p:sp>
    </p:spTree>
    <p:extLst>
      <p:ext uri="{BB962C8B-B14F-4D97-AF65-F5344CB8AC3E}">
        <p14:creationId xmlns:p14="http://schemas.microsoft.com/office/powerpoint/2010/main" val="256847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3252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業務改善助成金業種別事例集（宿泊業・飲食サービス業編）②</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6" name="角丸四角形 25"/>
          <p:cNvSpPr/>
          <p:nvPr/>
        </p:nvSpPr>
        <p:spPr>
          <a:xfrm>
            <a:off x="191935" y="1012476"/>
            <a:ext cx="9513593" cy="5076000"/>
          </a:xfrm>
          <a:prstGeom prst="roundRect">
            <a:avLst>
              <a:gd name="adj" fmla="val 9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2520" y="1339096"/>
            <a:ext cx="8611114" cy="1579920"/>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入金・売上の集計や、領収書、釣銭支払等、作業時間が長くなっていた</a:t>
            </a:r>
            <a:r>
              <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清算業務が自動化され時間短縮されることにより、顧客の回転率も向上した</a:t>
            </a:r>
            <a:r>
              <a:rPr lang="ja-JP" altLang="en-US" sz="16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角丸四角形 21"/>
          <p:cNvSpPr/>
          <p:nvPr/>
        </p:nvSpPr>
        <p:spPr>
          <a:xfrm>
            <a:off x="2790959" y="788552"/>
            <a:ext cx="4315544" cy="432000"/>
          </a:xfrm>
          <a:prstGeom prst="roundRect">
            <a:avLst>
              <a:gd name="adj" fmla="val 11178"/>
            </a:avLst>
          </a:prstGeom>
          <a:solidFill>
            <a:schemeClr val="tx2"/>
          </a:solidFill>
          <a:ln w="50800" cmpd="dbl">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POS</a:t>
            </a:r>
            <a:r>
              <a:rPr lang="ja-JP" altLang="en-US"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レジシステム、自動</a:t>
            </a: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釣銭機等</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6" name="下矢印 5"/>
          <p:cNvSpPr/>
          <p:nvPr/>
        </p:nvSpPr>
        <p:spPr>
          <a:xfrm>
            <a:off x="8625408" y="4247464"/>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8"/>
          <a:stretch>
            <a:fillRect/>
          </a:stretch>
        </p:blipFill>
        <p:spPr>
          <a:xfrm>
            <a:off x="8129174" y="4559009"/>
            <a:ext cx="1485295" cy="1097827"/>
          </a:xfrm>
          <a:prstGeom prst="rect">
            <a:avLst/>
          </a:prstGeom>
        </p:spPr>
      </p:pic>
      <p:sp>
        <p:nvSpPr>
          <p:cNvPr id="20" name="二等辺三角形 19"/>
          <p:cNvSpPr/>
          <p:nvPr/>
        </p:nvSpPr>
        <p:spPr>
          <a:xfrm rot="10800000">
            <a:off x="4715208" y="2280008"/>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10" name="図 9"/>
          <p:cNvPicPr preferRelativeResize="0">
            <a:picLocks/>
          </p:cNvPicPr>
          <p:nvPr/>
        </p:nvPicPr>
        <p:blipFill>
          <a:blip r:embed="rId9"/>
          <a:stretch>
            <a:fillRect/>
          </a:stretch>
        </p:blipFill>
        <p:spPr>
          <a:xfrm>
            <a:off x="8138469" y="3114046"/>
            <a:ext cx="1476000" cy="1116000"/>
          </a:xfrm>
          <a:prstGeom prst="rect">
            <a:avLst/>
          </a:prstGeom>
        </p:spPr>
      </p:pic>
      <p:cxnSp>
        <p:nvCxnSpPr>
          <p:cNvPr id="28" name="直線コネクタ 27"/>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10"/>
          <a:stretch>
            <a:fillRect/>
          </a:stretch>
        </p:blipFill>
        <p:spPr>
          <a:xfrm>
            <a:off x="520035" y="3077532"/>
            <a:ext cx="7334250" cy="2667000"/>
          </a:xfrm>
          <a:prstGeom prst="rect">
            <a:avLst/>
          </a:prstGeom>
        </p:spPr>
      </p:pic>
      <p:sp>
        <p:nvSpPr>
          <p:cNvPr id="21"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5</a:t>
            </a:fld>
            <a:endParaRPr kumimoji="1" lang="ja-JP" altLang="en-US" sz="1600" dirty="0">
              <a:solidFill>
                <a:schemeClr val="tx1"/>
              </a:solidFill>
            </a:endParaRPr>
          </a:p>
        </p:txBody>
      </p:sp>
    </p:spTree>
    <p:extLst>
      <p:ext uri="{BB962C8B-B14F-4D97-AF65-F5344CB8AC3E}">
        <p14:creationId xmlns:p14="http://schemas.microsoft.com/office/powerpoint/2010/main" val="150059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3252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業務改善助成金業種別事例集（宿泊業・飲食サービス業編）③</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6" name="角丸四角形 25"/>
          <p:cNvSpPr/>
          <p:nvPr/>
        </p:nvSpPr>
        <p:spPr>
          <a:xfrm>
            <a:off x="191935" y="1012476"/>
            <a:ext cx="9513593" cy="5076000"/>
          </a:xfrm>
          <a:prstGeom prst="roundRect">
            <a:avLst>
              <a:gd name="adj" fmla="val 9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2520" y="1412776"/>
            <a:ext cx="8611114" cy="1836400"/>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手作業で食器を洗浄していたため、作業効率が悪く時間がかかっていた。</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食器の洗浄にかかる時間が大幅に短縮し、作業効率の向上を図ることができた。</a:t>
            </a:r>
          </a:p>
          <a:p>
            <a:pPr>
              <a:lnSpc>
                <a:spcPts val="1600"/>
              </a:lnSpc>
              <a:spcBef>
                <a:spcPts val="415"/>
              </a:spcBef>
            </a:pPr>
            <a:endParaRPr lang="ja-JP" altLang="en-US" sz="16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角丸四角形 21"/>
          <p:cNvSpPr/>
          <p:nvPr/>
        </p:nvSpPr>
        <p:spPr>
          <a:xfrm>
            <a:off x="3687690" y="791632"/>
            <a:ext cx="2522081" cy="432000"/>
          </a:xfrm>
          <a:prstGeom prst="roundRect">
            <a:avLst>
              <a:gd name="adj" fmla="val 11178"/>
            </a:avLst>
          </a:prstGeom>
          <a:solidFill>
            <a:schemeClr val="tx2"/>
          </a:solidFill>
          <a:ln w="50800" cmpd="dbl">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洗浄機</a:t>
            </a:r>
            <a:r>
              <a:rPr lang="en-US" altLang="ja-JP"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食器洗浄機</a:t>
            </a:r>
            <a:r>
              <a:rPr lang="en-US" altLang="ja-JP"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3" name="二等辺三角形 12"/>
          <p:cNvSpPr/>
          <p:nvPr/>
        </p:nvSpPr>
        <p:spPr>
          <a:xfrm rot="10800000">
            <a:off x="4715208" y="2352016"/>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4" name="直線コネクタ 13"/>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8"/>
          <a:stretch>
            <a:fillRect/>
          </a:stretch>
        </p:blipFill>
        <p:spPr>
          <a:xfrm>
            <a:off x="8050841" y="3150138"/>
            <a:ext cx="1522303" cy="1152398"/>
          </a:xfrm>
          <a:prstGeom prst="rect">
            <a:avLst/>
          </a:prstGeom>
        </p:spPr>
      </p:pic>
      <p:pic>
        <p:nvPicPr>
          <p:cNvPr id="6" name="図 5"/>
          <p:cNvPicPr>
            <a:picLocks noChangeAspect="1"/>
          </p:cNvPicPr>
          <p:nvPr/>
        </p:nvPicPr>
        <p:blipFill>
          <a:blip r:embed="rId9"/>
          <a:stretch>
            <a:fillRect/>
          </a:stretch>
        </p:blipFill>
        <p:spPr>
          <a:xfrm>
            <a:off x="8072864" y="4584228"/>
            <a:ext cx="1510462" cy="1129382"/>
          </a:xfrm>
          <a:prstGeom prst="rect">
            <a:avLst/>
          </a:prstGeom>
        </p:spPr>
      </p:pic>
      <p:sp>
        <p:nvSpPr>
          <p:cNvPr id="19" name="下矢印 18"/>
          <p:cNvSpPr/>
          <p:nvPr/>
        </p:nvSpPr>
        <p:spPr>
          <a:xfrm>
            <a:off x="8547035" y="4363383"/>
            <a:ext cx="504056" cy="1852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3" name="図 2"/>
          <p:cNvPicPr>
            <a:picLocks noChangeAspect="1"/>
          </p:cNvPicPr>
          <p:nvPr/>
        </p:nvPicPr>
        <p:blipFill>
          <a:blip r:embed="rId10"/>
          <a:stretch>
            <a:fillRect/>
          </a:stretch>
        </p:blipFill>
        <p:spPr>
          <a:xfrm>
            <a:off x="803785" y="3091715"/>
            <a:ext cx="7026763" cy="2728574"/>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6</a:t>
            </a:fld>
            <a:endParaRPr kumimoji="1" lang="ja-JP" altLang="en-US" sz="1600" dirty="0">
              <a:solidFill>
                <a:schemeClr val="tx1"/>
              </a:solidFill>
            </a:endParaRPr>
          </a:p>
        </p:txBody>
      </p:sp>
    </p:spTree>
    <p:extLst>
      <p:ext uri="{BB962C8B-B14F-4D97-AF65-F5344CB8AC3E}">
        <p14:creationId xmlns:p14="http://schemas.microsoft.com/office/powerpoint/2010/main" val="4033087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632520"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業務改善助成金業種別事例集（宿泊業・飲食サービス業編）④</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6" name="角丸四角形 25"/>
          <p:cNvSpPr/>
          <p:nvPr/>
        </p:nvSpPr>
        <p:spPr>
          <a:xfrm>
            <a:off x="1461447" y="975671"/>
            <a:ext cx="6984776" cy="5076000"/>
          </a:xfrm>
          <a:prstGeom prst="roundRect">
            <a:avLst>
              <a:gd name="adj" fmla="val 9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030518" y="1224800"/>
            <a:ext cx="6018826" cy="553998"/>
          </a:xfrm>
          <a:prstGeom prst="rect">
            <a:avLst/>
          </a:prstGeom>
          <a:noFill/>
        </p:spPr>
        <p:txBody>
          <a:bodyPr wrap="square" rtlCol="0">
            <a:spAutoFit/>
          </a:bodyPr>
          <a:lstStyle/>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それ以外にも、生産性</a:t>
            </a: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向上に資する様々な設備等を導入</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22" name="角丸四角形 21"/>
          <p:cNvSpPr/>
          <p:nvPr/>
        </p:nvSpPr>
        <p:spPr>
          <a:xfrm>
            <a:off x="4379137" y="759671"/>
            <a:ext cx="1131949" cy="432000"/>
          </a:xfrm>
          <a:prstGeom prst="roundRect">
            <a:avLst>
              <a:gd name="adj" fmla="val 11178"/>
            </a:avLst>
          </a:prstGeom>
          <a:solidFill>
            <a:schemeClr val="tx2"/>
          </a:solidFill>
          <a:ln w="50800" cmpd="dbl">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その他</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13" name="図 12"/>
          <p:cNvPicPr>
            <a:picLocks noChangeAspect="1"/>
          </p:cNvPicPr>
          <p:nvPr/>
        </p:nvPicPr>
        <p:blipFill>
          <a:blip r:embed="rId8"/>
          <a:stretch>
            <a:fillRect/>
          </a:stretch>
        </p:blipFill>
        <p:spPr>
          <a:xfrm>
            <a:off x="2838662" y="5138254"/>
            <a:ext cx="4059458" cy="900347"/>
          </a:xfrm>
          <a:prstGeom prst="rect">
            <a:avLst/>
          </a:prstGeom>
        </p:spPr>
      </p:pic>
      <p:sp>
        <p:nvSpPr>
          <p:cNvPr id="14" name="テキスト ボックス 13"/>
          <p:cNvSpPr txBox="1"/>
          <p:nvPr/>
        </p:nvSpPr>
        <p:spPr>
          <a:xfrm>
            <a:off x="3000896" y="4916754"/>
            <a:ext cx="3888432" cy="253916"/>
          </a:xfrm>
          <a:prstGeom prst="rect">
            <a:avLst/>
          </a:prstGeom>
          <a:noFill/>
        </p:spPr>
        <p:txBody>
          <a:bodyPr wrap="square" rtlCol="0">
            <a:spAutoFit/>
          </a:bodyPr>
          <a:lstStyle/>
          <a:p>
            <a:r>
              <a:rPr kumimoji="1" lang="en-US" altLang="ja-JP" sz="1050" dirty="0" smtClean="0"/>
              <a:t>《</a:t>
            </a:r>
            <a:r>
              <a:rPr kumimoji="1" lang="ja-JP" altLang="en-US" sz="1050" dirty="0" smtClean="0"/>
              <a:t>管理システムの導入により、情報共有ができるようになった例</a:t>
            </a:r>
            <a:r>
              <a:rPr kumimoji="1" lang="en-US" altLang="ja-JP" sz="1050" dirty="0" smtClean="0"/>
              <a:t>》</a:t>
            </a:r>
            <a:endParaRPr kumimoji="1" lang="ja-JP" altLang="en-US" sz="1050" dirty="0"/>
          </a:p>
        </p:txBody>
      </p:sp>
      <p:cxnSp>
        <p:nvCxnSpPr>
          <p:cNvPr id="15" name="直線コネクタ 14"/>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6" name="図 5"/>
          <p:cNvPicPr>
            <a:picLocks noChangeAspect="1"/>
          </p:cNvPicPr>
          <p:nvPr/>
        </p:nvPicPr>
        <p:blipFill>
          <a:blip r:embed="rId9"/>
          <a:stretch>
            <a:fillRect/>
          </a:stretch>
        </p:blipFill>
        <p:spPr>
          <a:xfrm>
            <a:off x="2299517" y="1527693"/>
            <a:ext cx="5291187" cy="3382777"/>
          </a:xfrm>
          <a:prstGeom prst="rect">
            <a:avLst/>
          </a:prstGeom>
        </p:spPr>
      </p:pic>
      <p:sp>
        <p:nvSpPr>
          <p:cNvPr id="19"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7</a:t>
            </a:fld>
            <a:endParaRPr kumimoji="1" lang="ja-JP" altLang="en-US" sz="1600" dirty="0">
              <a:solidFill>
                <a:schemeClr val="tx1"/>
              </a:solidFill>
            </a:endParaRPr>
          </a:p>
        </p:txBody>
      </p:sp>
    </p:spTree>
    <p:extLst>
      <p:ext uri="{BB962C8B-B14F-4D97-AF65-F5344CB8AC3E}">
        <p14:creationId xmlns:p14="http://schemas.microsoft.com/office/powerpoint/2010/main" val="82081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224136"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業務改善助成金業種別事例集（卸売業・小売業編）①</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340768"/>
            <a:ext cx="8766022" cy="1785104"/>
          </a:xfrm>
          <a:prstGeom prst="rect">
            <a:avLst/>
          </a:prstGeom>
          <a:noFill/>
        </p:spPr>
        <p:txBody>
          <a:bodyPr wrap="square" rtlCol="0">
            <a:spAutoFit/>
          </a:bodyPr>
          <a:lstStyle/>
          <a:p>
            <a:pPr>
              <a:lnSpc>
                <a:spcPts val="1600"/>
              </a:lnSpc>
              <a:spcBef>
                <a:spcPts val="415"/>
              </a:spcBef>
            </a:pP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入金・売上の集計や、領収書、釣銭支払等、作業時間が長くなっていた。</a:t>
            </a:r>
            <a:endParaRPr lang="en-US" altLang="ja-JP"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100"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rPr>
              <a:t>清算業務が自動化され時間短縮されることにより、顧客の回転率も向上した。</a:t>
            </a:r>
          </a:p>
          <a:p>
            <a:pPr>
              <a:lnSpc>
                <a:spcPts val="1600"/>
              </a:lnSpc>
            </a:pP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56565" y="760161"/>
            <a:ext cx="4685939" cy="432000"/>
          </a:xfrm>
          <a:prstGeom prst="roundRect">
            <a:avLst>
              <a:gd name="adj" fmla="val 11178"/>
            </a:avLst>
          </a:prstGeom>
          <a:solidFill>
            <a:schemeClr val="accent2"/>
          </a:solidFill>
          <a:ln w="5080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en-US" altLang="ja-JP"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POS</a:t>
            </a: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レジシステム、自動釣銭機等</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6" name="二等辺三角形 15"/>
          <p:cNvSpPr/>
          <p:nvPr/>
        </p:nvSpPr>
        <p:spPr>
          <a:xfrm rot="10800000">
            <a:off x="4715208" y="2225620"/>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7" name="直線コネクタ 16"/>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8"/>
          <a:stretch>
            <a:fillRect/>
          </a:stretch>
        </p:blipFill>
        <p:spPr>
          <a:xfrm>
            <a:off x="7881543" y="3009140"/>
            <a:ext cx="1676400" cy="1019175"/>
          </a:xfrm>
          <a:prstGeom prst="rect">
            <a:avLst/>
          </a:prstGeom>
        </p:spPr>
      </p:pic>
      <p:pic>
        <p:nvPicPr>
          <p:cNvPr id="5" name="図 4"/>
          <p:cNvPicPr>
            <a:picLocks noChangeAspect="1"/>
          </p:cNvPicPr>
          <p:nvPr/>
        </p:nvPicPr>
        <p:blipFill>
          <a:blip r:embed="rId9"/>
          <a:stretch>
            <a:fillRect/>
          </a:stretch>
        </p:blipFill>
        <p:spPr>
          <a:xfrm>
            <a:off x="7872018" y="4511387"/>
            <a:ext cx="1685925" cy="1114425"/>
          </a:xfrm>
          <a:prstGeom prst="rect">
            <a:avLst/>
          </a:prstGeom>
        </p:spPr>
      </p:pic>
      <p:sp>
        <p:nvSpPr>
          <p:cNvPr id="22" name="下矢印 21"/>
          <p:cNvSpPr/>
          <p:nvPr/>
        </p:nvSpPr>
        <p:spPr>
          <a:xfrm>
            <a:off x="8462952" y="417233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6" name="図 5"/>
          <p:cNvPicPr>
            <a:picLocks noChangeAspect="1"/>
          </p:cNvPicPr>
          <p:nvPr/>
        </p:nvPicPr>
        <p:blipFill>
          <a:blip r:embed="rId10"/>
          <a:stretch>
            <a:fillRect/>
          </a:stretch>
        </p:blipFill>
        <p:spPr>
          <a:xfrm>
            <a:off x="449505" y="3009140"/>
            <a:ext cx="7315200" cy="2676525"/>
          </a:xfrm>
          <a:prstGeom prst="rect">
            <a:avLst/>
          </a:prstGeom>
        </p:spPr>
      </p:pic>
      <p:sp>
        <p:nvSpPr>
          <p:cNvPr id="20"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8</a:t>
            </a:fld>
            <a:endParaRPr kumimoji="1" lang="ja-JP" altLang="en-US" sz="1600" dirty="0">
              <a:solidFill>
                <a:schemeClr val="tx1"/>
              </a:solidFill>
            </a:endParaRPr>
          </a:p>
        </p:txBody>
      </p:sp>
    </p:spTree>
    <p:extLst>
      <p:ext uri="{BB962C8B-B14F-4D97-AF65-F5344CB8AC3E}">
        <p14:creationId xmlns:p14="http://schemas.microsoft.com/office/powerpoint/2010/main" val="2464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1224136" y="-81191"/>
            <a:ext cx="9921552" cy="764704"/>
          </a:xfrm>
          <a:prstGeom prst="rect">
            <a:avLst/>
          </a:prstGeom>
          <a:noFill/>
          <a:ln w="19050">
            <a:no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業務改善助成金業種別事例集（卸売業・小売業編）②</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670" y="548680"/>
            <a:ext cx="990433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インク 3"/>
              <p14:cNvContentPartPr/>
              <p14:nvPr/>
            </p14:nvContentPartPr>
            <p14:xfrm>
              <a:off x="191935" y="6593372"/>
              <a:ext cx="186480" cy="150840"/>
            </p14:xfrm>
          </p:contentPart>
        </mc:Choice>
        <mc:Fallback xmlns="">
          <p:pic>
            <p:nvPicPr>
              <p:cNvPr id="4" name="インク 3"/>
              <p:cNvPicPr/>
              <p:nvPr/>
            </p:nvPicPr>
            <p:blipFill>
              <a:blip r:embed="rId5"/>
              <a:stretch>
                <a:fillRect/>
              </a:stretch>
            </p:blipFill>
            <p:spPr>
              <a:xfrm>
                <a:off x="163495" y="6564932"/>
                <a:ext cx="243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インク 10"/>
              <p14:cNvContentPartPr/>
              <p14:nvPr/>
            </p14:nvContentPartPr>
            <p14:xfrm>
              <a:off x="9363655" y="6610292"/>
              <a:ext cx="150120" cy="109080"/>
            </p14:xfrm>
          </p:contentPart>
        </mc:Choice>
        <mc:Fallback xmlns="">
          <p:pic>
            <p:nvPicPr>
              <p:cNvPr id="11" name="インク 10"/>
              <p:cNvPicPr/>
              <p:nvPr/>
            </p:nvPicPr>
            <p:blipFill>
              <a:blip r:embed="rId7"/>
              <a:stretch>
                <a:fillRect/>
              </a:stretch>
            </p:blipFill>
            <p:spPr>
              <a:xfrm>
                <a:off x="9335215" y="6581852"/>
                <a:ext cx="207000" cy="165960"/>
              </a:xfrm>
              <a:prstGeom prst="rect">
                <a:avLst/>
              </a:prstGeom>
            </p:spPr>
          </p:pic>
        </mc:Fallback>
      </mc:AlternateContent>
      <p:sp>
        <p:nvSpPr>
          <p:cNvPr id="24" name="テキスト ボックス 23"/>
          <p:cNvSpPr txBox="1"/>
          <p:nvPr/>
        </p:nvSpPr>
        <p:spPr>
          <a:xfrm>
            <a:off x="435450" y="1286344"/>
            <a:ext cx="8766022" cy="2041585"/>
          </a:xfrm>
          <a:prstGeom prst="rect">
            <a:avLst/>
          </a:prstGeom>
          <a:noFill/>
        </p:spPr>
        <p:txBody>
          <a:bodyPr wrap="square" rtlCol="0">
            <a:spAutoFit/>
          </a:bodyPr>
          <a:lstStyle/>
          <a:p>
            <a:pPr>
              <a:lnSpc>
                <a:spcPts val="1600"/>
              </a:lnSpc>
              <a:spcBef>
                <a:spcPts val="415"/>
              </a:spcBef>
            </a:pPr>
            <a:r>
              <a:rPr lang="en-US" altLang="ja-JP"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生産性向上の効果</a:t>
            </a:r>
            <a:r>
              <a:rPr lang="en-US" altLang="ja-JP" sz="20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○導入前</a:t>
            </a:r>
            <a:endParaRPr lang="en-US" altLang="ja-JP"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荷物の運搬や積み下ろし作業に時間がかかっていた。</a:t>
            </a:r>
            <a:endParaRPr lang="en-US" altLang="ja-JP"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endParaRPr lang="en-US" altLang="ja-JP" sz="1200"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○導入後</a:t>
            </a:r>
          </a:p>
          <a:p>
            <a:pPr>
              <a:lnSpc>
                <a:spcPts val="1600"/>
              </a:lnSpc>
              <a:spcBef>
                <a:spcPts val="415"/>
              </a:spcBef>
            </a:pPr>
            <a:r>
              <a:rPr lang="ja-JP" altLang="en-US" dirty="0" smtClean="0">
                <a:latin typeface="ＤＦ特太ゴシック体" panose="020B0509000000000000" pitchFamily="49" charset="-128"/>
                <a:ea typeface="ＤＦ特太ゴシック体" panose="020B0509000000000000" pitchFamily="49" charset="-128"/>
                <a:cs typeface="メイリオ" panose="020B0604030504040204" pitchFamily="50" charset="-128"/>
              </a:rPr>
              <a:t>一度に大量の重量物等を運ぶことができ、作業時間が短縮した。</a:t>
            </a:r>
          </a:p>
          <a:p>
            <a:pPr>
              <a:lnSpc>
                <a:spcPts val="1600"/>
              </a:lnSpc>
              <a:spcBef>
                <a:spcPts val="415"/>
              </a:spcBef>
            </a:pPr>
            <a:endParaRPr lang="ja-JP" altLang="en-US"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600"/>
              </a:lnSpc>
            </a:pPr>
            <a:endParaRPr kumimoji="1" lang="ja-JP" altLang="en-US" dirty="0"/>
          </a:p>
        </p:txBody>
      </p:sp>
      <p:sp>
        <p:nvSpPr>
          <p:cNvPr id="25" name="角丸四角形 24"/>
          <p:cNvSpPr/>
          <p:nvPr/>
        </p:nvSpPr>
        <p:spPr>
          <a:xfrm>
            <a:off x="147535" y="980728"/>
            <a:ext cx="9504000" cy="5076000"/>
          </a:xfrm>
          <a:prstGeom prst="roundRect">
            <a:avLst>
              <a:gd name="adj" fmla="val 974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948308" y="764728"/>
            <a:ext cx="8011055" cy="432000"/>
          </a:xfrm>
          <a:prstGeom prst="roundRect">
            <a:avLst>
              <a:gd name="adj" fmla="val 11178"/>
            </a:avLst>
          </a:prstGeom>
          <a:solidFill>
            <a:schemeClr val="accent2"/>
          </a:solidFill>
          <a:ln w="5080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62"/>
              </a:lnSpc>
            </a:pPr>
            <a:r>
              <a:rPr lang="ja-JP" altLang="en-US"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フォークリフト・特種用途自動車類（それに準ずるもの含む。</a:t>
            </a:r>
            <a:r>
              <a:rPr lang="ja-JP" altLang="en-US" sz="2000" dirty="0" smtClean="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2000" dirty="0">
              <a:solidFill>
                <a:schemeClr val="bg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3" name="二等辺三角形 12"/>
          <p:cNvSpPr/>
          <p:nvPr/>
        </p:nvSpPr>
        <p:spPr>
          <a:xfrm rot="10800000">
            <a:off x="4715208" y="2225620"/>
            <a:ext cx="445738" cy="140879"/>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dirty="0">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cxnSp>
        <p:nvCxnSpPr>
          <p:cNvPr id="14" name="直線コネクタ 13"/>
          <p:cNvCxnSpPr/>
          <p:nvPr/>
        </p:nvCxnSpPr>
        <p:spPr>
          <a:xfrm>
            <a:off x="1670" y="480852"/>
            <a:ext cx="99043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479976" y="6197377"/>
            <a:ext cx="4947719" cy="28136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9692" tIns="74769" rIns="24923" bIns="37385" rtlCol="0" anchor="ctr">
            <a:spAutoFit/>
          </a:bodyPr>
          <a:lstStyle/>
          <a:p>
            <a:pPr>
              <a:lnSpc>
                <a:spcPts val="1108"/>
              </a:lnSpc>
              <a:spcBef>
                <a:spcPts val="415"/>
              </a:spcBef>
            </a:pPr>
            <a:r>
              <a:rPr lang="en-US" altLang="ja-JP" sz="1600" dirty="0" smtClean="0">
                <a:solidFill>
                  <a:srgbClr val="FF0000"/>
                </a:solidFill>
              </a:rPr>
              <a:t>※</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29</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年度（助成上限額</a:t>
            </a:r>
            <a:r>
              <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200</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万円）に</a:t>
            </a:r>
            <a:r>
              <a:rPr lang="ja-JP" altLang="en-US" sz="1600" dirty="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基づく実績</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pic>
        <p:nvPicPr>
          <p:cNvPr id="5" name="図 4"/>
          <p:cNvPicPr>
            <a:picLocks noChangeAspect="1"/>
          </p:cNvPicPr>
          <p:nvPr/>
        </p:nvPicPr>
        <p:blipFill>
          <a:blip r:embed="rId8"/>
          <a:stretch>
            <a:fillRect/>
          </a:stretch>
        </p:blipFill>
        <p:spPr>
          <a:xfrm>
            <a:off x="615059" y="2884459"/>
            <a:ext cx="8568952" cy="3023680"/>
          </a:xfrm>
          <a:prstGeom prst="rect">
            <a:avLst/>
          </a:prstGeom>
        </p:spPr>
      </p:pic>
      <p:sp>
        <p:nvSpPr>
          <p:cNvPr id="18" name="スライド番号プレースホルダー 1"/>
          <p:cNvSpPr>
            <a:spLocks noGrp="1"/>
          </p:cNvSpPr>
          <p:nvPr>
            <p:ph type="sldNum" sz="quarter" idx="12"/>
          </p:nvPr>
        </p:nvSpPr>
        <p:spPr>
          <a:xfrm>
            <a:off x="7787952" y="6592271"/>
            <a:ext cx="2133600" cy="365125"/>
          </a:xfrm>
        </p:spPr>
        <p:txBody>
          <a:bodyPr/>
          <a:lstStyle/>
          <a:p>
            <a:fld id="{D2D8002D-B5B0-4BAC-B1F6-782DDCCE6D9C}" type="slidenum">
              <a:rPr kumimoji="1" lang="ja-JP" altLang="en-US" sz="1600" smtClean="0">
                <a:solidFill>
                  <a:schemeClr val="tx1"/>
                </a:solidFill>
              </a:rPr>
              <a:t>9</a:t>
            </a:fld>
            <a:endParaRPr kumimoji="1" lang="ja-JP" altLang="en-US" sz="1600" dirty="0">
              <a:solidFill>
                <a:schemeClr val="tx1"/>
              </a:solidFill>
            </a:endParaRPr>
          </a:p>
        </p:txBody>
      </p:sp>
    </p:spTree>
    <p:extLst>
      <p:ext uri="{BB962C8B-B14F-4D97-AF65-F5344CB8AC3E}">
        <p14:creationId xmlns:p14="http://schemas.microsoft.com/office/powerpoint/2010/main" val="106811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4748</TotalTime>
  <Words>3007</Words>
  <Application>Microsoft Office PowerPoint</Application>
  <PresentationFormat>A4 210 x 297 mm</PresentationFormat>
  <Paragraphs>359</Paragraphs>
  <Slides>23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ＤＦ特太ゴシック体</vt:lpstr>
      <vt:lpstr>ＤＦ平成ゴシック体W5</vt:lpstr>
      <vt:lpstr>HGPｺﾞｼｯｸM</vt:lpstr>
      <vt:lpstr>HGP創英角ｺﾞｼｯｸUB</vt:lpstr>
      <vt:lpstr>HGSｺﾞｼｯｸM</vt:lpstr>
      <vt:lpstr>ＭＳ Ｐゴシック</vt:lpstr>
      <vt:lpstr>メイリオ</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IS-TA</dc:creator>
  <cp:lastModifiedBy>平井 千恵子(hirai-chieko)</cp:lastModifiedBy>
  <cp:revision>326</cp:revision>
  <cp:lastPrinted>2020-09-09T10:46:18Z</cp:lastPrinted>
  <dcterms:created xsi:type="dcterms:W3CDTF">2017-05-21T01:57:17Z</dcterms:created>
  <dcterms:modified xsi:type="dcterms:W3CDTF">2021-08-06T02:47:57Z</dcterms:modified>
</cp:coreProperties>
</file>