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6" r:id="rId1"/>
    <p:sldMasterId id="2147483741" r:id="rId2"/>
    <p:sldMasterId id="2147483767" r:id="rId3"/>
    <p:sldMasterId id="2147483806" r:id="rId4"/>
    <p:sldMasterId id="2147483957" r:id="rId5"/>
    <p:sldMasterId id="2147483960" r:id="rId6"/>
    <p:sldMasterId id="2147483985" r:id="rId7"/>
    <p:sldMasterId id="2147483997" r:id="rId8"/>
    <p:sldMasterId id="2147484033" r:id="rId9"/>
    <p:sldMasterId id="2147484045" r:id="rId10"/>
    <p:sldMasterId id="2147484057" r:id="rId11"/>
    <p:sldMasterId id="2147484069" r:id="rId12"/>
  </p:sldMasterIdLst>
  <p:notesMasterIdLst>
    <p:notesMasterId r:id="rId34"/>
  </p:notesMasterIdLst>
  <p:handoutMasterIdLst>
    <p:handoutMasterId r:id="rId35"/>
  </p:handoutMasterIdLst>
  <p:sldIdLst>
    <p:sldId id="767" r:id="rId13"/>
    <p:sldId id="775" r:id="rId14"/>
    <p:sldId id="759" r:id="rId15"/>
    <p:sldId id="779" r:id="rId16"/>
    <p:sldId id="709" r:id="rId17"/>
    <p:sldId id="710" r:id="rId18"/>
    <p:sldId id="711" r:id="rId19"/>
    <p:sldId id="712" r:id="rId20"/>
    <p:sldId id="713" r:id="rId21"/>
    <p:sldId id="715" r:id="rId22"/>
    <p:sldId id="717" r:id="rId23"/>
    <p:sldId id="776" r:id="rId24"/>
    <p:sldId id="760" r:id="rId25"/>
    <p:sldId id="773" r:id="rId26"/>
    <p:sldId id="774" r:id="rId27"/>
    <p:sldId id="761" r:id="rId28"/>
    <p:sldId id="777" r:id="rId29"/>
    <p:sldId id="778" r:id="rId30"/>
    <p:sldId id="770" r:id="rId31"/>
    <p:sldId id="771" r:id="rId32"/>
    <p:sldId id="772" r:id="rId33"/>
  </p:sldIdLst>
  <p:sldSz cx="9906000" cy="6858000" type="A4"/>
  <p:notesSz cx="6735763" cy="9866313"/>
  <p:defaultTex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115"/>
    <a:srgbClr val="7CBF33"/>
    <a:srgbClr val="00B050"/>
    <a:srgbClr val="AEA7D5"/>
    <a:srgbClr val="72BCEE"/>
    <a:srgbClr val="0DFFDC"/>
    <a:srgbClr val="C6E6A2"/>
    <a:srgbClr val="FFCC66"/>
    <a:srgbClr val="F7BFC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61001" autoAdjust="0"/>
  </p:normalViewPr>
  <p:slideViewPr>
    <p:cSldViewPr>
      <p:cViewPr varScale="1">
        <p:scale>
          <a:sx n="86" d="100"/>
          <a:sy n="86" d="100"/>
        </p:scale>
        <p:origin x="720"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010" y="7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9413" cy="495300"/>
          </a:xfrm>
          <a:prstGeom prst="rect">
            <a:avLst/>
          </a:prstGeom>
        </p:spPr>
        <p:txBody>
          <a:bodyPr vert="horz" lIns="91370" tIns="45685" rIns="91370" bIns="45685"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371013"/>
            <a:ext cx="2919413" cy="495300"/>
          </a:xfrm>
          <a:prstGeom prst="rect">
            <a:avLst/>
          </a:prstGeom>
        </p:spPr>
        <p:txBody>
          <a:bodyPr vert="horz" lIns="91370" tIns="45685" rIns="91370" bIns="4568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370" tIns="45685" rIns="91370" bIns="45685" rtlCol="0" anchor="b"/>
          <a:lstStyle>
            <a:lvl1pPr algn="r">
              <a:defRPr sz="1200"/>
            </a:lvl1pPr>
          </a:lstStyle>
          <a:p>
            <a:fld id="{3442E099-6CCA-4646-B2F3-610A691556C5}" type="slidenum">
              <a:rPr kumimoji="1" lang="ja-JP" altLang="en-US" smtClean="0"/>
              <a:t>‹#›</a:t>
            </a:fld>
            <a:endParaRPr kumimoji="1" lang="ja-JP" altLang="en-US"/>
          </a:p>
        </p:txBody>
      </p:sp>
      <p:sp>
        <p:nvSpPr>
          <p:cNvPr id="6" name="日付プレースホルダー 5"/>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C695BD2-05B6-40E9-8C59-26C73E263E16}" type="datetimeFigureOut">
              <a:rPr kumimoji="1" lang="ja-JP" altLang="en-US" smtClean="0"/>
              <a:t>2022/2/28</a:t>
            </a:fld>
            <a:endParaRPr kumimoji="1" lang="ja-JP" altLang="en-US"/>
          </a:p>
        </p:txBody>
      </p:sp>
    </p:spTree>
    <p:extLst>
      <p:ext uri="{BB962C8B-B14F-4D97-AF65-F5344CB8AC3E}">
        <p14:creationId xmlns:p14="http://schemas.microsoft.com/office/powerpoint/2010/main" val="39342304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3316"/>
          </a:xfrm>
          <a:prstGeom prst="rect">
            <a:avLst/>
          </a:prstGeom>
        </p:spPr>
        <p:txBody>
          <a:bodyPr vert="horz" lIns="90559" tIns="45279" rIns="90559" bIns="452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2"/>
            <a:ext cx="2918831" cy="493316"/>
          </a:xfrm>
          <a:prstGeom prst="rect">
            <a:avLst/>
          </a:prstGeom>
        </p:spPr>
        <p:txBody>
          <a:bodyPr vert="horz" lIns="90559" tIns="45279" rIns="90559" bIns="4527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559" tIns="45279" rIns="90559" bIns="45279" rtlCol="0" anchor="ctr"/>
          <a:lstStyle/>
          <a:p>
            <a:endParaRPr lang="ja-JP" altLang="en-US"/>
          </a:p>
        </p:txBody>
      </p:sp>
      <p:sp>
        <p:nvSpPr>
          <p:cNvPr id="5" name="ノート プレースホルダー 4"/>
          <p:cNvSpPr>
            <a:spLocks noGrp="1"/>
          </p:cNvSpPr>
          <p:nvPr>
            <p:ph type="body" sz="quarter" idx="3"/>
          </p:nvPr>
        </p:nvSpPr>
        <p:spPr>
          <a:xfrm>
            <a:off x="673577" y="4686504"/>
            <a:ext cx="5388610" cy="4439841"/>
          </a:xfrm>
          <a:prstGeom prst="rect">
            <a:avLst/>
          </a:prstGeom>
        </p:spPr>
        <p:txBody>
          <a:bodyPr vert="horz" lIns="90559" tIns="45279" rIns="90559" bIns="452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3316"/>
          </a:xfrm>
          <a:prstGeom prst="rect">
            <a:avLst/>
          </a:prstGeom>
        </p:spPr>
        <p:txBody>
          <a:bodyPr vert="horz" lIns="90559" tIns="45279" rIns="90559" bIns="452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3316"/>
          </a:xfrm>
          <a:prstGeom prst="rect">
            <a:avLst/>
          </a:prstGeom>
        </p:spPr>
        <p:txBody>
          <a:bodyPr vert="horz" lIns="90559" tIns="45279" rIns="90559" bIns="45279" rtlCol="0" anchor="b"/>
          <a:lstStyle>
            <a:lvl1pPr algn="r">
              <a:defRPr sz="1200"/>
            </a:lvl1pPr>
          </a:lstStyle>
          <a:p>
            <a:fld id="{F951339D-FDC0-493E-9E22-7D21C64F6A47}" type="slidenum">
              <a:rPr kumimoji="1" lang="ja-JP" altLang="en-US" smtClean="0"/>
              <a:t>‹#›</a:t>
            </a:fld>
            <a:endParaRPr kumimoji="1" lang="ja-JP" altLang="en-US"/>
          </a:p>
        </p:txBody>
      </p:sp>
    </p:spTree>
    <p:extLst>
      <p:ext uri="{BB962C8B-B14F-4D97-AF65-F5344CB8AC3E}">
        <p14:creationId xmlns:p14="http://schemas.microsoft.com/office/powerpoint/2010/main" val="2549555079"/>
      </p:ext>
    </p:extLst>
  </p:cSld>
  <p:clrMap bg1="lt1" tx1="dk1" bg2="lt2" tx2="dk2" accent1="accent1" accent2="accent2" accent3="accent3" accent4="accent4" accent5="accent5" accent6="accent6" hlink="hlink" folHlink="folHlink"/>
  <p:hf hdr="0" ftr="0"/>
  <p:notesStyle>
    <a:lvl1pPr marL="0" algn="l" defTabSz="912750" rtl="0" eaLnBrk="1" latinLnBrk="0" hangingPunct="1">
      <a:defRPr kumimoji="1" sz="1200" kern="1200">
        <a:solidFill>
          <a:schemeClr val="tx1"/>
        </a:solidFill>
        <a:latin typeface="+mn-lt"/>
        <a:ea typeface="+mn-ea"/>
        <a:cs typeface="+mn-cs"/>
      </a:defRPr>
    </a:lvl1pPr>
    <a:lvl2pPr marL="456374" algn="l" defTabSz="912750" rtl="0" eaLnBrk="1" latinLnBrk="0" hangingPunct="1">
      <a:defRPr kumimoji="1" sz="1200" kern="1200">
        <a:solidFill>
          <a:schemeClr val="tx1"/>
        </a:solidFill>
        <a:latin typeface="+mn-lt"/>
        <a:ea typeface="+mn-ea"/>
        <a:cs typeface="+mn-cs"/>
      </a:defRPr>
    </a:lvl2pPr>
    <a:lvl3pPr marL="912750" algn="l" defTabSz="912750" rtl="0" eaLnBrk="1" latinLnBrk="0" hangingPunct="1">
      <a:defRPr kumimoji="1" sz="1200" kern="1200">
        <a:solidFill>
          <a:schemeClr val="tx1"/>
        </a:solidFill>
        <a:latin typeface="+mn-lt"/>
        <a:ea typeface="+mn-ea"/>
        <a:cs typeface="+mn-cs"/>
      </a:defRPr>
    </a:lvl3pPr>
    <a:lvl4pPr marL="1369130" algn="l" defTabSz="912750" rtl="0" eaLnBrk="1" latinLnBrk="0" hangingPunct="1">
      <a:defRPr kumimoji="1" sz="1200" kern="1200">
        <a:solidFill>
          <a:schemeClr val="tx1"/>
        </a:solidFill>
        <a:latin typeface="+mn-lt"/>
        <a:ea typeface="+mn-ea"/>
        <a:cs typeface="+mn-cs"/>
      </a:defRPr>
    </a:lvl4pPr>
    <a:lvl5pPr marL="1825503" algn="l" defTabSz="912750" rtl="0" eaLnBrk="1" latinLnBrk="0" hangingPunct="1">
      <a:defRPr kumimoji="1" sz="1200" kern="1200">
        <a:solidFill>
          <a:schemeClr val="tx1"/>
        </a:solidFill>
        <a:latin typeface="+mn-lt"/>
        <a:ea typeface="+mn-ea"/>
        <a:cs typeface="+mn-cs"/>
      </a:defRPr>
    </a:lvl5pPr>
    <a:lvl6pPr marL="2281881" algn="l" defTabSz="912750" rtl="0" eaLnBrk="1" latinLnBrk="0" hangingPunct="1">
      <a:defRPr kumimoji="1" sz="1200" kern="1200">
        <a:solidFill>
          <a:schemeClr val="tx1"/>
        </a:solidFill>
        <a:latin typeface="+mn-lt"/>
        <a:ea typeface="+mn-ea"/>
        <a:cs typeface="+mn-cs"/>
      </a:defRPr>
    </a:lvl6pPr>
    <a:lvl7pPr marL="2738258" algn="l" defTabSz="912750" rtl="0" eaLnBrk="1" latinLnBrk="0" hangingPunct="1">
      <a:defRPr kumimoji="1" sz="1200" kern="1200">
        <a:solidFill>
          <a:schemeClr val="tx1"/>
        </a:solidFill>
        <a:latin typeface="+mn-lt"/>
        <a:ea typeface="+mn-ea"/>
        <a:cs typeface="+mn-cs"/>
      </a:defRPr>
    </a:lvl7pPr>
    <a:lvl8pPr marL="3194631" algn="l" defTabSz="912750" rtl="0" eaLnBrk="1" latinLnBrk="0" hangingPunct="1">
      <a:defRPr kumimoji="1" sz="1200" kern="1200">
        <a:solidFill>
          <a:schemeClr val="tx1"/>
        </a:solidFill>
        <a:latin typeface="+mn-lt"/>
        <a:ea typeface="+mn-ea"/>
        <a:cs typeface="+mn-cs"/>
      </a:defRPr>
    </a:lvl8pPr>
    <a:lvl9pPr marL="3651009" algn="l" defTabSz="91275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735013"/>
            <a:ext cx="5302250" cy="3671887"/>
          </a:xfrm>
        </p:spPr>
      </p:sp>
      <p:sp>
        <p:nvSpPr>
          <p:cNvPr id="3" name="ノート プレースホルダー 2"/>
          <p:cNvSpPr>
            <a:spLocks noGrp="1"/>
          </p:cNvSpPr>
          <p:nvPr>
            <p:ph type="body" idx="1"/>
          </p:nvPr>
        </p:nvSpPr>
        <p:spPr/>
        <p:txBody>
          <a:bodyPr/>
          <a:lstStyle/>
          <a:p>
            <a:r>
              <a:rPr kumimoji="1" lang="ja-JP" altLang="en-US" dirty="0" smtClean="0"/>
              <a:t>では具体的に、ハラスメント対策として企業がすべきことについて。</a:t>
            </a:r>
            <a:endParaRPr kumimoji="1" lang="en-US" altLang="ja-JP" dirty="0" smtClean="0"/>
          </a:p>
          <a:p>
            <a:r>
              <a:rPr kumimoji="1" lang="ja-JP" altLang="en-US" dirty="0" smtClean="0"/>
              <a:t>ここで触れるハラスメントは３つ。</a:t>
            </a:r>
            <a:endParaRPr kumimoji="1" lang="en-US" altLang="ja-JP" dirty="0"/>
          </a:p>
          <a:p>
            <a:r>
              <a:rPr kumimoji="1" lang="ja-JP" altLang="en-US" dirty="0" smtClean="0"/>
              <a:t>ご存じのとおり、この</a:t>
            </a:r>
            <a:r>
              <a:rPr kumimoji="1" lang="ja-JP" altLang="en-US" dirty="0"/>
              <a:t>３つのうち、１（いわゆるマタハラ）と２（セクハラ）は</a:t>
            </a:r>
            <a:r>
              <a:rPr kumimoji="1" lang="ja-JP" altLang="en-US" dirty="0" smtClean="0"/>
              <a:t>、</a:t>
            </a:r>
            <a:endParaRPr kumimoji="1" lang="en-US" altLang="ja-JP" dirty="0" smtClean="0"/>
          </a:p>
          <a:p>
            <a:r>
              <a:rPr kumimoji="1" lang="ja-JP" altLang="en-US" dirty="0" smtClean="0"/>
              <a:t>既に法律</a:t>
            </a:r>
            <a:r>
              <a:rPr kumimoji="1" lang="ja-JP" altLang="en-US" dirty="0"/>
              <a:t>により、事業主の防止措置が義務付けられています。</a:t>
            </a:r>
            <a:endParaRPr kumimoji="1" lang="en-US" altLang="ja-JP" dirty="0"/>
          </a:p>
          <a:p>
            <a:r>
              <a:rPr kumimoji="1" lang="ja-JP" altLang="en-US" dirty="0" smtClean="0"/>
              <a:t>そして３</a:t>
            </a:r>
            <a:r>
              <a:rPr kumimoji="1" lang="ja-JP" altLang="en-US" dirty="0"/>
              <a:t>（パワハラ</a:t>
            </a:r>
            <a:r>
              <a:rPr kumimoji="1" lang="ja-JP" altLang="en-US" dirty="0" smtClean="0"/>
              <a:t>）は、このたび、労働施策総合推進法の改正により、</a:t>
            </a:r>
            <a:endParaRPr kumimoji="1" lang="en-US" altLang="ja-JP" dirty="0" smtClean="0"/>
          </a:p>
          <a:p>
            <a:r>
              <a:rPr kumimoji="1" lang="ja-JP" altLang="en-US" dirty="0" smtClean="0"/>
              <a:t>事業主の防止措置義務が規定されました。</a:t>
            </a:r>
            <a:endParaRPr kumimoji="1" lang="en-US" altLang="ja-JP" dirty="0" smtClean="0"/>
          </a:p>
          <a:p>
            <a:r>
              <a:rPr kumimoji="1" lang="ja-JP" altLang="en-US" dirty="0" smtClean="0"/>
              <a:t>施行はまだ確定ではないですが、大企業は令和２年６月１日から、</a:t>
            </a:r>
            <a:endParaRPr kumimoji="1" lang="en-US" altLang="ja-JP" dirty="0" smtClean="0"/>
          </a:p>
          <a:p>
            <a:r>
              <a:rPr kumimoji="1" lang="ja-JP" altLang="en-US" dirty="0" smtClean="0"/>
              <a:t>中小企業は令和４年４月１日からとなる見通しです。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12181"/>
            <a:fld id="{F1435500-8BF9-410E-AE6B-BC3478965C01}" type="slidenum">
              <a:rPr lang="ja-JP" altLang="en-US">
                <a:solidFill>
                  <a:prstClr val="black"/>
                </a:solidFill>
                <a:latin typeface="Calibri"/>
                <a:ea typeface="ＭＳ Ｐゴシック" panose="020B0600070205080204" pitchFamily="50" charset="-128"/>
              </a:rPr>
              <a:pPr defTabSz="912181"/>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842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2625" y="736600"/>
            <a:ext cx="5299075" cy="3668713"/>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事案４</a:t>
            </a:r>
            <a:r>
              <a:rPr kumimoji="1" lang="en-US" altLang="ja-JP" dirty="0"/>
              <a:t>】</a:t>
            </a:r>
            <a:r>
              <a:rPr lang="zh-TW" altLang="en-US" b="1" dirty="0"/>
              <a:t>最高裁二小平８．２．２３判決（労判６９０号１２頁）</a:t>
            </a:r>
            <a:endParaRPr lang="en-US" altLang="zh-TW" b="1" dirty="0"/>
          </a:p>
          <a:p>
            <a:r>
              <a:rPr lang="ja-JP" altLang="en-US" dirty="0"/>
              <a:t>上司が労働者に対して命じた就業規則書き写し等の教育訓練は、目的や態様において不当なものであり、労働者に肉体的・精神的苦痛を与えてその人格権を侵害する違法なものであるとして、上司の不法行為責任及び使用者の使用者責任を認め、連帯して２０万円の慰謝料及び５万円の弁護士費用の支払いを命じた。</a:t>
            </a:r>
          </a:p>
          <a:p>
            <a:r>
              <a:rPr lang="ja-JP" altLang="en-US" dirty="0"/>
              <a:t>・社会人が自発的意思に基づかずに就業規則を１字１句間違いないよう書き写すことは、それ自体肉体的・精神的苦痛を伴う。</a:t>
            </a:r>
          </a:p>
          <a:p>
            <a:r>
              <a:rPr lang="ja-JP" altLang="en-US" dirty="0"/>
              <a:t>→教育訓練命令は見せしめを兼ねた懲罰的目的からなされたものと推認せざるを得ず、目的においても具体的態様においても不当。人格権の侵害。教育訓練の裁量権を逸脱し違法。</a:t>
            </a:r>
          </a:p>
          <a:p>
            <a:r>
              <a:rPr lang="ja-JP" altLang="en-US" dirty="0"/>
              <a:t>・問題社員に改善のための教育訓練を命じる際、改善を求める事項に対し命じる教育訓練の内容が合理的なものであるか、むしろ懲罰的内容になってしまっていないか検討する必要。</a:t>
            </a:r>
          </a:p>
          <a:p>
            <a:r>
              <a:rPr lang="ja-JP" altLang="en-US" dirty="0"/>
              <a:t> </a:t>
            </a:r>
          </a:p>
          <a:p>
            <a:r>
              <a:rPr kumimoji="1" lang="en-US" altLang="ja-JP" dirty="0"/>
              <a:t>【</a:t>
            </a:r>
            <a:r>
              <a:rPr kumimoji="1" lang="ja-JP" altLang="en-US" dirty="0"/>
              <a:t>事案５　航空会社</a:t>
            </a:r>
            <a:r>
              <a:rPr kumimoji="1" lang="en-US" altLang="ja-JP" dirty="0"/>
              <a:t>】</a:t>
            </a:r>
          </a:p>
          <a:p>
            <a:r>
              <a:rPr lang="ja-JP" altLang="en-US" dirty="0"/>
              <a:t>・約四か月間にわたり復職について、三十数回もの「面談」「話し合い」を行い、その中には約八時間もの長時間にわたるものも。</a:t>
            </a:r>
            <a:endParaRPr lang="en-US" altLang="ja-JP" dirty="0"/>
          </a:p>
          <a:p>
            <a:r>
              <a:rPr lang="ja-JP" altLang="en-US" dirty="0"/>
              <a:t>・「面談」では、ＣＡとしての能力がない、別の道があるだろうとか、寄生虫、他のＣＡの迷惑、とか述べ、ほとんど応答しなかったことから、大声を出したり、机をたたいたりした。</a:t>
            </a:r>
            <a:endParaRPr lang="en-US" altLang="ja-JP" dirty="0"/>
          </a:p>
          <a:p>
            <a:r>
              <a:rPr lang="ja-JP" altLang="en-US" dirty="0"/>
              <a:t>・Ｘが断っているにもかかわらず、寮にまで赴き行ったものが何回かあった。労働者の家族にも直接会って退職するように説得をしてくれとも述べていた。</a:t>
            </a:r>
            <a:endParaRPr lang="en-US" altLang="ja-JP" dirty="0"/>
          </a:p>
          <a:p>
            <a:r>
              <a:rPr lang="ja-JP" altLang="en-US" dirty="0"/>
              <a:t>・頻度、各面談の時間の長さ、言動は、社会通念上許容しうる範囲をこえており、単なる退職勧奨とはいえず、違法な退職強要として不法行為となると言わざるを得ない。</a:t>
            </a:r>
          </a:p>
          <a:p>
            <a:r>
              <a:rPr lang="ja-JP" altLang="en-US" dirty="0"/>
              <a:t>・精神的損害に対する慰謝料</a:t>
            </a:r>
            <a:r>
              <a:rPr lang="en-US" altLang="ja-JP" dirty="0"/>
              <a:t>50</a:t>
            </a:r>
            <a:r>
              <a:rPr lang="ja-JP" altLang="en-US" dirty="0"/>
              <a:t>万円。</a:t>
            </a:r>
          </a:p>
          <a:p>
            <a:r>
              <a:rPr lang="ja-JP" altLang="en-US" dirty="0"/>
              <a:t>☆人員削減目的などで退職勧奨を行う場合も、回数・頻度はもとより、本件のような人権侵害にあたる言動や自宅に長時間押しかけるなど社会通念に照らし相当性を欠く態様のものは違法とされ、損害賠償請求の対象となる点に改めて注意が必要。</a:t>
            </a:r>
            <a:endParaRPr kumimoji="1" lang="en-US" altLang="ja-JP" dirty="0"/>
          </a:p>
        </p:txBody>
      </p:sp>
      <p:sp>
        <p:nvSpPr>
          <p:cNvPr id="4" name="スライド番号プレースホルダー 3"/>
          <p:cNvSpPr>
            <a:spLocks noGrp="1"/>
          </p:cNvSpPr>
          <p:nvPr>
            <p:ph type="sldNum" sz="quarter" idx="10"/>
          </p:nvPr>
        </p:nvSpPr>
        <p:spPr/>
        <p:txBody>
          <a:bodyPr/>
          <a:lstStyle/>
          <a:p>
            <a:fld id="{F1435500-8BF9-410E-AE6B-BC3478965C01}" type="slidenum">
              <a:rPr kumimoji="1" lang="ja-JP" altLang="en-US" smtClean="0"/>
              <a:t>20</a:t>
            </a:fld>
            <a:endParaRPr kumimoji="1" lang="ja-JP" altLang="en-US"/>
          </a:p>
        </p:txBody>
      </p:sp>
    </p:spTree>
    <p:extLst>
      <p:ext uri="{BB962C8B-B14F-4D97-AF65-F5344CB8AC3E}">
        <p14:creationId xmlns:p14="http://schemas.microsoft.com/office/powerpoint/2010/main" val="36345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1838" y="1341438"/>
            <a:ext cx="5222875" cy="3617912"/>
          </a:xfrm>
        </p:spPr>
      </p:sp>
      <p:sp>
        <p:nvSpPr>
          <p:cNvPr id="3" name="ノート プレースホルダー 2"/>
          <p:cNvSpPr>
            <a:spLocks noGrp="1"/>
          </p:cNvSpPr>
          <p:nvPr>
            <p:ph type="body" idx="1"/>
          </p:nvPr>
        </p:nvSpPr>
        <p:spPr>
          <a:xfrm>
            <a:off x="668116" y="5161208"/>
            <a:ext cx="5349641" cy="5131238"/>
          </a:xfrm>
        </p:spPr>
        <p:txBody>
          <a:bodyPr/>
          <a:lstStyle/>
          <a:p>
            <a:endParaRPr lang="en-US" altLang="ja-JP" sz="14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30383B4C-0FCA-4505-81C3-555989162FFE}" type="slidenum">
              <a:rPr kumimoji="1" lang="ja-JP" altLang="en-US" smtClean="0"/>
              <a:t>3</a:t>
            </a:fld>
            <a:endParaRPr kumimoji="1" lang="ja-JP" altLang="en-US"/>
          </a:p>
        </p:txBody>
      </p:sp>
    </p:spTree>
    <p:extLst>
      <p:ext uri="{BB962C8B-B14F-4D97-AF65-F5344CB8AC3E}">
        <p14:creationId xmlns:p14="http://schemas.microsoft.com/office/powerpoint/2010/main" val="29355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181"/>
            <a:fld id="{244CBEA7-FE98-41FF-99A1-A443AD09CBC5}" type="slidenum">
              <a:rPr lang="ja-JP" altLang="en-US">
                <a:solidFill>
                  <a:prstClr val="black"/>
                </a:solidFill>
                <a:latin typeface="Calibri"/>
                <a:ea typeface="ＭＳ Ｐゴシック" panose="020B0600070205080204" pitchFamily="50" charset="-128"/>
              </a:rPr>
              <a:pPr defTabSz="912181"/>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5041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181"/>
            <a:fld id="{244CBEA7-FE98-41FF-99A1-A443AD09CBC5}" type="slidenum">
              <a:rPr lang="ja-JP" altLang="en-US">
                <a:solidFill>
                  <a:prstClr val="black"/>
                </a:solidFill>
                <a:latin typeface="Calibri"/>
                <a:ea typeface="ＭＳ Ｐゴシック" panose="020B0600070205080204" pitchFamily="50" charset="-128"/>
              </a:rPr>
              <a:pPr defTabSz="912181"/>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582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181"/>
            <a:fld id="{244CBEA7-FE98-41FF-99A1-A443AD09CBC5}" type="slidenum">
              <a:rPr lang="ja-JP" altLang="en-US">
                <a:solidFill>
                  <a:prstClr val="black"/>
                </a:solidFill>
                <a:latin typeface="Calibri"/>
                <a:ea typeface="ＭＳ Ｐゴシック" panose="020B0600070205080204" pitchFamily="50" charset="-128"/>
              </a:rPr>
              <a:pPr defTabSz="912181"/>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4646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181"/>
            <a:fld id="{244CBEA7-FE98-41FF-99A1-A443AD09CBC5}" type="slidenum">
              <a:rPr lang="ja-JP" altLang="en-US">
                <a:solidFill>
                  <a:prstClr val="black"/>
                </a:solidFill>
                <a:latin typeface="Calibri"/>
                <a:ea typeface="ＭＳ Ｐゴシック" panose="020B0600070205080204" pitchFamily="50" charset="-128"/>
              </a:rPr>
              <a:pPr defTabSz="912181"/>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0040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181"/>
            <a:fld id="{244CBEA7-FE98-41FF-99A1-A443AD09CBC5}" type="slidenum">
              <a:rPr lang="ja-JP" altLang="en-US">
                <a:solidFill>
                  <a:prstClr val="black"/>
                </a:solidFill>
                <a:latin typeface="Calibri"/>
                <a:ea typeface="ＭＳ Ｐゴシック" panose="020B0600070205080204" pitchFamily="50" charset="-128"/>
              </a:rPr>
              <a:pPr defTabSz="912181"/>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809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735013"/>
            <a:ext cx="5302250" cy="3671887"/>
          </a:xfrm>
        </p:spPr>
      </p:sp>
      <p:sp>
        <p:nvSpPr>
          <p:cNvPr id="3" name="ノート プレースホルダー 2"/>
          <p:cNvSpPr>
            <a:spLocks noGrp="1"/>
          </p:cNvSpPr>
          <p:nvPr>
            <p:ph type="body" idx="1"/>
          </p:nvPr>
        </p:nvSpPr>
        <p:spPr/>
        <p:txBody>
          <a:bodyPr/>
          <a:lstStyle/>
          <a:p>
            <a:r>
              <a:rPr kumimoji="1" lang="ja-JP" altLang="en-US" dirty="0"/>
              <a:t>既にハラスメント対策を講じている企業が大半と思うが、</a:t>
            </a:r>
            <a:endParaRPr kumimoji="1" lang="en-US" altLang="ja-JP" dirty="0"/>
          </a:p>
          <a:p>
            <a:r>
              <a:rPr kumimoji="1" lang="ja-JP" altLang="en-US" dirty="0"/>
              <a:t>実際の取組に当たっての好事例を紹介。</a:t>
            </a:r>
            <a:endParaRPr kumimoji="1" lang="en-US" altLang="ja-JP" dirty="0"/>
          </a:p>
          <a:p>
            <a:r>
              <a:rPr kumimoji="1" lang="ja-JP" altLang="en-US" dirty="0"/>
              <a:t>事業所単位での取組が可能なものも。参考にされたい。</a:t>
            </a:r>
            <a:endParaRPr kumimoji="1" lang="en-US" altLang="ja-JP" dirty="0"/>
          </a:p>
        </p:txBody>
      </p:sp>
      <p:sp>
        <p:nvSpPr>
          <p:cNvPr id="4" name="スライド番号プレースホルダー 3"/>
          <p:cNvSpPr>
            <a:spLocks noGrp="1"/>
          </p:cNvSpPr>
          <p:nvPr>
            <p:ph type="sldNum" sz="quarter" idx="10"/>
          </p:nvPr>
        </p:nvSpPr>
        <p:spPr/>
        <p:txBody>
          <a:bodyPr/>
          <a:lstStyle/>
          <a:p>
            <a:fld id="{F1435500-8BF9-410E-AE6B-BC3478965C01}"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2860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2625" y="736600"/>
            <a:ext cx="5299075" cy="3668713"/>
          </a:xfrm>
        </p:spPr>
      </p:sp>
      <p:sp>
        <p:nvSpPr>
          <p:cNvPr id="3" name="ノート プレースホルダー 2"/>
          <p:cNvSpPr>
            <a:spLocks noGrp="1"/>
          </p:cNvSpPr>
          <p:nvPr>
            <p:ph type="body" idx="1"/>
          </p:nvPr>
        </p:nvSpPr>
        <p:spPr/>
        <p:txBody>
          <a:bodyPr/>
          <a:lstStyle/>
          <a:p>
            <a:r>
              <a:rPr lang="ja-JP" altLang="en-US" dirty="0"/>
              <a:t>明るい職場応援団サイトよりパワハラ判例をいくつか抜粋して紹介。</a:t>
            </a:r>
            <a:endParaRPr lang="en-US" altLang="ja-JP" dirty="0"/>
          </a:p>
          <a:p>
            <a:r>
              <a:rPr lang="en-US" altLang="ja-JP" dirty="0"/>
              <a:t>【</a:t>
            </a:r>
            <a:r>
              <a:rPr lang="ja-JP" altLang="en-US" dirty="0"/>
              <a:t>事案１東芝府中工場事件</a:t>
            </a:r>
            <a:r>
              <a:rPr lang="en-US" altLang="ja-JP" dirty="0"/>
              <a:t>】</a:t>
            </a:r>
          </a:p>
          <a:p>
            <a:r>
              <a:rPr lang="ja-JP" altLang="en-US" dirty="0"/>
              <a:t>　後片付けの不備は合理性があり（危険であるため）。伝言による年休申請について注意指導の目的は正当。しかし軽微な過誤について執拗に反省書作成を求める等は指導監督権の裁量範囲を逸脱し、違法性あり（結論として、Ａ社およびＢがＸに対し連帯して</a:t>
            </a:r>
            <a:r>
              <a:rPr lang="en-US" altLang="ja-JP" dirty="0"/>
              <a:t>15</a:t>
            </a:r>
            <a:r>
              <a:rPr lang="ja-JP" altLang="en-US" dirty="0"/>
              <a:t>万円の損害賠償額を支払うよう判示）。</a:t>
            </a:r>
            <a:endParaRPr lang="en-US" altLang="ja-JP" dirty="0"/>
          </a:p>
          <a:p>
            <a:r>
              <a:rPr lang="ja-JP" altLang="en-US" dirty="0"/>
              <a:t>　損害賠償額の算定にあたり、「労働者として仕事に対し真摯な態度で臨んでいるとは言いがたいところがみられ、上司の過度の叱責や執拗な追及を自ら招いた 面もあることが否定できない」として、会社および加害者の法的責任を一部軽減。こういったケースもあるため、パワハラにあたるか否かについては、上司の言動はもとより、当該言動に至るまでのプロセスにおける当該社員の対応も含め、事実関係を確認していく必要。</a:t>
            </a:r>
          </a:p>
          <a:p>
            <a:endParaRPr kumimoji="1" lang="en-US" altLang="ja-JP" dirty="0"/>
          </a:p>
          <a:p>
            <a:r>
              <a:rPr kumimoji="1" lang="en-US" altLang="ja-JP" dirty="0"/>
              <a:t>【</a:t>
            </a:r>
            <a:r>
              <a:rPr kumimoji="1" lang="ja-JP" altLang="en-US" dirty="0"/>
              <a:t>事案２</a:t>
            </a:r>
            <a:r>
              <a:rPr kumimoji="1" lang="en-US" altLang="ja-JP" dirty="0"/>
              <a:t>】</a:t>
            </a:r>
          </a:p>
          <a:p>
            <a:r>
              <a:rPr lang="ja-JP" altLang="en-US" dirty="0"/>
              <a:t>　いじめの内容は深刻</a:t>
            </a:r>
            <a:endParaRPr lang="en-US" altLang="ja-JP" dirty="0"/>
          </a:p>
          <a:p>
            <a:r>
              <a:rPr lang="ja-JP" altLang="en-US" dirty="0"/>
              <a:t>　① 勤務時間終了後も遊びに無理矢理付き合わされたり、試験前に朝まで飲み会に付き合わされた。② 肩もみ、家の掃除、車の洗車などの雑用を一方的に命じられた。③個人的な用事のため車の送迎等を命じられた。④交際相手との関係を妨害。⑤職員旅行で一気のみを強い、急性アルコール中毒。⑥その後「あのとき死んじゃったら良かったんだよ、馬鹿」「うるせえよ、死ねよ」等の発言、メール。⑦自殺直前、仕事上のミスをしつこく叱責。同日の会議で様子がおかしいと話題に。加害者はその席でやる気がない等非難。</a:t>
            </a:r>
          </a:p>
          <a:p>
            <a:r>
              <a:rPr lang="ja-JP" altLang="en-US" b="1" dirty="0"/>
              <a:t>Ａ個人の損害賠償責任と損害賠償額</a:t>
            </a:r>
          </a:p>
          <a:p>
            <a:r>
              <a:rPr lang="ja-JP" altLang="en-US" dirty="0"/>
              <a:t>・いじめの事実を認定。民法</a:t>
            </a:r>
            <a:r>
              <a:rPr lang="en-US" altLang="ja-JP" dirty="0"/>
              <a:t>709</a:t>
            </a:r>
            <a:r>
              <a:rPr lang="ja-JP" altLang="en-US" dirty="0"/>
              <a:t>条、不法行為責任による損害賠償。自殺予見可能であったとして、</a:t>
            </a:r>
            <a:r>
              <a:rPr lang="en-US" altLang="ja-JP" dirty="0"/>
              <a:t>1.000</a:t>
            </a:r>
            <a:r>
              <a:rPr lang="ja-JP" altLang="en-US" dirty="0"/>
              <a:t>万円の損害賠償額支払い命令。</a:t>
            </a:r>
          </a:p>
          <a:p>
            <a:r>
              <a:rPr lang="ja-JP" altLang="en-US" b="1" dirty="0"/>
              <a:t>Ｙ病院の債務不履行責任</a:t>
            </a:r>
          </a:p>
          <a:p>
            <a:r>
              <a:rPr lang="ja-JP" altLang="en-US" dirty="0"/>
              <a:t>・病院は、雇用契約に基づき、信義則上、労務を提供する過程において、被害者の生命及び身体を危険から保護するように安全配慮義務（いじめ行為を防止して被害者の生命及び身体を保護すること）を尽くす債務を負担していたと解される。</a:t>
            </a:r>
            <a:endParaRPr lang="en-US" altLang="ja-JP" dirty="0"/>
          </a:p>
          <a:p>
            <a:r>
              <a:rPr lang="ja-JP" altLang="en-US" dirty="0"/>
              <a:t>・加害者の後輩いじめは従前から。被害者に対しては３年近くに及ぶ。職員旅行や会議でのやり取りは病院も認識が可能。認識することが可能であったにもかかわらず、そうせずにいじめを防止する措置を採らなかった。病院は、民法</a:t>
            </a:r>
            <a:r>
              <a:rPr lang="en-US" altLang="ja-JP" dirty="0"/>
              <a:t>415</a:t>
            </a:r>
            <a:r>
              <a:rPr lang="ja-JP" altLang="en-US" dirty="0"/>
              <a:t>条（債務不履行による損害賠償）に基づき、安全配慮義務違反の債務不履行により損害賠償責任。５００万円を加害者と連帯して損害賠償責任。</a:t>
            </a:r>
          </a:p>
          <a:p>
            <a:r>
              <a:rPr lang="ja-JP" altLang="en-US" b="1" dirty="0"/>
              <a:t>ポイント</a:t>
            </a:r>
          </a:p>
          <a:p>
            <a:r>
              <a:rPr lang="ja-JP" altLang="en-US" dirty="0"/>
              <a:t>・会社が労働者に対して負う安全配慮義務の中に「職場の上司及び同僚からのいじめ行為を防止して、労働者の生命及び身体を危険から保護する」義務が含まれる。</a:t>
            </a:r>
            <a:endParaRPr lang="en-US" altLang="ja-JP" dirty="0"/>
          </a:p>
          <a:p>
            <a:endParaRPr kumimoji="1" lang="en-US" altLang="ja-JP" dirty="0"/>
          </a:p>
          <a:p>
            <a:r>
              <a:rPr kumimoji="1" lang="en-US" altLang="ja-JP" dirty="0"/>
              <a:t>【</a:t>
            </a:r>
            <a:r>
              <a:rPr kumimoji="1" lang="ja-JP" altLang="en-US" dirty="0"/>
              <a:t>事案３　富山の運送会社</a:t>
            </a:r>
            <a:r>
              <a:rPr kumimoji="1" lang="en-US" altLang="ja-JP" dirty="0"/>
              <a:t>】</a:t>
            </a:r>
            <a:r>
              <a:rPr kumimoji="1" lang="ja-JP" altLang="en-US" dirty="0"/>
              <a:t>内部告発への不利益取扱い。</a:t>
            </a:r>
            <a:r>
              <a:rPr lang="ja-JP" altLang="en-US" dirty="0"/>
              <a:t>東京本部への異動、ほどなく富山県の研修所に異動。</a:t>
            </a:r>
            <a:r>
              <a:rPr lang="en-US" altLang="ja-JP" dirty="0"/>
              <a:t>20</a:t>
            </a:r>
            <a:r>
              <a:rPr lang="ja-JP" altLang="en-US" dirty="0"/>
              <a:t>数年以上他の社員とは離れた２階個室に席を配置、研修生の送迎等の雑務のみ。その間昇格なし。</a:t>
            </a:r>
            <a:endParaRPr lang="en-US" altLang="ja-JP" dirty="0"/>
          </a:p>
          <a:p>
            <a:r>
              <a:rPr lang="ja-JP" altLang="en-US" b="1" dirty="0"/>
              <a:t>・内部告発による不利益取扱いとＹ社の損害賠償責任</a:t>
            </a:r>
          </a:p>
          <a:p>
            <a:r>
              <a:rPr lang="ja-JP" altLang="en-US" dirty="0"/>
              <a:t>・内部告発を行ったに対する報復として、不利益に取り扱ったものと認められる。</a:t>
            </a:r>
            <a:endParaRPr lang="en-US" altLang="ja-JP" dirty="0"/>
          </a:p>
          <a:p>
            <a:r>
              <a:rPr lang="ja-JP" altLang="en-US" dirty="0"/>
              <a:t>・会社の人事権行使は「相当程度使用者の裁量的判断に委ねられるが、合理的かつ法令や公序良俗に反しない限度で行使されるべき。逸脱する場合は違法。</a:t>
            </a:r>
            <a:endParaRPr lang="en-US" altLang="ja-JP" dirty="0"/>
          </a:p>
          <a:p>
            <a:r>
              <a:rPr lang="ja-JP" altLang="en-US" dirty="0"/>
              <a:t>・また、従業員は「正当な内部告発をしたことによっては、配置、異動、担当職務の決定及び人事考課、昇格等について他の従業員と差別的処遇を受けることがないという期待的利益を有する」。その期待的利益の侵害という不法行為について損害賠償、および信義則上の義務に違反したことを理由とする債務不履行に基づく損害賠償責任を負う。慰謝料</a:t>
            </a:r>
            <a:r>
              <a:rPr lang="en-US" altLang="ja-JP" dirty="0"/>
              <a:t>200</a:t>
            </a:r>
            <a:r>
              <a:rPr lang="ja-JP" altLang="en-US" dirty="0"/>
              <a:t>万、財産的損害</a:t>
            </a:r>
            <a:r>
              <a:rPr lang="en-US" altLang="ja-JP" dirty="0"/>
              <a:t>1047</a:t>
            </a:r>
            <a:r>
              <a:rPr lang="ja-JP" altLang="en-US" dirty="0"/>
              <a:t>万円、弁護士費用</a:t>
            </a:r>
            <a:r>
              <a:rPr lang="en-US" altLang="ja-JP" dirty="0"/>
              <a:t>110</a:t>
            </a:r>
            <a:r>
              <a:rPr lang="ja-JP" altLang="en-US" dirty="0"/>
              <a:t>万円。</a:t>
            </a:r>
            <a:endParaRPr kumimoji="1" lang="ja-JP" altLang="en-US" dirty="0"/>
          </a:p>
        </p:txBody>
      </p:sp>
    </p:spTree>
    <p:extLst>
      <p:ext uri="{BB962C8B-B14F-4D97-AF65-F5344CB8AC3E}">
        <p14:creationId xmlns:p14="http://schemas.microsoft.com/office/powerpoint/2010/main" val="291376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61" y="2131277"/>
            <a:ext cx="84201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63" y="3886200"/>
            <a:ext cx="6934201" cy="1752600"/>
          </a:xfrm>
        </p:spPr>
        <p:txBody>
          <a:bodyPr/>
          <a:lstStyle>
            <a:lvl1pPr marL="0" indent="0" algn="ctr">
              <a:buNone/>
              <a:defRPr>
                <a:solidFill>
                  <a:schemeClr val="tx1">
                    <a:tint val="75000"/>
                  </a:schemeClr>
                </a:solidFill>
              </a:defRPr>
            </a:lvl1pPr>
            <a:lvl2pPr marL="456237"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4" indent="0" algn="ctr">
              <a:buNone/>
              <a:defRPr>
                <a:solidFill>
                  <a:schemeClr val="tx1">
                    <a:tint val="75000"/>
                  </a:schemeClr>
                </a:solidFill>
              </a:defRPr>
            </a:lvl7pPr>
            <a:lvl8pPr marL="3193672" indent="0" algn="ctr">
              <a:buNone/>
              <a:defRPr>
                <a:solidFill>
                  <a:schemeClr val="tx1">
                    <a:tint val="75000"/>
                  </a:schemeClr>
                </a:solidFill>
              </a:defRPr>
            </a:lvl8pPr>
            <a:lvl9pPr marL="364991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9" y="6493718"/>
            <a:ext cx="2311400" cy="365125"/>
          </a:xfrm>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25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34969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6910865E-6E88-48BB-BDFA-DE5C4E050A15}" type="datetime1">
              <a:rPr lang="ja-JP" altLang="en-US" sz="1400" smtClean="0">
                <a:solidFill>
                  <a:srgbClr val="79A9AF"/>
                </a:solidFill>
              </a:rPr>
              <a:t>2022/2/28</a:t>
            </a:fld>
            <a:endParaRPr lang="en-US" altLang="ja-JP" sz="1400">
              <a:solidFill>
                <a:srgbClr val="79A9AF"/>
              </a:solidFill>
            </a:endParaRPr>
          </a:p>
        </p:txBody>
      </p:sp>
      <p:sp>
        <p:nvSpPr>
          <p:cNvPr id="5" name="フッター プレースホルダ 4"/>
          <p:cNvSpPr>
            <a:spLocks noGrp="1"/>
          </p:cNvSpPr>
          <p:nvPr>
            <p:ph type="ftr" sz="quarter" idx="11"/>
          </p:nvPr>
        </p:nvSpPr>
        <p:spPr/>
        <p:txBody>
          <a:bodyPr/>
          <a:lstStyle/>
          <a:p>
            <a:pPr>
              <a:defRPr/>
            </a:pPr>
            <a:endParaRPr lang="en-US" altLang="ja-JP" sz="1400">
              <a:solidFill>
                <a:srgbClr val="79A9AF"/>
              </a:solidFill>
            </a:endParaRPr>
          </a:p>
        </p:txBody>
      </p:sp>
      <p:sp>
        <p:nvSpPr>
          <p:cNvPr id="6" name="スライド番号プレースホルダ 5"/>
          <p:cNvSpPr>
            <a:spLocks noGrp="1"/>
          </p:cNvSpPr>
          <p:nvPr>
            <p:ph type="sldNum" sz="quarter" idx="12"/>
          </p:nvPr>
        </p:nvSpPr>
        <p:spPr/>
        <p:txBody>
          <a:bodyPr/>
          <a:lstStyle/>
          <a:p>
            <a:pPr>
              <a:defRPr/>
            </a:pPr>
            <a:fld id="{625C1A37-A47C-44CF-9F7B-586D9620CB3C}"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843843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2"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22" y="2906722"/>
            <a:ext cx="8420100" cy="1500187"/>
          </a:xfrm>
        </p:spPr>
        <p:txBody>
          <a:bodyPr anchor="b"/>
          <a:lstStyle>
            <a:lvl1pPr marL="0" indent="0">
              <a:buNone/>
              <a:defRPr sz="2000">
                <a:solidFill>
                  <a:schemeClr val="tx1">
                    <a:tint val="75000"/>
                  </a:schemeClr>
                </a:solidFill>
              </a:defRPr>
            </a:lvl1pPr>
            <a:lvl2pPr marL="456997" indent="0">
              <a:buNone/>
              <a:defRPr sz="1800">
                <a:solidFill>
                  <a:schemeClr val="tx1">
                    <a:tint val="75000"/>
                  </a:schemeClr>
                </a:solidFill>
              </a:defRPr>
            </a:lvl2pPr>
            <a:lvl3pPr marL="913992" indent="0">
              <a:buNone/>
              <a:defRPr sz="1600">
                <a:solidFill>
                  <a:schemeClr val="tx1">
                    <a:tint val="75000"/>
                  </a:schemeClr>
                </a:solidFill>
              </a:defRPr>
            </a:lvl3pPr>
            <a:lvl4pPr marL="1370990" indent="0">
              <a:buNone/>
              <a:defRPr sz="1400">
                <a:solidFill>
                  <a:schemeClr val="tx1">
                    <a:tint val="75000"/>
                  </a:schemeClr>
                </a:solidFill>
              </a:defRPr>
            </a:lvl4pPr>
            <a:lvl5pPr marL="1827983" indent="0">
              <a:buNone/>
              <a:defRPr sz="1400">
                <a:solidFill>
                  <a:schemeClr val="tx1">
                    <a:tint val="75000"/>
                  </a:schemeClr>
                </a:solidFill>
              </a:defRPr>
            </a:lvl5pPr>
            <a:lvl6pPr marL="2284980" indent="0">
              <a:buNone/>
              <a:defRPr sz="1400">
                <a:solidFill>
                  <a:schemeClr val="tx1">
                    <a:tint val="75000"/>
                  </a:schemeClr>
                </a:solidFill>
              </a:defRPr>
            </a:lvl6pPr>
            <a:lvl7pPr marL="2741975" indent="0">
              <a:buNone/>
              <a:defRPr sz="1400">
                <a:solidFill>
                  <a:schemeClr val="tx1">
                    <a:tint val="75000"/>
                  </a:schemeClr>
                </a:solidFill>
              </a:defRPr>
            </a:lvl7pPr>
            <a:lvl8pPr marL="3198972" indent="0">
              <a:buNone/>
              <a:defRPr sz="1400">
                <a:solidFill>
                  <a:schemeClr val="tx1">
                    <a:tint val="75000"/>
                  </a:schemeClr>
                </a:solidFill>
              </a:defRPr>
            </a:lvl8pPr>
            <a:lvl9pPr marL="365596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67BFB198-9903-4F5D-9F2C-4F09523F676F}" type="datetime1">
              <a:rPr lang="ja-JP" altLang="en-US" sz="1400" smtClean="0">
                <a:solidFill>
                  <a:srgbClr val="79A9AF"/>
                </a:solidFill>
              </a:rPr>
              <a:t>2022/2/28</a:t>
            </a:fld>
            <a:endParaRPr lang="en-US" altLang="ja-JP" sz="1400">
              <a:solidFill>
                <a:srgbClr val="79A9AF"/>
              </a:solidFill>
            </a:endParaRPr>
          </a:p>
        </p:txBody>
      </p:sp>
      <p:sp>
        <p:nvSpPr>
          <p:cNvPr id="5" name="フッター プレースホルダ 4"/>
          <p:cNvSpPr>
            <a:spLocks noGrp="1"/>
          </p:cNvSpPr>
          <p:nvPr>
            <p:ph type="ftr" sz="quarter" idx="11"/>
          </p:nvPr>
        </p:nvSpPr>
        <p:spPr/>
        <p:txBody>
          <a:bodyPr/>
          <a:lstStyle/>
          <a:p>
            <a:pPr>
              <a:defRPr/>
            </a:pPr>
            <a:endParaRPr lang="en-US" altLang="ja-JP" sz="1400">
              <a:solidFill>
                <a:srgbClr val="79A9AF"/>
              </a:solidFill>
            </a:endParaRPr>
          </a:p>
        </p:txBody>
      </p:sp>
      <p:sp>
        <p:nvSpPr>
          <p:cNvPr id="6" name="スライド番号プレースホルダ 5"/>
          <p:cNvSpPr>
            <a:spLocks noGrp="1"/>
          </p:cNvSpPr>
          <p:nvPr>
            <p:ph type="sldNum" sz="quarter" idx="12"/>
          </p:nvPr>
        </p:nvSpPr>
        <p:spPr/>
        <p:txBody>
          <a:bodyPr/>
          <a:lstStyle/>
          <a:p>
            <a:pPr>
              <a:defRPr/>
            </a:pPr>
            <a:fld id="{0557CFA4-C485-4A7C-B376-3EB68CCB3B00}"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443177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0" y="160021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8" y="160021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9394F390-F79E-46B4-9F79-291617C6D09E}" type="datetime1">
              <a:rPr lang="ja-JP" altLang="en-US" sz="1400" smtClean="0">
                <a:solidFill>
                  <a:srgbClr val="79A9AF"/>
                </a:solidFill>
              </a:rPr>
              <a:t>2022/2/28</a:t>
            </a:fld>
            <a:endParaRPr lang="en-US" altLang="ja-JP" sz="1400">
              <a:solidFill>
                <a:srgbClr val="79A9AF"/>
              </a:solidFill>
            </a:endParaRPr>
          </a:p>
        </p:txBody>
      </p:sp>
      <p:sp>
        <p:nvSpPr>
          <p:cNvPr id="6" name="フッター プレースホルダ 5"/>
          <p:cNvSpPr>
            <a:spLocks noGrp="1"/>
          </p:cNvSpPr>
          <p:nvPr>
            <p:ph type="ftr" sz="quarter" idx="11"/>
          </p:nvPr>
        </p:nvSpPr>
        <p:spPr/>
        <p:txBody>
          <a:bodyPr/>
          <a:lstStyle/>
          <a:p>
            <a:pPr>
              <a:defRPr/>
            </a:pPr>
            <a:endParaRPr lang="en-US" altLang="ja-JP" sz="1400">
              <a:solidFill>
                <a:srgbClr val="79A9AF"/>
              </a:solidFill>
            </a:endParaRPr>
          </a:p>
        </p:txBody>
      </p:sp>
      <p:sp>
        <p:nvSpPr>
          <p:cNvPr id="7" name="スライド番号プレースホルダ 6"/>
          <p:cNvSpPr>
            <a:spLocks noGrp="1"/>
          </p:cNvSpPr>
          <p:nvPr>
            <p:ph type="sldNum" sz="quarter" idx="12"/>
          </p:nvPr>
        </p:nvSpPr>
        <p:spPr/>
        <p:txBody>
          <a:bodyPr/>
          <a:lstStyle/>
          <a:p>
            <a:pPr>
              <a:defRPr/>
            </a:pPr>
            <a:fld id="{5F7604F2-FE7D-459E-9AE1-AAF63B82424B}"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3463473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4" y="1535113"/>
            <a:ext cx="4376870" cy="639762"/>
          </a:xfrm>
        </p:spPr>
        <p:txBody>
          <a:bodyPr anchor="b"/>
          <a:lstStyle>
            <a:lvl1pPr marL="0" indent="0">
              <a:buNone/>
              <a:defRPr sz="2400" b="1"/>
            </a:lvl1pPr>
            <a:lvl2pPr marL="456997" indent="0">
              <a:buNone/>
              <a:defRPr sz="2000" b="1"/>
            </a:lvl2pPr>
            <a:lvl3pPr marL="913992" indent="0">
              <a:buNone/>
              <a:defRPr sz="1800" b="1"/>
            </a:lvl3pPr>
            <a:lvl4pPr marL="1370990" indent="0">
              <a:buNone/>
              <a:defRPr sz="1600" b="1"/>
            </a:lvl4pPr>
            <a:lvl5pPr marL="1827983" indent="0">
              <a:buNone/>
              <a:defRPr sz="1600" b="1"/>
            </a:lvl5pPr>
            <a:lvl6pPr marL="2284980" indent="0">
              <a:buNone/>
              <a:defRPr sz="1600" b="1"/>
            </a:lvl6pPr>
            <a:lvl7pPr marL="2741975" indent="0">
              <a:buNone/>
              <a:defRPr sz="1600" b="1"/>
            </a:lvl7pPr>
            <a:lvl8pPr marL="3198972" indent="0">
              <a:buNone/>
              <a:defRPr sz="1600" b="1"/>
            </a:lvl8pPr>
            <a:lvl9pPr marL="3655967"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24"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39" y="1535113"/>
            <a:ext cx="4378590" cy="639762"/>
          </a:xfrm>
        </p:spPr>
        <p:txBody>
          <a:bodyPr anchor="b"/>
          <a:lstStyle>
            <a:lvl1pPr marL="0" indent="0">
              <a:buNone/>
              <a:defRPr sz="2400" b="1"/>
            </a:lvl1pPr>
            <a:lvl2pPr marL="456997" indent="0">
              <a:buNone/>
              <a:defRPr sz="2000" b="1"/>
            </a:lvl2pPr>
            <a:lvl3pPr marL="913992" indent="0">
              <a:buNone/>
              <a:defRPr sz="1800" b="1"/>
            </a:lvl3pPr>
            <a:lvl4pPr marL="1370990" indent="0">
              <a:buNone/>
              <a:defRPr sz="1600" b="1"/>
            </a:lvl4pPr>
            <a:lvl5pPr marL="1827983" indent="0">
              <a:buNone/>
              <a:defRPr sz="1600" b="1"/>
            </a:lvl5pPr>
            <a:lvl6pPr marL="2284980" indent="0">
              <a:buNone/>
              <a:defRPr sz="1600" b="1"/>
            </a:lvl6pPr>
            <a:lvl7pPr marL="2741975" indent="0">
              <a:buNone/>
              <a:defRPr sz="1600" b="1"/>
            </a:lvl7pPr>
            <a:lvl8pPr marL="3198972" indent="0">
              <a:buNone/>
              <a:defRPr sz="1600" b="1"/>
            </a:lvl8pPr>
            <a:lvl9pPr marL="3655967"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39"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C4B03AD0-F50D-4C60-9E80-D759C1D75424}" type="datetime1">
              <a:rPr lang="ja-JP" altLang="en-US" sz="1400" smtClean="0">
                <a:solidFill>
                  <a:srgbClr val="79A9AF"/>
                </a:solidFill>
              </a:rPr>
              <a:t>2022/2/28</a:t>
            </a:fld>
            <a:endParaRPr lang="en-US" altLang="ja-JP" sz="1400">
              <a:solidFill>
                <a:srgbClr val="79A9AF"/>
              </a:solidFill>
            </a:endParaRPr>
          </a:p>
        </p:txBody>
      </p:sp>
      <p:sp>
        <p:nvSpPr>
          <p:cNvPr id="8" name="フッター プレースホルダ 7"/>
          <p:cNvSpPr>
            <a:spLocks noGrp="1"/>
          </p:cNvSpPr>
          <p:nvPr>
            <p:ph type="ftr" sz="quarter" idx="11"/>
          </p:nvPr>
        </p:nvSpPr>
        <p:spPr/>
        <p:txBody>
          <a:bodyPr/>
          <a:lstStyle/>
          <a:p>
            <a:pPr>
              <a:defRPr/>
            </a:pPr>
            <a:endParaRPr lang="en-US" altLang="ja-JP" sz="1400">
              <a:solidFill>
                <a:srgbClr val="79A9AF"/>
              </a:solidFill>
            </a:endParaRPr>
          </a:p>
        </p:txBody>
      </p:sp>
      <p:sp>
        <p:nvSpPr>
          <p:cNvPr id="9" name="スライド番号プレースホルダ 8"/>
          <p:cNvSpPr>
            <a:spLocks noGrp="1"/>
          </p:cNvSpPr>
          <p:nvPr>
            <p:ph type="sldNum" sz="quarter" idx="12"/>
          </p:nvPr>
        </p:nvSpPr>
        <p:spPr/>
        <p:txBody>
          <a:bodyPr/>
          <a:lstStyle/>
          <a:p>
            <a:pPr>
              <a:defRPr/>
            </a:pPr>
            <a:fld id="{D6767EBC-D837-41FE-BB91-CAE0B6565AD0}"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8431226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BBDDE8A1-2FFD-4F00-BC70-FA68F122897C}" type="datetime1">
              <a:rPr lang="ja-JP" altLang="en-US" sz="1400" smtClean="0">
                <a:solidFill>
                  <a:srgbClr val="79A9AF"/>
                </a:solidFill>
              </a:rPr>
              <a:t>2022/2/28</a:t>
            </a:fld>
            <a:endParaRPr lang="en-US" altLang="ja-JP" sz="1400">
              <a:solidFill>
                <a:srgbClr val="79A9AF"/>
              </a:solidFill>
            </a:endParaRPr>
          </a:p>
        </p:txBody>
      </p:sp>
      <p:sp>
        <p:nvSpPr>
          <p:cNvPr id="4" name="フッター プレースホルダ 3"/>
          <p:cNvSpPr>
            <a:spLocks noGrp="1"/>
          </p:cNvSpPr>
          <p:nvPr>
            <p:ph type="ftr" sz="quarter" idx="11"/>
          </p:nvPr>
        </p:nvSpPr>
        <p:spPr/>
        <p:txBody>
          <a:bodyPr/>
          <a:lstStyle/>
          <a:p>
            <a:pPr>
              <a:defRPr/>
            </a:pPr>
            <a:endParaRPr lang="en-US" altLang="ja-JP" sz="1400">
              <a:solidFill>
                <a:srgbClr val="79A9AF"/>
              </a:solidFill>
            </a:endParaRPr>
          </a:p>
        </p:txBody>
      </p:sp>
      <p:sp>
        <p:nvSpPr>
          <p:cNvPr id="5" name="スライド番号プレースホルダ 4"/>
          <p:cNvSpPr>
            <a:spLocks noGrp="1"/>
          </p:cNvSpPr>
          <p:nvPr>
            <p:ph type="sldNum" sz="quarter" idx="12"/>
          </p:nvPr>
        </p:nvSpPr>
        <p:spPr/>
        <p:txBody>
          <a:bodyPr/>
          <a:lstStyle/>
          <a:p>
            <a:pPr>
              <a:defRPr/>
            </a:pPr>
            <a:fld id="{0B6126CF-6D3B-4753-AD0B-EF9C8426D96B}"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35738983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5AD74887-2DE0-41B0-9927-B9A151B99CE5}" type="datetime1">
              <a:rPr lang="ja-JP" altLang="en-US" sz="1400" smtClean="0">
                <a:solidFill>
                  <a:srgbClr val="79A9AF"/>
                </a:solidFill>
              </a:rPr>
              <a:t>2022/2/28</a:t>
            </a:fld>
            <a:endParaRPr lang="en-US" altLang="ja-JP" sz="1400">
              <a:solidFill>
                <a:srgbClr val="79A9AF"/>
              </a:solidFill>
            </a:endParaRPr>
          </a:p>
        </p:txBody>
      </p:sp>
      <p:sp>
        <p:nvSpPr>
          <p:cNvPr id="3" name="フッター プレースホルダ 2"/>
          <p:cNvSpPr>
            <a:spLocks noGrp="1"/>
          </p:cNvSpPr>
          <p:nvPr>
            <p:ph type="ftr" sz="quarter" idx="11"/>
          </p:nvPr>
        </p:nvSpPr>
        <p:spPr/>
        <p:txBody>
          <a:bodyPr/>
          <a:lstStyle/>
          <a:p>
            <a:pPr>
              <a:defRPr/>
            </a:pPr>
            <a:endParaRPr lang="en-US" altLang="ja-JP" sz="1400">
              <a:solidFill>
                <a:srgbClr val="79A9AF"/>
              </a:solidFill>
            </a:endParaRPr>
          </a:p>
        </p:txBody>
      </p:sp>
      <p:sp>
        <p:nvSpPr>
          <p:cNvPr id="4" name="スライド番号プレースホルダ 3"/>
          <p:cNvSpPr>
            <a:spLocks noGrp="1"/>
          </p:cNvSpPr>
          <p:nvPr>
            <p:ph type="sldNum" sz="quarter" idx="12"/>
          </p:nvPr>
        </p:nvSpPr>
        <p:spPr/>
        <p:txBody>
          <a:bodyPr/>
          <a:lstStyle/>
          <a:p>
            <a:pPr>
              <a:defRPr/>
            </a:pPr>
            <a:fld id="{7F974F22-E625-4500-A64E-5180CAF6693B}"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4140946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4" y="27306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6997" indent="0">
              <a:buNone/>
              <a:defRPr sz="1200"/>
            </a:lvl2pPr>
            <a:lvl3pPr marL="913992" indent="0">
              <a:buNone/>
              <a:defRPr sz="1000"/>
            </a:lvl3pPr>
            <a:lvl4pPr marL="1370990" indent="0">
              <a:buNone/>
              <a:defRPr sz="900"/>
            </a:lvl4pPr>
            <a:lvl5pPr marL="1827983" indent="0">
              <a:buNone/>
              <a:defRPr sz="900"/>
            </a:lvl5pPr>
            <a:lvl6pPr marL="2284980" indent="0">
              <a:buNone/>
              <a:defRPr sz="900"/>
            </a:lvl6pPr>
            <a:lvl7pPr marL="2741975" indent="0">
              <a:buNone/>
              <a:defRPr sz="900"/>
            </a:lvl7pPr>
            <a:lvl8pPr marL="3198972" indent="0">
              <a:buNone/>
              <a:defRPr sz="900"/>
            </a:lvl8pPr>
            <a:lvl9pPr marL="365596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A54EE343-9AE6-4EDA-896F-A20C35FA3555}" type="datetime1">
              <a:rPr lang="ja-JP" altLang="en-US" sz="1400" smtClean="0">
                <a:solidFill>
                  <a:srgbClr val="79A9AF"/>
                </a:solidFill>
              </a:rPr>
              <a:t>2022/2/28</a:t>
            </a:fld>
            <a:endParaRPr lang="en-US" altLang="ja-JP" sz="1400">
              <a:solidFill>
                <a:srgbClr val="79A9AF"/>
              </a:solidFill>
            </a:endParaRPr>
          </a:p>
        </p:txBody>
      </p:sp>
      <p:sp>
        <p:nvSpPr>
          <p:cNvPr id="6" name="フッター プレースホルダ 5"/>
          <p:cNvSpPr>
            <a:spLocks noGrp="1"/>
          </p:cNvSpPr>
          <p:nvPr>
            <p:ph type="ftr" sz="quarter" idx="11"/>
          </p:nvPr>
        </p:nvSpPr>
        <p:spPr/>
        <p:txBody>
          <a:bodyPr/>
          <a:lstStyle/>
          <a:p>
            <a:pPr>
              <a:defRPr/>
            </a:pPr>
            <a:endParaRPr lang="en-US" altLang="ja-JP" sz="1400">
              <a:solidFill>
                <a:srgbClr val="79A9AF"/>
              </a:solidFill>
            </a:endParaRPr>
          </a:p>
        </p:txBody>
      </p:sp>
      <p:sp>
        <p:nvSpPr>
          <p:cNvPr id="7" name="スライド番号プレースホルダ 6"/>
          <p:cNvSpPr>
            <a:spLocks noGrp="1"/>
          </p:cNvSpPr>
          <p:nvPr>
            <p:ph type="sldNum" sz="quarter" idx="12"/>
          </p:nvPr>
        </p:nvSpPr>
        <p:spPr/>
        <p:txBody>
          <a:bodyPr/>
          <a:lstStyle/>
          <a:p>
            <a:pPr>
              <a:defRPr/>
            </a:pPr>
            <a:fld id="{795A0987-A55A-4181-A4DD-EBF3758C4490}"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1165176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1" y="4800605"/>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1" y="612775"/>
            <a:ext cx="5943600" cy="4114800"/>
          </a:xfrm>
        </p:spPr>
        <p:txBody>
          <a:bodyPr/>
          <a:lstStyle>
            <a:lvl1pPr marL="0" indent="0">
              <a:buNone/>
              <a:defRPr sz="3200"/>
            </a:lvl1pPr>
            <a:lvl2pPr marL="456997" indent="0">
              <a:buNone/>
              <a:defRPr sz="2800"/>
            </a:lvl2pPr>
            <a:lvl3pPr marL="913992" indent="0">
              <a:buNone/>
              <a:defRPr sz="2400"/>
            </a:lvl3pPr>
            <a:lvl4pPr marL="1370990" indent="0">
              <a:buNone/>
              <a:defRPr sz="2000"/>
            </a:lvl4pPr>
            <a:lvl5pPr marL="1827983" indent="0">
              <a:buNone/>
              <a:defRPr sz="2000"/>
            </a:lvl5pPr>
            <a:lvl6pPr marL="2284980" indent="0">
              <a:buNone/>
              <a:defRPr sz="2000"/>
            </a:lvl6pPr>
            <a:lvl7pPr marL="2741975" indent="0">
              <a:buNone/>
              <a:defRPr sz="2000"/>
            </a:lvl7pPr>
            <a:lvl8pPr marL="3198972" indent="0">
              <a:buNone/>
              <a:defRPr sz="2000"/>
            </a:lvl8pPr>
            <a:lvl9pPr marL="3655967" indent="0">
              <a:buNone/>
              <a:defRPr sz="2000"/>
            </a:lvl9pPr>
          </a:lstStyle>
          <a:p>
            <a:endParaRPr kumimoji="1" lang="ja-JP" altLang="en-US"/>
          </a:p>
        </p:txBody>
      </p:sp>
      <p:sp>
        <p:nvSpPr>
          <p:cNvPr id="4" name="テキスト プレースホルダ 3"/>
          <p:cNvSpPr>
            <a:spLocks noGrp="1"/>
          </p:cNvSpPr>
          <p:nvPr>
            <p:ph type="body" sz="half" idx="2"/>
          </p:nvPr>
        </p:nvSpPr>
        <p:spPr>
          <a:xfrm>
            <a:off x="1941651" y="5367339"/>
            <a:ext cx="5943600" cy="804862"/>
          </a:xfrm>
        </p:spPr>
        <p:txBody>
          <a:bodyPr/>
          <a:lstStyle>
            <a:lvl1pPr marL="0" indent="0">
              <a:buNone/>
              <a:defRPr sz="1400"/>
            </a:lvl1pPr>
            <a:lvl2pPr marL="456997" indent="0">
              <a:buNone/>
              <a:defRPr sz="1200"/>
            </a:lvl2pPr>
            <a:lvl3pPr marL="913992" indent="0">
              <a:buNone/>
              <a:defRPr sz="1000"/>
            </a:lvl3pPr>
            <a:lvl4pPr marL="1370990" indent="0">
              <a:buNone/>
              <a:defRPr sz="900"/>
            </a:lvl4pPr>
            <a:lvl5pPr marL="1827983" indent="0">
              <a:buNone/>
              <a:defRPr sz="900"/>
            </a:lvl5pPr>
            <a:lvl6pPr marL="2284980" indent="0">
              <a:buNone/>
              <a:defRPr sz="900"/>
            </a:lvl6pPr>
            <a:lvl7pPr marL="2741975" indent="0">
              <a:buNone/>
              <a:defRPr sz="900"/>
            </a:lvl7pPr>
            <a:lvl8pPr marL="3198972" indent="0">
              <a:buNone/>
              <a:defRPr sz="900"/>
            </a:lvl8pPr>
            <a:lvl9pPr marL="365596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1EECF50A-35DD-4A66-A535-88C02C6509DA}" type="datetime1">
              <a:rPr lang="ja-JP" altLang="en-US" sz="1400" smtClean="0">
                <a:solidFill>
                  <a:srgbClr val="79A9AF"/>
                </a:solidFill>
              </a:rPr>
              <a:t>2022/2/28</a:t>
            </a:fld>
            <a:endParaRPr lang="en-US" altLang="ja-JP" sz="1400">
              <a:solidFill>
                <a:srgbClr val="79A9AF"/>
              </a:solidFill>
            </a:endParaRPr>
          </a:p>
        </p:txBody>
      </p:sp>
      <p:sp>
        <p:nvSpPr>
          <p:cNvPr id="6" name="フッター プレースホルダ 5"/>
          <p:cNvSpPr>
            <a:spLocks noGrp="1"/>
          </p:cNvSpPr>
          <p:nvPr>
            <p:ph type="ftr" sz="quarter" idx="11"/>
          </p:nvPr>
        </p:nvSpPr>
        <p:spPr/>
        <p:txBody>
          <a:bodyPr/>
          <a:lstStyle/>
          <a:p>
            <a:pPr>
              <a:defRPr/>
            </a:pPr>
            <a:endParaRPr lang="en-US" altLang="ja-JP" sz="1400">
              <a:solidFill>
                <a:srgbClr val="79A9AF"/>
              </a:solidFill>
            </a:endParaRPr>
          </a:p>
        </p:txBody>
      </p:sp>
      <p:sp>
        <p:nvSpPr>
          <p:cNvPr id="7" name="スライド番号プレースホルダ 6"/>
          <p:cNvSpPr>
            <a:spLocks noGrp="1"/>
          </p:cNvSpPr>
          <p:nvPr>
            <p:ph type="sldNum" sz="quarter" idx="12"/>
          </p:nvPr>
        </p:nvSpPr>
        <p:spPr/>
        <p:txBody>
          <a:bodyPr/>
          <a:lstStyle/>
          <a:p>
            <a:pPr>
              <a:defRPr/>
            </a:pPr>
            <a:fld id="{5D85FC48-7DFF-4F8B-930D-5940B0DD04B1}"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1427177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44267875-8F79-4AB7-BEBC-777C45C1C69A}" type="datetime1">
              <a:rPr lang="ja-JP" altLang="en-US" sz="1400" smtClean="0">
                <a:solidFill>
                  <a:srgbClr val="79A9AF"/>
                </a:solidFill>
              </a:rPr>
              <a:t>2022/2/28</a:t>
            </a:fld>
            <a:endParaRPr lang="en-US" altLang="ja-JP" sz="1400">
              <a:solidFill>
                <a:srgbClr val="79A9AF"/>
              </a:solidFill>
            </a:endParaRPr>
          </a:p>
        </p:txBody>
      </p:sp>
      <p:sp>
        <p:nvSpPr>
          <p:cNvPr id="5" name="フッター プレースホルダ 4"/>
          <p:cNvSpPr>
            <a:spLocks noGrp="1"/>
          </p:cNvSpPr>
          <p:nvPr>
            <p:ph type="ftr" sz="quarter" idx="11"/>
          </p:nvPr>
        </p:nvSpPr>
        <p:spPr/>
        <p:txBody>
          <a:bodyPr/>
          <a:lstStyle/>
          <a:p>
            <a:pPr>
              <a:defRPr/>
            </a:pPr>
            <a:endParaRPr lang="en-US" altLang="ja-JP" sz="1400">
              <a:solidFill>
                <a:srgbClr val="79A9AF"/>
              </a:solidFill>
            </a:endParaRPr>
          </a:p>
        </p:txBody>
      </p:sp>
      <p:sp>
        <p:nvSpPr>
          <p:cNvPr id="6" name="スライド番号プレースホルダ 5"/>
          <p:cNvSpPr>
            <a:spLocks noGrp="1"/>
          </p:cNvSpPr>
          <p:nvPr>
            <p:ph type="sldNum" sz="quarter" idx="12"/>
          </p:nvPr>
        </p:nvSpPr>
        <p:spPr/>
        <p:txBody>
          <a:bodyPr/>
          <a:lstStyle/>
          <a:p>
            <a:pPr>
              <a:defRPr/>
            </a:pPr>
            <a:fld id="{8CA3B2B9-7B29-4965-9F32-403B2AAD4696}"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2312626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0" y="27465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225B773C-E33E-45B5-AFB5-C179598A613F}" type="datetime1">
              <a:rPr lang="ja-JP" altLang="en-US" sz="1400" smtClean="0">
                <a:solidFill>
                  <a:srgbClr val="79A9AF"/>
                </a:solidFill>
              </a:rPr>
              <a:t>2022/2/28</a:t>
            </a:fld>
            <a:endParaRPr lang="en-US" altLang="ja-JP" sz="1400">
              <a:solidFill>
                <a:srgbClr val="79A9AF"/>
              </a:solidFill>
            </a:endParaRPr>
          </a:p>
        </p:txBody>
      </p:sp>
      <p:sp>
        <p:nvSpPr>
          <p:cNvPr id="5" name="フッター プレースホルダ 4"/>
          <p:cNvSpPr>
            <a:spLocks noGrp="1"/>
          </p:cNvSpPr>
          <p:nvPr>
            <p:ph type="ftr" sz="quarter" idx="11"/>
          </p:nvPr>
        </p:nvSpPr>
        <p:spPr/>
        <p:txBody>
          <a:bodyPr/>
          <a:lstStyle/>
          <a:p>
            <a:pPr>
              <a:defRPr/>
            </a:pPr>
            <a:endParaRPr lang="en-US" altLang="ja-JP" sz="1400">
              <a:solidFill>
                <a:srgbClr val="79A9AF"/>
              </a:solidFill>
            </a:endParaRPr>
          </a:p>
        </p:txBody>
      </p:sp>
      <p:sp>
        <p:nvSpPr>
          <p:cNvPr id="6" name="スライド番号プレースホルダ 5"/>
          <p:cNvSpPr>
            <a:spLocks noGrp="1"/>
          </p:cNvSpPr>
          <p:nvPr>
            <p:ph type="sldNum" sz="quarter" idx="12"/>
          </p:nvPr>
        </p:nvSpPr>
        <p:spPr/>
        <p:txBody>
          <a:bodyPr/>
          <a:lstStyle/>
          <a:p>
            <a:pPr>
              <a:defRPr/>
            </a:pPr>
            <a:fld id="{493AEF8D-F5C6-4702-BDF5-047C01CB7621}"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403894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11" y="274653"/>
            <a:ext cx="2228849"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583" y="274653"/>
            <a:ext cx="653414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2882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smtClean="0"/>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smtClean="0"/>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5443814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0F6E98-95C5-4D6C-A2CD-E6BDDCA3E7CC}"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96097085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D3E81A-48E0-44D2-931D-6CC9BBC00B79}"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b="1"/>
            </a:lvl1pPr>
          </a:lstStyle>
          <a:p>
            <a:fld id="{375D3972-E182-42CB-A62B-86E7951F1F99}" type="slidenum">
              <a:rPr lang="ja-JP" altLang="en-US" smtClean="0"/>
              <a:pPr/>
              <a:t>‹#›</a:t>
            </a:fld>
            <a:endParaRPr lang="ja-JP" altLang="en-US"/>
          </a:p>
        </p:txBody>
      </p:sp>
    </p:spTree>
    <p:extLst>
      <p:ext uri="{BB962C8B-B14F-4D97-AF65-F5344CB8AC3E}">
        <p14:creationId xmlns:p14="http://schemas.microsoft.com/office/powerpoint/2010/main" val="62998264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DB8B22-967E-4716-B00D-E6ACDDC8DC97}"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56885910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1"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6BA5922-820E-4AB4-9472-677F68D6736D}"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110753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433AD2-0584-4AA0-B64E-8D5BC6818140}" type="datetime1">
              <a:rPr kumimoji="1" lang="ja-JP" altLang="en-US" smtClean="0"/>
              <a:t>2022/2/28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72455199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D4A653-385E-47A1-AA9F-300AB6F73373}" type="datetime1">
              <a:rPr kumimoji="1" lang="ja-JP" altLang="en-US" smtClean="0"/>
              <a:t>2022/2/28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421694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891179-806F-4F32-9CC3-0542473F4BB3}" type="datetime1">
              <a:rPr kumimoji="1" lang="ja-JP" altLang="en-US" smtClean="0"/>
              <a:t>2022/2/28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08683794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A166FE8-FCCA-41AF-A340-01F842AA0BA4}"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737443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21D79D-B79F-4A3F-8F84-F15B2FBD80C8}"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55713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4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98789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735136-70F5-46EF-97F6-4D3734AB58FA}"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695134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1"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635190-C5C6-4A0F-853A-533596154BDF}"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0056785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8" y="2130583"/>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78" y="3886200"/>
            <a:ext cx="6934200" cy="1752600"/>
          </a:xfrm>
        </p:spPr>
        <p:txBody>
          <a:bodyPr/>
          <a:lstStyle>
            <a:lvl1pPr marL="0" indent="0" algn="ctr">
              <a:buNone/>
              <a:defRPr>
                <a:solidFill>
                  <a:schemeClr val="tx1">
                    <a:tint val="75000"/>
                  </a:schemeClr>
                </a:solidFill>
              </a:defRPr>
            </a:lvl1pPr>
            <a:lvl2pPr marL="456234" indent="0" algn="ctr">
              <a:buNone/>
              <a:defRPr>
                <a:solidFill>
                  <a:schemeClr val="tx1">
                    <a:tint val="75000"/>
                  </a:schemeClr>
                </a:solidFill>
              </a:defRPr>
            </a:lvl2pPr>
            <a:lvl3pPr marL="912462" indent="0" algn="ctr">
              <a:buNone/>
              <a:defRPr>
                <a:solidFill>
                  <a:schemeClr val="tx1">
                    <a:tint val="75000"/>
                  </a:schemeClr>
                </a:solidFill>
              </a:defRPr>
            </a:lvl3pPr>
            <a:lvl4pPr marL="1368697" indent="0" algn="ctr">
              <a:buNone/>
              <a:defRPr>
                <a:solidFill>
                  <a:schemeClr val="tx1">
                    <a:tint val="75000"/>
                  </a:schemeClr>
                </a:solidFill>
              </a:defRPr>
            </a:lvl4pPr>
            <a:lvl5pPr marL="1824923" indent="0" algn="ctr">
              <a:buNone/>
              <a:defRPr>
                <a:solidFill>
                  <a:schemeClr val="tx1">
                    <a:tint val="75000"/>
                  </a:schemeClr>
                </a:solidFill>
              </a:defRPr>
            </a:lvl5pPr>
            <a:lvl6pPr marL="2281156" indent="0" algn="ctr">
              <a:buNone/>
              <a:defRPr>
                <a:solidFill>
                  <a:schemeClr val="tx1">
                    <a:tint val="75000"/>
                  </a:schemeClr>
                </a:solidFill>
              </a:defRPr>
            </a:lvl6pPr>
            <a:lvl7pPr marL="2737386" indent="0" algn="ctr">
              <a:buNone/>
              <a:defRPr>
                <a:solidFill>
                  <a:schemeClr val="tx1">
                    <a:tint val="75000"/>
                  </a:schemeClr>
                </a:solidFill>
              </a:defRPr>
            </a:lvl7pPr>
            <a:lvl8pPr marL="3193619" indent="0" algn="ctr">
              <a:buNone/>
              <a:defRPr>
                <a:solidFill>
                  <a:schemeClr val="tx1">
                    <a:tint val="75000"/>
                  </a:schemeClr>
                </a:solidFill>
              </a:defRPr>
            </a:lvl8pPr>
            <a:lvl9pPr marL="364984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9C767C-6E7D-44C0-9D54-175C9A8C99C3}"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1547719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D4D17A-EFC7-4148-96DD-13FB196EEA5A}"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9651653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77" y="4407058"/>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77" y="2906713"/>
            <a:ext cx="8420100" cy="1500187"/>
          </a:xfrm>
        </p:spPr>
        <p:txBody>
          <a:bodyPr anchor="b"/>
          <a:lstStyle>
            <a:lvl1pPr marL="0" indent="0">
              <a:buNone/>
              <a:defRPr sz="2000">
                <a:solidFill>
                  <a:schemeClr val="tx1">
                    <a:tint val="75000"/>
                  </a:schemeClr>
                </a:solidFill>
              </a:defRPr>
            </a:lvl1pPr>
            <a:lvl2pPr marL="456234" indent="0">
              <a:buNone/>
              <a:defRPr sz="1800">
                <a:solidFill>
                  <a:schemeClr val="tx1">
                    <a:tint val="75000"/>
                  </a:schemeClr>
                </a:solidFill>
              </a:defRPr>
            </a:lvl2pPr>
            <a:lvl3pPr marL="912462" indent="0">
              <a:buNone/>
              <a:defRPr sz="1600">
                <a:solidFill>
                  <a:schemeClr val="tx1">
                    <a:tint val="75000"/>
                  </a:schemeClr>
                </a:solidFill>
              </a:defRPr>
            </a:lvl3pPr>
            <a:lvl4pPr marL="1368697" indent="0">
              <a:buNone/>
              <a:defRPr sz="1400">
                <a:solidFill>
                  <a:schemeClr val="tx1">
                    <a:tint val="75000"/>
                  </a:schemeClr>
                </a:solidFill>
              </a:defRPr>
            </a:lvl4pPr>
            <a:lvl5pPr marL="1824923" indent="0">
              <a:buNone/>
              <a:defRPr sz="1400">
                <a:solidFill>
                  <a:schemeClr val="tx1">
                    <a:tint val="75000"/>
                  </a:schemeClr>
                </a:solidFill>
              </a:defRPr>
            </a:lvl5pPr>
            <a:lvl6pPr marL="2281156" indent="0">
              <a:buNone/>
              <a:defRPr sz="1400">
                <a:solidFill>
                  <a:schemeClr val="tx1">
                    <a:tint val="75000"/>
                  </a:schemeClr>
                </a:solidFill>
              </a:defRPr>
            </a:lvl6pPr>
            <a:lvl7pPr marL="2737386" indent="0">
              <a:buNone/>
              <a:defRPr sz="1400">
                <a:solidFill>
                  <a:schemeClr val="tx1">
                    <a:tint val="75000"/>
                  </a:schemeClr>
                </a:solidFill>
              </a:defRPr>
            </a:lvl7pPr>
            <a:lvl8pPr marL="3193619" indent="0">
              <a:buNone/>
              <a:defRPr sz="1400">
                <a:solidFill>
                  <a:schemeClr val="tx1">
                    <a:tint val="75000"/>
                  </a:schemeClr>
                </a:solidFill>
              </a:defRPr>
            </a:lvl8pPr>
            <a:lvl9pPr marL="3649847"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740C73-AC5D-4E4A-92CF-D1564A5FC5ED}"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1153371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5"/>
            <a:ext cx="47449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6678"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471DBDB-CD3D-43E7-A0A4-97931DF53076}"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2049346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98" y="1535113"/>
            <a:ext cx="4376870" cy="639762"/>
          </a:xfrm>
        </p:spPr>
        <p:txBody>
          <a:bodyPr anchor="b"/>
          <a:lstStyle>
            <a:lvl1pPr marL="0" indent="0">
              <a:buNone/>
              <a:defRPr sz="2400" b="1"/>
            </a:lvl1pPr>
            <a:lvl2pPr marL="456234" indent="0">
              <a:buNone/>
              <a:defRPr sz="2000" b="1"/>
            </a:lvl2pPr>
            <a:lvl3pPr marL="912462" indent="0">
              <a:buNone/>
              <a:defRPr sz="1800" b="1"/>
            </a:lvl3pPr>
            <a:lvl4pPr marL="1368697" indent="0">
              <a:buNone/>
              <a:defRPr sz="1600" b="1"/>
            </a:lvl4pPr>
            <a:lvl5pPr marL="1824923" indent="0">
              <a:buNone/>
              <a:defRPr sz="1600" b="1"/>
            </a:lvl5pPr>
            <a:lvl6pPr marL="2281156" indent="0">
              <a:buNone/>
              <a:defRPr sz="1600" b="1"/>
            </a:lvl6pPr>
            <a:lvl7pPr marL="2737386" indent="0">
              <a:buNone/>
              <a:defRPr sz="1600" b="1"/>
            </a:lvl7pPr>
            <a:lvl8pPr marL="3193619" indent="0">
              <a:buNone/>
              <a:defRPr sz="1600" b="1"/>
            </a:lvl8pPr>
            <a:lvl9pPr marL="3649847"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98"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89" cy="639762"/>
          </a:xfrm>
        </p:spPr>
        <p:txBody>
          <a:bodyPr anchor="b"/>
          <a:lstStyle>
            <a:lvl1pPr marL="0" indent="0">
              <a:buNone/>
              <a:defRPr sz="2400" b="1"/>
            </a:lvl1pPr>
            <a:lvl2pPr marL="456234" indent="0">
              <a:buNone/>
              <a:defRPr sz="2000" b="1"/>
            </a:lvl2pPr>
            <a:lvl3pPr marL="912462" indent="0">
              <a:buNone/>
              <a:defRPr sz="1800" b="1"/>
            </a:lvl3pPr>
            <a:lvl4pPr marL="1368697" indent="0">
              <a:buNone/>
              <a:defRPr sz="1600" b="1"/>
            </a:lvl4pPr>
            <a:lvl5pPr marL="1824923" indent="0">
              <a:buNone/>
              <a:defRPr sz="1600" b="1"/>
            </a:lvl5pPr>
            <a:lvl6pPr marL="2281156" indent="0">
              <a:buNone/>
              <a:defRPr sz="1600" b="1"/>
            </a:lvl6pPr>
            <a:lvl7pPr marL="2737386" indent="0">
              <a:buNone/>
              <a:defRPr sz="1600" b="1"/>
            </a:lvl7pPr>
            <a:lvl8pPr marL="3193619" indent="0">
              <a:buNone/>
              <a:defRPr sz="1600" b="1"/>
            </a:lvl8pPr>
            <a:lvl9pPr marL="3649847"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77DE72-65C2-4C37-9175-923FF905A886}" type="datetime1">
              <a:rPr kumimoji="1" lang="ja-JP" altLang="en-US" smtClean="0"/>
              <a:t>2022/2/28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8741160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5C2719-E52D-4C36-A5A9-3EA35634C482}" type="datetime1">
              <a:rPr kumimoji="1" lang="ja-JP" altLang="en-US" smtClean="0"/>
              <a:t>2022/2/28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0008122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A9BD39-1E32-4672-AC74-AF5393AAA865}" type="datetime1">
              <a:rPr kumimoji="1" lang="ja-JP" altLang="en-US" smtClean="0"/>
              <a:t>2022/2/28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7445458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4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6234" indent="0">
              <a:buNone/>
              <a:defRPr sz="1200"/>
            </a:lvl2pPr>
            <a:lvl3pPr marL="912462" indent="0">
              <a:buNone/>
              <a:defRPr sz="1000"/>
            </a:lvl3pPr>
            <a:lvl4pPr marL="1368697" indent="0">
              <a:buNone/>
              <a:defRPr sz="900"/>
            </a:lvl4pPr>
            <a:lvl5pPr marL="1824923" indent="0">
              <a:buNone/>
              <a:defRPr sz="900"/>
            </a:lvl5pPr>
            <a:lvl6pPr marL="2281156" indent="0">
              <a:buNone/>
              <a:defRPr sz="900"/>
            </a:lvl6pPr>
            <a:lvl7pPr marL="2737386" indent="0">
              <a:buNone/>
              <a:defRPr sz="900"/>
            </a:lvl7pPr>
            <a:lvl8pPr marL="3193619" indent="0">
              <a:buNone/>
              <a:defRPr sz="900"/>
            </a:lvl8pPr>
            <a:lvl9pPr marL="3649847"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FDF0AD-3E68-4E93-BCA3-EAB7E3B38886}"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398834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828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6234" indent="0">
              <a:buNone/>
              <a:defRPr sz="2800"/>
            </a:lvl2pPr>
            <a:lvl3pPr marL="912462" indent="0">
              <a:buNone/>
              <a:defRPr sz="2400"/>
            </a:lvl3pPr>
            <a:lvl4pPr marL="1368697" indent="0">
              <a:buNone/>
              <a:defRPr sz="2000"/>
            </a:lvl4pPr>
            <a:lvl5pPr marL="1824923" indent="0">
              <a:buNone/>
              <a:defRPr sz="2000"/>
            </a:lvl5pPr>
            <a:lvl6pPr marL="2281156" indent="0">
              <a:buNone/>
              <a:defRPr sz="2000"/>
            </a:lvl6pPr>
            <a:lvl7pPr marL="2737386" indent="0">
              <a:buNone/>
              <a:defRPr sz="2000"/>
            </a:lvl7pPr>
            <a:lvl8pPr marL="3193619" indent="0">
              <a:buNone/>
              <a:defRPr sz="2000"/>
            </a:lvl8pPr>
            <a:lvl9pPr marL="3649847"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6234" indent="0">
              <a:buNone/>
              <a:defRPr sz="1200"/>
            </a:lvl2pPr>
            <a:lvl3pPr marL="912462" indent="0">
              <a:buNone/>
              <a:defRPr sz="1000"/>
            </a:lvl3pPr>
            <a:lvl4pPr marL="1368697" indent="0">
              <a:buNone/>
              <a:defRPr sz="900"/>
            </a:lvl4pPr>
            <a:lvl5pPr marL="1824923" indent="0">
              <a:buNone/>
              <a:defRPr sz="900"/>
            </a:lvl5pPr>
            <a:lvl6pPr marL="2281156" indent="0">
              <a:buNone/>
              <a:defRPr sz="900"/>
            </a:lvl6pPr>
            <a:lvl7pPr marL="2737386" indent="0">
              <a:buNone/>
              <a:defRPr sz="900"/>
            </a:lvl7pPr>
            <a:lvl8pPr marL="3193619" indent="0">
              <a:buNone/>
              <a:defRPr sz="900"/>
            </a:lvl8pPr>
            <a:lvl9pPr marL="3649847"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408D1A-069D-4B6A-B035-B3DCB54CF290}"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417252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D5A9D-597E-4B55-A390-5AAF903617F7}"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8092488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4"/>
            <a:ext cx="2412869"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44"/>
            <a:ext cx="7078662"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5FFDA-B37C-4125-B456-0B783384848E}"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83878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84" y="1600236"/>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491"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491" y="3938667"/>
            <a:ext cx="4381501" cy="2187575"/>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4"/>
          <p:cNvSpPr>
            <a:spLocks noGrp="1" noChangeArrowheads="1"/>
          </p:cNvSpPr>
          <p:nvPr>
            <p:ph type="dt" sz="half" idx="10"/>
          </p:nvPr>
        </p:nvSpPr>
        <p:spPr>
          <a:ln/>
        </p:spPr>
        <p:txBody>
          <a:bodyPr/>
          <a:lstStyle>
            <a:lvl1pPr>
              <a:defRPr/>
            </a:lvl1pPr>
          </a:lstStyle>
          <a:p>
            <a:pPr defTabSz="912462">
              <a:defRPr/>
            </a:pPr>
            <a:fld id="{1A26B9FC-2C07-4E44-9B4F-A3C5AFE3D527}" type="datetime1">
              <a:rPr lang="ja-JP" altLang="en-US" smtClean="0">
                <a:solidFill>
                  <a:prstClr val="black">
                    <a:tint val="75000"/>
                  </a:prstClr>
                </a:solidFill>
              </a:rPr>
              <a:pPr defTabSz="912462">
                <a:defRPr/>
              </a:pPr>
              <a:t>2022/2/28</a:t>
            </a:fld>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defTabSz="912462">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xfrm>
            <a:off x="7589148" y="6469753"/>
            <a:ext cx="2311400" cy="365125"/>
          </a:xfrm>
          <a:ln/>
        </p:spPr>
        <p:txBody>
          <a:bodyPr/>
          <a:lstStyle>
            <a:lvl1pPr>
              <a:defRPr sz="1600">
                <a:solidFill>
                  <a:schemeClr val="tx1"/>
                </a:solidFill>
              </a:defRPr>
            </a:lvl1pPr>
          </a:lstStyle>
          <a:p>
            <a:pPr defTabSz="912462">
              <a:defRPr/>
            </a:pPr>
            <a:fld id="{7C9234A2-8ADA-4EF3-9DD8-28F9A421E2F5}" type="slidenum">
              <a:rPr lang="en-US" altLang="ja-JP" smtClean="0">
                <a:solidFill>
                  <a:prstClr val="black"/>
                </a:solidFill>
              </a:rPr>
              <a:pPr defTabSz="912462">
                <a:defRPr/>
              </a:pPr>
              <a:t>‹#›</a:t>
            </a:fld>
            <a:endParaRPr lang="en-US" altLang="ja-JP" dirty="0">
              <a:solidFill>
                <a:prstClr val="black"/>
              </a:solidFill>
            </a:endParaRPr>
          </a:p>
        </p:txBody>
      </p:sp>
    </p:spTree>
    <p:extLst>
      <p:ext uri="{BB962C8B-B14F-4D97-AF65-F5344CB8AC3E}">
        <p14:creationId xmlns:p14="http://schemas.microsoft.com/office/powerpoint/2010/main" val="1346361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2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745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7202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676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174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36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44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9183470" y="6493718"/>
            <a:ext cx="722530" cy="365125"/>
          </a:xfrm>
        </p:spPr>
        <p:txBody>
          <a:bodyPr/>
          <a:lstStyle>
            <a:lvl1pPr>
              <a:defRPr>
                <a:solidFill>
                  <a:schemeClr val="tx1"/>
                </a:solidFill>
              </a:defRPr>
            </a:lvl1pPr>
          </a:lstStyle>
          <a:p>
            <a:pPr>
              <a:defRPr/>
            </a:pPr>
            <a:fld id="{A5A05A7F-8CE3-4109-9362-34BB9F9E23C9}"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88889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856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547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449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4308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1071027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9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964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1709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68"/>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2454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9864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672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48" y="4407749"/>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948" y="2906722"/>
            <a:ext cx="8420101" cy="1500187"/>
          </a:xfrm>
        </p:spPr>
        <p:txBody>
          <a:bodyPr anchor="b"/>
          <a:lstStyle>
            <a:lvl1pPr marL="0" indent="0">
              <a:buNone/>
              <a:defRPr sz="2000">
                <a:solidFill>
                  <a:schemeClr val="tx1">
                    <a:tint val="75000"/>
                  </a:schemeClr>
                </a:solidFill>
              </a:defRPr>
            </a:lvl1pPr>
            <a:lvl2pPr marL="456237"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4" indent="0">
              <a:buNone/>
              <a:defRPr sz="1400">
                <a:solidFill>
                  <a:schemeClr val="tx1">
                    <a:tint val="75000"/>
                  </a:schemeClr>
                </a:solidFill>
              </a:defRPr>
            </a:lvl7pPr>
            <a:lvl8pPr marL="3193672" indent="0">
              <a:buNone/>
              <a:defRPr sz="1400">
                <a:solidFill>
                  <a:schemeClr val="tx1">
                    <a:tint val="75000"/>
                  </a:schemeClr>
                </a:solidFill>
              </a:defRPr>
            </a:lvl8pPr>
            <a:lvl9pPr marL="3649912"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0085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48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99013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166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259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0080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3016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5530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359806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187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604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35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95370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23562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5630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8872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4517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4928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3130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1426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7652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0960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2" y="1535113"/>
            <a:ext cx="4376738" cy="639762"/>
          </a:xfrm>
        </p:spPr>
        <p:txBody>
          <a:bodyPr anchor="b"/>
          <a:lstStyle>
            <a:lvl1pPr marL="0" indent="0">
              <a:buNone/>
              <a:defRPr sz="2400" b="1"/>
            </a:lvl1pPr>
            <a:lvl2pPr marL="456237"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4" indent="0">
              <a:buNone/>
              <a:defRPr sz="1600" b="1"/>
            </a:lvl7pPr>
            <a:lvl8pPr marL="3193672" indent="0">
              <a:buNone/>
              <a:defRPr sz="1600" b="1"/>
            </a:lvl8pPr>
            <a:lvl9pPr marL="3649912"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2"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28" y="1535113"/>
            <a:ext cx="4378325" cy="639762"/>
          </a:xfrm>
        </p:spPr>
        <p:txBody>
          <a:bodyPr anchor="b"/>
          <a:lstStyle>
            <a:lvl1pPr marL="0" indent="0">
              <a:buNone/>
              <a:defRPr sz="2400" b="1"/>
            </a:lvl1pPr>
            <a:lvl2pPr marL="456237"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4" indent="0">
              <a:buNone/>
              <a:defRPr sz="1600" b="1"/>
            </a:lvl7pPr>
            <a:lvl8pPr marL="3193672" indent="0">
              <a:buNone/>
              <a:defRPr sz="1600" b="1"/>
            </a:lvl8pPr>
            <a:lvl9pPr marL="3649912"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28"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7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348045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idx="10"/>
          </p:nvPr>
        </p:nvSpPr>
        <p:spPr/>
        <p:txBody>
          <a:bodyPr/>
          <a:lstStyle/>
          <a:p>
            <a:pPr>
              <a:defRPr/>
            </a:pPr>
            <a:endParaRPr lang="en-US"/>
          </a:p>
        </p:txBody>
      </p:sp>
      <p:sp>
        <p:nvSpPr>
          <p:cNvPr id="4" name="日付プレースホルダ 3"/>
          <p:cNvSpPr>
            <a:spLocks noGrp="1"/>
          </p:cNvSpPr>
          <p:nvPr>
            <p:ph type="dt" idx="11"/>
          </p:nvPr>
        </p:nvSpPr>
        <p:spPr/>
        <p:txBody>
          <a:bodyPr/>
          <a:lstStyle/>
          <a:p>
            <a:pPr>
              <a:defRPr/>
            </a:pPr>
            <a:endParaRPr lang="en-US"/>
          </a:p>
        </p:txBody>
      </p:sp>
      <p:sp>
        <p:nvSpPr>
          <p:cNvPr id="6" name="スライド番号プレースホルダ 5"/>
          <p:cNvSpPr>
            <a:spLocks noGrp="1"/>
          </p:cNvSpPr>
          <p:nvPr>
            <p:ph type="sldNum" idx="13"/>
          </p:nvPr>
        </p:nvSpPr>
        <p:spPr/>
        <p:txBody>
          <a:bodyPr/>
          <a:lstStyle/>
          <a:p>
            <a:pPr>
              <a:defRPr/>
            </a:pPr>
            <a:fld id="{0A5E7D25-73C3-490F-81B1-205AECC7BFEC}" type="slidenum">
              <a:rPr lang="en-US" smtClean="0"/>
              <a:pPr>
                <a:defRPr/>
              </a:pPr>
              <a:t>‹#›</a:t>
            </a:fld>
            <a:endParaRPr lang="en-US"/>
          </a:p>
        </p:txBody>
      </p:sp>
    </p:spTree>
    <p:extLst>
      <p:ext uri="{BB962C8B-B14F-4D97-AF65-F5344CB8AC3E}">
        <p14:creationId xmlns:p14="http://schemas.microsoft.com/office/powerpoint/2010/main" val="723717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676" y="2130428"/>
            <a:ext cx="8418648"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824" y="3886200"/>
            <a:ext cx="69343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7C4E106-E4D4-4543-B6B1-4D754DB78274}"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6172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909DE9-9274-43E2-8958-77DC6B5E51A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9829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8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175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45941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6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67228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4"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99598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4"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4"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6745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157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0200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39023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4"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3713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6158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5037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2034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4"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79065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4"/>
            <a:ext cx="6934200" cy="1752599"/>
          </a:xfrm>
        </p:spPr>
        <p:txBody>
          <a:bodyPr/>
          <a:lstStyle>
            <a:lvl1pPr marL="0" indent="0" algn="ctr">
              <a:buNone/>
              <a:defRPr>
                <a:solidFill>
                  <a:schemeClr val="tx1">
                    <a:tint val="75000"/>
                  </a:schemeClr>
                </a:solidFill>
              </a:defRPr>
            </a:lvl1pPr>
            <a:lvl2pPr marL="407361" indent="0" algn="ctr">
              <a:buNone/>
              <a:defRPr>
                <a:solidFill>
                  <a:schemeClr val="tx1">
                    <a:tint val="75000"/>
                  </a:schemeClr>
                </a:solidFill>
              </a:defRPr>
            </a:lvl2pPr>
            <a:lvl3pPr marL="814721" indent="0" algn="ctr">
              <a:buNone/>
              <a:defRPr>
                <a:solidFill>
                  <a:schemeClr val="tx1">
                    <a:tint val="75000"/>
                  </a:schemeClr>
                </a:solidFill>
              </a:defRPr>
            </a:lvl3pPr>
            <a:lvl4pPr marL="1222081" indent="0" algn="ctr">
              <a:buNone/>
              <a:defRPr>
                <a:solidFill>
                  <a:schemeClr val="tx1">
                    <a:tint val="75000"/>
                  </a:schemeClr>
                </a:solidFill>
              </a:defRPr>
            </a:lvl4pPr>
            <a:lvl5pPr marL="1629441" indent="0" algn="ctr">
              <a:buNone/>
              <a:defRPr>
                <a:solidFill>
                  <a:schemeClr val="tx1">
                    <a:tint val="75000"/>
                  </a:schemeClr>
                </a:solidFill>
              </a:defRPr>
            </a:lvl5pPr>
            <a:lvl6pPr marL="2036802" indent="0" algn="ctr">
              <a:buNone/>
              <a:defRPr>
                <a:solidFill>
                  <a:schemeClr val="tx1">
                    <a:tint val="75000"/>
                  </a:schemeClr>
                </a:solidFill>
              </a:defRPr>
            </a:lvl6pPr>
            <a:lvl7pPr marL="2444163" indent="0" algn="ctr">
              <a:buNone/>
              <a:defRPr>
                <a:solidFill>
                  <a:schemeClr val="tx1">
                    <a:tint val="75000"/>
                  </a:schemeClr>
                </a:solidFill>
              </a:defRPr>
            </a:lvl7pPr>
            <a:lvl8pPr marL="2851523" indent="0" algn="ctr">
              <a:buNone/>
              <a:defRPr>
                <a:solidFill>
                  <a:schemeClr val="tx1">
                    <a:tint val="75000"/>
                  </a:schemeClr>
                </a:solidFill>
              </a:defRPr>
            </a:lvl8pPr>
            <a:lvl9pPr marL="32588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2756667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3638776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56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782">
                <a:solidFill>
                  <a:schemeClr val="tx1">
                    <a:tint val="75000"/>
                  </a:schemeClr>
                </a:solidFill>
              </a:defRPr>
            </a:lvl1pPr>
            <a:lvl2pPr marL="407361" indent="0">
              <a:buNone/>
              <a:defRPr sz="1604">
                <a:solidFill>
                  <a:schemeClr val="tx1">
                    <a:tint val="75000"/>
                  </a:schemeClr>
                </a:solidFill>
              </a:defRPr>
            </a:lvl2pPr>
            <a:lvl3pPr marL="814721" indent="0">
              <a:buNone/>
              <a:defRPr sz="1426">
                <a:solidFill>
                  <a:schemeClr val="tx1">
                    <a:tint val="75000"/>
                  </a:schemeClr>
                </a:solidFill>
              </a:defRPr>
            </a:lvl3pPr>
            <a:lvl4pPr marL="1222081" indent="0">
              <a:buNone/>
              <a:defRPr sz="1248">
                <a:solidFill>
                  <a:schemeClr val="tx1">
                    <a:tint val="75000"/>
                  </a:schemeClr>
                </a:solidFill>
              </a:defRPr>
            </a:lvl4pPr>
            <a:lvl5pPr marL="1629441" indent="0">
              <a:buNone/>
              <a:defRPr sz="1248">
                <a:solidFill>
                  <a:schemeClr val="tx1">
                    <a:tint val="75000"/>
                  </a:schemeClr>
                </a:solidFill>
              </a:defRPr>
            </a:lvl5pPr>
            <a:lvl6pPr marL="2036802" indent="0">
              <a:buNone/>
              <a:defRPr sz="1248">
                <a:solidFill>
                  <a:schemeClr val="tx1">
                    <a:tint val="75000"/>
                  </a:schemeClr>
                </a:solidFill>
              </a:defRPr>
            </a:lvl6pPr>
            <a:lvl7pPr marL="2444163" indent="0">
              <a:buNone/>
              <a:defRPr sz="1248">
                <a:solidFill>
                  <a:schemeClr val="tx1">
                    <a:tint val="75000"/>
                  </a:schemeClr>
                </a:solidFill>
              </a:defRPr>
            </a:lvl7pPr>
            <a:lvl8pPr marL="2851523" indent="0">
              <a:buNone/>
              <a:defRPr sz="1248">
                <a:solidFill>
                  <a:schemeClr val="tx1">
                    <a:tint val="75000"/>
                  </a:schemeClr>
                </a:solidFill>
              </a:defRPr>
            </a:lvl8pPr>
            <a:lvl9pPr marL="3258883" indent="0">
              <a:buNone/>
              <a:defRPr sz="1248">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3110634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9"/>
            <a:ext cx="4381502"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5" y="1600209"/>
            <a:ext cx="4381502"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208537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sz="1400">
                <a:solidFill>
                  <a:schemeClr val="tx1"/>
                </a:solidFill>
                <a:latin typeface="HG丸ｺﾞｼｯｸM-PRO" panose="020F0600000000000000" pitchFamily="50" charset="-128"/>
                <a:ea typeface="HG丸ｺﾞｼｯｸM-PRO" panose="020F0600000000000000" pitchFamily="50" charset="-128"/>
              </a:defRPr>
            </a:lvl1pPr>
          </a:lstStyle>
          <a:p>
            <a:pPr>
              <a:defRPr/>
            </a:pPr>
            <a:fld id="{F95793F0-1422-48A7-88C7-0432C15BFF5A}"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532545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8"/>
            <a:ext cx="4376738"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6"/>
            <a:ext cx="4378325"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8"/>
            <a:ext cx="4378325"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31307539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1215025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4142797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5"/>
            <a:ext cx="3259138" cy="1162049"/>
          </a:xfrm>
        </p:spPr>
        <p:txBody>
          <a:bodyPr anchor="b"/>
          <a:lstStyle>
            <a:lvl1pPr algn="l">
              <a:defRPr sz="17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4"/>
          </a:xfrm>
        </p:spPr>
        <p:txBody>
          <a:bodyPr/>
          <a:lstStyle>
            <a:lvl1pPr>
              <a:defRPr sz="2852"/>
            </a:lvl1pPr>
            <a:lvl2pPr>
              <a:defRPr sz="2495"/>
            </a:lvl2pPr>
            <a:lvl3pPr>
              <a:defRPr sz="2139"/>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3" y="1435106"/>
            <a:ext cx="3259138" cy="4691063"/>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10812769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4"/>
            <a:ext cx="5943600" cy="566739"/>
          </a:xfrm>
        </p:spPr>
        <p:txBody>
          <a:bodyPr anchor="b"/>
          <a:lstStyle>
            <a:lvl1pPr algn="l">
              <a:defRPr sz="17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852"/>
            </a:lvl1pPr>
            <a:lvl2pPr marL="407361" indent="0">
              <a:buNone/>
              <a:defRPr sz="2495"/>
            </a:lvl2pPr>
            <a:lvl3pPr marL="814721" indent="0">
              <a:buNone/>
              <a:defRPr sz="2139"/>
            </a:lvl3pPr>
            <a:lvl4pPr marL="1222081" indent="0">
              <a:buNone/>
              <a:defRPr sz="1782"/>
            </a:lvl4pPr>
            <a:lvl5pPr marL="1629441" indent="0">
              <a:buNone/>
              <a:defRPr sz="1782"/>
            </a:lvl5pPr>
            <a:lvl6pPr marL="2036802" indent="0">
              <a:buNone/>
              <a:defRPr sz="1782"/>
            </a:lvl6pPr>
            <a:lvl7pPr marL="2444163" indent="0">
              <a:buNone/>
              <a:defRPr sz="1782"/>
            </a:lvl7pPr>
            <a:lvl8pPr marL="2851523" indent="0">
              <a:buNone/>
              <a:defRPr sz="1782"/>
            </a:lvl8pPr>
            <a:lvl9pPr marL="3258883" indent="0">
              <a:buNone/>
              <a:defRPr sz="1782"/>
            </a:lvl9pPr>
          </a:lstStyle>
          <a:p>
            <a:pPr lvl="0"/>
            <a:endParaRPr lang="ja-JP" altLang="en-US" noProof="0" smtClean="0"/>
          </a:p>
        </p:txBody>
      </p:sp>
      <p:sp>
        <p:nvSpPr>
          <p:cNvPr id="4" name="テキスト プレースホルダ 3"/>
          <p:cNvSpPr>
            <a:spLocks noGrp="1"/>
          </p:cNvSpPr>
          <p:nvPr>
            <p:ph type="body" sz="half" idx="2"/>
          </p:nvPr>
        </p:nvSpPr>
        <p:spPr>
          <a:xfrm>
            <a:off x="1941513" y="5367342"/>
            <a:ext cx="5943600" cy="804861"/>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771202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4161004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885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4" y="274641"/>
            <a:ext cx="6534150"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37818464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7" y="213058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0" y="3886200"/>
            <a:ext cx="69342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5" indent="0" algn="ctr">
              <a:buNone/>
              <a:defRPr>
                <a:solidFill>
                  <a:schemeClr val="tx1">
                    <a:tint val="75000"/>
                  </a:schemeClr>
                </a:solidFill>
              </a:defRPr>
            </a:lvl3pPr>
            <a:lvl4pPr marL="1371187" indent="0" algn="ctr">
              <a:buNone/>
              <a:defRPr>
                <a:solidFill>
                  <a:schemeClr val="tx1">
                    <a:tint val="75000"/>
                  </a:schemeClr>
                </a:solidFill>
              </a:defRPr>
            </a:lvl4pPr>
            <a:lvl5pPr marL="1828250" indent="0" algn="ctr">
              <a:buNone/>
              <a:defRPr>
                <a:solidFill>
                  <a:schemeClr val="tx1">
                    <a:tint val="75000"/>
                  </a:schemeClr>
                </a:solidFill>
              </a:defRPr>
            </a:lvl5pPr>
            <a:lvl6pPr marL="2285312" indent="0" algn="ctr">
              <a:buNone/>
              <a:defRPr>
                <a:solidFill>
                  <a:schemeClr val="tx1">
                    <a:tint val="75000"/>
                  </a:schemeClr>
                </a:solidFill>
              </a:defRPr>
            </a:lvl6pPr>
            <a:lvl7pPr marL="2742375" indent="0" algn="ctr">
              <a:buNone/>
              <a:defRPr>
                <a:solidFill>
                  <a:schemeClr val="tx1">
                    <a:tint val="75000"/>
                  </a:schemeClr>
                </a:solidFill>
              </a:defRPr>
            </a:lvl7pPr>
            <a:lvl8pPr marL="3199437" indent="0" algn="ctr">
              <a:buNone/>
              <a:defRPr>
                <a:solidFill>
                  <a:schemeClr val="tx1">
                    <a:tint val="75000"/>
                  </a:schemeClr>
                </a:solidFill>
              </a:defRPr>
            </a:lvl8pPr>
            <a:lvl9pPr marL="36565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176F9F4-3CE0-4A59-8C81-5B2F9FA4FDCA}"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837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6FFF0EA-B196-419E-A4DB-315C10B692B1}"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6467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5" y="4407046"/>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65" y="2906723"/>
            <a:ext cx="84201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5" indent="0">
              <a:buNone/>
              <a:defRPr sz="1600">
                <a:solidFill>
                  <a:schemeClr val="tx1">
                    <a:tint val="75000"/>
                  </a:schemeClr>
                </a:solidFill>
              </a:defRPr>
            </a:lvl3pPr>
            <a:lvl4pPr marL="1371187" indent="0">
              <a:buNone/>
              <a:defRPr sz="1400">
                <a:solidFill>
                  <a:schemeClr val="tx1">
                    <a:tint val="75000"/>
                  </a:schemeClr>
                </a:solidFill>
              </a:defRPr>
            </a:lvl4pPr>
            <a:lvl5pPr marL="1828250" indent="0">
              <a:buNone/>
              <a:defRPr sz="1400">
                <a:solidFill>
                  <a:schemeClr val="tx1">
                    <a:tint val="75000"/>
                  </a:schemeClr>
                </a:solidFill>
              </a:defRPr>
            </a:lvl5pPr>
            <a:lvl6pPr marL="2285312" indent="0">
              <a:buNone/>
              <a:defRPr sz="1400">
                <a:solidFill>
                  <a:schemeClr val="tx1">
                    <a:tint val="75000"/>
                  </a:schemeClr>
                </a:solidFill>
              </a:defRPr>
            </a:lvl6pPr>
            <a:lvl7pPr marL="2742375" indent="0">
              <a:buNone/>
              <a:defRPr sz="1400">
                <a:solidFill>
                  <a:schemeClr val="tx1">
                    <a:tint val="75000"/>
                  </a:schemeClr>
                </a:solidFill>
              </a:defRPr>
            </a:lvl7pPr>
            <a:lvl8pPr marL="3199437" indent="0">
              <a:buNone/>
              <a:defRPr sz="1400">
                <a:solidFill>
                  <a:schemeClr val="tx1">
                    <a:tint val="75000"/>
                  </a:schemeClr>
                </a:solidFill>
              </a:defRPr>
            </a:lvl8pPr>
            <a:lvl9pPr marL="36565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93C5EA7-9E0D-4977-A166-2DCF140DB3DA}"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9162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37" y="273050"/>
            <a:ext cx="325913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437" y="1435103"/>
            <a:ext cx="3259136" cy="4691063"/>
          </a:xfrm>
        </p:spPr>
        <p:txBody>
          <a:bodyPr/>
          <a:lstStyle>
            <a:lvl1pPr marL="0" indent="0">
              <a:buNone/>
              <a:defRPr sz="1400"/>
            </a:lvl1pPr>
            <a:lvl2pPr marL="456237"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4" indent="0">
              <a:buNone/>
              <a:defRPr sz="900"/>
            </a:lvl7pPr>
            <a:lvl8pPr marL="3193672" indent="0">
              <a:buNone/>
              <a:defRPr sz="900"/>
            </a:lvl8pPr>
            <a:lvl9pPr marL="3649912"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4486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4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63"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B9F3DDD-EF12-4E09-897D-4F055C1B67DB}"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0398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6" y="1535113"/>
            <a:ext cx="4376737"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6"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17E0029-E38C-4B76-BD43-81F0483C53F7}"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323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4849FBD-1207-4FD5-A54F-047D5A482311}"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9352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3CB310B-9925-4A49-8751-64256227E9E3}"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499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4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4" y="1435111"/>
            <a:ext cx="3259138" cy="4691063"/>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F17708B-D04E-4125-A417-79BCE031B003}"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6088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7062" indent="0">
              <a:buNone/>
              <a:defRPr sz="2800"/>
            </a:lvl2pPr>
            <a:lvl3pPr marL="914125" indent="0">
              <a:buNone/>
              <a:defRPr sz="2400"/>
            </a:lvl3pPr>
            <a:lvl4pPr marL="1371187" indent="0">
              <a:buNone/>
              <a:defRPr sz="2000"/>
            </a:lvl4pPr>
            <a:lvl5pPr marL="1828250" indent="0">
              <a:buNone/>
              <a:defRPr sz="2000"/>
            </a:lvl5pPr>
            <a:lvl6pPr marL="2285312" indent="0">
              <a:buNone/>
              <a:defRPr sz="2000"/>
            </a:lvl6pPr>
            <a:lvl7pPr marL="2742375" indent="0">
              <a:buNone/>
              <a:defRPr sz="2000"/>
            </a:lvl7pPr>
            <a:lvl8pPr marL="3199437" indent="0">
              <a:buNone/>
              <a:defRPr sz="2000"/>
            </a:lvl8pPr>
            <a:lvl9pPr marL="36565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8" y="5367339"/>
            <a:ext cx="5943600" cy="804862"/>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3E4412-D220-4867-9717-CBA39D97B301}"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9546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12D0A0B-F3BF-452C-AF65-A17F7C103778}"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568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35"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219B090-FCE7-4FDB-8738-C27B1B672F2B}"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7084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5"/>
            <a:ext cx="6934200" cy="1752599"/>
          </a:xfrm>
        </p:spPr>
        <p:txBody>
          <a:bodyPr/>
          <a:lstStyle>
            <a:lvl1pPr marL="0" indent="0" algn="ctr">
              <a:buNone/>
              <a:defRPr>
                <a:solidFill>
                  <a:schemeClr val="tx1">
                    <a:tint val="75000"/>
                  </a:schemeClr>
                </a:solidFill>
              </a:defRPr>
            </a:lvl1pPr>
            <a:lvl2pPr marL="388272" indent="0" algn="ctr">
              <a:buNone/>
              <a:defRPr>
                <a:solidFill>
                  <a:schemeClr val="tx1">
                    <a:tint val="75000"/>
                  </a:schemeClr>
                </a:solidFill>
              </a:defRPr>
            </a:lvl2pPr>
            <a:lvl3pPr marL="776544" indent="0" algn="ctr">
              <a:buNone/>
              <a:defRPr>
                <a:solidFill>
                  <a:schemeClr val="tx1">
                    <a:tint val="75000"/>
                  </a:schemeClr>
                </a:solidFill>
              </a:defRPr>
            </a:lvl3pPr>
            <a:lvl4pPr marL="1164817" indent="0" algn="ctr">
              <a:buNone/>
              <a:defRPr>
                <a:solidFill>
                  <a:schemeClr val="tx1">
                    <a:tint val="75000"/>
                  </a:schemeClr>
                </a:solidFill>
              </a:defRPr>
            </a:lvl4pPr>
            <a:lvl5pPr marL="1553088" indent="0" algn="ctr">
              <a:buNone/>
              <a:defRPr>
                <a:solidFill>
                  <a:schemeClr val="tx1">
                    <a:tint val="75000"/>
                  </a:schemeClr>
                </a:solidFill>
              </a:defRPr>
            </a:lvl5pPr>
            <a:lvl6pPr marL="1941361" indent="0" algn="ctr">
              <a:buNone/>
              <a:defRPr>
                <a:solidFill>
                  <a:schemeClr val="tx1">
                    <a:tint val="75000"/>
                  </a:schemeClr>
                </a:solidFill>
              </a:defRPr>
            </a:lvl6pPr>
            <a:lvl7pPr marL="2329632" indent="0" algn="ctr">
              <a:buNone/>
              <a:defRPr>
                <a:solidFill>
                  <a:schemeClr val="tx1">
                    <a:tint val="75000"/>
                  </a:schemeClr>
                </a:solidFill>
              </a:defRPr>
            </a:lvl7pPr>
            <a:lvl8pPr marL="2717905" indent="0" algn="ctr">
              <a:buNone/>
              <a:defRPr>
                <a:solidFill>
                  <a:schemeClr val="tx1">
                    <a:tint val="75000"/>
                  </a:schemeClr>
                </a:solidFill>
              </a:defRPr>
            </a:lvl8pPr>
            <a:lvl9pPr marL="3106176"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22643950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81538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6237"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4" indent="0">
              <a:buNone/>
              <a:defRPr sz="2000"/>
            </a:lvl7pPr>
            <a:lvl8pPr marL="3193672" indent="0">
              <a:buNone/>
              <a:defRPr sz="2000"/>
            </a:lvl8pPr>
            <a:lvl9pPr marL="3649912"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8" y="5367338"/>
            <a:ext cx="5943600" cy="804862"/>
          </a:xfrm>
        </p:spPr>
        <p:txBody>
          <a:bodyPr/>
          <a:lstStyle>
            <a:lvl1pPr marL="0" indent="0">
              <a:buNone/>
              <a:defRPr sz="1400"/>
            </a:lvl1pPr>
            <a:lvl2pPr marL="456237"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4" indent="0">
              <a:buNone/>
              <a:defRPr sz="900"/>
            </a:lvl7pPr>
            <a:lvl8pPr marL="3193672" indent="0">
              <a:buNone/>
              <a:defRPr sz="900"/>
            </a:lvl8pPr>
            <a:lvl9pPr marL="3649912"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74298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397"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699">
                <a:solidFill>
                  <a:schemeClr val="tx1">
                    <a:tint val="75000"/>
                  </a:schemeClr>
                </a:solidFill>
              </a:defRPr>
            </a:lvl1pPr>
            <a:lvl2pPr marL="388272" indent="0">
              <a:buNone/>
              <a:defRPr sz="1529">
                <a:solidFill>
                  <a:schemeClr val="tx1">
                    <a:tint val="75000"/>
                  </a:schemeClr>
                </a:solidFill>
              </a:defRPr>
            </a:lvl2pPr>
            <a:lvl3pPr marL="776544" indent="0">
              <a:buNone/>
              <a:defRPr sz="1359">
                <a:solidFill>
                  <a:schemeClr val="tx1">
                    <a:tint val="75000"/>
                  </a:schemeClr>
                </a:solidFill>
              </a:defRPr>
            </a:lvl3pPr>
            <a:lvl4pPr marL="1164817" indent="0">
              <a:buNone/>
              <a:defRPr sz="1189">
                <a:solidFill>
                  <a:schemeClr val="tx1">
                    <a:tint val="75000"/>
                  </a:schemeClr>
                </a:solidFill>
              </a:defRPr>
            </a:lvl4pPr>
            <a:lvl5pPr marL="1553088" indent="0">
              <a:buNone/>
              <a:defRPr sz="1189">
                <a:solidFill>
                  <a:schemeClr val="tx1">
                    <a:tint val="75000"/>
                  </a:schemeClr>
                </a:solidFill>
              </a:defRPr>
            </a:lvl5pPr>
            <a:lvl6pPr marL="1941361" indent="0">
              <a:buNone/>
              <a:defRPr sz="1189">
                <a:solidFill>
                  <a:schemeClr val="tx1">
                    <a:tint val="75000"/>
                  </a:schemeClr>
                </a:solidFill>
              </a:defRPr>
            </a:lvl6pPr>
            <a:lvl7pPr marL="2329632" indent="0">
              <a:buNone/>
              <a:defRPr sz="1189">
                <a:solidFill>
                  <a:schemeClr val="tx1">
                    <a:tint val="75000"/>
                  </a:schemeClr>
                </a:solidFill>
              </a:defRPr>
            </a:lvl7pPr>
            <a:lvl8pPr marL="2717905" indent="0">
              <a:buNone/>
              <a:defRPr sz="1189">
                <a:solidFill>
                  <a:schemeClr val="tx1">
                    <a:tint val="75000"/>
                  </a:schemeClr>
                </a:solidFill>
              </a:defRPr>
            </a:lvl8pPr>
            <a:lvl9pPr marL="3106176" indent="0">
              <a:buNone/>
              <a:defRPr sz="1189">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869303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10"/>
            <a:ext cx="4381501" cy="4525963"/>
          </a:xfrm>
        </p:spPr>
        <p:txBody>
          <a:bodyPr/>
          <a:lstStyle>
            <a:lvl1pPr>
              <a:defRPr sz="2378"/>
            </a:lvl1pPr>
            <a:lvl2pPr>
              <a:defRPr sz="2038"/>
            </a:lvl2pPr>
            <a:lvl3pPr>
              <a:defRPr sz="1699"/>
            </a:lvl3pPr>
            <a:lvl4pPr>
              <a:defRPr sz="1529"/>
            </a:lvl4pPr>
            <a:lvl5pPr>
              <a:defRPr sz="1529"/>
            </a:lvl5pPr>
            <a:lvl6pPr>
              <a:defRPr sz="1529"/>
            </a:lvl6pPr>
            <a:lvl7pPr>
              <a:defRPr sz="1529"/>
            </a:lvl7pPr>
            <a:lvl8pPr>
              <a:defRPr sz="1529"/>
            </a:lvl8pPr>
            <a:lvl9pPr>
              <a:defRPr sz="152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7" y="1600210"/>
            <a:ext cx="4381501" cy="4525963"/>
          </a:xfrm>
        </p:spPr>
        <p:txBody>
          <a:bodyPr/>
          <a:lstStyle>
            <a:lvl1pPr>
              <a:defRPr sz="2378"/>
            </a:lvl1pPr>
            <a:lvl2pPr>
              <a:defRPr sz="2038"/>
            </a:lvl2pPr>
            <a:lvl3pPr>
              <a:defRPr sz="1699"/>
            </a:lvl3pPr>
            <a:lvl4pPr>
              <a:defRPr sz="1529"/>
            </a:lvl4pPr>
            <a:lvl5pPr>
              <a:defRPr sz="1529"/>
            </a:lvl5pPr>
            <a:lvl6pPr>
              <a:defRPr sz="1529"/>
            </a:lvl6pPr>
            <a:lvl7pPr>
              <a:defRPr sz="1529"/>
            </a:lvl7pPr>
            <a:lvl8pPr>
              <a:defRPr sz="1529"/>
            </a:lvl8pPr>
            <a:lvl9pPr>
              <a:defRPr sz="152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2825317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038" b="1"/>
            </a:lvl1pPr>
            <a:lvl2pPr marL="388272" indent="0">
              <a:buNone/>
              <a:defRPr sz="1699" b="1"/>
            </a:lvl2pPr>
            <a:lvl3pPr marL="776544" indent="0">
              <a:buNone/>
              <a:defRPr sz="1529" b="1"/>
            </a:lvl3pPr>
            <a:lvl4pPr marL="1164817" indent="0">
              <a:buNone/>
              <a:defRPr sz="1359" b="1"/>
            </a:lvl4pPr>
            <a:lvl5pPr marL="1553088" indent="0">
              <a:buNone/>
              <a:defRPr sz="1359" b="1"/>
            </a:lvl5pPr>
            <a:lvl6pPr marL="1941361" indent="0">
              <a:buNone/>
              <a:defRPr sz="1359" b="1"/>
            </a:lvl6pPr>
            <a:lvl7pPr marL="2329632" indent="0">
              <a:buNone/>
              <a:defRPr sz="1359" b="1"/>
            </a:lvl7pPr>
            <a:lvl8pPr marL="2717905" indent="0">
              <a:buNone/>
              <a:defRPr sz="1359" b="1"/>
            </a:lvl8pPr>
            <a:lvl9pPr marL="3106176" indent="0">
              <a:buNone/>
              <a:defRPr sz="1359"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9"/>
            <a:ext cx="4376738" cy="3951287"/>
          </a:xfrm>
        </p:spPr>
        <p:txBody>
          <a:bodyPr/>
          <a:lstStyle>
            <a:lvl1pPr>
              <a:defRPr sz="2038"/>
            </a:lvl1pPr>
            <a:lvl2pPr>
              <a:defRPr sz="1699"/>
            </a:lvl2pPr>
            <a:lvl3pPr>
              <a:defRPr sz="1529"/>
            </a:lvl3pPr>
            <a:lvl4pPr>
              <a:defRPr sz="1359"/>
            </a:lvl4pPr>
            <a:lvl5pPr>
              <a:defRPr sz="1359"/>
            </a:lvl5pPr>
            <a:lvl6pPr>
              <a:defRPr sz="1359"/>
            </a:lvl6pPr>
            <a:lvl7pPr>
              <a:defRPr sz="1359"/>
            </a:lvl7pPr>
            <a:lvl8pPr>
              <a:defRPr sz="1359"/>
            </a:lvl8pPr>
            <a:lvl9pPr>
              <a:defRPr sz="135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6"/>
            <a:ext cx="4378325" cy="639762"/>
          </a:xfrm>
        </p:spPr>
        <p:txBody>
          <a:bodyPr anchor="b"/>
          <a:lstStyle>
            <a:lvl1pPr marL="0" indent="0">
              <a:buNone/>
              <a:defRPr sz="2038" b="1"/>
            </a:lvl1pPr>
            <a:lvl2pPr marL="388272" indent="0">
              <a:buNone/>
              <a:defRPr sz="1699" b="1"/>
            </a:lvl2pPr>
            <a:lvl3pPr marL="776544" indent="0">
              <a:buNone/>
              <a:defRPr sz="1529" b="1"/>
            </a:lvl3pPr>
            <a:lvl4pPr marL="1164817" indent="0">
              <a:buNone/>
              <a:defRPr sz="1359" b="1"/>
            </a:lvl4pPr>
            <a:lvl5pPr marL="1553088" indent="0">
              <a:buNone/>
              <a:defRPr sz="1359" b="1"/>
            </a:lvl5pPr>
            <a:lvl6pPr marL="1941361" indent="0">
              <a:buNone/>
              <a:defRPr sz="1359" b="1"/>
            </a:lvl6pPr>
            <a:lvl7pPr marL="2329632" indent="0">
              <a:buNone/>
              <a:defRPr sz="1359" b="1"/>
            </a:lvl7pPr>
            <a:lvl8pPr marL="2717905" indent="0">
              <a:buNone/>
              <a:defRPr sz="1359" b="1"/>
            </a:lvl8pPr>
            <a:lvl9pPr marL="3106176" indent="0">
              <a:buNone/>
              <a:defRPr sz="1359"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9"/>
            <a:ext cx="4378325" cy="3951287"/>
          </a:xfrm>
        </p:spPr>
        <p:txBody>
          <a:bodyPr/>
          <a:lstStyle>
            <a:lvl1pPr>
              <a:defRPr sz="2038"/>
            </a:lvl1pPr>
            <a:lvl2pPr>
              <a:defRPr sz="1699"/>
            </a:lvl2pPr>
            <a:lvl3pPr>
              <a:defRPr sz="1529"/>
            </a:lvl3pPr>
            <a:lvl4pPr>
              <a:defRPr sz="1359"/>
            </a:lvl4pPr>
            <a:lvl5pPr>
              <a:defRPr sz="1359"/>
            </a:lvl5pPr>
            <a:lvl6pPr>
              <a:defRPr sz="1359"/>
            </a:lvl6pPr>
            <a:lvl7pPr>
              <a:defRPr sz="1359"/>
            </a:lvl7pPr>
            <a:lvl8pPr>
              <a:defRPr sz="1359"/>
            </a:lvl8pPr>
            <a:lvl9pPr>
              <a:defRPr sz="135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3559538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18242786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27927556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6"/>
            <a:ext cx="3259138" cy="1162049"/>
          </a:xfrm>
        </p:spPr>
        <p:txBody>
          <a:bodyPr anchor="b"/>
          <a:lstStyle>
            <a:lvl1pPr algn="l">
              <a:defRPr sz="1699"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4"/>
          </a:xfrm>
        </p:spPr>
        <p:txBody>
          <a:bodyPr/>
          <a:lstStyle>
            <a:lvl1pPr>
              <a:defRPr sz="2718"/>
            </a:lvl1pPr>
            <a:lvl2pPr>
              <a:defRPr sz="2378"/>
            </a:lvl2pPr>
            <a:lvl3pPr>
              <a:defRPr sz="2038"/>
            </a:lvl3pPr>
            <a:lvl4pPr>
              <a:defRPr sz="1699"/>
            </a:lvl4pPr>
            <a:lvl5pPr>
              <a:defRPr sz="1699"/>
            </a:lvl5pPr>
            <a:lvl6pPr>
              <a:defRPr sz="1699"/>
            </a:lvl6pPr>
            <a:lvl7pPr>
              <a:defRPr sz="1699"/>
            </a:lvl7pPr>
            <a:lvl8pPr>
              <a:defRPr sz="1699"/>
            </a:lvl8pPr>
            <a:lvl9pPr>
              <a:defRPr sz="169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4" y="1435107"/>
            <a:ext cx="3259138" cy="4691063"/>
          </a:xfrm>
        </p:spPr>
        <p:txBody>
          <a:bodyPr/>
          <a:lstStyle>
            <a:lvl1pPr marL="0" indent="0">
              <a:buNone/>
              <a:defRPr sz="1189"/>
            </a:lvl1pPr>
            <a:lvl2pPr marL="388272" indent="0">
              <a:buNone/>
              <a:defRPr sz="1019"/>
            </a:lvl2pPr>
            <a:lvl3pPr marL="776544" indent="0">
              <a:buNone/>
              <a:defRPr sz="849"/>
            </a:lvl3pPr>
            <a:lvl4pPr marL="1164817" indent="0">
              <a:buNone/>
              <a:defRPr sz="764"/>
            </a:lvl4pPr>
            <a:lvl5pPr marL="1553088" indent="0">
              <a:buNone/>
              <a:defRPr sz="764"/>
            </a:lvl5pPr>
            <a:lvl6pPr marL="1941361" indent="0">
              <a:buNone/>
              <a:defRPr sz="764"/>
            </a:lvl6pPr>
            <a:lvl7pPr marL="2329632" indent="0">
              <a:buNone/>
              <a:defRPr sz="764"/>
            </a:lvl7pPr>
            <a:lvl8pPr marL="2717905" indent="0">
              <a:buNone/>
              <a:defRPr sz="764"/>
            </a:lvl8pPr>
            <a:lvl9pPr marL="3106176" indent="0">
              <a:buNone/>
              <a:defRPr sz="764"/>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11523294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5"/>
            <a:ext cx="5943600" cy="566739"/>
          </a:xfrm>
        </p:spPr>
        <p:txBody>
          <a:bodyPr anchor="b"/>
          <a:lstStyle>
            <a:lvl1pPr algn="l">
              <a:defRPr sz="1699"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718"/>
            </a:lvl1pPr>
            <a:lvl2pPr marL="388272" indent="0">
              <a:buNone/>
              <a:defRPr sz="2378"/>
            </a:lvl2pPr>
            <a:lvl3pPr marL="776544" indent="0">
              <a:buNone/>
              <a:defRPr sz="2038"/>
            </a:lvl3pPr>
            <a:lvl4pPr marL="1164817" indent="0">
              <a:buNone/>
              <a:defRPr sz="1699"/>
            </a:lvl4pPr>
            <a:lvl5pPr marL="1553088" indent="0">
              <a:buNone/>
              <a:defRPr sz="1699"/>
            </a:lvl5pPr>
            <a:lvl6pPr marL="1941361" indent="0">
              <a:buNone/>
              <a:defRPr sz="1699"/>
            </a:lvl6pPr>
            <a:lvl7pPr marL="2329632" indent="0">
              <a:buNone/>
              <a:defRPr sz="1699"/>
            </a:lvl7pPr>
            <a:lvl8pPr marL="2717905" indent="0">
              <a:buNone/>
              <a:defRPr sz="1699"/>
            </a:lvl8pPr>
            <a:lvl9pPr marL="3106176" indent="0">
              <a:buNone/>
              <a:defRPr sz="1699"/>
            </a:lvl9pPr>
          </a:lstStyle>
          <a:p>
            <a:pPr lvl="0"/>
            <a:endParaRPr lang="ja-JP" altLang="en-US" noProof="0" smtClean="0"/>
          </a:p>
        </p:txBody>
      </p:sp>
      <p:sp>
        <p:nvSpPr>
          <p:cNvPr id="4" name="テキスト プレースホルダ 3"/>
          <p:cNvSpPr>
            <a:spLocks noGrp="1"/>
          </p:cNvSpPr>
          <p:nvPr>
            <p:ph type="body" sz="half" idx="2"/>
          </p:nvPr>
        </p:nvSpPr>
        <p:spPr>
          <a:xfrm>
            <a:off x="1941513" y="5367343"/>
            <a:ext cx="5943600" cy="804861"/>
          </a:xfrm>
        </p:spPr>
        <p:txBody>
          <a:bodyPr/>
          <a:lstStyle>
            <a:lvl1pPr marL="0" indent="0">
              <a:buNone/>
              <a:defRPr sz="1189"/>
            </a:lvl1pPr>
            <a:lvl2pPr marL="388272" indent="0">
              <a:buNone/>
              <a:defRPr sz="1019"/>
            </a:lvl2pPr>
            <a:lvl3pPr marL="776544" indent="0">
              <a:buNone/>
              <a:defRPr sz="849"/>
            </a:lvl3pPr>
            <a:lvl4pPr marL="1164817" indent="0">
              <a:buNone/>
              <a:defRPr sz="764"/>
            </a:lvl4pPr>
            <a:lvl5pPr marL="1553088" indent="0">
              <a:buNone/>
              <a:defRPr sz="764"/>
            </a:lvl5pPr>
            <a:lvl6pPr marL="1941361" indent="0">
              <a:buNone/>
              <a:defRPr sz="764"/>
            </a:lvl6pPr>
            <a:lvl7pPr marL="2329632" indent="0">
              <a:buNone/>
              <a:defRPr sz="764"/>
            </a:lvl7pPr>
            <a:lvl8pPr marL="2717905" indent="0">
              <a:buNone/>
              <a:defRPr sz="764"/>
            </a:lvl8pPr>
            <a:lvl9pPr marL="3106176" indent="0">
              <a:buNone/>
              <a:defRPr sz="764"/>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33293214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1972874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2"/>
            <a:ext cx="222885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4" y="274642"/>
            <a:ext cx="6534150"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29727089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47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7" y="3886200"/>
            <a:ext cx="6934200" cy="1752600"/>
          </a:xfrm>
        </p:spPr>
        <p:txBody>
          <a:bodyPr/>
          <a:lstStyle>
            <a:lvl1pPr marL="0" indent="0" algn="ctr">
              <a:buNone/>
              <a:defRPr>
                <a:solidFill>
                  <a:schemeClr val="tx1">
                    <a:tint val="75000"/>
                  </a:schemeClr>
                </a:solidFill>
              </a:defRPr>
            </a:lvl1pPr>
            <a:lvl2pPr marL="456997" indent="0" algn="ctr">
              <a:buNone/>
              <a:defRPr>
                <a:solidFill>
                  <a:schemeClr val="tx1">
                    <a:tint val="75000"/>
                  </a:schemeClr>
                </a:solidFill>
              </a:defRPr>
            </a:lvl2pPr>
            <a:lvl3pPr marL="913992" indent="0" algn="ctr">
              <a:buNone/>
              <a:defRPr>
                <a:solidFill>
                  <a:schemeClr val="tx1">
                    <a:tint val="75000"/>
                  </a:schemeClr>
                </a:solidFill>
              </a:defRPr>
            </a:lvl3pPr>
            <a:lvl4pPr marL="1370990" indent="0" algn="ctr">
              <a:buNone/>
              <a:defRPr>
                <a:solidFill>
                  <a:schemeClr val="tx1">
                    <a:tint val="75000"/>
                  </a:schemeClr>
                </a:solidFill>
              </a:defRPr>
            </a:lvl4pPr>
            <a:lvl5pPr marL="1827983" indent="0" algn="ctr">
              <a:buNone/>
              <a:defRPr>
                <a:solidFill>
                  <a:schemeClr val="tx1">
                    <a:tint val="75000"/>
                  </a:schemeClr>
                </a:solidFill>
              </a:defRPr>
            </a:lvl5pPr>
            <a:lvl6pPr marL="2284980" indent="0" algn="ctr">
              <a:buNone/>
              <a:defRPr>
                <a:solidFill>
                  <a:schemeClr val="tx1">
                    <a:tint val="75000"/>
                  </a:schemeClr>
                </a:solidFill>
              </a:defRPr>
            </a:lvl6pPr>
            <a:lvl7pPr marL="2741975" indent="0" algn="ctr">
              <a:buNone/>
              <a:defRPr>
                <a:solidFill>
                  <a:schemeClr val="tx1">
                    <a:tint val="75000"/>
                  </a:schemeClr>
                </a:solidFill>
              </a:defRPr>
            </a:lvl7pPr>
            <a:lvl8pPr marL="3198972" indent="0" algn="ctr">
              <a:buNone/>
              <a:defRPr>
                <a:solidFill>
                  <a:schemeClr val="tx1">
                    <a:tint val="75000"/>
                  </a:schemeClr>
                </a:solidFill>
              </a:defRPr>
            </a:lvl8pPr>
            <a:lvl9pPr marL="365596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382AA3BF-1274-4473-939A-DEC230FB3846}" type="datetime1">
              <a:rPr lang="ja-JP" altLang="en-US" sz="1400" smtClean="0">
                <a:solidFill>
                  <a:srgbClr val="79A9AF"/>
                </a:solidFill>
              </a:rPr>
              <a:t>2022/2/28</a:t>
            </a:fld>
            <a:endParaRPr lang="en-US" altLang="ja-JP" sz="1400">
              <a:solidFill>
                <a:srgbClr val="79A9AF"/>
              </a:solidFill>
            </a:endParaRPr>
          </a:p>
        </p:txBody>
      </p:sp>
      <p:sp>
        <p:nvSpPr>
          <p:cNvPr id="5" name="フッター プレースホルダ 4"/>
          <p:cNvSpPr>
            <a:spLocks noGrp="1"/>
          </p:cNvSpPr>
          <p:nvPr>
            <p:ph type="ftr" sz="quarter" idx="11"/>
          </p:nvPr>
        </p:nvSpPr>
        <p:spPr/>
        <p:txBody>
          <a:bodyPr/>
          <a:lstStyle/>
          <a:p>
            <a:pPr>
              <a:defRPr/>
            </a:pPr>
            <a:endParaRPr lang="en-US" altLang="ja-JP" sz="1400">
              <a:solidFill>
                <a:srgbClr val="79A9AF"/>
              </a:solidFill>
            </a:endParaRPr>
          </a:p>
        </p:txBody>
      </p:sp>
      <p:sp>
        <p:nvSpPr>
          <p:cNvPr id="6" name="スライド番号プレースホルダ 5"/>
          <p:cNvSpPr>
            <a:spLocks noGrp="1"/>
          </p:cNvSpPr>
          <p:nvPr>
            <p:ph type="sldNum" sz="quarter" idx="12"/>
          </p:nvPr>
        </p:nvSpPr>
        <p:spPr/>
        <p:txBody>
          <a:bodyPr/>
          <a:lstStyle/>
          <a:p>
            <a:pPr>
              <a:defRPr/>
            </a:pPr>
            <a:fld id="{264D795A-A37D-4154-80D9-7BF097E9B4F1}" type="slidenum">
              <a:rPr lang="en-US" altLang="ja-JP" sz="1400" smtClean="0">
                <a:solidFill>
                  <a:srgbClr val="79A9AF"/>
                </a:solidFill>
              </a:rPr>
              <a:pPr>
                <a:defRPr/>
              </a:pPr>
              <a:t>‹#›</a:t>
            </a:fld>
            <a:endParaRPr lang="en-US" altLang="ja-JP" sz="1400">
              <a:solidFill>
                <a:srgbClr val="79A9AF"/>
              </a:solidFill>
            </a:endParaRPr>
          </a:p>
        </p:txBody>
      </p:sp>
    </p:spTree>
    <p:extLst>
      <p:ext uri="{BB962C8B-B14F-4D97-AF65-F5344CB8AC3E}">
        <p14:creationId xmlns:p14="http://schemas.microsoft.com/office/powerpoint/2010/main" val="279574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0.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698" y="274638"/>
            <a:ext cx="8915401" cy="1143000"/>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p>
            <a:pPr lvl="0"/>
            <a:r>
              <a:rPr lang="ja-JP" altLang="en-US" dirty="0"/>
              <a:t>マスタ タイトルの書式設定</a:t>
            </a:r>
          </a:p>
        </p:txBody>
      </p:sp>
      <p:sp>
        <p:nvSpPr>
          <p:cNvPr id="3075" name="テキスト プレースホルダ 2"/>
          <p:cNvSpPr>
            <a:spLocks noGrp="1"/>
          </p:cNvSpPr>
          <p:nvPr>
            <p:ph type="body" idx="1"/>
          </p:nvPr>
        </p:nvSpPr>
        <p:spPr bwMode="auto">
          <a:xfrm>
            <a:off x="495698" y="1600204"/>
            <a:ext cx="8915401" cy="4525963"/>
          </a:xfrm>
          <a:prstGeom prst="rect">
            <a:avLst/>
          </a:prstGeom>
          <a:noFill/>
          <a:ln w="9525">
            <a:noFill/>
            <a:miter lim="800000"/>
            <a:headEnd/>
            <a:tailEnd/>
          </a:ln>
        </p:spPr>
        <p:txBody>
          <a:bodyPr vert="horz" wrap="square" lIns="91247" tIns="45621" rIns="91247" bIns="45621"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95312" y="6357198"/>
            <a:ext cx="2311400" cy="365125"/>
          </a:xfrm>
          <a:prstGeom prst="rect">
            <a:avLst/>
          </a:prstGeom>
        </p:spPr>
        <p:txBody>
          <a:bodyPr vert="horz" lIns="91247" tIns="45621" rIns="91247" bIns="45621"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614" y="6357198"/>
            <a:ext cx="3136899" cy="365125"/>
          </a:xfrm>
          <a:prstGeom prst="rect">
            <a:avLst/>
          </a:prstGeom>
        </p:spPr>
        <p:txBody>
          <a:bodyPr vert="horz" lIns="91247" tIns="45621" rIns="91247" bIns="45621"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688562" y="6492390"/>
            <a:ext cx="1217587" cy="365125"/>
          </a:xfrm>
          <a:prstGeom prst="rect">
            <a:avLst/>
          </a:prstGeom>
        </p:spPr>
        <p:txBody>
          <a:bodyPr vert="horz" lIns="91247" tIns="45621" rIns="91247" bIns="45621" rtlCol="0" anchor="ctr"/>
          <a:lstStyle>
            <a:lvl1pPr algn="r">
              <a:defRPr sz="14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fontAlgn="base">
              <a:spcBef>
                <a:spcPct val="0"/>
              </a:spcBef>
              <a:spcAft>
                <a:spcPct val="0"/>
              </a:spcAft>
              <a:defRPr/>
            </a:pPr>
            <a:fld id="{17C4E106-E4D4-4543-B6B1-4D754DB78274}" type="slidenum">
              <a:rPr lang="ja-JP" altLang="en-US" smtClean="0">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024914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180" indent="-34218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388" indent="-2851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598" indent="-22812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6836" indent="-22812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074" indent="-22812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315"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5553"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1789"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030"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476" rtl="0" eaLnBrk="1" latinLnBrk="0" hangingPunct="1">
        <a:defRPr kumimoji="1" sz="1800" kern="1200">
          <a:solidFill>
            <a:schemeClr val="tx1"/>
          </a:solidFill>
          <a:latin typeface="+mn-lt"/>
          <a:ea typeface="+mn-ea"/>
          <a:cs typeface="+mn-cs"/>
        </a:defRPr>
      </a:lvl1pPr>
      <a:lvl2pPr marL="456237" algn="l" defTabSz="912476" rtl="0" eaLnBrk="1" latinLnBrk="0" hangingPunct="1">
        <a:defRPr kumimoji="1" sz="1800" kern="1200">
          <a:solidFill>
            <a:schemeClr val="tx1"/>
          </a:solidFill>
          <a:latin typeface="+mn-lt"/>
          <a:ea typeface="+mn-ea"/>
          <a:cs typeface="+mn-cs"/>
        </a:defRPr>
      </a:lvl2pPr>
      <a:lvl3pPr marL="912476" algn="l" defTabSz="912476" rtl="0" eaLnBrk="1" latinLnBrk="0" hangingPunct="1">
        <a:defRPr kumimoji="1" sz="1800" kern="1200">
          <a:solidFill>
            <a:schemeClr val="tx1"/>
          </a:solidFill>
          <a:latin typeface="+mn-lt"/>
          <a:ea typeface="+mn-ea"/>
          <a:cs typeface="+mn-cs"/>
        </a:defRPr>
      </a:lvl3pPr>
      <a:lvl4pPr marL="1368717" algn="l" defTabSz="912476" rtl="0" eaLnBrk="1" latinLnBrk="0" hangingPunct="1">
        <a:defRPr kumimoji="1" sz="1800" kern="1200">
          <a:solidFill>
            <a:schemeClr val="tx1"/>
          </a:solidFill>
          <a:latin typeface="+mn-lt"/>
          <a:ea typeface="+mn-ea"/>
          <a:cs typeface="+mn-cs"/>
        </a:defRPr>
      </a:lvl4pPr>
      <a:lvl5pPr marL="1824954" algn="l" defTabSz="912476" rtl="0" eaLnBrk="1" latinLnBrk="0" hangingPunct="1">
        <a:defRPr kumimoji="1" sz="1800" kern="1200">
          <a:solidFill>
            <a:schemeClr val="tx1"/>
          </a:solidFill>
          <a:latin typeface="+mn-lt"/>
          <a:ea typeface="+mn-ea"/>
          <a:cs typeface="+mn-cs"/>
        </a:defRPr>
      </a:lvl5pPr>
      <a:lvl6pPr marL="2281194" algn="l" defTabSz="912476" rtl="0" eaLnBrk="1" latinLnBrk="0" hangingPunct="1">
        <a:defRPr kumimoji="1" sz="1800" kern="1200">
          <a:solidFill>
            <a:schemeClr val="tx1"/>
          </a:solidFill>
          <a:latin typeface="+mn-lt"/>
          <a:ea typeface="+mn-ea"/>
          <a:cs typeface="+mn-cs"/>
        </a:defRPr>
      </a:lvl6pPr>
      <a:lvl7pPr marL="2737434" algn="l" defTabSz="912476" rtl="0" eaLnBrk="1" latinLnBrk="0" hangingPunct="1">
        <a:defRPr kumimoji="1" sz="1800" kern="1200">
          <a:solidFill>
            <a:schemeClr val="tx1"/>
          </a:solidFill>
          <a:latin typeface="+mn-lt"/>
          <a:ea typeface="+mn-ea"/>
          <a:cs typeface="+mn-cs"/>
        </a:defRPr>
      </a:lvl7pPr>
      <a:lvl8pPr marL="3193672" algn="l" defTabSz="912476" rtl="0" eaLnBrk="1" latinLnBrk="0" hangingPunct="1">
        <a:defRPr kumimoji="1" sz="1800" kern="1200">
          <a:solidFill>
            <a:schemeClr val="tx1"/>
          </a:solidFill>
          <a:latin typeface="+mn-lt"/>
          <a:ea typeface="+mn-ea"/>
          <a:cs typeface="+mn-cs"/>
        </a:defRPr>
      </a:lvl8pPr>
      <a:lvl9pPr marL="3649912" algn="l" defTabSz="912476"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00" tIns="45701" rIns="91400" bIns="45701"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15"/>
            <a:ext cx="8915400" cy="4525963"/>
          </a:xfrm>
          <a:prstGeom prst="rect">
            <a:avLst/>
          </a:prstGeom>
        </p:spPr>
        <p:txBody>
          <a:bodyPr vert="horz" lIns="91400" tIns="45701" rIns="91400" bIns="4570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397"/>
            <a:ext cx="2311400" cy="365125"/>
          </a:xfrm>
          <a:prstGeom prst="rect">
            <a:avLst/>
          </a:prstGeom>
        </p:spPr>
        <p:txBody>
          <a:bodyPr vert="horz" lIns="91400" tIns="45701" rIns="91400" bIns="45701" rtlCol="0" anchor="ctr"/>
          <a:lstStyle>
            <a:lvl1pPr algn="l">
              <a:defRPr sz="1200">
                <a:solidFill>
                  <a:schemeClr val="tx1">
                    <a:tint val="75000"/>
                  </a:schemeClr>
                </a:solidFill>
              </a:defRPr>
            </a:lvl1pPr>
          </a:lstStyle>
          <a:p>
            <a:pPr defTabSz="913992" fontAlgn="base">
              <a:spcBef>
                <a:spcPct val="0"/>
              </a:spcBef>
              <a:spcAft>
                <a:spcPct val="0"/>
              </a:spcAft>
              <a:defRPr/>
            </a:pPr>
            <a:fld id="{BC249554-A6F6-4087-BFA7-2D6985683E2D}" type="datetime1">
              <a:rPr lang="ja-JP" altLang="en-US" smtClean="0">
                <a:solidFill>
                  <a:prstClr val="black">
                    <a:tint val="75000"/>
                  </a:prstClr>
                </a:solidFill>
                <a:latin typeface="Times New Roman" pitchFamily="18" charset="0"/>
              </a:rPr>
              <a:pPr defTabSz="913992" fontAlgn="base">
                <a:spcBef>
                  <a:spcPct val="0"/>
                </a:spcBef>
                <a:spcAft>
                  <a:spcPct val="0"/>
                </a:spcAft>
                <a:defRPr/>
              </a:pPr>
              <a:t>2022/2/28</a:t>
            </a:fld>
            <a:endParaRPr lang="en-US" altLang="ja-JP">
              <a:solidFill>
                <a:prstClr val="black">
                  <a:tint val="75000"/>
                </a:prstClr>
              </a:solidFill>
              <a:latin typeface="Times New Roman" pitchFamily="18" charset="0"/>
            </a:endParaRPr>
          </a:p>
        </p:txBody>
      </p:sp>
      <p:sp>
        <p:nvSpPr>
          <p:cNvPr id="5" name="フッター プレースホルダ 4"/>
          <p:cNvSpPr>
            <a:spLocks noGrp="1"/>
          </p:cNvSpPr>
          <p:nvPr>
            <p:ph type="ftr" sz="quarter" idx="3"/>
          </p:nvPr>
        </p:nvSpPr>
        <p:spPr>
          <a:xfrm>
            <a:off x="3384566" y="6356397"/>
            <a:ext cx="3136900" cy="365125"/>
          </a:xfrm>
          <a:prstGeom prst="rect">
            <a:avLst/>
          </a:prstGeom>
        </p:spPr>
        <p:txBody>
          <a:bodyPr vert="horz" lIns="91400" tIns="45701" rIns="91400" bIns="45701" rtlCol="0" anchor="ctr"/>
          <a:lstStyle>
            <a:lvl1pPr algn="ctr">
              <a:defRPr sz="1200">
                <a:solidFill>
                  <a:schemeClr val="tx1">
                    <a:tint val="75000"/>
                  </a:schemeClr>
                </a:solidFill>
              </a:defRPr>
            </a:lvl1pPr>
          </a:lstStyle>
          <a:p>
            <a:pPr defTabSz="913992" fontAlgn="base">
              <a:spcBef>
                <a:spcPct val="0"/>
              </a:spcBef>
              <a:spcAft>
                <a:spcPct val="0"/>
              </a:spcAft>
              <a:defRPr/>
            </a:pPr>
            <a:endParaRPr lang="en-US" altLang="ja-JP">
              <a:solidFill>
                <a:prstClr val="black">
                  <a:tint val="75000"/>
                </a:prstClr>
              </a:solidFill>
              <a:latin typeface="Times New Roman" pitchFamily="18" charset="0"/>
            </a:endParaRPr>
          </a:p>
        </p:txBody>
      </p:sp>
      <p:sp>
        <p:nvSpPr>
          <p:cNvPr id="6" name="スライド番号プレースホルダ 5"/>
          <p:cNvSpPr>
            <a:spLocks noGrp="1"/>
          </p:cNvSpPr>
          <p:nvPr>
            <p:ph type="sldNum" sz="quarter" idx="4"/>
          </p:nvPr>
        </p:nvSpPr>
        <p:spPr>
          <a:xfrm>
            <a:off x="7099301" y="6356397"/>
            <a:ext cx="2311400" cy="365125"/>
          </a:xfrm>
          <a:prstGeom prst="rect">
            <a:avLst/>
          </a:prstGeom>
        </p:spPr>
        <p:txBody>
          <a:bodyPr vert="horz" lIns="91400" tIns="45701" rIns="91400" bIns="45701" rtlCol="0" anchor="ctr"/>
          <a:lstStyle>
            <a:lvl1pPr algn="r">
              <a:defRPr sz="1200">
                <a:solidFill>
                  <a:schemeClr val="tx1">
                    <a:tint val="75000"/>
                  </a:schemeClr>
                </a:solidFill>
              </a:defRPr>
            </a:lvl1pPr>
          </a:lstStyle>
          <a:p>
            <a:pPr defTabSz="913992" fontAlgn="base">
              <a:spcBef>
                <a:spcPct val="0"/>
              </a:spcBef>
              <a:spcAft>
                <a:spcPct val="0"/>
              </a:spcAft>
              <a:defRPr/>
            </a:pPr>
            <a:fld id="{66A44874-334D-4254-AF9B-E7ED39EAEA44}" type="slidenum">
              <a:rPr lang="en-US" altLang="ja-JP" smtClean="0">
                <a:solidFill>
                  <a:prstClr val="black">
                    <a:tint val="75000"/>
                  </a:prstClr>
                </a:solidFill>
                <a:latin typeface="Times New Roman" pitchFamily="18" charset="0"/>
              </a:rPr>
              <a:pPr defTabSz="913992" fontAlgn="base">
                <a:spcBef>
                  <a:spcPct val="0"/>
                </a:spcBef>
                <a:spcAft>
                  <a:spcPct val="0"/>
                </a:spcAft>
                <a:defRPr/>
              </a:pPr>
              <a:t>‹#›</a:t>
            </a:fld>
            <a:endParaRPr lang="en-US" altLang="ja-JP">
              <a:solidFill>
                <a:prstClr val="black">
                  <a:tint val="75000"/>
                </a:prstClr>
              </a:solidFill>
              <a:latin typeface="Times New Roman" pitchFamily="18" charset="0"/>
            </a:endParaRPr>
          </a:p>
        </p:txBody>
      </p:sp>
    </p:spTree>
    <p:extLst>
      <p:ext uri="{BB962C8B-B14F-4D97-AF65-F5344CB8AC3E}">
        <p14:creationId xmlns:p14="http://schemas.microsoft.com/office/powerpoint/2010/main" val="1054666786"/>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82" r:id="rId12"/>
  </p:sldLayoutIdLst>
  <p:hf hdr="0" ftr="0" dt="0"/>
  <p:txStyles>
    <p:titleStyle>
      <a:lvl1pPr algn="ctr" defTabSz="913992" rtl="0" eaLnBrk="1" latinLnBrk="0" hangingPunct="1">
        <a:spcBef>
          <a:spcPct val="0"/>
        </a:spcBef>
        <a:buNone/>
        <a:defRPr kumimoji="1" sz="4400" kern="1200">
          <a:solidFill>
            <a:schemeClr val="tx1"/>
          </a:solidFill>
          <a:latin typeface="+mj-lt"/>
          <a:ea typeface="+mj-ea"/>
          <a:cs typeface="+mj-cs"/>
        </a:defRPr>
      </a:lvl1pPr>
    </p:titleStyle>
    <p:bodyStyle>
      <a:lvl1pPr marL="342747" indent="-342747" algn="l" defTabSz="91399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618" indent="-285622" algn="l" defTabSz="91399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89" indent="-228497" algn="l" defTabSz="91399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86"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81"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472"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73"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68"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64" indent="-228497" algn="l" defTabSz="91399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92" rtl="0" eaLnBrk="1" latinLnBrk="0" hangingPunct="1">
        <a:defRPr kumimoji="1" sz="1800" kern="1200">
          <a:solidFill>
            <a:schemeClr val="tx1"/>
          </a:solidFill>
          <a:latin typeface="+mn-lt"/>
          <a:ea typeface="+mn-ea"/>
          <a:cs typeface="+mn-cs"/>
        </a:defRPr>
      </a:lvl1pPr>
      <a:lvl2pPr marL="456997" algn="l" defTabSz="913992" rtl="0" eaLnBrk="1" latinLnBrk="0" hangingPunct="1">
        <a:defRPr kumimoji="1" sz="1800" kern="1200">
          <a:solidFill>
            <a:schemeClr val="tx1"/>
          </a:solidFill>
          <a:latin typeface="+mn-lt"/>
          <a:ea typeface="+mn-ea"/>
          <a:cs typeface="+mn-cs"/>
        </a:defRPr>
      </a:lvl2pPr>
      <a:lvl3pPr marL="913992" algn="l" defTabSz="913992" rtl="0" eaLnBrk="1" latinLnBrk="0" hangingPunct="1">
        <a:defRPr kumimoji="1" sz="1800" kern="1200">
          <a:solidFill>
            <a:schemeClr val="tx1"/>
          </a:solidFill>
          <a:latin typeface="+mn-lt"/>
          <a:ea typeface="+mn-ea"/>
          <a:cs typeface="+mn-cs"/>
        </a:defRPr>
      </a:lvl3pPr>
      <a:lvl4pPr marL="1370990" algn="l" defTabSz="913992" rtl="0" eaLnBrk="1" latinLnBrk="0" hangingPunct="1">
        <a:defRPr kumimoji="1" sz="1800" kern="1200">
          <a:solidFill>
            <a:schemeClr val="tx1"/>
          </a:solidFill>
          <a:latin typeface="+mn-lt"/>
          <a:ea typeface="+mn-ea"/>
          <a:cs typeface="+mn-cs"/>
        </a:defRPr>
      </a:lvl4pPr>
      <a:lvl5pPr marL="1827983" algn="l" defTabSz="913992" rtl="0" eaLnBrk="1" latinLnBrk="0" hangingPunct="1">
        <a:defRPr kumimoji="1" sz="1800" kern="1200">
          <a:solidFill>
            <a:schemeClr val="tx1"/>
          </a:solidFill>
          <a:latin typeface="+mn-lt"/>
          <a:ea typeface="+mn-ea"/>
          <a:cs typeface="+mn-cs"/>
        </a:defRPr>
      </a:lvl5pPr>
      <a:lvl6pPr marL="2284980" algn="l" defTabSz="913992" rtl="0" eaLnBrk="1" latinLnBrk="0" hangingPunct="1">
        <a:defRPr kumimoji="1" sz="1800" kern="1200">
          <a:solidFill>
            <a:schemeClr val="tx1"/>
          </a:solidFill>
          <a:latin typeface="+mn-lt"/>
          <a:ea typeface="+mn-ea"/>
          <a:cs typeface="+mn-cs"/>
        </a:defRPr>
      </a:lvl6pPr>
      <a:lvl7pPr marL="2741975" algn="l" defTabSz="913992" rtl="0" eaLnBrk="1" latinLnBrk="0" hangingPunct="1">
        <a:defRPr kumimoji="1" sz="1800" kern="1200">
          <a:solidFill>
            <a:schemeClr val="tx1"/>
          </a:solidFill>
          <a:latin typeface="+mn-lt"/>
          <a:ea typeface="+mn-ea"/>
          <a:cs typeface="+mn-cs"/>
        </a:defRPr>
      </a:lvl7pPr>
      <a:lvl8pPr marL="3198972" algn="l" defTabSz="913992" rtl="0" eaLnBrk="1" latinLnBrk="0" hangingPunct="1">
        <a:defRPr kumimoji="1" sz="1800" kern="1200">
          <a:solidFill>
            <a:schemeClr val="tx1"/>
          </a:solidFill>
          <a:latin typeface="+mn-lt"/>
          <a:ea typeface="+mn-ea"/>
          <a:cs typeface="+mn-cs"/>
        </a:defRPr>
      </a:lvl8pPr>
      <a:lvl9pPr marL="3655967" algn="l" defTabSz="913992"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2"/>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1"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4123D-E731-401D-8AA0-420BD58E4B37}" type="datetime1">
              <a:rPr kumimoji="1" lang="ja-JP" altLang="en-US" smtClean="0"/>
              <a:t>2022/2/28</a:t>
            </a:fld>
            <a:endParaRPr kumimoji="1" lang="ja-JP" altLang="en-US"/>
          </a:p>
        </p:txBody>
      </p:sp>
      <p:sp>
        <p:nvSpPr>
          <p:cNvPr id="5" name="フッター プレースホルダー 4"/>
          <p:cNvSpPr>
            <a:spLocks noGrp="1"/>
          </p:cNvSpPr>
          <p:nvPr>
            <p:ph type="ftr" sz="quarter" idx="3"/>
          </p:nvPr>
        </p:nvSpPr>
        <p:spPr>
          <a:xfrm>
            <a:off x="3384551"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1" y="6356352"/>
            <a:ext cx="2311400" cy="365125"/>
          </a:xfrm>
          <a:prstGeom prst="rect">
            <a:avLst/>
          </a:prstGeom>
        </p:spPr>
        <p:txBody>
          <a:bodyPr vert="horz" lIns="91440" tIns="45720" rIns="91440" bIns="45720" rtlCol="0" anchor="ctr"/>
          <a:lstStyle>
            <a:lvl1pPr algn="r">
              <a:defRPr sz="1200" b="1">
                <a:solidFill>
                  <a:schemeClr val="tx1"/>
                </a:solidFill>
              </a:defRPr>
            </a:lvl1pPr>
          </a:lstStyle>
          <a:p>
            <a:fld id="{375D3972-E182-42CB-A62B-86E7951F1F99}" type="slidenum">
              <a:rPr lang="ja-JP" altLang="en-US" smtClean="0"/>
              <a:pPr/>
              <a:t>‹#›</a:t>
            </a:fld>
            <a:endParaRPr lang="ja-JP" altLang="en-US"/>
          </a:p>
        </p:txBody>
      </p:sp>
    </p:spTree>
    <p:extLst>
      <p:ext uri="{BB962C8B-B14F-4D97-AF65-F5344CB8AC3E}">
        <p14:creationId xmlns:p14="http://schemas.microsoft.com/office/powerpoint/2010/main" val="270226254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250" tIns="45626" rIns="91250" bIns="4562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5"/>
            <a:ext cx="8915400" cy="4525963"/>
          </a:xfrm>
          <a:prstGeom prst="rect">
            <a:avLst/>
          </a:prstGeom>
        </p:spPr>
        <p:txBody>
          <a:bodyPr vert="horz" lIns="91250" tIns="45626" rIns="91250" bIns="4562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76"/>
            <a:ext cx="2311400" cy="365125"/>
          </a:xfrm>
          <a:prstGeom prst="rect">
            <a:avLst/>
          </a:prstGeom>
        </p:spPr>
        <p:txBody>
          <a:bodyPr vert="horz" lIns="91250" tIns="45626" rIns="91250" bIns="45626" rtlCol="0" anchor="ctr"/>
          <a:lstStyle>
            <a:lvl1pPr algn="l">
              <a:defRPr sz="1200">
                <a:solidFill>
                  <a:schemeClr val="tx1">
                    <a:tint val="75000"/>
                  </a:schemeClr>
                </a:solidFill>
              </a:defRPr>
            </a:lvl1pPr>
          </a:lstStyle>
          <a:p>
            <a:fld id="{B4E3CFAE-BD72-477D-A165-79A94A2B3A7F}" type="datetime1">
              <a:rPr kumimoji="1" lang="ja-JP" altLang="en-US" smtClean="0"/>
              <a:t>2022/2/28</a:t>
            </a:fld>
            <a:endParaRPr kumimoji="1" lang="ja-JP" altLang="en-US"/>
          </a:p>
        </p:txBody>
      </p:sp>
      <p:sp>
        <p:nvSpPr>
          <p:cNvPr id="5" name="フッター プレースホルダー 4"/>
          <p:cNvSpPr>
            <a:spLocks noGrp="1"/>
          </p:cNvSpPr>
          <p:nvPr>
            <p:ph type="ftr" sz="quarter" idx="3"/>
          </p:nvPr>
        </p:nvSpPr>
        <p:spPr>
          <a:xfrm>
            <a:off x="3384628" y="6356476"/>
            <a:ext cx="3136900" cy="365125"/>
          </a:xfrm>
          <a:prstGeom prst="rect">
            <a:avLst/>
          </a:prstGeom>
        </p:spPr>
        <p:txBody>
          <a:bodyPr vert="horz" lIns="91250" tIns="45626" rIns="91250" bIns="4562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85377" y="6493000"/>
            <a:ext cx="2311400" cy="365125"/>
          </a:xfrm>
          <a:prstGeom prst="rect">
            <a:avLst/>
          </a:prstGeom>
        </p:spPr>
        <p:txBody>
          <a:bodyPr vert="horz" lIns="91250" tIns="45626" rIns="91250" bIns="45626" rtlCol="0" anchor="ctr"/>
          <a:lstStyle>
            <a:lvl1pPr algn="r">
              <a:defRPr sz="1600">
                <a:solidFill>
                  <a:schemeClr val="tx1"/>
                </a:solidFill>
                <a:latin typeface="+mn-lt"/>
              </a:defRPr>
            </a:lvl1pPr>
          </a:lstStyle>
          <a:p>
            <a:fld id="{84CE9E47-739D-4E28-963D-CE5465163352}" type="slidenum">
              <a:rPr lang="ja-JP" altLang="en-US" smtClean="0"/>
              <a:pPr/>
              <a:t>‹#›</a:t>
            </a:fld>
            <a:endParaRPr lang="ja-JP" altLang="en-US"/>
          </a:p>
        </p:txBody>
      </p:sp>
    </p:spTree>
    <p:extLst>
      <p:ext uri="{BB962C8B-B14F-4D97-AF65-F5344CB8AC3E}">
        <p14:creationId xmlns:p14="http://schemas.microsoft.com/office/powerpoint/2010/main" val="289461886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hf hdr="0" ftr="0" dt="0"/>
  <p:txStyles>
    <p:titleStyle>
      <a:lvl1pPr algn="ctr" defTabSz="912462" rtl="0" eaLnBrk="1" latinLnBrk="0" hangingPunct="1">
        <a:spcBef>
          <a:spcPct val="0"/>
        </a:spcBef>
        <a:buNone/>
        <a:defRPr kumimoji="1" sz="4400" kern="1200">
          <a:solidFill>
            <a:schemeClr val="tx1"/>
          </a:solidFill>
          <a:latin typeface="+mj-lt"/>
          <a:ea typeface="+mj-ea"/>
          <a:cs typeface="+mj-cs"/>
        </a:defRPr>
      </a:lvl1pPr>
    </p:titleStyle>
    <p:bodyStyle>
      <a:lvl1pPr marL="342175" indent="-342175" algn="l" defTabSz="91246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1377" indent="-285143" algn="l" defTabSz="9124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0576" indent="-228115" algn="l" defTabSz="91246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6811"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3044"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09250"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501"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730"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960" indent="-228115" algn="l" defTabSz="91246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462" rtl="0" eaLnBrk="1" latinLnBrk="0" hangingPunct="1">
        <a:defRPr kumimoji="1" sz="1800" kern="1200">
          <a:solidFill>
            <a:schemeClr val="tx1"/>
          </a:solidFill>
          <a:latin typeface="+mn-lt"/>
          <a:ea typeface="+mn-ea"/>
          <a:cs typeface="+mn-cs"/>
        </a:defRPr>
      </a:lvl1pPr>
      <a:lvl2pPr marL="456234" algn="l" defTabSz="912462" rtl="0" eaLnBrk="1" latinLnBrk="0" hangingPunct="1">
        <a:defRPr kumimoji="1" sz="1800" kern="1200">
          <a:solidFill>
            <a:schemeClr val="tx1"/>
          </a:solidFill>
          <a:latin typeface="+mn-lt"/>
          <a:ea typeface="+mn-ea"/>
          <a:cs typeface="+mn-cs"/>
        </a:defRPr>
      </a:lvl2pPr>
      <a:lvl3pPr marL="912462" algn="l" defTabSz="912462" rtl="0" eaLnBrk="1" latinLnBrk="0" hangingPunct="1">
        <a:defRPr kumimoji="1" sz="1800" kern="1200">
          <a:solidFill>
            <a:schemeClr val="tx1"/>
          </a:solidFill>
          <a:latin typeface="+mn-lt"/>
          <a:ea typeface="+mn-ea"/>
          <a:cs typeface="+mn-cs"/>
        </a:defRPr>
      </a:lvl3pPr>
      <a:lvl4pPr marL="1368697" algn="l" defTabSz="912462" rtl="0" eaLnBrk="1" latinLnBrk="0" hangingPunct="1">
        <a:defRPr kumimoji="1" sz="1800" kern="1200">
          <a:solidFill>
            <a:schemeClr val="tx1"/>
          </a:solidFill>
          <a:latin typeface="+mn-lt"/>
          <a:ea typeface="+mn-ea"/>
          <a:cs typeface="+mn-cs"/>
        </a:defRPr>
      </a:lvl4pPr>
      <a:lvl5pPr marL="1824923" algn="l" defTabSz="912462" rtl="0" eaLnBrk="1" latinLnBrk="0" hangingPunct="1">
        <a:defRPr kumimoji="1" sz="1800" kern="1200">
          <a:solidFill>
            <a:schemeClr val="tx1"/>
          </a:solidFill>
          <a:latin typeface="+mn-lt"/>
          <a:ea typeface="+mn-ea"/>
          <a:cs typeface="+mn-cs"/>
        </a:defRPr>
      </a:lvl5pPr>
      <a:lvl6pPr marL="2281156" algn="l" defTabSz="912462" rtl="0" eaLnBrk="1" latinLnBrk="0" hangingPunct="1">
        <a:defRPr kumimoji="1" sz="1800" kern="1200">
          <a:solidFill>
            <a:schemeClr val="tx1"/>
          </a:solidFill>
          <a:latin typeface="+mn-lt"/>
          <a:ea typeface="+mn-ea"/>
          <a:cs typeface="+mn-cs"/>
        </a:defRPr>
      </a:lvl6pPr>
      <a:lvl7pPr marL="2737386" algn="l" defTabSz="912462" rtl="0" eaLnBrk="1" latinLnBrk="0" hangingPunct="1">
        <a:defRPr kumimoji="1" sz="1800" kern="1200">
          <a:solidFill>
            <a:schemeClr val="tx1"/>
          </a:solidFill>
          <a:latin typeface="+mn-lt"/>
          <a:ea typeface="+mn-ea"/>
          <a:cs typeface="+mn-cs"/>
        </a:defRPr>
      </a:lvl7pPr>
      <a:lvl8pPr marL="3193619" algn="l" defTabSz="912462" rtl="0" eaLnBrk="1" latinLnBrk="0" hangingPunct="1">
        <a:defRPr kumimoji="1" sz="1800" kern="1200">
          <a:solidFill>
            <a:schemeClr val="tx1"/>
          </a:solidFill>
          <a:latin typeface="+mn-lt"/>
          <a:ea typeface="+mn-ea"/>
          <a:cs typeface="+mn-cs"/>
        </a:defRPr>
      </a:lvl8pPr>
      <a:lvl9pPr marL="3649847" algn="l" defTabSz="912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85"/>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685"/>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685"/>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885338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33"/>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633"/>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633"/>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45670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09"/>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609"/>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609"/>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038485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793"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13" y="274638"/>
            <a:ext cx="8915400" cy="1143000"/>
          </a:xfrm>
          <a:prstGeom prst="rect">
            <a:avLst/>
          </a:prstGeom>
          <a:noFill/>
          <a:ln w="9525">
            <a:noFill/>
            <a:miter lim="800000"/>
            <a:headEnd/>
            <a:tailEnd/>
          </a:ln>
        </p:spPr>
        <p:txBody>
          <a:bodyPr vert="horz" wrap="square" lIns="90982" tIns="45499" rIns="90982" bIns="45499"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13" y="1600234"/>
            <a:ext cx="8915400" cy="4525963"/>
          </a:xfrm>
          <a:prstGeom prst="rect">
            <a:avLst/>
          </a:prstGeom>
          <a:noFill/>
          <a:ln w="9525">
            <a:noFill/>
            <a:miter lim="800000"/>
            <a:headEnd/>
            <a:tailEnd/>
          </a:ln>
        </p:spPr>
        <p:txBody>
          <a:bodyPr vert="horz" wrap="square" lIns="90982" tIns="45499" rIns="90982" bIns="454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37" y="6357022"/>
            <a:ext cx="2311400" cy="365125"/>
          </a:xfrm>
          <a:prstGeom prst="rect">
            <a:avLst/>
          </a:prstGeom>
        </p:spPr>
        <p:txBody>
          <a:bodyPr vert="horz" lIns="90982" tIns="45499" rIns="90982" bIns="45499" rtlCol="0" anchor="ctr"/>
          <a:lstStyle>
            <a:lvl1pPr algn="l">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7022"/>
            <a:ext cx="3136900" cy="365125"/>
          </a:xfrm>
          <a:prstGeom prst="rect">
            <a:avLst/>
          </a:prstGeom>
        </p:spPr>
        <p:txBody>
          <a:bodyPr vert="horz" lIns="90982" tIns="45499" rIns="90982" bIns="45499" rtlCol="0" anchor="ctr"/>
          <a:lstStyle>
            <a:lvl1pPr algn="ctr">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49" y="6357022"/>
            <a:ext cx="2311400" cy="365125"/>
          </a:xfrm>
          <a:prstGeom prst="rect">
            <a:avLst/>
          </a:prstGeom>
        </p:spPr>
        <p:txBody>
          <a:bodyPr vert="horz" lIns="90982" tIns="45499" rIns="90982" bIns="45499" rtlCol="0" anchor="ctr"/>
          <a:lstStyle>
            <a:lvl1pPr algn="r">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fld id="{17C4E106-E4D4-4543-B6B1-4D754DB78274}" type="slidenum">
              <a:rPr lang="ja-JP" altLang="en-US">
                <a:solidFill>
                  <a:prstClr val="black">
                    <a:tint val="75000"/>
                  </a:prstClr>
                </a:solidFill>
              </a:rPr>
              <a:pPr defTabSz="914400"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3800971"/>
      </p:ext>
    </p:extLst>
  </p:cSld>
  <p:clrMap bg1="lt1" tx1="dk1" bg2="lt2" tx2="dk2" accent1="accent1" accent2="accent2" accent3="accent3" accent4="accent4" accent5="accent5" accent6="accent6" hlink="hlink" folHlink="folHlink"/>
  <p:sldLayoutIdLst>
    <p:sldLayoutId id="2147483958" r:id="rId1"/>
    <p:sldLayoutId id="2147483959"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4901" algn="ctr" rtl="0" fontAlgn="base">
        <a:spcBef>
          <a:spcPct val="0"/>
        </a:spcBef>
        <a:spcAft>
          <a:spcPct val="0"/>
        </a:spcAft>
        <a:defRPr kumimoji="1" sz="4400">
          <a:solidFill>
            <a:schemeClr val="tx1"/>
          </a:solidFill>
          <a:latin typeface="Calibri" pitchFamily="34" charset="0"/>
          <a:ea typeface="ＭＳ Ｐゴシック" charset="-128"/>
        </a:defRPr>
      </a:lvl6pPr>
      <a:lvl7pPr marL="909813" algn="ctr" rtl="0" fontAlgn="base">
        <a:spcBef>
          <a:spcPct val="0"/>
        </a:spcBef>
        <a:spcAft>
          <a:spcPct val="0"/>
        </a:spcAft>
        <a:defRPr kumimoji="1" sz="4400">
          <a:solidFill>
            <a:schemeClr val="tx1"/>
          </a:solidFill>
          <a:latin typeface="Calibri" pitchFamily="34" charset="0"/>
          <a:ea typeface="ＭＳ Ｐゴシック" charset="-128"/>
        </a:defRPr>
      </a:lvl7pPr>
      <a:lvl8pPr marL="1364717" algn="ctr" rtl="0" fontAlgn="base">
        <a:spcBef>
          <a:spcPct val="0"/>
        </a:spcBef>
        <a:spcAft>
          <a:spcPct val="0"/>
        </a:spcAft>
        <a:defRPr kumimoji="1" sz="4400">
          <a:solidFill>
            <a:schemeClr val="tx1"/>
          </a:solidFill>
          <a:latin typeface="Calibri" pitchFamily="34" charset="0"/>
          <a:ea typeface="ＭＳ Ｐゴシック" charset="-128"/>
        </a:defRPr>
      </a:lvl8pPr>
      <a:lvl9pPr marL="1819631"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187" indent="-34118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39226" indent="-284322"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7270" indent="-227457"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2185"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7087"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1997"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6906"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1810"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66719"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09813" rtl="0" eaLnBrk="1" latinLnBrk="0" hangingPunct="1">
        <a:defRPr kumimoji="1" sz="1800" kern="1200">
          <a:solidFill>
            <a:schemeClr val="tx1"/>
          </a:solidFill>
          <a:latin typeface="+mn-lt"/>
          <a:ea typeface="+mn-ea"/>
          <a:cs typeface="+mn-cs"/>
        </a:defRPr>
      </a:lvl1pPr>
      <a:lvl2pPr marL="454901" algn="l" defTabSz="909813" rtl="0" eaLnBrk="1" latinLnBrk="0" hangingPunct="1">
        <a:defRPr kumimoji="1" sz="1800" kern="1200">
          <a:solidFill>
            <a:schemeClr val="tx1"/>
          </a:solidFill>
          <a:latin typeface="+mn-lt"/>
          <a:ea typeface="+mn-ea"/>
          <a:cs typeface="+mn-cs"/>
        </a:defRPr>
      </a:lvl2pPr>
      <a:lvl3pPr marL="909813" algn="l" defTabSz="909813" rtl="0" eaLnBrk="1" latinLnBrk="0" hangingPunct="1">
        <a:defRPr kumimoji="1" sz="1800" kern="1200">
          <a:solidFill>
            <a:schemeClr val="tx1"/>
          </a:solidFill>
          <a:latin typeface="+mn-lt"/>
          <a:ea typeface="+mn-ea"/>
          <a:cs typeface="+mn-cs"/>
        </a:defRPr>
      </a:lvl3pPr>
      <a:lvl4pPr marL="1364717" algn="l" defTabSz="909813" rtl="0" eaLnBrk="1" latinLnBrk="0" hangingPunct="1">
        <a:defRPr kumimoji="1" sz="1800" kern="1200">
          <a:solidFill>
            <a:schemeClr val="tx1"/>
          </a:solidFill>
          <a:latin typeface="+mn-lt"/>
          <a:ea typeface="+mn-ea"/>
          <a:cs typeface="+mn-cs"/>
        </a:defRPr>
      </a:lvl4pPr>
      <a:lvl5pPr marL="1819631" algn="l" defTabSz="909813" rtl="0" eaLnBrk="1" latinLnBrk="0" hangingPunct="1">
        <a:defRPr kumimoji="1" sz="1800" kern="1200">
          <a:solidFill>
            <a:schemeClr val="tx1"/>
          </a:solidFill>
          <a:latin typeface="+mn-lt"/>
          <a:ea typeface="+mn-ea"/>
          <a:cs typeface="+mn-cs"/>
        </a:defRPr>
      </a:lvl5pPr>
      <a:lvl6pPr marL="2274541" algn="l" defTabSz="909813" rtl="0" eaLnBrk="1" latinLnBrk="0" hangingPunct="1">
        <a:defRPr kumimoji="1" sz="1800" kern="1200">
          <a:solidFill>
            <a:schemeClr val="tx1"/>
          </a:solidFill>
          <a:latin typeface="+mn-lt"/>
          <a:ea typeface="+mn-ea"/>
          <a:cs typeface="+mn-cs"/>
        </a:defRPr>
      </a:lvl6pPr>
      <a:lvl7pPr marL="2729450" algn="l" defTabSz="909813" rtl="0" eaLnBrk="1" latinLnBrk="0" hangingPunct="1">
        <a:defRPr kumimoji="1" sz="1800" kern="1200">
          <a:solidFill>
            <a:schemeClr val="tx1"/>
          </a:solidFill>
          <a:latin typeface="+mn-lt"/>
          <a:ea typeface="+mn-ea"/>
          <a:cs typeface="+mn-cs"/>
        </a:defRPr>
      </a:lvl7pPr>
      <a:lvl8pPr marL="3184355" algn="l" defTabSz="909813" rtl="0" eaLnBrk="1" latinLnBrk="0" hangingPunct="1">
        <a:defRPr kumimoji="1" sz="1800" kern="1200">
          <a:solidFill>
            <a:schemeClr val="tx1"/>
          </a:solidFill>
          <a:latin typeface="+mn-lt"/>
          <a:ea typeface="+mn-ea"/>
          <a:cs typeface="+mn-cs"/>
        </a:defRPr>
      </a:lvl8pPr>
      <a:lvl9pPr marL="3639267" algn="l" defTabSz="90981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725"/>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725"/>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725"/>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907753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4"/>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2" y="6356354"/>
            <a:ext cx="2311400" cy="365127"/>
          </a:xfrm>
          <a:prstGeom prst="rect">
            <a:avLst/>
          </a:prstGeom>
        </p:spPr>
        <p:txBody>
          <a:bodyPr vert="horz" lIns="91428" tIns="45714" rIns="91428" bIns="45714" rtlCol="0" anchor="ctr"/>
          <a:lstStyle>
            <a:lvl1pPr algn="l">
              <a:defRPr sz="1069">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4"/>
            <a:ext cx="3136900" cy="365127"/>
          </a:xfrm>
          <a:prstGeom prst="rect">
            <a:avLst/>
          </a:prstGeom>
        </p:spPr>
        <p:txBody>
          <a:bodyPr vert="horz" lIns="91428" tIns="45714" rIns="91428" bIns="45714" rtlCol="0" anchor="ctr"/>
          <a:lstStyle>
            <a:lvl1pPr algn="ctr">
              <a:defRPr sz="1069">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2" y="6356354"/>
            <a:ext cx="2311400" cy="365127"/>
          </a:xfrm>
          <a:prstGeom prst="rect">
            <a:avLst/>
          </a:prstGeom>
        </p:spPr>
        <p:txBody>
          <a:bodyPr vert="horz" lIns="91428" tIns="45714" rIns="91428" bIns="45714" rtlCol="0" anchor="ctr"/>
          <a:lstStyle>
            <a:lvl1pPr algn="r">
              <a:defRPr sz="1069">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41858424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rtl="0" eaLnBrk="0" fontAlgn="base" hangingPunct="0">
        <a:spcBef>
          <a:spcPct val="0"/>
        </a:spcBef>
        <a:spcAft>
          <a:spcPct val="0"/>
        </a:spcAft>
        <a:defRPr kumimoji="1" sz="3921" kern="1200">
          <a:solidFill>
            <a:schemeClr val="tx1"/>
          </a:solidFill>
          <a:latin typeface="+mj-lt"/>
          <a:ea typeface="+mj-ea"/>
          <a:cs typeface="+mj-cs"/>
        </a:defRPr>
      </a:lvl1pPr>
      <a:lvl2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5pPr>
      <a:lvl6pPr marL="407361" algn="ctr" rtl="0" fontAlgn="base">
        <a:spcBef>
          <a:spcPct val="0"/>
        </a:spcBef>
        <a:spcAft>
          <a:spcPct val="0"/>
        </a:spcAft>
        <a:defRPr kumimoji="1" sz="3921">
          <a:solidFill>
            <a:schemeClr val="tx1"/>
          </a:solidFill>
          <a:latin typeface="Calibri" pitchFamily="34" charset="0"/>
          <a:ea typeface="ＭＳ Ｐゴシック" charset="-128"/>
        </a:defRPr>
      </a:lvl6pPr>
      <a:lvl7pPr marL="814721" algn="ctr" rtl="0" fontAlgn="base">
        <a:spcBef>
          <a:spcPct val="0"/>
        </a:spcBef>
        <a:spcAft>
          <a:spcPct val="0"/>
        </a:spcAft>
        <a:defRPr kumimoji="1" sz="3921">
          <a:solidFill>
            <a:schemeClr val="tx1"/>
          </a:solidFill>
          <a:latin typeface="Calibri" pitchFamily="34" charset="0"/>
          <a:ea typeface="ＭＳ Ｐゴシック" charset="-128"/>
        </a:defRPr>
      </a:lvl7pPr>
      <a:lvl8pPr marL="1222081" algn="ctr" rtl="0" fontAlgn="base">
        <a:spcBef>
          <a:spcPct val="0"/>
        </a:spcBef>
        <a:spcAft>
          <a:spcPct val="0"/>
        </a:spcAft>
        <a:defRPr kumimoji="1" sz="3921">
          <a:solidFill>
            <a:schemeClr val="tx1"/>
          </a:solidFill>
          <a:latin typeface="Calibri" pitchFamily="34" charset="0"/>
          <a:ea typeface="ＭＳ Ｐゴシック" charset="-128"/>
        </a:defRPr>
      </a:lvl8pPr>
      <a:lvl9pPr marL="1629441" algn="ctr" rtl="0" fontAlgn="base">
        <a:spcBef>
          <a:spcPct val="0"/>
        </a:spcBef>
        <a:spcAft>
          <a:spcPct val="0"/>
        </a:spcAft>
        <a:defRPr kumimoji="1" sz="3921">
          <a:solidFill>
            <a:schemeClr val="tx1"/>
          </a:solidFill>
          <a:latin typeface="Calibri" pitchFamily="34" charset="0"/>
          <a:ea typeface="ＭＳ Ｐゴシック" charset="-128"/>
        </a:defRPr>
      </a:lvl9pPr>
    </p:titleStyle>
    <p:bodyStyle>
      <a:lvl1pPr marL="305520" indent="-305520" algn="l" rtl="0" eaLnBrk="0" fontAlgn="base" hangingPunct="0">
        <a:spcBef>
          <a:spcPct val="20000"/>
        </a:spcBef>
        <a:spcAft>
          <a:spcPct val="0"/>
        </a:spcAft>
        <a:buFont typeface="Arial" pitchFamily="34" charset="0"/>
        <a:buChar char="•"/>
        <a:defRPr kumimoji="1" sz="2852" kern="1200">
          <a:solidFill>
            <a:schemeClr val="tx1"/>
          </a:solidFill>
          <a:latin typeface="+mn-lt"/>
          <a:ea typeface="+mn-ea"/>
          <a:cs typeface="+mn-cs"/>
        </a:defRPr>
      </a:lvl1pPr>
      <a:lvl2pPr marL="661961" indent="-254600" algn="l" rtl="0" eaLnBrk="0" fontAlgn="base" hangingPunct="0">
        <a:spcBef>
          <a:spcPct val="20000"/>
        </a:spcBef>
        <a:spcAft>
          <a:spcPct val="0"/>
        </a:spcAft>
        <a:buFont typeface="Arial" pitchFamily="34" charset="0"/>
        <a:buChar char="–"/>
        <a:defRPr kumimoji="1" sz="2495" kern="1200">
          <a:solidFill>
            <a:schemeClr val="tx1"/>
          </a:solidFill>
          <a:latin typeface="+mn-lt"/>
          <a:ea typeface="+mn-ea"/>
          <a:cs typeface="+mn-cs"/>
        </a:defRPr>
      </a:lvl2pPr>
      <a:lvl3pPr marL="1018401" indent="-203681" algn="l" rtl="0" eaLnBrk="0" fontAlgn="base" hangingPunct="0">
        <a:spcBef>
          <a:spcPct val="20000"/>
        </a:spcBef>
        <a:spcAft>
          <a:spcPct val="0"/>
        </a:spcAft>
        <a:buFont typeface="Arial" pitchFamily="34" charset="0"/>
        <a:buChar char="•"/>
        <a:defRPr kumimoji="1" sz="2139" kern="1200">
          <a:solidFill>
            <a:schemeClr val="tx1"/>
          </a:solidFill>
          <a:latin typeface="+mn-lt"/>
          <a:ea typeface="+mn-ea"/>
          <a:cs typeface="+mn-cs"/>
        </a:defRPr>
      </a:lvl3pPr>
      <a:lvl4pPr marL="1425761"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4pPr>
      <a:lvl5pPr marL="1833122"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5pPr>
      <a:lvl6pPr marL="224048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6pPr>
      <a:lvl7pPr marL="2647842"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7pPr>
      <a:lvl8pPr marL="305520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8pPr>
      <a:lvl9pPr marL="346256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9pPr>
    </p:bodyStyle>
    <p:otherStyle>
      <a:defPPr>
        <a:defRPr lang="ja-JP"/>
      </a:defPPr>
      <a:lvl1pPr marL="0" algn="l" defTabSz="814721" rtl="0" eaLnBrk="1" latinLnBrk="0" hangingPunct="1">
        <a:defRPr kumimoji="1" sz="1604" kern="1200">
          <a:solidFill>
            <a:schemeClr val="tx1"/>
          </a:solidFill>
          <a:latin typeface="+mn-lt"/>
          <a:ea typeface="+mn-ea"/>
          <a:cs typeface="+mn-cs"/>
        </a:defRPr>
      </a:lvl1pPr>
      <a:lvl2pPr marL="407361" algn="l" defTabSz="814721" rtl="0" eaLnBrk="1" latinLnBrk="0" hangingPunct="1">
        <a:defRPr kumimoji="1" sz="1604" kern="1200">
          <a:solidFill>
            <a:schemeClr val="tx1"/>
          </a:solidFill>
          <a:latin typeface="+mn-lt"/>
          <a:ea typeface="+mn-ea"/>
          <a:cs typeface="+mn-cs"/>
        </a:defRPr>
      </a:lvl2pPr>
      <a:lvl3pPr marL="814721" algn="l" defTabSz="814721" rtl="0" eaLnBrk="1" latinLnBrk="0" hangingPunct="1">
        <a:defRPr kumimoji="1" sz="1604" kern="1200">
          <a:solidFill>
            <a:schemeClr val="tx1"/>
          </a:solidFill>
          <a:latin typeface="+mn-lt"/>
          <a:ea typeface="+mn-ea"/>
          <a:cs typeface="+mn-cs"/>
        </a:defRPr>
      </a:lvl3pPr>
      <a:lvl4pPr marL="1222081" algn="l" defTabSz="814721" rtl="0" eaLnBrk="1" latinLnBrk="0" hangingPunct="1">
        <a:defRPr kumimoji="1" sz="1604" kern="1200">
          <a:solidFill>
            <a:schemeClr val="tx1"/>
          </a:solidFill>
          <a:latin typeface="+mn-lt"/>
          <a:ea typeface="+mn-ea"/>
          <a:cs typeface="+mn-cs"/>
        </a:defRPr>
      </a:lvl4pPr>
      <a:lvl5pPr marL="1629441" algn="l" defTabSz="814721" rtl="0" eaLnBrk="1" latinLnBrk="0" hangingPunct="1">
        <a:defRPr kumimoji="1" sz="1604" kern="1200">
          <a:solidFill>
            <a:schemeClr val="tx1"/>
          </a:solidFill>
          <a:latin typeface="+mn-lt"/>
          <a:ea typeface="+mn-ea"/>
          <a:cs typeface="+mn-cs"/>
        </a:defRPr>
      </a:lvl5pPr>
      <a:lvl6pPr marL="2036802" algn="l" defTabSz="814721" rtl="0" eaLnBrk="1" latinLnBrk="0" hangingPunct="1">
        <a:defRPr kumimoji="1" sz="1604" kern="1200">
          <a:solidFill>
            <a:schemeClr val="tx1"/>
          </a:solidFill>
          <a:latin typeface="+mn-lt"/>
          <a:ea typeface="+mn-ea"/>
          <a:cs typeface="+mn-cs"/>
        </a:defRPr>
      </a:lvl6pPr>
      <a:lvl7pPr marL="2444163" algn="l" defTabSz="814721" rtl="0" eaLnBrk="1" latinLnBrk="0" hangingPunct="1">
        <a:defRPr kumimoji="1" sz="1604" kern="1200">
          <a:solidFill>
            <a:schemeClr val="tx1"/>
          </a:solidFill>
          <a:latin typeface="+mn-lt"/>
          <a:ea typeface="+mn-ea"/>
          <a:cs typeface="+mn-cs"/>
        </a:defRPr>
      </a:lvl7pPr>
      <a:lvl8pPr marL="2851523" algn="l" defTabSz="814721" rtl="0" eaLnBrk="1" latinLnBrk="0" hangingPunct="1">
        <a:defRPr kumimoji="1" sz="1604" kern="1200">
          <a:solidFill>
            <a:schemeClr val="tx1"/>
          </a:solidFill>
          <a:latin typeface="+mn-lt"/>
          <a:ea typeface="+mn-ea"/>
          <a:cs typeface="+mn-cs"/>
        </a:defRPr>
      </a:lvl8pPr>
      <a:lvl9pPr marL="3258883" algn="l" defTabSz="814721" rtl="0" eaLnBrk="1" latinLnBrk="0" hangingPunct="1">
        <a:defRPr kumimoji="1" sz="160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1" y="1600205"/>
            <a:ext cx="8915400" cy="4525963"/>
          </a:xfrm>
          <a:prstGeom prst="rect">
            <a:avLst/>
          </a:prstGeom>
          <a:noFill/>
          <a:ln w="9525">
            <a:noFill/>
            <a:miter lim="800000"/>
            <a:headEnd/>
            <a:tailEnd/>
          </a:ln>
        </p:spPr>
        <p:txBody>
          <a:bodyPr vert="horz" wrap="square" lIns="91412" tIns="45705" rIns="91412"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509"/>
            <a:ext cx="2311400" cy="365125"/>
          </a:xfrm>
          <a:prstGeom prst="rect">
            <a:avLst/>
          </a:prstGeom>
        </p:spPr>
        <p:txBody>
          <a:bodyPr vert="horz" lIns="91412" tIns="45705" rIns="91412" bIns="45705" rtlCol="0" anchor="ctr"/>
          <a:lstStyle>
            <a:lvl1pPr algn="l">
              <a:defRPr sz="1200">
                <a:solidFill>
                  <a:schemeClr val="tx1">
                    <a:tint val="75000"/>
                  </a:schemeClr>
                </a:solidFill>
                <a:latin typeface="Arial" charset="0"/>
                <a:ea typeface="ＭＳ Ｐゴシック" charset="-128"/>
              </a:defRPr>
            </a:lvl1pPr>
          </a:lstStyle>
          <a:p>
            <a:pPr>
              <a:defRPr/>
            </a:pPr>
            <a:fld id="{CF12B1A0-A9E0-4A3C-A082-6DB12787101E}" type="datetime1">
              <a:rPr lang="ja-JP" altLang="en-US" smtClean="0">
                <a:solidFill>
                  <a:prstClr val="black">
                    <a:tint val="75000"/>
                  </a:prstClr>
                </a:solidFill>
              </a:rPr>
              <a:t>2022/2/28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90" y="6356509"/>
            <a:ext cx="3136900" cy="365125"/>
          </a:xfrm>
          <a:prstGeom prst="rect">
            <a:avLst/>
          </a:prstGeom>
        </p:spPr>
        <p:txBody>
          <a:bodyPr vert="horz" lIns="91412" tIns="45705" rIns="91412" bIns="4570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3461" y="6529352"/>
            <a:ext cx="2311400" cy="365125"/>
          </a:xfrm>
          <a:prstGeom prst="rect">
            <a:avLst/>
          </a:prstGeom>
        </p:spPr>
        <p:txBody>
          <a:bodyPr vert="horz" lIns="91412" tIns="45705" rIns="91412" bIns="45705" rtlCol="0" anchor="ctr"/>
          <a:lstStyle>
            <a:lvl1pPr algn="r">
              <a:defRPr sz="1400">
                <a:solidFill>
                  <a:schemeClr val="tx1">
                    <a:tint val="75000"/>
                  </a:schemeClr>
                </a:solidFill>
                <a:latin typeface="Arial" charset="0"/>
                <a:ea typeface="ＭＳ Ｐゴシック" charset="-128"/>
              </a:defRPr>
            </a:lvl1pPr>
          </a:lstStyle>
          <a:p>
            <a:pPr>
              <a:defRPr/>
            </a:pPr>
            <a:fld id="{17C4E106-E4D4-4543-B6B1-4D754DB78274}"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91766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798" indent="-34279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727" indent="-28566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658" indent="-228531"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718"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780"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6"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68"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1"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2"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7" algn="l" defTabSz="914125" rtl="0" eaLnBrk="1" latinLnBrk="0" hangingPunct="1">
        <a:defRPr kumimoji="1" sz="1800" kern="1200">
          <a:solidFill>
            <a:schemeClr val="tx1"/>
          </a:solidFill>
          <a:latin typeface="+mn-lt"/>
          <a:ea typeface="+mn-ea"/>
          <a:cs typeface="+mn-cs"/>
        </a:defRPr>
      </a:lvl4pPr>
      <a:lvl5pPr marL="1828250" algn="l" defTabSz="914125" rtl="0" eaLnBrk="1" latinLnBrk="0" hangingPunct="1">
        <a:defRPr kumimoji="1" sz="1800" kern="1200">
          <a:solidFill>
            <a:schemeClr val="tx1"/>
          </a:solidFill>
          <a:latin typeface="+mn-lt"/>
          <a:ea typeface="+mn-ea"/>
          <a:cs typeface="+mn-cs"/>
        </a:defRPr>
      </a:lvl5pPr>
      <a:lvl6pPr marL="2285312" algn="l" defTabSz="914125" rtl="0" eaLnBrk="1" latinLnBrk="0" hangingPunct="1">
        <a:defRPr kumimoji="1" sz="1800" kern="1200">
          <a:solidFill>
            <a:schemeClr val="tx1"/>
          </a:solidFill>
          <a:latin typeface="+mn-lt"/>
          <a:ea typeface="+mn-ea"/>
          <a:cs typeface="+mn-cs"/>
        </a:defRPr>
      </a:lvl6pPr>
      <a:lvl7pPr marL="2742375" algn="l" defTabSz="914125" rtl="0" eaLnBrk="1" latinLnBrk="0" hangingPunct="1">
        <a:defRPr kumimoji="1" sz="1800" kern="1200">
          <a:solidFill>
            <a:schemeClr val="tx1"/>
          </a:solidFill>
          <a:latin typeface="+mn-lt"/>
          <a:ea typeface="+mn-ea"/>
          <a:cs typeface="+mn-cs"/>
        </a:defRPr>
      </a:lvl7pPr>
      <a:lvl8pPr marL="3199437" algn="l" defTabSz="914125" rtl="0" eaLnBrk="1" latinLnBrk="0" hangingPunct="1">
        <a:defRPr kumimoji="1" sz="1800" kern="1200">
          <a:solidFill>
            <a:schemeClr val="tx1"/>
          </a:solidFill>
          <a:latin typeface="+mn-lt"/>
          <a:ea typeface="+mn-ea"/>
          <a:cs typeface="+mn-cs"/>
        </a:defRPr>
      </a:lvl8pPr>
      <a:lvl9pPr marL="3656500"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5"/>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2" y="6356355"/>
            <a:ext cx="2311400" cy="365127"/>
          </a:xfrm>
          <a:prstGeom prst="rect">
            <a:avLst/>
          </a:prstGeom>
        </p:spPr>
        <p:txBody>
          <a:bodyPr vert="horz" lIns="91428" tIns="45714" rIns="91428" bIns="45714" rtlCol="0" anchor="ctr"/>
          <a:lstStyle>
            <a:lvl1pPr algn="l">
              <a:defRPr sz="1019">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5"/>
            <a:ext cx="3136900" cy="365127"/>
          </a:xfrm>
          <a:prstGeom prst="rect">
            <a:avLst/>
          </a:prstGeom>
        </p:spPr>
        <p:txBody>
          <a:bodyPr vert="horz" lIns="91428" tIns="45714" rIns="91428" bIns="45714" rtlCol="0" anchor="ctr"/>
          <a:lstStyle>
            <a:lvl1pPr algn="ctr">
              <a:defRPr sz="1019">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3" y="6356355"/>
            <a:ext cx="2311400" cy="365127"/>
          </a:xfrm>
          <a:prstGeom prst="rect">
            <a:avLst/>
          </a:prstGeom>
        </p:spPr>
        <p:txBody>
          <a:bodyPr vert="horz" lIns="91428" tIns="45714" rIns="91428" bIns="45714" rtlCol="0" anchor="ctr"/>
          <a:lstStyle>
            <a:lvl1pPr algn="r">
              <a:defRPr sz="1019">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390630266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ftr="0" dt="0"/>
  <p:txStyles>
    <p:titleStyle>
      <a:lvl1pPr algn="ctr" rtl="0" eaLnBrk="0" fontAlgn="base" hangingPunct="0">
        <a:spcBef>
          <a:spcPct val="0"/>
        </a:spcBef>
        <a:spcAft>
          <a:spcPct val="0"/>
        </a:spcAft>
        <a:defRPr kumimoji="1" sz="3737" kern="1200">
          <a:solidFill>
            <a:schemeClr val="tx1"/>
          </a:solidFill>
          <a:latin typeface="+mj-lt"/>
          <a:ea typeface="+mj-ea"/>
          <a:cs typeface="+mj-cs"/>
        </a:defRPr>
      </a:lvl1pPr>
      <a:lvl2pPr algn="ctr" rtl="0" eaLnBrk="0" fontAlgn="base" hangingPunct="0">
        <a:spcBef>
          <a:spcPct val="0"/>
        </a:spcBef>
        <a:spcAft>
          <a:spcPct val="0"/>
        </a:spcAft>
        <a:defRPr kumimoji="1" sz="3737">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37">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37">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37">
          <a:solidFill>
            <a:schemeClr val="tx1"/>
          </a:solidFill>
          <a:latin typeface="Calibri" pitchFamily="34" charset="0"/>
          <a:ea typeface="ＭＳ Ｐゴシック" charset="-128"/>
        </a:defRPr>
      </a:lvl5pPr>
      <a:lvl6pPr marL="388272" algn="ctr" rtl="0" fontAlgn="base">
        <a:spcBef>
          <a:spcPct val="0"/>
        </a:spcBef>
        <a:spcAft>
          <a:spcPct val="0"/>
        </a:spcAft>
        <a:defRPr kumimoji="1" sz="3737">
          <a:solidFill>
            <a:schemeClr val="tx1"/>
          </a:solidFill>
          <a:latin typeface="Calibri" pitchFamily="34" charset="0"/>
          <a:ea typeface="ＭＳ Ｐゴシック" charset="-128"/>
        </a:defRPr>
      </a:lvl6pPr>
      <a:lvl7pPr marL="776544" algn="ctr" rtl="0" fontAlgn="base">
        <a:spcBef>
          <a:spcPct val="0"/>
        </a:spcBef>
        <a:spcAft>
          <a:spcPct val="0"/>
        </a:spcAft>
        <a:defRPr kumimoji="1" sz="3737">
          <a:solidFill>
            <a:schemeClr val="tx1"/>
          </a:solidFill>
          <a:latin typeface="Calibri" pitchFamily="34" charset="0"/>
          <a:ea typeface="ＭＳ Ｐゴシック" charset="-128"/>
        </a:defRPr>
      </a:lvl7pPr>
      <a:lvl8pPr marL="1164817" algn="ctr" rtl="0" fontAlgn="base">
        <a:spcBef>
          <a:spcPct val="0"/>
        </a:spcBef>
        <a:spcAft>
          <a:spcPct val="0"/>
        </a:spcAft>
        <a:defRPr kumimoji="1" sz="3737">
          <a:solidFill>
            <a:schemeClr val="tx1"/>
          </a:solidFill>
          <a:latin typeface="Calibri" pitchFamily="34" charset="0"/>
          <a:ea typeface="ＭＳ Ｐゴシック" charset="-128"/>
        </a:defRPr>
      </a:lvl8pPr>
      <a:lvl9pPr marL="1553088" algn="ctr" rtl="0" fontAlgn="base">
        <a:spcBef>
          <a:spcPct val="0"/>
        </a:spcBef>
        <a:spcAft>
          <a:spcPct val="0"/>
        </a:spcAft>
        <a:defRPr kumimoji="1" sz="3737">
          <a:solidFill>
            <a:schemeClr val="tx1"/>
          </a:solidFill>
          <a:latin typeface="Calibri" pitchFamily="34" charset="0"/>
          <a:ea typeface="ＭＳ Ｐゴシック" charset="-128"/>
        </a:defRPr>
      </a:lvl9pPr>
    </p:titleStyle>
    <p:bodyStyle>
      <a:lvl1pPr marL="291204" indent="-291204" algn="l" rtl="0" eaLnBrk="0" fontAlgn="base" hangingPunct="0">
        <a:spcBef>
          <a:spcPct val="20000"/>
        </a:spcBef>
        <a:spcAft>
          <a:spcPct val="0"/>
        </a:spcAft>
        <a:buFont typeface="Arial" pitchFamily="34" charset="0"/>
        <a:buChar char="•"/>
        <a:defRPr kumimoji="1" sz="2718" kern="1200">
          <a:solidFill>
            <a:schemeClr val="tx1"/>
          </a:solidFill>
          <a:latin typeface="+mn-lt"/>
          <a:ea typeface="+mn-ea"/>
          <a:cs typeface="+mn-cs"/>
        </a:defRPr>
      </a:lvl1pPr>
      <a:lvl2pPr marL="630943" indent="-242669" algn="l" rtl="0" eaLnBrk="0" fontAlgn="base" hangingPunct="0">
        <a:spcBef>
          <a:spcPct val="20000"/>
        </a:spcBef>
        <a:spcAft>
          <a:spcPct val="0"/>
        </a:spcAft>
        <a:buFont typeface="Arial" pitchFamily="34" charset="0"/>
        <a:buChar char="–"/>
        <a:defRPr kumimoji="1" sz="2378" kern="1200">
          <a:solidFill>
            <a:schemeClr val="tx1"/>
          </a:solidFill>
          <a:latin typeface="+mn-lt"/>
          <a:ea typeface="+mn-ea"/>
          <a:cs typeface="+mn-cs"/>
        </a:defRPr>
      </a:lvl2pPr>
      <a:lvl3pPr marL="970680" indent="-194136" algn="l" rtl="0" eaLnBrk="0" fontAlgn="base" hangingPunct="0">
        <a:spcBef>
          <a:spcPct val="20000"/>
        </a:spcBef>
        <a:spcAft>
          <a:spcPct val="0"/>
        </a:spcAft>
        <a:buFont typeface="Arial" pitchFamily="34" charset="0"/>
        <a:buChar char="•"/>
        <a:defRPr kumimoji="1" sz="2038" kern="1200">
          <a:solidFill>
            <a:schemeClr val="tx1"/>
          </a:solidFill>
          <a:latin typeface="+mn-lt"/>
          <a:ea typeface="+mn-ea"/>
          <a:cs typeface="+mn-cs"/>
        </a:defRPr>
      </a:lvl3pPr>
      <a:lvl4pPr marL="1358952" indent="-194136" algn="l" rtl="0" eaLnBrk="0" fontAlgn="base" hangingPunct="0">
        <a:spcBef>
          <a:spcPct val="20000"/>
        </a:spcBef>
        <a:spcAft>
          <a:spcPct val="0"/>
        </a:spcAft>
        <a:buFont typeface="Arial" pitchFamily="34" charset="0"/>
        <a:buChar char="–"/>
        <a:defRPr kumimoji="1" sz="1699" kern="1200">
          <a:solidFill>
            <a:schemeClr val="tx1"/>
          </a:solidFill>
          <a:latin typeface="+mn-lt"/>
          <a:ea typeface="+mn-ea"/>
          <a:cs typeface="+mn-cs"/>
        </a:defRPr>
      </a:lvl4pPr>
      <a:lvl5pPr marL="1747224" indent="-194136" algn="l" rtl="0" eaLnBrk="0" fontAlgn="base" hangingPunct="0">
        <a:spcBef>
          <a:spcPct val="20000"/>
        </a:spcBef>
        <a:spcAft>
          <a:spcPct val="0"/>
        </a:spcAft>
        <a:buFont typeface="Arial" pitchFamily="34" charset="0"/>
        <a:buChar char="»"/>
        <a:defRPr kumimoji="1" sz="1699" kern="1200">
          <a:solidFill>
            <a:schemeClr val="tx1"/>
          </a:solidFill>
          <a:latin typeface="+mn-lt"/>
          <a:ea typeface="+mn-ea"/>
          <a:cs typeface="+mn-cs"/>
        </a:defRPr>
      </a:lvl5pPr>
      <a:lvl6pPr marL="2135497" indent="-194136" algn="l" defTabSz="776544" rtl="0" eaLnBrk="1" latinLnBrk="0" hangingPunct="1">
        <a:spcBef>
          <a:spcPct val="20000"/>
        </a:spcBef>
        <a:buFont typeface="Arial" pitchFamily="34" charset="0"/>
        <a:buChar char="•"/>
        <a:defRPr kumimoji="1" sz="1699" kern="1200">
          <a:solidFill>
            <a:schemeClr val="tx1"/>
          </a:solidFill>
          <a:latin typeface="+mn-lt"/>
          <a:ea typeface="+mn-ea"/>
          <a:cs typeface="+mn-cs"/>
        </a:defRPr>
      </a:lvl6pPr>
      <a:lvl7pPr marL="2523768" indent="-194136" algn="l" defTabSz="776544" rtl="0" eaLnBrk="1" latinLnBrk="0" hangingPunct="1">
        <a:spcBef>
          <a:spcPct val="20000"/>
        </a:spcBef>
        <a:buFont typeface="Arial" pitchFamily="34" charset="0"/>
        <a:buChar char="•"/>
        <a:defRPr kumimoji="1" sz="1699" kern="1200">
          <a:solidFill>
            <a:schemeClr val="tx1"/>
          </a:solidFill>
          <a:latin typeface="+mn-lt"/>
          <a:ea typeface="+mn-ea"/>
          <a:cs typeface="+mn-cs"/>
        </a:defRPr>
      </a:lvl7pPr>
      <a:lvl8pPr marL="2912041" indent="-194136" algn="l" defTabSz="776544" rtl="0" eaLnBrk="1" latinLnBrk="0" hangingPunct="1">
        <a:spcBef>
          <a:spcPct val="20000"/>
        </a:spcBef>
        <a:buFont typeface="Arial" pitchFamily="34" charset="0"/>
        <a:buChar char="•"/>
        <a:defRPr kumimoji="1" sz="1699" kern="1200">
          <a:solidFill>
            <a:schemeClr val="tx1"/>
          </a:solidFill>
          <a:latin typeface="+mn-lt"/>
          <a:ea typeface="+mn-ea"/>
          <a:cs typeface="+mn-cs"/>
        </a:defRPr>
      </a:lvl8pPr>
      <a:lvl9pPr marL="3300312" indent="-194136" algn="l" defTabSz="776544" rtl="0" eaLnBrk="1" latinLnBrk="0" hangingPunct="1">
        <a:spcBef>
          <a:spcPct val="20000"/>
        </a:spcBef>
        <a:buFont typeface="Arial" pitchFamily="34" charset="0"/>
        <a:buChar char="•"/>
        <a:defRPr kumimoji="1" sz="1699" kern="1200">
          <a:solidFill>
            <a:schemeClr val="tx1"/>
          </a:solidFill>
          <a:latin typeface="+mn-lt"/>
          <a:ea typeface="+mn-ea"/>
          <a:cs typeface="+mn-cs"/>
        </a:defRPr>
      </a:lvl9pPr>
    </p:bodyStyle>
    <p:otherStyle>
      <a:defPPr>
        <a:defRPr lang="ja-JP"/>
      </a:defPPr>
      <a:lvl1pPr marL="0" algn="l" defTabSz="776544" rtl="0" eaLnBrk="1" latinLnBrk="0" hangingPunct="1">
        <a:defRPr kumimoji="1" sz="1529" kern="1200">
          <a:solidFill>
            <a:schemeClr val="tx1"/>
          </a:solidFill>
          <a:latin typeface="+mn-lt"/>
          <a:ea typeface="+mn-ea"/>
          <a:cs typeface="+mn-cs"/>
        </a:defRPr>
      </a:lvl1pPr>
      <a:lvl2pPr marL="388272" algn="l" defTabSz="776544" rtl="0" eaLnBrk="1" latinLnBrk="0" hangingPunct="1">
        <a:defRPr kumimoji="1" sz="1529" kern="1200">
          <a:solidFill>
            <a:schemeClr val="tx1"/>
          </a:solidFill>
          <a:latin typeface="+mn-lt"/>
          <a:ea typeface="+mn-ea"/>
          <a:cs typeface="+mn-cs"/>
        </a:defRPr>
      </a:lvl2pPr>
      <a:lvl3pPr marL="776544" algn="l" defTabSz="776544" rtl="0" eaLnBrk="1" latinLnBrk="0" hangingPunct="1">
        <a:defRPr kumimoji="1" sz="1529" kern="1200">
          <a:solidFill>
            <a:schemeClr val="tx1"/>
          </a:solidFill>
          <a:latin typeface="+mn-lt"/>
          <a:ea typeface="+mn-ea"/>
          <a:cs typeface="+mn-cs"/>
        </a:defRPr>
      </a:lvl3pPr>
      <a:lvl4pPr marL="1164817" algn="l" defTabSz="776544" rtl="0" eaLnBrk="1" latinLnBrk="0" hangingPunct="1">
        <a:defRPr kumimoji="1" sz="1529" kern="1200">
          <a:solidFill>
            <a:schemeClr val="tx1"/>
          </a:solidFill>
          <a:latin typeface="+mn-lt"/>
          <a:ea typeface="+mn-ea"/>
          <a:cs typeface="+mn-cs"/>
        </a:defRPr>
      </a:lvl4pPr>
      <a:lvl5pPr marL="1553088" algn="l" defTabSz="776544" rtl="0" eaLnBrk="1" latinLnBrk="0" hangingPunct="1">
        <a:defRPr kumimoji="1" sz="1529" kern="1200">
          <a:solidFill>
            <a:schemeClr val="tx1"/>
          </a:solidFill>
          <a:latin typeface="+mn-lt"/>
          <a:ea typeface="+mn-ea"/>
          <a:cs typeface="+mn-cs"/>
        </a:defRPr>
      </a:lvl5pPr>
      <a:lvl6pPr marL="1941361" algn="l" defTabSz="776544" rtl="0" eaLnBrk="1" latinLnBrk="0" hangingPunct="1">
        <a:defRPr kumimoji="1" sz="1529" kern="1200">
          <a:solidFill>
            <a:schemeClr val="tx1"/>
          </a:solidFill>
          <a:latin typeface="+mn-lt"/>
          <a:ea typeface="+mn-ea"/>
          <a:cs typeface="+mn-cs"/>
        </a:defRPr>
      </a:lvl6pPr>
      <a:lvl7pPr marL="2329632" algn="l" defTabSz="776544" rtl="0" eaLnBrk="1" latinLnBrk="0" hangingPunct="1">
        <a:defRPr kumimoji="1" sz="1529" kern="1200">
          <a:solidFill>
            <a:schemeClr val="tx1"/>
          </a:solidFill>
          <a:latin typeface="+mn-lt"/>
          <a:ea typeface="+mn-ea"/>
          <a:cs typeface="+mn-cs"/>
        </a:defRPr>
      </a:lvl7pPr>
      <a:lvl8pPr marL="2717905" algn="l" defTabSz="776544" rtl="0" eaLnBrk="1" latinLnBrk="0" hangingPunct="1">
        <a:defRPr kumimoji="1" sz="1529" kern="1200">
          <a:solidFill>
            <a:schemeClr val="tx1"/>
          </a:solidFill>
          <a:latin typeface="+mn-lt"/>
          <a:ea typeface="+mn-ea"/>
          <a:cs typeface="+mn-cs"/>
        </a:defRPr>
      </a:lvl8pPr>
      <a:lvl9pPr marL="3106176" algn="l" defTabSz="776544" rtl="0" eaLnBrk="1" latinLnBrk="0" hangingPunct="1">
        <a:defRPr kumimoji="1" sz="15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1.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52006" y="3312015"/>
            <a:ext cx="9924453" cy="461626"/>
          </a:xfrm>
          <a:ln>
            <a:noFill/>
          </a:ln>
        </p:spPr>
        <p:txBody>
          <a:bodyPr/>
          <a:lstStyle/>
          <a:p>
            <a:r>
              <a:rPr lang="ja-JP" altLang="en-US" sz="2400" dirty="0" smtClean="0">
                <a:solidFill>
                  <a:schemeClr val="tx1"/>
                </a:solidFill>
              </a:rPr>
              <a:t>～令和４年４月１日から全面施行～</a:t>
            </a:r>
            <a:endParaRPr lang="ja-JP" altLang="en-US" sz="2400" dirty="0">
              <a:solidFill>
                <a:schemeClr val="tx1"/>
              </a:solidFill>
            </a:endParaRP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0" y="1124744"/>
            <a:ext cx="9897010" cy="1904457"/>
          </a:xfrm>
        </p:spPr>
        <p:txBody>
          <a:bodyPr>
            <a:normAutofit/>
          </a:bodyPr>
          <a:lstStyle/>
          <a:p>
            <a:r>
              <a:rPr lang="ja-JP" altLang="en-US" sz="3600" dirty="0" smtClean="0">
                <a:latin typeface="Meiryo" panose="020B0604030504040204" pitchFamily="34" charset="-128"/>
                <a:ea typeface="Meiryo" panose="020B0604030504040204" pitchFamily="34" charset="-128"/>
              </a:rPr>
              <a:t>労働施策総合推進法に基づく</a:t>
            </a:r>
            <a:r>
              <a:rPr lang="en-US" altLang="ja-JP" sz="3600" dirty="0" smtClean="0">
                <a:latin typeface="Meiryo" panose="020B0604030504040204" pitchFamily="34" charset="-128"/>
                <a:ea typeface="Meiryo" panose="020B0604030504040204" pitchFamily="34" charset="-128"/>
              </a:rPr>
              <a:t/>
            </a:r>
            <a:br>
              <a:rPr lang="en-US" altLang="ja-JP" sz="3600" dirty="0" smtClean="0">
                <a:latin typeface="Meiryo" panose="020B0604030504040204" pitchFamily="34" charset="-128"/>
                <a:ea typeface="Meiryo" panose="020B0604030504040204" pitchFamily="34" charset="-128"/>
              </a:rPr>
            </a:br>
            <a:r>
              <a:rPr lang="ja-JP" altLang="en-US" sz="3600" dirty="0" smtClean="0">
                <a:latin typeface="Meiryo" panose="020B0604030504040204" pitchFamily="34" charset="-128"/>
                <a:ea typeface="Meiryo" panose="020B0604030504040204" pitchFamily="34" charset="-128"/>
              </a:rPr>
              <a:t>「パワーハラスメント防止措置」が</a:t>
            </a:r>
            <a:r>
              <a:rPr lang="en-US" altLang="ja-JP" sz="3600" dirty="0" smtClean="0">
                <a:latin typeface="Meiryo" panose="020B0604030504040204" pitchFamily="34" charset="-128"/>
                <a:ea typeface="Meiryo" panose="020B0604030504040204" pitchFamily="34" charset="-128"/>
              </a:rPr>
              <a:t/>
            </a:r>
            <a:br>
              <a:rPr lang="en-US" altLang="ja-JP" sz="3600" dirty="0" smtClean="0">
                <a:latin typeface="Meiryo" panose="020B0604030504040204" pitchFamily="34" charset="-128"/>
                <a:ea typeface="Meiryo" panose="020B0604030504040204" pitchFamily="34" charset="-128"/>
              </a:rPr>
            </a:br>
            <a:r>
              <a:rPr lang="ja-JP" altLang="en-US" sz="3600" dirty="0" smtClean="0">
                <a:latin typeface="Meiryo" panose="020B0604030504040204" pitchFamily="34" charset="-128"/>
                <a:ea typeface="Meiryo" panose="020B0604030504040204" pitchFamily="34" charset="-128"/>
              </a:rPr>
              <a:t>中小企業にも義務化されます！</a:t>
            </a:r>
            <a:endParaRPr kumimoji="1" lang="ja-JP" altLang="en-US" sz="3000" dirty="0"/>
          </a:p>
        </p:txBody>
      </p:sp>
      <p:sp>
        <p:nvSpPr>
          <p:cNvPr id="6" name="タイトル 1"/>
          <p:cNvSpPr txBox="1">
            <a:spLocks/>
          </p:cNvSpPr>
          <p:nvPr/>
        </p:nvSpPr>
        <p:spPr>
          <a:xfrm>
            <a:off x="715737" y="5058697"/>
            <a:ext cx="8596993" cy="95142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900" dirty="0" smtClean="0">
                <a:solidFill>
                  <a:schemeClr val="bg1"/>
                </a:solidFill>
                <a:latin typeface="+mj-ea"/>
              </a:rPr>
              <a:t>愛媛労働局雇用環境・均等室</a:t>
            </a:r>
            <a:endParaRPr lang="en-US" altLang="ja-JP" sz="3900" b="1" dirty="0">
              <a:solidFill>
                <a:schemeClr val="bg1"/>
              </a:solidFill>
              <a:latin typeface="+mj-ea"/>
            </a:endParaRPr>
          </a:p>
        </p:txBody>
      </p:sp>
    </p:spTree>
    <p:extLst>
      <p:ext uri="{BB962C8B-B14F-4D97-AF65-F5344CB8AC3E}">
        <p14:creationId xmlns:p14="http://schemas.microsoft.com/office/powerpoint/2010/main" val="200146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97118" y="796816"/>
            <a:ext cx="5868050" cy="347013"/>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職場におけるセクシャルハラスメントの定義等</a:t>
            </a:r>
          </a:p>
        </p:txBody>
      </p:sp>
      <p:sp>
        <p:nvSpPr>
          <p:cNvPr id="5" name="テキスト ボックス 4"/>
          <p:cNvSpPr txBox="1"/>
          <p:nvPr/>
        </p:nvSpPr>
        <p:spPr>
          <a:xfrm>
            <a:off x="527655" y="1268988"/>
            <a:ext cx="8892659" cy="1000274"/>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　「職場」において行われる「労働者」の意に反する「性的な言動」に対する労働者の対応によりその労働者が労働条件について不利益を受けたり、「性的な言動」により就業環境が害されること。</a:t>
            </a:r>
            <a:endParaRPr lang="en-US" altLang="ja-JP" dirty="0">
              <a:solidFill>
                <a:prstClr val="black"/>
              </a:solidFill>
              <a:latin typeface="Meiryo UI" panose="020B0604030504040204" pitchFamily="50" charset="-128"/>
              <a:ea typeface="Meiryo UI" panose="020B0604030504040204" pitchFamily="50" charset="-128"/>
            </a:endParaRPr>
          </a:p>
          <a:p>
            <a:pPr defTabSz="914400">
              <a:spcBef>
                <a:spcPts val="600"/>
              </a:spcBef>
              <a:defRPr/>
            </a:pP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60925" y="2168246"/>
            <a:ext cx="8770554" cy="307777"/>
          </a:xfrm>
          <a:prstGeom prst="rect">
            <a:avLst/>
          </a:prstGeom>
          <a:noFill/>
          <a:ln w="6350">
            <a:solidFill>
              <a:schemeClr val="tx1"/>
            </a:solidFill>
            <a:prstDash val="dash"/>
          </a:ln>
        </p:spPr>
        <p:txBody>
          <a:bodyPr wrap="square" rtlCol="0">
            <a:spAutoFit/>
          </a:bodyPr>
          <a:lstStyle/>
          <a:p>
            <a:pPr marL="216000" indent="-457200" defTabSz="914400">
              <a:defRPr/>
            </a:pPr>
            <a:r>
              <a:rPr lang="ja-JP" altLang="en-US" sz="1400" dirty="0">
                <a:solidFill>
                  <a:prstClr val="black"/>
                </a:solidFill>
                <a:latin typeface="Meiryo UI" panose="020B0604030504040204" pitchFamily="50" charset="-128"/>
                <a:ea typeface="Meiryo UI" panose="020B0604030504040204" pitchFamily="50" charset="-128"/>
              </a:rPr>
              <a:t>「職場」と「労働者」はパワーハラスメントと同一です。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95" y="-3693"/>
            <a:ext cx="9904413" cy="501575"/>
          </a:xfrm>
          <a:prstGeom prst="rect">
            <a:avLst/>
          </a:prstGeom>
          <a:solidFill>
            <a:srgbClr val="0070C0"/>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defTabSz="914400">
              <a:lnSpc>
                <a:spcPts val="2768"/>
              </a:lnSpc>
              <a:spcBef>
                <a:spcPts val="2768"/>
              </a:spcBef>
              <a:defRPr/>
            </a:pP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（２）職場に</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おけるセクシャルハラスメントについて</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69674" y="1260583"/>
            <a:ext cx="8789588" cy="822064"/>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sp>
        <p:nvSpPr>
          <p:cNvPr id="19" name="テキスト ボックス 18"/>
          <p:cNvSpPr txBox="1"/>
          <p:nvPr/>
        </p:nvSpPr>
        <p:spPr>
          <a:xfrm>
            <a:off x="578107" y="3510715"/>
            <a:ext cx="8753372" cy="307777"/>
          </a:xfrm>
          <a:prstGeom prst="rect">
            <a:avLst/>
          </a:prstGeom>
          <a:noFill/>
          <a:ln w="6350">
            <a:solidFill>
              <a:schemeClr val="tx1"/>
            </a:solidFill>
            <a:prstDash val="dash"/>
          </a:ln>
        </p:spPr>
        <p:txBody>
          <a:bodyPr wrap="square" rtlCol="0">
            <a:spAutoFit/>
          </a:bodyPr>
          <a:lstStyle/>
          <a:p>
            <a:pPr marL="1165225" indent="-1165225" defTabSz="914400">
              <a:defRPr/>
            </a:pPr>
            <a:r>
              <a:rPr lang="ja-JP" altLang="en-US" sz="1400" dirty="0">
                <a:solidFill>
                  <a:prstClr val="black"/>
                </a:solidFill>
                <a:latin typeface="Meiryo UI" panose="020B0604030504040204" pitchFamily="50" charset="-128"/>
                <a:ea typeface="Meiryo UI" panose="020B0604030504040204" pitchFamily="50" charset="-128"/>
              </a:rPr>
              <a:t>セクシャルハラスメントには「対価型」と「環境型」があります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60924" y="2604519"/>
            <a:ext cx="8770554" cy="738664"/>
          </a:xfrm>
          <a:prstGeom prst="rect">
            <a:avLst/>
          </a:prstGeom>
          <a:noFill/>
          <a:ln w="6350">
            <a:solidFill>
              <a:schemeClr val="tx1"/>
            </a:solidFill>
            <a:prstDash val="dash"/>
          </a:ln>
        </p:spPr>
        <p:txBody>
          <a:bodyPr wrap="square" rtlCol="0">
            <a:spAutoFit/>
          </a:bodyPr>
          <a:lstStyle/>
          <a:p>
            <a:pPr marL="1165225" indent="-1165225" defTabSz="914400">
              <a:defRPr/>
            </a:pPr>
            <a:r>
              <a:rPr lang="ja-JP" altLang="en-US" sz="1400" dirty="0">
                <a:solidFill>
                  <a:prstClr val="black"/>
                </a:solidFill>
                <a:latin typeface="Meiryo UI" panose="020B0604030504040204" pitchFamily="50" charset="-128"/>
                <a:ea typeface="Meiryo UI" panose="020B0604030504040204" pitchFamily="50" charset="-128"/>
              </a:rPr>
              <a:t>「性的な言動」を行う者は、事業主、上司、同僚に限らず、取引先等の他の事業主又はその雇用する労働者、顧客、患者</a:t>
            </a:r>
          </a:p>
          <a:p>
            <a:pPr marL="1165225" indent="-1165225" defTabSz="914400">
              <a:defRPr/>
            </a:pPr>
            <a:r>
              <a:rPr lang="ja-JP" altLang="en-US" sz="1400" dirty="0">
                <a:solidFill>
                  <a:prstClr val="black"/>
                </a:solidFill>
                <a:latin typeface="Meiryo UI" panose="020B0604030504040204" pitchFamily="50" charset="-128"/>
                <a:ea typeface="Meiryo UI" panose="020B0604030504040204" pitchFamily="50" charset="-128"/>
              </a:rPr>
              <a:t>又はその家族、学校における生徒等もなり得ます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1165225" indent="-1165225" defTabSz="914400">
              <a:defRPr/>
            </a:pPr>
            <a:r>
              <a:rPr lang="ja-JP" altLang="en-US" sz="1400" dirty="0">
                <a:solidFill>
                  <a:prstClr val="black"/>
                </a:solidFill>
                <a:latin typeface="Meiryo UI" panose="020B0604030504040204" pitchFamily="50" charset="-128"/>
                <a:ea typeface="Meiryo UI" panose="020B0604030504040204" pitchFamily="50" charset="-128"/>
              </a:rPr>
              <a:t>男女とも行為者にも被害者にもなり得ますし、異性に対するものだけでなく、同性に対するものも該当します。</a:t>
            </a:r>
          </a:p>
        </p:txBody>
      </p:sp>
      <p:sp>
        <p:nvSpPr>
          <p:cNvPr id="2" name="スライド番号プレースホルダー 1"/>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9</a:t>
            </a:fld>
            <a:endParaRPr lang="ja-JP" altLang="en-US" dirty="0">
              <a:solidFill>
                <a:prstClr val="black"/>
              </a:solidFill>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264" y="175205"/>
            <a:ext cx="1468372" cy="1139824"/>
          </a:xfrm>
          <a:prstGeom prst="rect">
            <a:avLst/>
          </a:prstGeom>
        </p:spPr>
      </p:pic>
      <p:graphicFrame>
        <p:nvGraphicFramePr>
          <p:cNvPr id="15" name="表 14"/>
          <p:cNvGraphicFramePr>
            <a:graphicFrameLocks noGrp="1"/>
          </p:cNvGraphicFramePr>
          <p:nvPr>
            <p:extLst>
              <p:ext uri="{D42A27DB-BD31-4B8C-83A1-F6EECF244321}">
                <p14:modId xmlns:p14="http://schemas.microsoft.com/office/powerpoint/2010/main" val="914890876"/>
              </p:ext>
            </p:extLst>
          </p:nvPr>
        </p:nvGraphicFramePr>
        <p:xfrm>
          <a:off x="560924" y="4217784"/>
          <a:ext cx="8670425" cy="1859280"/>
        </p:xfrm>
        <a:graphic>
          <a:graphicData uri="http://schemas.openxmlformats.org/drawingml/2006/table">
            <a:tbl>
              <a:tblPr bandRow="1">
                <a:tableStyleId>{5C22544A-7EE6-4342-B048-85BDC9FD1C3A}</a:tableStyleId>
              </a:tblPr>
              <a:tblGrid>
                <a:gridCol w="8670425">
                  <a:extLst>
                    <a:ext uri="{9D8B030D-6E8A-4147-A177-3AD203B41FA5}">
                      <a16:colId xmlns:a16="http://schemas.microsoft.com/office/drawing/2014/main" val="20000"/>
                    </a:ext>
                  </a:extLst>
                </a:gridCol>
              </a:tblGrid>
              <a:tr h="271610">
                <a:tc>
                  <a:txBody>
                    <a:bodyPr/>
                    <a:lstStyle/>
                    <a:p>
                      <a:r>
                        <a:rPr kumimoji="1" lang="en-US" altLang="ja-JP" sz="1100" b="1"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対価型</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solidFill>
                  </a:tcPr>
                </a:tc>
                <a:extLst>
                  <a:ext uri="{0D108BD9-81ED-4DB2-BD59-A6C34878D82A}">
                    <a16:rowId xmlns:a16="http://schemas.microsoft.com/office/drawing/2014/main" val="10000"/>
                  </a:ext>
                </a:extLst>
              </a:tr>
              <a:tr h="407415">
                <a:tc>
                  <a:txBody>
                    <a:bodyPr/>
                    <a:lstStyle/>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・事務所内において事業主が労働者に対して性的な関係を要求したが、拒否されたため、その労働者を解雇した。</a:t>
                      </a:r>
                    </a:p>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・出張中の車中において上司が労働者の腰、胸などに触ったが、抵抗されたため、その労働者を他の職務に配置転換した。</a:t>
                      </a:r>
                      <a:endParaRPr lang="en-US" altLang="ja-JP" sz="1200" i="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1"/>
                  </a:ext>
                </a:extLst>
              </a:tr>
              <a:tr h="253698">
                <a:tc>
                  <a:txBody>
                    <a:bodyPr/>
                    <a:lstStyle/>
                    <a:p>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就業環境型</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solidFill>
                  </a:tcPr>
                </a:tc>
                <a:extLst>
                  <a:ext uri="{0D108BD9-81ED-4DB2-BD59-A6C34878D82A}">
                    <a16:rowId xmlns:a16="http://schemas.microsoft.com/office/drawing/2014/main" val="10002"/>
                  </a:ext>
                </a:extLst>
              </a:tr>
              <a:tr h="733346">
                <a:tc>
                  <a:txBody>
                    <a:bodyPr/>
                    <a:lstStyle/>
                    <a:p>
                      <a:r>
                        <a:rPr kumimoji="1" lang="ja-JP" altLang="en-US" sz="1100" b="0" i="0" u="none" strike="noStrike" kern="1200" baseline="0" dirty="0" smtClean="0">
                          <a:solidFill>
                            <a:schemeClr val="dk1"/>
                          </a:solidFill>
                          <a:latin typeface="+mn-lt"/>
                          <a:ea typeface="+mn-ea"/>
                          <a:cs typeface="+mn-cs"/>
                        </a:rPr>
                        <a:t> </a:t>
                      </a:r>
                      <a:r>
                        <a:rPr kumimoji="1" lang="ja-JP" altLang="en-US" sz="1200" b="0" i="0" u="none" strike="noStrike" kern="1200" baseline="0" dirty="0" smtClean="0">
                          <a:solidFill>
                            <a:schemeClr val="dk1"/>
                          </a:solidFill>
                          <a:latin typeface="+mn-lt"/>
                          <a:ea typeface="+mn-ea"/>
                          <a:cs typeface="+mn-cs"/>
                        </a:rPr>
                        <a:t>・ </a:t>
                      </a:r>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事務所内において上司が労働者の腰、胸などに度々触ったため、その労働者が苦痛に感じてその就業意欲が低下した。</a:t>
                      </a:r>
                    </a:p>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・同僚が取引先において労働者に係る性的な内容の情報を意図的かつ継続的に流布したため、その労働者が苦痛に感じて仕事が手につかなくなった。</a:t>
                      </a:r>
                    </a:p>
                    <a:p>
                      <a:endParaRPr lang="ja-JP" altLang="en-US" sz="1200" b="1" dirty="0" smtClean="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522011" y="3871365"/>
            <a:ext cx="2232248" cy="338554"/>
          </a:xfrm>
          <a:prstGeom prst="rect">
            <a:avLst/>
          </a:prstGeom>
          <a:noFill/>
        </p:spPr>
        <p:txBody>
          <a:bodyPr wrap="square" rtlCol="0">
            <a:spAutoFit/>
          </a:bodyPr>
          <a:lstStyle/>
          <a:p>
            <a:r>
              <a:rPr kumimoji="1" lang="en-US" altLang="ja-JP" sz="1600" dirty="0" smtClean="0"/>
              <a:t>【</a:t>
            </a:r>
            <a:r>
              <a:rPr kumimoji="1" lang="ja-JP" altLang="en-US" sz="1600" dirty="0" smtClean="0"/>
              <a:t>具体的な事例</a:t>
            </a:r>
            <a:r>
              <a:rPr kumimoji="1" lang="en-US" altLang="ja-JP" sz="1600" dirty="0" smtClean="0"/>
              <a:t>】</a:t>
            </a:r>
            <a:endParaRPr kumimoji="1" lang="ja-JP" altLang="en-US" sz="1600" dirty="0"/>
          </a:p>
        </p:txBody>
      </p:sp>
      <p:sp>
        <p:nvSpPr>
          <p:cNvPr id="18" name="角丸四角形 17"/>
          <p:cNvSpPr/>
          <p:nvPr/>
        </p:nvSpPr>
        <p:spPr>
          <a:xfrm>
            <a:off x="422017" y="5989164"/>
            <a:ext cx="8998298" cy="695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291" tIns="45646" rIns="91291" bIns="45646" spcCol="0" rtlCol="0" anchor="ctr"/>
          <a:lstStyle/>
          <a:p>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被害</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を受ける者の</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性的指向</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性自認</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にかかわらず、「性的な言動」であれば、セクシュアルハラスメントに該当します</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rgbClr val="FF0000"/>
              </a:solidFill>
            </a:endParaRPr>
          </a:p>
        </p:txBody>
      </p:sp>
    </p:spTree>
    <p:extLst>
      <p:ext uri="{BB962C8B-B14F-4D97-AF65-F5344CB8AC3E}">
        <p14:creationId xmlns:p14="http://schemas.microsoft.com/office/powerpoint/2010/main" val="2200954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89706" y="700052"/>
            <a:ext cx="8741962" cy="347013"/>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職場における妊娠・出産・育児休業等に関するハラスメントの定義等</a:t>
            </a:r>
          </a:p>
        </p:txBody>
      </p:sp>
      <p:sp>
        <p:nvSpPr>
          <p:cNvPr id="5" name="テキスト ボックス 4"/>
          <p:cNvSpPr txBox="1"/>
          <p:nvPr/>
        </p:nvSpPr>
        <p:spPr>
          <a:xfrm>
            <a:off x="389706" y="1179105"/>
            <a:ext cx="8892659" cy="1277273"/>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　「職場」において行われる上司・同僚からの言動</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妊娠・出産したこと、育児休業等の利用に関する言動</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により、妊娠・出産した「女性労働者」や育児休業等を申出・取得した「男女労働者」の就業環境が害されること。</a:t>
            </a:r>
            <a:endParaRPr lang="en-US" altLang="ja-JP" dirty="0">
              <a:solidFill>
                <a:prstClr val="black"/>
              </a:solidFill>
              <a:latin typeface="Meiryo UI" panose="020B0604030504040204" pitchFamily="50" charset="-128"/>
              <a:ea typeface="Meiryo UI" panose="020B0604030504040204" pitchFamily="50" charset="-128"/>
            </a:endParaRPr>
          </a:p>
          <a:p>
            <a:pPr defTabSz="914400">
              <a:spcBef>
                <a:spcPts val="600"/>
              </a:spcBef>
              <a:defRPr/>
            </a:pP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2683" y="2146902"/>
            <a:ext cx="8741963" cy="338554"/>
          </a:xfrm>
          <a:prstGeom prst="rect">
            <a:avLst/>
          </a:prstGeom>
          <a:noFill/>
          <a:ln w="6350">
            <a:solidFill>
              <a:schemeClr val="tx1"/>
            </a:solidFill>
            <a:prstDash val="dash"/>
          </a:ln>
        </p:spPr>
        <p:txBody>
          <a:bodyPr wrap="square" rtlCol="0">
            <a:spAutoFit/>
          </a:bodyPr>
          <a:lstStyle/>
          <a:p>
            <a:pPr marL="216000" indent="-457200" defTabSz="914400">
              <a:defRPr/>
            </a:pPr>
            <a:r>
              <a:rPr lang="ja-JP" altLang="en-US" sz="1600" dirty="0">
                <a:solidFill>
                  <a:prstClr val="black"/>
                </a:solidFill>
                <a:latin typeface="Meiryo UI" panose="020B0604030504040204" pitchFamily="50" charset="-128"/>
                <a:ea typeface="Meiryo UI" panose="020B0604030504040204" pitchFamily="50" charset="-128"/>
              </a:rPr>
              <a:t>「職場」と「労働者」はパワーハラスメントと同一です。</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95" y="-3693"/>
            <a:ext cx="9904413" cy="501575"/>
          </a:xfrm>
          <a:prstGeom prst="rect">
            <a:avLst/>
          </a:prstGeom>
          <a:solidFill>
            <a:schemeClr val="accent6">
              <a:lumMod val="75000"/>
            </a:schemeClr>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defTabSz="914400">
              <a:lnSpc>
                <a:spcPts val="2768"/>
              </a:lnSpc>
              <a:spcBef>
                <a:spcPts val="2768"/>
              </a:spcBef>
              <a:defRPr/>
            </a:pP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（３）職場に</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おける妊娠・出産・育児休業等に関するハラスメントに</a:t>
            </a: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ついて</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428871" y="1168148"/>
            <a:ext cx="8789588" cy="928179"/>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sp>
        <p:nvSpPr>
          <p:cNvPr id="13" name="テキスト ボックス 12"/>
          <p:cNvSpPr txBox="1"/>
          <p:nvPr/>
        </p:nvSpPr>
        <p:spPr>
          <a:xfrm>
            <a:off x="438387" y="2587785"/>
            <a:ext cx="8770554" cy="992579"/>
          </a:xfrm>
          <a:prstGeom prst="rect">
            <a:avLst/>
          </a:prstGeom>
          <a:noFill/>
          <a:ln w="6350">
            <a:solidFill>
              <a:schemeClr val="tx1"/>
            </a:solidFill>
            <a:prstDash val="dash"/>
          </a:ln>
        </p:spPr>
        <p:txBody>
          <a:bodyPr wrap="square" rtlCol="0">
            <a:spAutoFit/>
          </a:bodyPr>
          <a:lstStyle/>
          <a:p>
            <a:pPr marL="1165225" indent="-1165225" defTabSz="914400">
              <a:defRPr/>
            </a:pPr>
            <a:r>
              <a:rPr lang="ja-JP" altLang="en-US" sz="1600" dirty="0">
                <a:solidFill>
                  <a:prstClr val="black"/>
                </a:solidFill>
                <a:latin typeface="Meiryo UI" panose="020B0604030504040204" pitchFamily="50" charset="-128"/>
                <a:ea typeface="Meiryo UI" panose="020B0604030504040204" pitchFamily="50" charset="-128"/>
              </a:rPr>
              <a:t>「職場における妊娠・出産・育児休業等に関するハラスメント」には「制度等の利用への嫌がらせ型」と「状態</a:t>
            </a:r>
          </a:p>
          <a:p>
            <a:pPr marL="1165225" indent="-1165225" defTabSz="914400">
              <a:defRPr/>
            </a:pPr>
            <a:r>
              <a:rPr lang="ja-JP" altLang="en-US" sz="1600" dirty="0" err="1">
                <a:solidFill>
                  <a:prstClr val="black"/>
                </a:solidFill>
                <a:latin typeface="Meiryo UI" panose="020B0604030504040204" pitchFamily="50" charset="-128"/>
                <a:ea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rPr>
              <a:t>嫌がらせ型」があります</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165225" indent="-1165225" defTabSz="914400">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妊娠</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等の状態や育児休業制度等の利用等</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嫌がらせ等となる行為</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の間に</a:t>
            </a: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因果関係があるもの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がハラスメントに該当します</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165225" indent="-1165225" defTabSz="914400">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、業務分担や安全配慮等の観点から、客観的にみて、</a:t>
            </a:r>
            <a:r>
              <a:rPr lang="ja-JP" altLang="en-US" sz="1050"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業務上の必要性に基づく言動によるものはハラスメントには該当しません</a:t>
            </a:r>
            <a:r>
              <a:rPr lang="ja-JP" altLang="en-US" sz="1050" b="1" u="sng"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10</a:t>
            </a:fld>
            <a:endParaRPr lang="ja-JP" altLang="en-US" dirty="0">
              <a:solidFill>
                <a:prstClr val="black"/>
              </a:solidFill>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280" y="5422092"/>
            <a:ext cx="1487981" cy="1258921"/>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653366823"/>
              </p:ext>
            </p:extLst>
          </p:nvPr>
        </p:nvGraphicFramePr>
        <p:xfrm>
          <a:off x="704528" y="4167830"/>
          <a:ext cx="6471434" cy="2535688"/>
        </p:xfrm>
        <a:graphic>
          <a:graphicData uri="http://schemas.openxmlformats.org/drawingml/2006/table">
            <a:tbl>
              <a:tblPr bandRow="1"/>
              <a:tblGrid>
                <a:gridCol w="6471434">
                  <a:extLst>
                    <a:ext uri="{9D8B030D-6E8A-4147-A177-3AD203B41FA5}">
                      <a16:colId xmlns:a16="http://schemas.microsoft.com/office/drawing/2014/main" val="20000"/>
                    </a:ext>
                  </a:extLst>
                </a:gridCol>
              </a:tblGrid>
              <a:tr h="247953">
                <a:tc>
                  <a:txBody>
                    <a:bodyPr/>
                    <a:lstStyle>
                      <a:lvl1pPr marL="0" algn="l" defTabSz="912476" rtl="0" eaLnBrk="1" latinLnBrk="0" hangingPunct="1">
                        <a:defRPr kumimoji="1" sz="1800" kern="1200">
                          <a:solidFill>
                            <a:schemeClr val="dk1"/>
                          </a:solidFill>
                          <a:latin typeface="Calibri"/>
                        </a:defRPr>
                      </a:lvl1pPr>
                      <a:lvl2pPr marL="456237" algn="l" defTabSz="912476" rtl="0" eaLnBrk="1" latinLnBrk="0" hangingPunct="1">
                        <a:defRPr kumimoji="1" sz="1800" kern="1200">
                          <a:solidFill>
                            <a:schemeClr val="dk1"/>
                          </a:solidFill>
                          <a:latin typeface="Calibri"/>
                        </a:defRPr>
                      </a:lvl2pPr>
                      <a:lvl3pPr marL="912476" algn="l" defTabSz="912476" rtl="0" eaLnBrk="1" latinLnBrk="0" hangingPunct="1">
                        <a:defRPr kumimoji="1" sz="1800" kern="1200">
                          <a:solidFill>
                            <a:schemeClr val="dk1"/>
                          </a:solidFill>
                          <a:latin typeface="Calibri"/>
                        </a:defRPr>
                      </a:lvl3pPr>
                      <a:lvl4pPr marL="1368717" algn="l" defTabSz="912476" rtl="0" eaLnBrk="1" latinLnBrk="0" hangingPunct="1">
                        <a:defRPr kumimoji="1" sz="1800" kern="1200">
                          <a:solidFill>
                            <a:schemeClr val="dk1"/>
                          </a:solidFill>
                          <a:latin typeface="Calibri"/>
                        </a:defRPr>
                      </a:lvl4pPr>
                      <a:lvl5pPr marL="1824954" algn="l" defTabSz="912476" rtl="0" eaLnBrk="1" latinLnBrk="0" hangingPunct="1">
                        <a:defRPr kumimoji="1" sz="1800" kern="1200">
                          <a:solidFill>
                            <a:schemeClr val="dk1"/>
                          </a:solidFill>
                          <a:latin typeface="Calibri"/>
                        </a:defRPr>
                      </a:lvl5pPr>
                      <a:lvl6pPr marL="2281194" algn="l" defTabSz="912476" rtl="0" eaLnBrk="1" latinLnBrk="0" hangingPunct="1">
                        <a:defRPr kumimoji="1" sz="1800" kern="1200">
                          <a:solidFill>
                            <a:schemeClr val="dk1"/>
                          </a:solidFill>
                          <a:latin typeface="Calibri"/>
                        </a:defRPr>
                      </a:lvl6pPr>
                      <a:lvl7pPr marL="2737434" algn="l" defTabSz="912476" rtl="0" eaLnBrk="1" latinLnBrk="0" hangingPunct="1">
                        <a:defRPr kumimoji="1" sz="1800" kern="1200">
                          <a:solidFill>
                            <a:schemeClr val="dk1"/>
                          </a:solidFill>
                          <a:latin typeface="Calibri"/>
                        </a:defRPr>
                      </a:lvl7pPr>
                      <a:lvl8pPr marL="3193672" algn="l" defTabSz="912476" rtl="0" eaLnBrk="1" latinLnBrk="0" hangingPunct="1">
                        <a:defRPr kumimoji="1" sz="1800" kern="1200">
                          <a:solidFill>
                            <a:schemeClr val="dk1"/>
                          </a:solidFill>
                          <a:latin typeface="Calibri"/>
                        </a:defRPr>
                      </a:lvl8pPr>
                      <a:lvl9pPr marL="3649912" algn="l" defTabSz="912476" rtl="0" eaLnBrk="1" latinLnBrk="0" hangingPunct="1">
                        <a:defRPr kumimoji="1" sz="1800" kern="1200">
                          <a:solidFill>
                            <a:schemeClr val="dk1"/>
                          </a:solidFill>
                          <a:latin typeface="Calibri"/>
                        </a:defRPr>
                      </a:lvl9pPr>
                    </a:lstStyle>
                    <a:p>
                      <a:r>
                        <a:rPr kumimoji="1" lang="en-US" altLang="ja-JP" sz="1200" b="1"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baseline="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制度の利用に関するハラスメント</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2935" marR="82935" marT="41468" marB="4146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76956">
                <a:tc>
                  <a:txBody>
                    <a:bodyPr/>
                    <a:lstStyle>
                      <a:lvl1pPr marL="0" algn="l" defTabSz="912476" rtl="0" eaLnBrk="1" latinLnBrk="0" hangingPunct="1">
                        <a:defRPr kumimoji="1" sz="1800" kern="1200">
                          <a:solidFill>
                            <a:schemeClr val="dk1"/>
                          </a:solidFill>
                          <a:latin typeface="Calibri"/>
                        </a:defRPr>
                      </a:lvl1pPr>
                      <a:lvl2pPr marL="456237" algn="l" defTabSz="912476" rtl="0" eaLnBrk="1" latinLnBrk="0" hangingPunct="1">
                        <a:defRPr kumimoji="1" sz="1800" kern="1200">
                          <a:solidFill>
                            <a:schemeClr val="dk1"/>
                          </a:solidFill>
                          <a:latin typeface="Calibri"/>
                        </a:defRPr>
                      </a:lvl2pPr>
                      <a:lvl3pPr marL="912476" algn="l" defTabSz="912476" rtl="0" eaLnBrk="1" latinLnBrk="0" hangingPunct="1">
                        <a:defRPr kumimoji="1" sz="1800" kern="1200">
                          <a:solidFill>
                            <a:schemeClr val="dk1"/>
                          </a:solidFill>
                          <a:latin typeface="Calibri"/>
                        </a:defRPr>
                      </a:lvl3pPr>
                      <a:lvl4pPr marL="1368717" algn="l" defTabSz="912476" rtl="0" eaLnBrk="1" latinLnBrk="0" hangingPunct="1">
                        <a:defRPr kumimoji="1" sz="1800" kern="1200">
                          <a:solidFill>
                            <a:schemeClr val="dk1"/>
                          </a:solidFill>
                          <a:latin typeface="Calibri"/>
                        </a:defRPr>
                      </a:lvl4pPr>
                      <a:lvl5pPr marL="1824954" algn="l" defTabSz="912476" rtl="0" eaLnBrk="1" latinLnBrk="0" hangingPunct="1">
                        <a:defRPr kumimoji="1" sz="1800" kern="1200">
                          <a:solidFill>
                            <a:schemeClr val="dk1"/>
                          </a:solidFill>
                          <a:latin typeface="Calibri"/>
                        </a:defRPr>
                      </a:lvl5pPr>
                      <a:lvl6pPr marL="2281194" algn="l" defTabSz="912476" rtl="0" eaLnBrk="1" latinLnBrk="0" hangingPunct="1">
                        <a:defRPr kumimoji="1" sz="1800" kern="1200">
                          <a:solidFill>
                            <a:schemeClr val="dk1"/>
                          </a:solidFill>
                          <a:latin typeface="Calibri"/>
                        </a:defRPr>
                      </a:lvl6pPr>
                      <a:lvl7pPr marL="2737434" algn="l" defTabSz="912476" rtl="0" eaLnBrk="1" latinLnBrk="0" hangingPunct="1">
                        <a:defRPr kumimoji="1" sz="1800" kern="1200">
                          <a:solidFill>
                            <a:schemeClr val="dk1"/>
                          </a:solidFill>
                          <a:latin typeface="Calibri"/>
                        </a:defRPr>
                      </a:lvl7pPr>
                      <a:lvl8pPr marL="3193672" algn="l" defTabSz="912476" rtl="0" eaLnBrk="1" latinLnBrk="0" hangingPunct="1">
                        <a:defRPr kumimoji="1" sz="1800" kern="1200">
                          <a:solidFill>
                            <a:schemeClr val="dk1"/>
                          </a:solidFill>
                          <a:latin typeface="Calibri"/>
                        </a:defRPr>
                      </a:lvl8pPr>
                      <a:lvl9pPr marL="3649912" algn="l" defTabSz="912476" rtl="0" eaLnBrk="1" latinLnBrk="0" hangingPunct="1">
                        <a:defRPr kumimoji="1" sz="1800" kern="1200">
                          <a:solidFill>
                            <a:schemeClr val="dk1"/>
                          </a:solidFill>
                          <a:latin typeface="Calibri"/>
                        </a:defRPr>
                      </a:lvl9pPr>
                    </a:lstStyle>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・産前休業の取得を上司に相談したところ、「休みをとるなら辞めてもらう」と言われた。</a:t>
                      </a:r>
                    </a:p>
                    <a:p>
                      <a:endParaRPr kumimoji="1" lang="en-US" altLang="ja-JP"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104045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・育児休業の取得について上司に相談したところ、「男のくせに育児休業をとるなんてあり得ない」と言われ、取得をあきらめざるを得ない状況になっている。</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953">
                <a:tc>
                  <a:txBody>
                    <a:bodyPr/>
                    <a:lstStyle>
                      <a:lvl1pPr marL="0" algn="l" defTabSz="912476" rtl="0" eaLnBrk="1" latinLnBrk="0" hangingPunct="1">
                        <a:defRPr kumimoji="1" sz="1800" kern="1200">
                          <a:solidFill>
                            <a:schemeClr val="dk1"/>
                          </a:solidFill>
                          <a:latin typeface="Calibri"/>
                        </a:defRPr>
                      </a:lvl1pPr>
                      <a:lvl2pPr marL="456237" algn="l" defTabSz="912476" rtl="0" eaLnBrk="1" latinLnBrk="0" hangingPunct="1">
                        <a:defRPr kumimoji="1" sz="1800" kern="1200">
                          <a:solidFill>
                            <a:schemeClr val="dk1"/>
                          </a:solidFill>
                          <a:latin typeface="Calibri"/>
                        </a:defRPr>
                      </a:lvl2pPr>
                      <a:lvl3pPr marL="912476" algn="l" defTabSz="912476" rtl="0" eaLnBrk="1" latinLnBrk="0" hangingPunct="1">
                        <a:defRPr kumimoji="1" sz="1800" kern="1200">
                          <a:solidFill>
                            <a:schemeClr val="dk1"/>
                          </a:solidFill>
                          <a:latin typeface="Calibri"/>
                        </a:defRPr>
                      </a:lvl3pPr>
                      <a:lvl4pPr marL="1368717" algn="l" defTabSz="912476" rtl="0" eaLnBrk="1" latinLnBrk="0" hangingPunct="1">
                        <a:defRPr kumimoji="1" sz="1800" kern="1200">
                          <a:solidFill>
                            <a:schemeClr val="dk1"/>
                          </a:solidFill>
                          <a:latin typeface="Calibri"/>
                        </a:defRPr>
                      </a:lvl4pPr>
                      <a:lvl5pPr marL="1824954" algn="l" defTabSz="912476" rtl="0" eaLnBrk="1" latinLnBrk="0" hangingPunct="1">
                        <a:defRPr kumimoji="1" sz="1800" kern="1200">
                          <a:solidFill>
                            <a:schemeClr val="dk1"/>
                          </a:solidFill>
                          <a:latin typeface="Calibri"/>
                        </a:defRPr>
                      </a:lvl5pPr>
                      <a:lvl6pPr marL="2281194" algn="l" defTabSz="912476" rtl="0" eaLnBrk="1" latinLnBrk="0" hangingPunct="1">
                        <a:defRPr kumimoji="1" sz="1800" kern="1200">
                          <a:solidFill>
                            <a:schemeClr val="dk1"/>
                          </a:solidFill>
                          <a:latin typeface="Calibri"/>
                        </a:defRPr>
                      </a:lvl6pPr>
                      <a:lvl7pPr marL="2737434" algn="l" defTabSz="912476" rtl="0" eaLnBrk="1" latinLnBrk="0" hangingPunct="1">
                        <a:defRPr kumimoji="1" sz="1800" kern="1200">
                          <a:solidFill>
                            <a:schemeClr val="dk1"/>
                          </a:solidFill>
                          <a:latin typeface="Calibri"/>
                        </a:defRPr>
                      </a:lvl7pPr>
                      <a:lvl8pPr marL="3193672" algn="l" defTabSz="912476" rtl="0" eaLnBrk="1" latinLnBrk="0" hangingPunct="1">
                        <a:defRPr kumimoji="1" sz="1800" kern="1200">
                          <a:solidFill>
                            <a:schemeClr val="dk1"/>
                          </a:solidFill>
                          <a:latin typeface="Calibri"/>
                        </a:defRPr>
                      </a:lvl8pPr>
                      <a:lvl9pPr marL="3649912" algn="l" defTabSz="912476" rtl="0" eaLnBrk="1" latinLnBrk="0" hangingPunct="1">
                        <a:defRPr kumimoji="1" sz="1800" kern="1200">
                          <a:solidFill>
                            <a:schemeClr val="dk1"/>
                          </a:solidFill>
                          <a:latin typeface="Calibri"/>
                        </a:defRPr>
                      </a:lvl9pPr>
                    </a:lstStyle>
                    <a:p>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状態へのハラスメント</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2935" marR="82935" marT="41468" marB="4146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2"/>
                  </a:ext>
                </a:extLst>
              </a:tr>
              <a:tr h="1127100">
                <a:tc>
                  <a:txBody>
                    <a:bodyPr/>
                    <a:lstStyle>
                      <a:lvl1pPr marL="0" algn="l" defTabSz="912476" rtl="0" eaLnBrk="1" latinLnBrk="0" hangingPunct="1">
                        <a:defRPr kumimoji="1" sz="1800" kern="1200">
                          <a:solidFill>
                            <a:schemeClr val="dk1"/>
                          </a:solidFill>
                          <a:latin typeface="Calibri"/>
                        </a:defRPr>
                      </a:lvl1pPr>
                      <a:lvl2pPr marL="456237" algn="l" defTabSz="912476" rtl="0" eaLnBrk="1" latinLnBrk="0" hangingPunct="1">
                        <a:defRPr kumimoji="1" sz="1800" kern="1200">
                          <a:solidFill>
                            <a:schemeClr val="dk1"/>
                          </a:solidFill>
                          <a:latin typeface="Calibri"/>
                        </a:defRPr>
                      </a:lvl2pPr>
                      <a:lvl3pPr marL="912476" algn="l" defTabSz="912476" rtl="0" eaLnBrk="1" latinLnBrk="0" hangingPunct="1">
                        <a:defRPr kumimoji="1" sz="1800" kern="1200">
                          <a:solidFill>
                            <a:schemeClr val="dk1"/>
                          </a:solidFill>
                          <a:latin typeface="Calibri"/>
                        </a:defRPr>
                      </a:lvl3pPr>
                      <a:lvl4pPr marL="1368717" algn="l" defTabSz="912476" rtl="0" eaLnBrk="1" latinLnBrk="0" hangingPunct="1">
                        <a:defRPr kumimoji="1" sz="1800" kern="1200">
                          <a:solidFill>
                            <a:schemeClr val="dk1"/>
                          </a:solidFill>
                          <a:latin typeface="Calibri"/>
                        </a:defRPr>
                      </a:lvl4pPr>
                      <a:lvl5pPr marL="1824954" algn="l" defTabSz="912476" rtl="0" eaLnBrk="1" latinLnBrk="0" hangingPunct="1">
                        <a:defRPr kumimoji="1" sz="1800" kern="1200">
                          <a:solidFill>
                            <a:schemeClr val="dk1"/>
                          </a:solidFill>
                          <a:latin typeface="Calibri"/>
                        </a:defRPr>
                      </a:lvl5pPr>
                      <a:lvl6pPr marL="2281194" algn="l" defTabSz="912476" rtl="0" eaLnBrk="1" latinLnBrk="0" hangingPunct="1">
                        <a:defRPr kumimoji="1" sz="1800" kern="1200">
                          <a:solidFill>
                            <a:schemeClr val="dk1"/>
                          </a:solidFill>
                          <a:latin typeface="Calibri"/>
                        </a:defRPr>
                      </a:lvl6pPr>
                      <a:lvl7pPr marL="2737434" algn="l" defTabSz="912476" rtl="0" eaLnBrk="1" latinLnBrk="0" hangingPunct="1">
                        <a:defRPr kumimoji="1" sz="1800" kern="1200">
                          <a:solidFill>
                            <a:schemeClr val="dk1"/>
                          </a:solidFill>
                          <a:latin typeface="Calibri"/>
                        </a:defRPr>
                      </a:lvl7pPr>
                      <a:lvl8pPr marL="3193672" algn="l" defTabSz="912476" rtl="0" eaLnBrk="1" latinLnBrk="0" hangingPunct="1">
                        <a:defRPr kumimoji="1" sz="1800" kern="1200">
                          <a:solidFill>
                            <a:schemeClr val="dk1"/>
                          </a:solidFill>
                          <a:latin typeface="Calibri"/>
                        </a:defRPr>
                      </a:lvl8pPr>
                      <a:lvl9pPr marL="3649912" algn="l" defTabSz="912476" rtl="0" eaLnBrk="1" latinLnBrk="0" hangingPunct="1">
                        <a:defRPr kumimoji="1" sz="1800" kern="1200">
                          <a:solidFill>
                            <a:schemeClr val="dk1"/>
                          </a:solidFill>
                          <a:latin typeface="Calibri"/>
                        </a:defRPr>
                      </a:lvl9pPr>
                    </a:lstStyle>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・上司・同僚が「妊婦はいつ休むかわからないから仕事は任せられない」と繰り返し又は継続的に言い、仕事をさせない状況となった。</a:t>
                      </a:r>
                      <a:endParaRPr kumimoji="1" lang="en-US" altLang="ja-JP"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・上司・同僚が「妊娠するなら忙しい時期を避けるべきだった」と繰り返し又は継続的に言い、働きづらい状況となった。</a:t>
                      </a:r>
                      <a:endParaRPr lang="ja-JP" altLang="en-US" sz="1200" b="1" dirty="0" smtClean="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2" name="Picture 4" descr="http://2.bp.blogspot.com/-7zmuowabPSo/WUdYtvzbU3I/AAAAAAABE-g/Q1S5BpW_6TYt6Ya_6E1zehoKgtvQVPspgCLcBGAs/s800/job_shitsugyou_man.png"/>
          <p:cNvPicPr>
            <a:picLocks noChangeAspect="1" noChangeArrowheads="1"/>
          </p:cNvPicPr>
          <p:nvPr/>
        </p:nvPicPr>
        <p:blipFill>
          <a:blip r:embed="rId3" cstate="print"/>
          <a:srcRect/>
          <a:stretch>
            <a:fillRect/>
          </a:stretch>
        </p:blipFill>
        <p:spPr bwMode="auto">
          <a:xfrm>
            <a:off x="7473280" y="3630217"/>
            <a:ext cx="1352981" cy="1298861"/>
          </a:xfrm>
          <a:prstGeom prst="rect">
            <a:avLst/>
          </a:prstGeom>
          <a:noFill/>
        </p:spPr>
      </p:pic>
      <p:sp>
        <p:nvSpPr>
          <p:cNvPr id="3" name="テキスト ボックス 2"/>
          <p:cNvSpPr txBox="1"/>
          <p:nvPr/>
        </p:nvSpPr>
        <p:spPr>
          <a:xfrm>
            <a:off x="406792" y="3778701"/>
            <a:ext cx="2232248" cy="338554"/>
          </a:xfrm>
          <a:prstGeom prst="rect">
            <a:avLst/>
          </a:prstGeom>
          <a:noFill/>
        </p:spPr>
        <p:txBody>
          <a:bodyPr wrap="square" rtlCol="0">
            <a:spAutoFit/>
          </a:bodyPr>
          <a:lstStyle/>
          <a:p>
            <a:r>
              <a:rPr kumimoji="1" lang="en-US" altLang="ja-JP" sz="1600" dirty="0" smtClean="0"/>
              <a:t>【</a:t>
            </a:r>
            <a:r>
              <a:rPr kumimoji="1" lang="ja-JP" altLang="en-US" sz="1600" dirty="0" smtClean="0"/>
              <a:t>具体的な事例</a:t>
            </a:r>
            <a:r>
              <a:rPr kumimoji="1" lang="en-US" altLang="ja-JP" sz="1600" dirty="0" smtClean="0"/>
              <a:t>】</a:t>
            </a:r>
            <a:endParaRPr kumimoji="1" lang="ja-JP" altLang="en-US" sz="1600" dirty="0"/>
          </a:p>
        </p:txBody>
      </p:sp>
      <p:sp>
        <p:nvSpPr>
          <p:cNvPr id="14" name="コンテンツ プレースホルダー 2"/>
          <p:cNvSpPr txBox="1">
            <a:spLocks/>
          </p:cNvSpPr>
          <p:nvPr/>
        </p:nvSpPr>
        <p:spPr>
          <a:xfrm>
            <a:off x="452683" y="3201941"/>
            <a:ext cx="8741963" cy="499414"/>
          </a:xfrm>
          <a:prstGeom prst="rect">
            <a:avLst/>
          </a:prstGeom>
        </p:spPr>
        <p:txBody>
          <a:bodyPr vert="horz" lIns="104287" tIns="52144" rIns="104287" bIns="52144"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defTabSz="1041006">
              <a:spcBef>
                <a:spcPts val="0"/>
              </a:spcBef>
              <a:buNone/>
            </a:pP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u="sng"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9759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730642" y="764704"/>
            <a:ext cx="8420100" cy="1470025"/>
          </a:xfrm>
        </p:spPr>
        <p:txBody>
          <a:bodyPr/>
          <a:lstStyle/>
          <a:p>
            <a:pPr marL="714375" indent="-714375" algn="l"/>
            <a:r>
              <a:rPr lang="ja-JP" altLang="en-US" dirty="0" smtClean="0"/>
              <a:t>２　ハラスメント防止のために事業主が講ずべき措置等</a:t>
            </a:r>
            <a:endParaRPr kumimoji="1" lang="ja-JP" altLang="en-US" dirty="0"/>
          </a:p>
        </p:txBody>
      </p:sp>
      <p:sp>
        <p:nvSpPr>
          <p:cNvPr id="3" name="タイトル 4"/>
          <p:cNvSpPr txBox="1">
            <a:spLocks/>
          </p:cNvSpPr>
          <p:nvPr/>
        </p:nvSpPr>
        <p:spPr bwMode="auto">
          <a:xfrm>
            <a:off x="730642" y="3068960"/>
            <a:ext cx="8420100" cy="3024336"/>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714375" indent="-714375" algn="l" defTabSz="914400">
              <a:lnSpc>
                <a:spcPts val="5000"/>
              </a:lnSpc>
            </a:pPr>
            <a:r>
              <a:rPr lang="ja-JP" altLang="en-US" sz="3200" dirty="0" smtClean="0"/>
              <a:t>①　事業主の</a:t>
            </a:r>
            <a:r>
              <a:rPr lang="ja-JP" altLang="en-US" sz="3200" dirty="0" smtClean="0">
                <a:solidFill>
                  <a:srgbClr val="FF0000"/>
                </a:solidFill>
              </a:rPr>
              <a:t>方針の明確化</a:t>
            </a:r>
            <a:r>
              <a:rPr lang="ja-JP" altLang="en-US" sz="3200" dirty="0" smtClean="0"/>
              <a:t>および</a:t>
            </a:r>
            <a:r>
              <a:rPr lang="ja-JP" altLang="en-US" sz="3200" dirty="0" smtClean="0">
                <a:solidFill>
                  <a:srgbClr val="FF0000"/>
                </a:solidFill>
              </a:rPr>
              <a:t>周知・啓発</a:t>
            </a:r>
            <a:endParaRPr lang="en-US" altLang="ja-JP" sz="3200" dirty="0" smtClean="0">
              <a:solidFill>
                <a:srgbClr val="FF0000"/>
              </a:solidFill>
            </a:endParaRPr>
          </a:p>
          <a:p>
            <a:pPr marL="714375" indent="-714375" algn="l" defTabSz="914400">
              <a:lnSpc>
                <a:spcPts val="5000"/>
              </a:lnSpc>
            </a:pPr>
            <a:r>
              <a:rPr lang="ja-JP" altLang="en-US" sz="3200" dirty="0" smtClean="0"/>
              <a:t>②　</a:t>
            </a:r>
            <a:r>
              <a:rPr lang="ja-JP" altLang="en-US" sz="3200" dirty="0" smtClean="0">
                <a:solidFill>
                  <a:srgbClr val="FF0000"/>
                </a:solidFill>
              </a:rPr>
              <a:t>相談</a:t>
            </a:r>
            <a:r>
              <a:rPr lang="ja-JP" altLang="en-US" sz="3200" dirty="0" smtClean="0"/>
              <a:t>に対応するために必要な</a:t>
            </a:r>
            <a:r>
              <a:rPr lang="ja-JP" altLang="en-US" sz="3200" dirty="0" smtClean="0">
                <a:solidFill>
                  <a:srgbClr val="FF0000"/>
                </a:solidFill>
              </a:rPr>
              <a:t>体制整備</a:t>
            </a:r>
            <a:endParaRPr lang="en-US" altLang="ja-JP" sz="3200" dirty="0" smtClean="0">
              <a:solidFill>
                <a:srgbClr val="FF0000"/>
              </a:solidFill>
            </a:endParaRPr>
          </a:p>
          <a:p>
            <a:pPr marL="714375" indent="-714375" algn="l" defTabSz="914400">
              <a:lnSpc>
                <a:spcPts val="5000"/>
              </a:lnSpc>
            </a:pPr>
            <a:r>
              <a:rPr lang="ja-JP" altLang="en-US" sz="3200" dirty="0" smtClean="0"/>
              <a:t>③　ハラスメントへの</a:t>
            </a:r>
            <a:r>
              <a:rPr lang="ja-JP" altLang="en-US" sz="3200" dirty="0" smtClean="0">
                <a:solidFill>
                  <a:srgbClr val="FF0000"/>
                </a:solidFill>
              </a:rPr>
              <a:t>迅速かつ適切な対応</a:t>
            </a:r>
            <a:endParaRPr lang="en-US" altLang="ja-JP" sz="3200" dirty="0" smtClean="0">
              <a:solidFill>
                <a:srgbClr val="FF0000"/>
              </a:solidFill>
            </a:endParaRPr>
          </a:p>
          <a:p>
            <a:pPr marL="714375" indent="-714375" algn="l" defTabSz="914400">
              <a:lnSpc>
                <a:spcPts val="5000"/>
              </a:lnSpc>
            </a:pPr>
            <a:r>
              <a:rPr lang="ja-JP" altLang="en-US" sz="3200" dirty="0" smtClean="0"/>
              <a:t>④　併せて講ずべき措置（</a:t>
            </a:r>
            <a:r>
              <a:rPr lang="ja-JP" altLang="en-US" sz="3200" dirty="0" smtClean="0">
                <a:solidFill>
                  <a:srgbClr val="FF0000"/>
                </a:solidFill>
              </a:rPr>
              <a:t>プライバシー保護・不利益取扱いの禁止</a:t>
            </a:r>
            <a:r>
              <a:rPr lang="ja-JP" altLang="en-US" sz="3200" dirty="0" smtClean="0"/>
              <a:t>など）</a:t>
            </a:r>
            <a:endParaRPr lang="ja-JP" altLang="en-US" sz="3200" dirty="0"/>
          </a:p>
        </p:txBody>
      </p:sp>
      <p:sp>
        <p:nvSpPr>
          <p:cNvPr id="4" name="タイトル 4"/>
          <p:cNvSpPr txBox="1">
            <a:spLocks/>
          </p:cNvSpPr>
          <p:nvPr/>
        </p:nvSpPr>
        <p:spPr bwMode="auto">
          <a:xfrm>
            <a:off x="1730182" y="6021288"/>
            <a:ext cx="6421020" cy="1080120"/>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714375" indent="-714375" defTabSz="914400"/>
            <a:r>
              <a:rPr lang="ja-JP" altLang="en-US" sz="1800" dirty="0" smtClean="0"/>
              <a:t>「望ましい」とされている取組についても、積極的に対応しましょう</a:t>
            </a:r>
            <a:endParaRPr lang="ja-JP" altLang="en-US" sz="1800" dirty="0"/>
          </a:p>
        </p:txBody>
      </p:sp>
      <p:sp>
        <p:nvSpPr>
          <p:cNvPr id="6" name="スライド番号プレースホルダー 1"/>
          <p:cNvSpPr txBox="1">
            <a:spLocks/>
          </p:cNvSpPr>
          <p:nvPr/>
        </p:nvSpPr>
        <p:spPr>
          <a:xfrm>
            <a:off x="8697416" y="6453337"/>
            <a:ext cx="1066800" cy="310353"/>
          </a:xfrm>
          <a:prstGeom prst="rect">
            <a:avLst/>
          </a:prstGeom>
        </p:spPr>
        <p:txBody>
          <a:bodyPr vert="horz" lIns="89193" tIns="44596" rIns="89193" bIns="44596" rtlCol="0" anchor="ctr"/>
          <a:lstStyle>
            <a:defPPr>
              <a:defRPr lang="ja-JP"/>
            </a:defPPr>
            <a:lvl1pPr marL="0" algn="l" defTabSz="1042872" rtl="0" eaLnBrk="1" latinLnBrk="0" hangingPunct="1">
              <a:defRPr kumimoji="1" sz="1600" b="1" kern="1200">
                <a:solidFill>
                  <a:srgbClr val="FFFFFF"/>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a:lstStyle>
          <a:p>
            <a:pPr algn="r"/>
            <a:fld id="{86604DDF-363C-4BAD-8C08-5C2361466C97}" type="slidenum">
              <a:rPr lang="ja-JP" altLang="en-US" sz="1400" b="0">
                <a:solidFill>
                  <a:schemeClr val="tx1"/>
                </a:solidFill>
                <a:latin typeface="メイリオ" panose="020B0604030504040204" pitchFamily="50" charset="-128"/>
                <a:ea typeface="メイリオ" panose="020B0604030504040204" pitchFamily="50" charset="-128"/>
              </a:rPr>
              <a:pPr algn="r"/>
              <a:t>11</a:t>
            </a:fld>
            <a:endParaRPr lang="ja-JP" altLang="en-US" sz="14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409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464" y="710704"/>
            <a:ext cx="9577064" cy="4924425"/>
          </a:xfrm>
          <a:prstGeom prst="rect">
            <a:avLst/>
          </a:prstGeom>
          <a:noFill/>
        </p:spPr>
        <p:txBody>
          <a:bodyPr wrap="square" rtlCol="0">
            <a:spAutoFit/>
          </a:bodyPr>
          <a:lstStyle/>
          <a:p>
            <a:pPr defTabSz="912462"/>
            <a:r>
              <a:rPr lang="ja-JP" altLang="en-US"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（１）事業主の方針の明確化及びその周知・啓発</a:t>
            </a:r>
            <a:endParaRPr lang="en-US" altLang="ja-JP"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パワーハラスメント</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の内容</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パワーハラスメントを</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行ってはならない</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旨の方針を明確化</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について厳正に対処する旨の方針・対処の内容を就業規則等の文書に規定</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相談に応じ、適切に対応するために必要な体制の整備</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窓口をあらかじめ定め</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窓口担当者が、内容や状況に応じ適切に対応できるようにする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indent="-446088"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パワーハラスメント</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の発生のおそれがある場合や、パワーハラスメントに該当するか否か微妙な場合であっても、</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広く相談に対応する</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職場に</a:t>
            </a:r>
            <a:r>
              <a:rPr lang="ja-JP" altLang="ja-JP"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おけるハラスメント</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にかかる事後の迅速かつ適切な対応</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関係を迅速かつ正確に確認</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速やか</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に被害者に対する配慮の措置を適正に行う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再発</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防止に向けた措置を講ずる</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303213" defTabSz="912462"/>
            <a:r>
              <a:rPr lang="ja-JP" altLang="en-US"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４）（１）</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までの措置と併せて講ずべき措置</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・行為者等のプライバシーを保護するために必要な措置を講じ、周知</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⑩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したこと等を理由として不利益な取扱いを行ってはならない旨を定め、労働者に周知・啓発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dirty="0">
              <a:solidFill>
                <a:prstClr val="black"/>
              </a:solidFill>
              <a:latin typeface="Calibri"/>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424851" y="6389229"/>
            <a:ext cx="2311400" cy="365125"/>
          </a:xfrm>
        </p:spPr>
        <p:txBody>
          <a:bodyPr/>
          <a:lstStyle/>
          <a:p>
            <a:pPr defTabSz="912462"/>
            <a:fld id="{84CE9E47-739D-4E28-963D-CE5465163352}" type="slidenum">
              <a:rPr lang="ja-JP" altLang="en-US" sz="1400" b="0">
                <a:solidFill>
                  <a:prstClr val="black"/>
                </a:solidFill>
                <a:latin typeface="HG丸ｺﾞｼｯｸM-PRO" panose="020F0600000000000000" pitchFamily="50" charset="-128"/>
                <a:ea typeface="HG丸ｺﾞｼｯｸM-PRO" panose="020F0600000000000000" pitchFamily="50" charset="-128"/>
              </a:rPr>
              <a:pPr defTabSz="912462"/>
              <a:t>12</a:t>
            </a:fld>
            <a:endParaRPr lang="ja-JP" altLang="en-US" sz="1400" b="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
          <p:cNvSpPr txBox="1"/>
          <p:nvPr/>
        </p:nvSpPr>
        <p:spPr>
          <a:xfrm>
            <a:off x="1587" y="0"/>
            <a:ext cx="9904413" cy="501575"/>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0" lang="ja-JP" altLang="en-US" sz="1600"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職場における「パワーハラスメント」を防止するために講</a:t>
            </a:r>
            <a:r>
              <a:rPr kumimoji="0" lang="ja-JP" altLang="en-US" sz="1600"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ずべき措置</a:t>
            </a:r>
            <a:endParaRPr kumimoji="0" lang="ja-JP" altLang="en-US" sz="1600"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513498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464" y="710704"/>
            <a:ext cx="9577064" cy="4924425"/>
          </a:xfrm>
          <a:prstGeom prst="rect">
            <a:avLst/>
          </a:prstGeom>
          <a:noFill/>
        </p:spPr>
        <p:txBody>
          <a:bodyPr wrap="square" rtlCol="0">
            <a:spAutoFit/>
          </a:bodyPr>
          <a:lstStyle/>
          <a:p>
            <a:pPr defTabSz="912462"/>
            <a:r>
              <a:rPr lang="ja-JP" altLang="en-US"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（１）事業主の方針の明確化及びその周知・啓発</a:t>
            </a:r>
            <a:endParaRPr lang="en-US" altLang="ja-JP"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セクシュアルハラスメント</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の内容</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、セクシュアルハラスメント</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を行ってはならない</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旨の方針を明確化</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について厳正に対処する旨の方針・対処の内容を就業規則等の文書に規定</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相談に応じ、適切に対応するために必要な体制の整備</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窓口をあらかじめ定め</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窓口担当者が、内容や状況に応じ適切に対応できるようにする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indent="-446088"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セクシュアルハラスメントの</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発生のおそれがある場合や</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セクシュアルハラスメント</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該当するか否か微妙な場合であっても、</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広く相談に対応する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職場に</a:t>
            </a:r>
            <a:r>
              <a:rPr lang="ja-JP" altLang="ja-JP"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ハ</a:t>
            </a:r>
            <a:r>
              <a:rPr lang="ja-JP" altLang="ja-JP"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ラスメント</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にかかる事後の迅速かつ適切な対応</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関係を迅速かつ正確に確認</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速やか</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に被害者に対する配慮の措置を適正に行う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再発</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防止に向けた措置を講ずる</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303213" defTabSz="912462"/>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（４）（１）</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までの措置と併せて講ずべき措置</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・行為者等のプライバシーを保護するために必要な措置を講じ、周知</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⑩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したこと等を理由として不利益な取扱いを行ってはならない旨を定め、労働者に周知・啓発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dirty="0">
              <a:solidFill>
                <a:prstClr val="black"/>
              </a:solidFill>
              <a:latin typeface="Calibri"/>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424851" y="6389229"/>
            <a:ext cx="2311400" cy="365125"/>
          </a:xfrm>
        </p:spPr>
        <p:txBody>
          <a:bodyPr/>
          <a:lstStyle/>
          <a:p>
            <a:pPr defTabSz="912462"/>
            <a:fld id="{84CE9E47-739D-4E28-963D-CE5465163352}" type="slidenum">
              <a:rPr lang="ja-JP" altLang="en-US" sz="1400" b="0">
                <a:solidFill>
                  <a:prstClr val="black"/>
                </a:solidFill>
                <a:latin typeface="HG丸ｺﾞｼｯｸM-PRO" panose="020F0600000000000000" pitchFamily="50" charset="-128"/>
                <a:ea typeface="HG丸ｺﾞｼｯｸM-PRO" panose="020F0600000000000000" pitchFamily="50" charset="-128"/>
              </a:rPr>
              <a:pPr defTabSz="912462"/>
              <a:t>13</a:t>
            </a:fld>
            <a:endParaRPr lang="ja-JP" altLang="en-US" sz="1400" b="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
          <p:cNvSpPr txBox="1"/>
          <p:nvPr/>
        </p:nvSpPr>
        <p:spPr>
          <a:xfrm>
            <a:off x="1587" y="0"/>
            <a:ext cx="9904413" cy="501575"/>
          </a:xfrm>
          <a:prstGeom prst="rect">
            <a:avLst/>
          </a:prstGeom>
          <a:solidFill>
            <a:srgbClr val="0070C0"/>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0" lang="ja-JP" altLang="en-US" sz="1600"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職場における「セクシュアルハラスメント」を防止するために講</a:t>
            </a:r>
            <a:r>
              <a:rPr kumimoji="0" lang="ja-JP" altLang="en-US" sz="1600"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ずべき措置</a:t>
            </a:r>
            <a:endParaRPr kumimoji="0" lang="ja-JP" altLang="en-US" sz="1600"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6214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464" y="710704"/>
            <a:ext cx="9577064" cy="6463308"/>
          </a:xfrm>
          <a:prstGeom prst="rect">
            <a:avLst/>
          </a:prstGeom>
          <a:noFill/>
        </p:spPr>
        <p:txBody>
          <a:bodyPr wrap="square" rtlCol="0">
            <a:spAutoFit/>
          </a:bodyPr>
          <a:lstStyle/>
          <a:p>
            <a:pPr defTabSz="912462"/>
            <a:r>
              <a:rPr lang="ja-JP" altLang="en-US"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（１）事業主の方針の明確化及びその周知・啓発</a:t>
            </a:r>
            <a:endParaRPr lang="en-US" altLang="ja-JP"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妊娠・出産・育児休業等に関するハラスメント</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の内容</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、妊娠・出産・育児休業等に関する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ハラスメントの</a:t>
            </a:r>
            <a:r>
              <a:rPr lang="ja-JP" altLang="en-US" sz="1600" kern="100"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発生の原因や背景となり得ること</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、妊娠</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・出産・育児休業等に関するハラスメントを行ってはならない</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旨の</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方針</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制度等の利用ができること</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明確化</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363538"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について厳正に対処する旨の方針・対処の内容を就業規則等の文書に規定</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相談に応じ、適切に対応するために必要な体制の整備</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窓口をあらかじめ定め</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窓口担当者が、内容や状況に応じ適切に対応できるようにする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indent="-446088" algn="just" defTabSz="912462"/>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職場</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おけるハラスメント</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の発生のおそれがある場合や</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、ハラスメント</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に該当するか否か微妙な場合であっても、</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広く相談に対応する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893" indent="-303893" algn="just" defTabSz="912462"/>
            <a:r>
              <a:rPr lang="ja-JP" altLang="en-US" sz="1600"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職場に</a:t>
            </a:r>
            <a:r>
              <a:rPr lang="ja-JP" altLang="ja-JP"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おけるハラスメント</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にかかる事後の迅速かつ適切な対応</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関係を迅速かつ正確に確認</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速やか</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に被害者に対する配慮の措置を適正に行う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に対する措置を適正に行う</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algn="just"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再発</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防止に向けた措置を講ずる</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303213" defTabSz="912462"/>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（４）（１）</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までの措置と併せて講ずべき措置</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相談者</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・行為者等のプライバシーを保護するために必要な措置を講じ、周知</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⑩　</a:t>
            </a:r>
            <a:r>
              <a:rPr lang="ja-JP"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したこと等を理由として不利益な取扱いを行ってはならない旨を定め、労働者に周知・啓発</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303213" defTabSz="912462"/>
            <a:r>
              <a:rPr lang="ja-JP" altLang="en-US" b="1" u="sng" kern="1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（５）職場における妊娠・出産・育児休業等に関するハラスメントの原因や背景となる要因を解消するための措置</a:t>
            </a:r>
            <a:endParaRPr lang="en-US" altLang="ja-JP"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303213" indent="-122238" defTabSz="912462"/>
            <a:r>
              <a:rPr lang="ja-JP" altLang="en-US" sz="16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⑪</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業務体制の整備など、事業主や妊娠等した労働者とその他の労働者の実情に応じ、必要な措置を講ずること</a:t>
            </a:r>
            <a:endParaRPr lang="en-US" altLang="ja-JP" sz="1600" dirty="0">
              <a:solidFill>
                <a:schemeClr val="accent6">
                  <a:lumMod val="75000"/>
                </a:schemeClr>
              </a:solidFill>
              <a:latin typeface="Calibri"/>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483466" y="6436121"/>
            <a:ext cx="2311400" cy="365125"/>
          </a:xfrm>
        </p:spPr>
        <p:txBody>
          <a:bodyPr/>
          <a:lstStyle/>
          <a:p>
            <a:pPr defTabSz="912462"/>
            <a:fld id="{84CE9E47-739D-4E28-963D-CE5465163352}" type="slidenum">
              <a:rPr lang="ja-JP" altLang="en-US" sz="1400" b="0">
                <a:solidFill>
                  <a:prstClr val="black"/>
                </a:solidFill>
                <a:latin typeface="HG丸ｺﾞｼｯｸM-PRO" panose="020F0600000000000000" pitchFamily="50" charset="-128"/>
                <a:ea typeface="HG丸ｺﾞｼｯｸM-PRO" panose="020F0600000000000000" pitchFamily="50" charset="-128"/>
              </a:rPr>
              <a:pPr defTabSz="912462"/>
              <a:t>14</a:t>
            </a:fld>
            <a:endParaRPr lang="ja-JP" altLang="en-US" sz="1400" b="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
          <p:cNvSpPr txBox="1"/>
          <p:nvPr/>
        </p:nvSpPr>
        <p:spPr>
          <a:xfrm>
            <a:off x="1587" y="0"/>
            <a:ext cx="9904413" cy="501575"/>
          </a:xfrm>
          <a:prstGeom prst="rect">
            <a:avLst/>
          </a:prstGeom>
          <a:solidFill>
            <a:schemeClr val="accent6">
              <a:lumMod val="75000"/>
            </a:schemeClr>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0" lang="ja-JP" altLang="en-US" sz="1600"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職場における「妊娠・出産・育児休業等に関するハラスメント」を防止するために講</a:t>
            </a:r>
            <a:r>
              <a:rPr kumimoji="0" lang="ja-JP" altLang="en-US" sz="1600"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ずべき措置</a:t>
            </a:r>
            <a:endParaRPr kumimoji="0" lang="ja-JP" altLang="en-US" sz="1600"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4108075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6014" y="689557"/>
            <a:ext cx="9490118" cy="476375"/>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defTabSz="912462"/>
            <a:r>
              <a:rPr lang="ja-JP" altLang="en-US" dirty="0">
                <a:solidFill>
                  <a:prstClr val="black"/>
                </a:solidFill>
                <a:latin typeface="Calibri"/>
                <a:ea typeface="ＭＳ Ｐゴシック" panose="020B0600070205080204" pitchFamily="50" charset="-128"/>
              </a:rPr>
              <a:t>  </a:t>
            </a:r>
            <a:r>
              <a:rPr lang="ja-JP" altLang="en-US" b="1" dirty="0">
                <a:solidFill>
                  <a:prstClr val="black"/>
                </a:solidFill>
                <a:latin typeface="Calibri"/>
                <a:ea typeface="ＭＳ Ｐゴシック" panose="020B0600070205080204" pitchFamily="50" charset="-128"/>
              </a:rPr>
              <a:t>職場における優越的な関係を背景とした言動に起因する問題に関し行うことが望ましい取組</a:t>
            </a:r>
          </a:p>
        </p:txBody>
      </p:sp>
      <p:sp>
        <p:nvSpPr>
          <p:cNvPr id="11" name="正方形/長方形 10"/>
          <p:cNvSpPr/>
          <p:nvPr/>
        </p:nvSpPr>
        <p:spPr>
          <a:xfrm>
            <a:off x="130840" y="3157185"/>
            <a:ext cx="9495292" cy="475563"/>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defTabSz="912462"/>
            <a:r>
              <a:rPr lang="ja-JP" altLang="en-US" dirty="0">
                <a:solidFill>
                  <a:prstClr val="black"/>
                </a:solidFill>
                <a:latin typeface="Calibri"/>
                <a:ea typeface="ＭＳ Ｐゴシック" panose="020B0600070205080204" pitchFamily="50" charset="-128"/>
              </a:rPr>
              <a:t>　</a:t>
            </a:r>
            <a:r>
              <a:rPr lang="ja-JP" altLang="en-US" b="1" dirty="0">
                <a:solidFill>
                  <a:prstClr val="black"/>
                </a:solidFill>
                <a:latin typeface="Calibri"/>
                <a:ea typeface="ＭＳ Ｐゴシック" panose="020B0600070205080204" pitchFamily="50" charset="-128"/>
              </a:rPr>
              <a:t>自らの雇用する労働者以外の者（就活生等）に対する言動に関し行うことが望ましい取組</a:t>
            </a:r>
          </a:p>
        </p:txBody>
      </p:sp>
      <p:sp>
        <p:nvSpPr>
          <p:cNvPr id="12" name="正方形/長方形 11"/>
          <p:cNvSpPr/>
          <p:nvPr/>
        </p:nvSpPr>
        <p:spPr>
          <a:xfrm>
            <a:off x="157732" y="4984270"/>
            <a:ext cx="9495292" cy="631780"/>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defTabSz="912462">
              <a:lnSpc>
                <a:spcPts val="1700"/>
              </a:lnSpc>
            </a:pPr>
            <a:r>
              <a:rPr lang="ja-JP" altLang="en-US" b="1" dirty="0">
                <a:solidFill>
                  <a:prstClr val="black"/>
                </a:solidFill>
                <a:latin typeface="Calibri"/>
                <a:ea typeface="ＭＳ Ｐゴシック" panose="020B0600070205080204" pitchFamily="50" charset="-128"/>
              </a:rPr>
              <a:t>　</a:t>
            </a:r>
            <a:r>
              <a:rPr lang="ja-JP" altLang="ja-JP" b="1" dirty="0">
                <a:solidFill>
                  <a:prstClr val="black"/>
                </a:solidFill>
                <a:latin typeface="Calibri"/>
                <a:ea typeface="ＭＳ Ｐゴシック" panose="020B0600070205080204" pitchFamily="50" charset="-128"/>
              </a:rPr>
              <a:t>他の事業主の雇用する労働者等からのパワーハラスメントや顧客等からの著しい迷惑行為</a:t>
            </a:r>
            <a:endParaRPr lang="en-US" altLang="ja-JP" b="1" dirty="0">
              <a:solidFill>
                <a:prstClr val="black"/>
              </a:solidFill>
              <a:latin typeface="Calibri"/>
              <a:ea typeface="ＭＳ Ｐゴシック" panose="020B0600070205080204" pitchFamily="50" charset="-128"/>
            </a:endParaRPr>
          </a:p>
          <a:p>
            <a:pPr defTabSz="912462">
              <a:lnSpc>
                <a:spcPts val="1700"/>
              </a:lnSpc>
            </a:pPr>
            <a:r>
              <a:rPr lang="ja-JP" altLang="en-US" sz="1600" b="1" dirty="0">
                <a:solidFill>
                  <a:prstClr val="black"/>
                </a:solidFill>
                <a:latin typeface="Calibri"/>
                <a:ea typeface="ＭＳ Ｐゴシック" panose="020B0600070205080204" pitchFamily="50" charset="-128"/>
              </a:rPr>
              <a:t>　　　（いわゆるカスタマーハラスメント）　</a:t>
            </a:r>
            <a:r>
              <a:rPr lang="ja-JP" altLang="ja-JP" b="1" dirty="0">
                <a:solidFill>
                  <a:prstClr val="black"/>
                </a:solidFill>
                <a:latin typeface="Calibri"/>
                <a:ea typeface="ＭＳ Ｐゴシック" panose="020B0600070205080204" pitchFamily="50" charset="-128"/>
              </a:rPr>
              <a:t>に関し行うことが望ましい取組</a:t>
            </a:r>
          </a:p>
        </p:txBody>
      </p:sp>
      <p:sp>
        <p:nvSpPr>
          <p:cNvPr id="13" name="テキスト ボックス 12"/>
          <p:cNvSpPr txBox="1"/>
          <p:nvPr/>
        </p:nvSpPr>
        <p:spPr>
          <a:xfrm>
            <a:off x="130840" y="1267950"/>
            <a:ext cx="9495292" cy="1508105"/>
          </a:xfrm>
          <a:prstGeom prst="rect">
            <a:avLst/>
          </a:prstGeom>
          <a:noFill/>
        </p:spPr>
        <p:txBody>
          <a:bodyPr wrap="square" rtlCol="0">
            <a:spAutoFit/>
          </a:bodyPr>
          <a:lstStyle/>
          <a:p>
            <a:pPr marL="176213" indent="-176213" defTabSz="912462"/>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セクシュアルハラスメント、</a:t>
            </a:r>
            <a:r>
              <a:rPr lang="ja-JP" altLang="en-US" sz="1600" dirty="0">
                <a:solidFill>
                  <a:prstClr val="black"/>
                </a:solidFill>
                <a:latin typeface="メイリオ" panose="020B0604030504040204" pitchFamily="50" charset="-128"/>
                <a:ea typeface="メイリオ" panose="020B0604030504040204" pitchFamily="50" charset="-128"/>
              </a:rPr>
              <a:t>妊娠・出産・育児休業等に関するハラスメント等と一元的に相談に応じることの</a:t>
            </a:r>
            <a:r>
              <a:rPr lang="ja-JP" altLang="en-US" sz="1600" dirty="0" smtClean="0">
                <a:solidFill>
                  <a:prstClr val="black"/>
                </a:solidFill>
                <a:latin typeface="メイリオ" panose="020B0604030504040204" pitchFamily="50" charset="-128"/>
                <a:ea typeface="メイリオ" panose="020B0604030504040204" pitchFamily="50" charset="-128"/>
              </a:rPr>
              <a:t>できる体制</a:t>
            </a:r>
            <a:r>
              <a:rPr lang="ja-JP" altLang="en-US" sz="1600" dirty="0">
                <a:solidFill>
                  <a:prstClr val="black"/>
                </a:solidFill>
                <a:latin typeface="メイリオ" panose="020B0604030504040204" pitchFamily="50" charset="-128"/>
                <a:ea typeface="メイリオ" panose="020B0604030504040204" pitchFamily="50" charset="-128"/>
              </a:rPr>
              <a:t>の整備</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912462"/>
            <a:r>
              <a:rPr lang="ja-JP" altLang="en-US" sz="1600" dirty="0">
                <a:solidFill>
                  <a:prstClr val="black"/>
                </a:solidFill>
                <a:latin typeface="メイリオ" panose="020B0604030504040204" pitchFamily="50" charset="-128"/>
                <a:ea typeface="メイリオ" panose="020B0604030504040204" pitchFamily="50" charset="-128"/>
              </a:rPr>
              <a:t>○ 職場に</a:t>
            </a:r>
            <a:r>
              <a:rPr lang="ja-JP" altLang="en-US" sz="1600" dirty="0" smtClean="0">
                <a:solidFill>
                  <a:prstClr val="black"/>
                </a:solidFill>
                <a:latin typeface="メイリオ" panose="020B0604030504040204" pitchFamily="50" charset="-128"/>
                <a:ea typeface="メイリオ" panose="020B0604030504040204" pitchFamily="50" charset="-128"/>
              </a:rPr>
              <a:t>おけるパワーハラスメントの</a:t>
            </a:r>
            <a:r>
              <a:rPr lang="ja-JP" altLang="en-US" sz="1600" dirty="0">
                <a:solidFill>
                  <a:prstClr val="black"/>
                </a:solidFill>
                <a:latin typeface="メイリオ" panose="020B0604030504040204" pitchFamily="50" charset="-128"/>
                <a:ea typeface="メイリオ" panose="020B0604030504040204" pitchFamily="50" charset="-128"/>
              </a:rPr>
              <a:t>原因や背景となる要因を解消するための取組</a:t>
            </a:r>
            <a:endParaRPr lang="en-US" altLang="ja-JP" sz="1600" dirty="0">
              <a:solidFill>
                <a:prstClr val="black"/>
              </a:solidFill>
              <a:latin typeface="メイリオ" panose="020B0604030504040204" pitchFamily="50" charset="-128"/>
              <a:ea typeface="メイリオ" panose="020B0604030504040204" pitchFamily="50" charset="-128"/>
            </a:endParaRPr>
          </a:p>
          <a:p>
            <a:pPr marL="273050" defTabSz="912462"/>
            <a:r>
              <a:rPr lang="ja-JP" altLang="en-US" sz="1200" dirty="0">
                <a:solidFill>
                  <a:prstClr val="black"/>
                </a:solidFill>
                <a:latin typeface="メイリオ" panose="020B0604030504040204" pitchFamily="50" charset="-128"/>
                <a:ea typeface="メイリオ" panose="020B0604030504040204" pitchFamily="50" charset="-128"/>
              </a:rPr>
              <a:t>・コミュニケーションの活性化・円滑化のための研修等や、適正な業務目標の設定等の職場環境の改善のための取組</a:t>
            </a:r>
          </a:p>
          <a:p>
            <a:pPr defTabSz="912462"/>
            <a:r>
              <a:rPr lang="ja-JP" altLang="en-US" sz="1600" dirty="0">
                <a:solidFill>
                  <a:prstClr val="black"/>
                </a:solidFill>
                <a:latin typeface="メイリオ" panose="020B0604030504040204" pitchFamily="50" charset="-128"/>
                <a:ea typeface="メイリオ" panose="020B0604030504040204" pitchFamily="50" charset="-128"/>
              </a:rPr>
              <a:t>○ 労働者や労働組合等の参画を得つつ、アンケート調査や意見交換等を実施するなどにより、雇用管</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912462"/>
            <a:r>
              <a:rPr lang="ja-JP" altLang="en-US" sz="1600" dirty="0">
                <a:solidFill>
                  <a:prstClr val="black"/>
                </a:solidFill>
                <a:latin typeface="メイリオ" panose="020B0604030504040204" pitchFamily="50" charset="-128"/>
                <a:ea typeface="メイリオ" panose="020B0604030504040204" pitchFamily="50" charset="-128"/>
              </a:rPr>
              <a:t>　理上の措置の運用状況の的確な把握や必要な見直しの検討等に努める</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88528" y="5722639"/>
            <a:ext cx="9577064" cy="1077218"/>
          </a:xfrm>
          <a:prstGeom prst="rect">
            <a:avLst/>
          </a:prstGeom>
          <a:noFill/>
        </p:spPr>
        <p:txBody>
          <a:bodyPr wrap="square" rtlCol="0">
            <a:spAutoFit/>
          </a:bodyPr>
          <a:lstStyle/>
          <a:p>
            <a:pPr defTabSz="912462"/>
            <a:r>
              <a:rPr lang="ja-JP" altLang="en-US" sz="1600" dirty="0">
                <a:solidFill>
                  <a:prstClr val="black"/>
                </a:solidFill>
                <a:latin typeface="メイリオ" panose="020B0604030504040204" pitchFamily="50" charset="-128"/>
                <a:ea typeface="メイリオ" panose="020B0604030504040204" pitchFamily="50" charset="-128"/>
              </a:rPr>
              <a:t>○ 相談に応じ、適切に対応するために必要な体制の整備</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912462"/>
            <a:r>
              <a:rPr lang="ja-JP" altLang="en-US" sz="1600" dirty="0">
                <a:solidFill>
                  <a:prstClr val="black"/>
                </a:solidFill>
                <a:latin typeface="メイリオ" panose="020B0604030504040204" pitchFamily="50" charset="-128"/>
                <a:ea typeface="メイリオ" panose="020B0604030504040204" pitchFamily="50" charset="-128"/>
              </a:rPr>
              <a:t>○ 被害者への配慮のための取組</a:t>
            </a:r>
          </a:p>
          <a:p>
            <a:pPr defTabSz="912462"/>
            <a:r>
              <a:rPr lang="ja-JP" altLang="en-US" sz="1600" dirty="0">
                <a:solidFill>
                  <a:prstClr val="black"/>
                </a:solidFill>
                <a:latin typeface="メイリオ" panose="020B0604030504040204" pitchFamily="50" charset="-128"/>
                <a:ea typeface="メイリオ" panose="020B0604030504040204" pitchFamily="50" charset="-128"/>
              </a:rPr>
              <a:t>○ 被害防止のための取組（マニュアル作成や研修の実施等、業種・業態等の状況に応じた取組）</a:t>
            </a:r>
          </a:p>
          <a:p>
            <a:pPr defTabSz="912462"/>
            <a:endParaRPr lang="ja-JP" altLang="en-US" sz="1600"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188528" y="3865673"/>
            <a:ext cx="9096612" cy="964367"/>
          </a:xfrm>
          <a:prstGeom prst="rect">
            <a:avLst/>
          </a:prstGeom>
          <a:noFill/>
        </p:spPr>
        <p:txBody>
          <a:bodyPr wrap="square" rtlCol="0">
            <a:spAutoFit/>
          </a:bodyPr>
          <a:lstStyle/>
          <a:p>
            <a:pPr marL="144000" indent="-216000" defTabSz="912462">
              <a:lnSpc>
                <a:spcPts val="1700"/>
              </a:lnSpc>
            </a:pPr>
            <a:r>
              <a:rPr lang="ja-JP" altLang="en-US" sz="1600" dirty="0">
                <a:solidFill>
                  <a:prstClr val="black"/>
                </a:solidFill>
                <a:latin typeface="メイリオ" panose="020B0604030504040204" pitchFamily="50" charset="-128"/>
                <a:ea typeface="メイリオ" panose="020B0604030504040204" pitchFamily="50" charset="-128"/>
              </a:rPr>
              <a:t>○ 職場に</a:t>
            </a:r>
            <a:r>
              <a:rPr lang="ja-JP" altLang="en-US" sz="1600" dirty="0" smtClean="0">
                <a:solidFill>
                  <a:prstClr val="black"/>
                </a:solidFill>
                <a:latin typeface="メイリオ" panose="020B0604030504040204" pitchFamily="50" charset="-128"/>
                <a:ea typeface="メイリオ" panose="020B0604030504040204" pitchFamily="50" charset="-128"/>
              </a:rPr>
              <a:t>おけるパワーハラスメントを</a:t>
            </a:r>
            <a:r>
              <a:rPr lang="ja-JP" altLang="en-US" sz="1600" dirty="0">
                <a:solidFill>
                  <a:prstClr val="black"/>
                </a:solidFill>
                <a:latin typeface="メイリオ" panose="020B0604030504040204" pitchFamily="50" charset="-128"/>
                <a:ea typeface="メイリオ" panose="020B0604030504040204" pitchFamily="50" charset="-128"/>
              </a:rPr>
              <a:t>行ってはならない旨の方針の明確化等を行う際に、</a:t>
            </a:r>
            <a:r>
              <a:rPr lang="ja-JP" altLang="en-US" sz="1600" u="sng" dirty="0">
                <a:solidFill>
                  <a:prstClr val="black"/>
                </a:solidFill>
                <a:latin typeface="メイリオ" panose="020B0604030504040204" pitchFamily="50" charset="-128"/>
                <a:ea typeface="メイリオ" panose="020B0604030504040204" pitchFamily="50" charset="-128"/>
              </a:rPr>
              <a:t>他の事業主の雇用する労働者、就職活動中の学生等の求職者、個人事業主、インターンシップを行う者等に対しても同様の方針を併せて示す</a:t>
            </a:r>
            <a:endParaRPr lang="en-US" altLang="ja-JP" sz="1600" u="sng" dirty="0">
              <a:solidFill>
                <a:prstClr val="black"/>
              </a:solidFill>
              <a:latin typeface="メイリオ" panose="020B0604030504040204" pitchFamily="50" charset="-128"/>
              <a:ea typeface="メイリオ" panose="020B0604030504040204" pitchFamily="50" charset="-128"/>
            </a:endParaRPr>
          </a:p>
          <a:p>
            <a:pPr marL="144000" indent="-216000" defTabSz="912462">
              <a:lnSpc>
                <a:spcPts val="1700"/>
              </a:lnSpc>
            </a:pPr>
            <a:r>
              <a:rPr lang="ja-JP" altLang="en-US" sz="1600" dirty="0">
                <a:solidFill>
                  <a:prstClr val="black"/>
                </a:solidFill>
                <a:latin typeface="メイリオ" panose="020B0604030504040204" pitchFamily="50" charset="-128"/>
                <a:ea typeface="メイリオ" panose="020B0604030504040204" pitchFamily="50" charset="-128"/>
              </a:rPr>
              <a:t>○ 雇用管理上の</a:t>
            </a:r>
            <a:r>
              <a:rPr lang="ja-JP" altLang="ja-JP" sz="1600" dirty="0">
                <a:solidFill>
                  <a:prstClr val="black"/>
                </a:solidFill>
                <a:latin typeface="メイリオ" panose="020B0604030504040204" pitchFamily="50" charset="-128"/>
                <a:ea typeface="メイリオ" panose="020B0604030504040204" pitchFamily="50" charset="-128"/>
              </a:rPr>
              <a:t>措置</a:t>
            </a:r>
            <a:r>
              <a:rPr lang="ja-JP" altLang="en-US" sz="1600" dirty="0">
                <a:solidFill>
                  <a:prstClr val="black"/>
                </a:solidFill>
                <a:latin typeface="メイリオ" panose="020B0604030504040204" pitchFamily="50" charset="-128"/>
                <a:ea typeface="メイリオ" panose="020B0604030504040204" pitchFamily="50" charset="-128"/>
              </a:rPr>
              <a:t>全体</a:t>
            </a:r>
            <a:r>
              <a:rPr lang="ja-JP" altLang="ja-JP" sz="1600" dirty="0">
                <a:solidFill>
                  <a:prstClr val="black"/>
                </a:solidFill>
                <a:latin typeface="メイリオ" panose="020B0604030504040204" pitchFamily="50" charset="-128"/>
                <a:ea typeface="メイリオ" panose="020B0604030504040204" pitchFamily="50" charset="-128"/>
              </a:rPr>
              <a:t>も参考にしつつ、</a:t>
            </a:r>
            <a:r>
              <a:rPr lang="ja-JP" altLang="en-US" sz="1600" dirty="0">
                <a:solidFill>
                  <a:prstClr val="black"/>
                </a:solidFill>
                <a:latin typeface="メイリオ" panose="020B0604030504040204" pitchFamily="50" charset="-128"/>
                <a:ea typeface="メイリオ" panose="020B0604030504040204" pitchFamily="50" charset="-128"/>
              </a:rPr>
              <a:t>適切な相談対応等に努める</a:t>
            </a:r>
            <a:endParaRPr lang="ja-JP" altLang="ja-JP" sz="1600"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
          <p:cNvSpPr txBox="1"/>
          <p:nvPr/>
        </p:nvSpPr>
        <p:spPr>
          <a:xfrm>
            <a:off x="795" y="27693"/>
            <a:ext cx="9904413" cy="501575"/>
          </a:xfrm>
          <a:prstGeom prst="rect">
            <a:avLst/>
          </a:prstGeom>
          <a:solidFill>
            <a:srgbClr val="002060"/>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0" lang="ja-JP" altLang="en-US" sz="2000"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望ましい取組</a:t>
            </a:r>
            <a:endParaRPr kumimoji="0" lang="ja-JP" altLang="en-US" sz="2000"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スライド番号プレースホルダー 3"/>
          <p:cNvSpPr txBox="1">
            <a:spLocks/>
          </p:cNvSpPr>
          <p:nvPr/>
        </p:nvSpPr>
        <p:spPr>
          <a:xfrm>
            <a:off x="9182678" y="6492875"/>
            <a:ext cx="722530" cy="365125"/>
          </a:xfrm>
          <a:prstGeom prst="rect">
            <a:avLst/>
          </a:prstGeom>
        </p:spPr>
        <p:txBody>
          <a:bodyPr vert="horz" lIns="91440" tIns="45720" rIns="91440" bIns="45720" rtlCol="0" anchor="ctr"/>
          <a:lstStyle>
            <a:defPPr>
              <a:defRPr lang="ja-JP"/>
            </a:defPPr>
            <a:lvl1pPr marL="0" algn="r" defTabSz="912750" rtl="0" eaLnBrk="1" latinLnBrk="0" hangingPunct="1">
              <a:defRPr kumimoji="1" sz="1200" b="1"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1400" b="0" smtClean="0">
                <a:solidFill>
                  <a:prstClr val="black"/>
                </a:solidFill>
                <a:latin typeface="HG丸ｺﾞｼｯｸM-PRO" panose="020F0600000000000000" pitchFamily="50" charset="-128"/>
                <a:ea typeface="HG丸ｺﾞｼｯｸM-PRO" panose="020F0600000000000000" pitchFamily="50" charset="-128"/>
              </a:rPr>
              <a:pPr>
                <a:defRPr/>
              </a:pPr>
              <a:t>15</a:t>
            </a:fld>
            <a:endParaRPr lang="ja-JP" altLang="en-US" sz="1400" b="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39332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570" y="5860461"/>
            <a:ext cx="830746" cy="830746"/>
          </a:xfrm>
          <a:prstGeom prst="rect">
            <a:avLst/>
          </a:prstGeom>
        </p:spPr>
      </p:pic>
      <p:sp>
        <p:nvSpPr>
          <p:cNvPr id="15" name="テキスト ボックス 1"/>
          <p:cNvSpPr txBox="1"/>
          <p:nvPr/>
        </p:nvSpPr>
        <p:spPr>
          <a:xfrm>
            <a:off x="795" y="27693"/>
            <a:ext cx="9904413" cy="501575"/>
          </a:xfrm>
          <a:prstGeom prst="rect">
            <a:avLst/>
          </a:prstGeom>
          <a:solidFill>
            <a:srgbClr val="002060"/>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0" lang="ja-JP" altLang="en-US" sz="2000"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職場のハラスメントを解決するために</a:t>
            </a:r>
            <a:endParaRPr kumimoji="0" lang="ja-JP" altLang="en-US" sz="2000"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スライド番号プレースホルダー 3"/>
          <p:cNvSpPr txBox="1">
            <a:spLocks/>
          </p:cNvSpPr>
          <p:nvPr/>
        </p:nvSpPr>
        <p:spPr>
          <a:xfrm>
            <a:off x="9182678" y="6492875"/>
            <a:ext cx="722530" cy="365125"/>
          </a:xfrm>
          <a:prstGeom prst="rect">
            <a:avLst/>
          </a:prstGeom>
        </p:spPr>
        <p:txBody>
          <a:bodyPr vert="horz" lIns="91440" tIns="45720" rIns="91440" bIns="45720" rtlCol="0" anchor="ctr"/>
          <a:lstStyle>
            <a:defPPr>
              <a:defRPr lang="ja-JP"/>
            </a:defPPr>
            <a:lvl1pPr marL="0" algn="r" defTabSz="912750" rtl="0" eaLnBrk="1" latinLnBrk="0" hangingPunct="1">
              <a:defRPr kumimoji="1" sz="1200" b="1"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1400" b="0" smtClean="0">
                <a:solidFill>
                  <a:prstClr val="black"/>
                </a:solidFill>
                <a:latin typeface="HG丸ｺﾞｼｯｸM-PRO" panose="020F0600000000000000" pitchFamily="50" charset="-128"/>
                <a:ea typeface="HG丸ｺﾞｼｯｸM-PRO" panose="020F0600000000000000" pitchFamily="50" charset="-128"/>
              </a:rPr>
              <a:pPr>
                <a:defRPr/>
              </a:pPr>
              <a:t>16</a:t>
            </a:fld>
            <a:endParaRPr lang="ja-JP" altLang="en-US" sz="1400" b="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78096" y="1392257"/>
            <a:ext cx="5578169" cy="830997"/>
          </a:xfrm>
          <a:prstGeom prst="rect">
            <a:avLst/>
          </a:prstGeom>
          <a:noFill/>
        </p:spPr>
        <p:txBody>
          <a:bodyPr wrap="square" rtlCol="0">
            <a:spAutoFit/>
          </a:bodyPr>
          <a:lstStyle/>
          <a:p>
            <a:pPr defTabSz="912462"/>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労働者が気軽に相談窓口を利用できるようにしましょう</a:t>
            </a:r>
            <a:endParaRPr lang="en-US" altLang="ja-JP" sz="1600" dirty="0">
              <a:solidFill>
                <a:prstClr val="black"/>
              </a:solidFill>
              <a:latin typeface="メイリオ" panose="020B0604030504040204" pitchFamily="50" charset="-128"/>
              <a:ea typeface="メイリオ" panose="020B0604030504040204" pitchFamily="50" charset="-128"/>
            </a:endParaRPr>
          </a:p>
          <a:p>
            <a:pPr defTabSz="912462"/>
            <a:endParaRPr lang="en-US" altLang="ja-JP" sz="1600" dirty="0">
              <a:solidFill>
                <a:prstClr val="black"/>
              </a:solidFill>
              <a:latin typeface="メイリオ" panose="020B0604030504040204" pitchFamily="50" charset="-128"/>
              <a:ea typeface="メイリオ" panose="020B0604030504040204" pitchFamily="50" charset="-128"/>
            </a:endParaRPr>
          </a:p>
          <a:p>
            <a:pPr defTabSz="912462"/>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相談・苦情に適切かつ柔軟に対応しましょう</a:t>
            </a:r>
            <a:endParaRPr lang="en-US" altLang="ja-JP" sz="1600" dirty="0">
              <a:solidFill>
                <a:prstClr val="black"/>
              </a:solidFill>
              <a:latin typeface="メイリオ" panose="020B0604030504040204" pitchFamily="50" charset="-128"/>
              <a:ea typeface="メイリオ" panose="020B0604030504040204" pitchFamily="50" charset="-128"/>
            </a:endParaRPr>
          </a:p>
        </p:txBody>
      </p:sp>
      <p:pic>
        <p:nvPicPr>
          <p:cNvPr id="17" name="Picture 2" desc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641" y="1103570"/>
            <a:ext cx="3765302" cy="55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6465168" y="746944"/>
            <a:ext cx="2232248"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indent="17463" defTabSz="457200">
              <a:defRPr kumimoji="1">
                <a:solidFill>
                  <a:schemeClr val="tx1"/>
                </a:solidFill>
                <a:latin typeface="Times New Roman" panose="02020603050405020304" pitchFamily="18" charset="0"/>
                <a:ea typeface="ＭＳ Ｐ明朝" panose="02020600040205080304" pitchFamily="18" charset="-128"/>
              </a:defRPr>
            </a:lvl1pPr>
            <a:lvl2pPr marL="742950" indent="-285750" defTabSz="457200">
              <a:defRPr kumimoji="1">
                <a:solidFill>
                  <a:schemeClr val="tx1"/>
                </a:solidFill>
                <a:latin typeface="Times New Roman" panose="02020603050405020304" pitchFamily="18" charset="0"/>
                <a:ea typeface="ＭＳ Ｐ明朝" panose="02020600040205080304" pitchFamily="18" charset="-128"/>
              </a:defRPr>
            </a:lvl2pPr>
            <a:lvl3pPr marL="1143000" indent="-228600" defTabSz="457200">
              <a:defRPr kumimoji="1">
                <a:solidFill>
                  <a:schemeClr val="tx1"/>
                </a:solidFill>
                <a:latin typeface="Times New Roman" panose="02020603050405020304" pitchFamily="18" charset="0"/>
                <a:ea typeface="ＭＳ Ｐ明朝" panose="02020600040205080304" pitchFamily="18" charset="-128"/>
              </a:defRPr>
            </a:lvl3pPr>
            <a:lvl4pPr marL="1600200" indent="-228600" defTabSz="457200">
              <a:defRPr kumimoji="1">
                <a:solidFill>
                  <a:schemeClr val="tx1"/>
                </a:solidFill>
                <a:latin typeface="Times New Roman" panose="02020603050405020304" pitchFamily="18" charset="0"/>
                <a:ea typeface="ＭＳ Ｐ明朝" panose="02020600040205080304" pitchFamily="18" charset="-128"/>
              </a:defRPr>
            </a:lvl4pPr>
            <a:lvl5pPr marL="2057400" indent="-228600" defTabSz="457200">
              <a:defRPr kumimoji="1">
                <a:solidFill>
                  <a:schemeClr val="tx1"/>
                </a:solidFill>
                <a:latin typeface="Times New Roman" panose="02020603050405020304" pitchFamily="18" charset="0"/>
                <a:ea typeface="ＭＳ Ｐ明朝" panose="02020600040205080304" pitchFamily="18" charset="-128"/>
              </a:defRPr>
            </a:lvl5pPr>
            <a:lvl6pPr marL="2514600" indent="-228600" defTabSz="457200" eaLnBrk="0" fontAlgn="base" hangingPunct="0">
              <a:spcBef>
                <a:spcPct val="0"/>
              </a:spcBef>
              <a:spcAft>
                <a:spcPct val="0"/>
              </a:spcAft>
              <a:defRPr kumimoji="1">
                <a:solidFill>
                  <a:schemeClr val="tx1"/>
                </a:solidFill>
                <a:latin typeface="Times New Roman" panose="02020603050405020304" pitchFamily="18" charset="0"/>
                <a:ea typeface="ＭＳ Ｐ明朝" panose="02020600040205080304" pitchFamily="18" charset="-128"/>
              </a:defRPr>
            </a:lvl6pPr>
            <a:lvl7pPr marL="2971800" indent="-228600" defTabSz="457200" eaLnBrk="0" fontAlgn="base" hangingPunct="0">
              <a:spcBef>
                <a:spcPct val="0"/>
              </a:spcBef>
              <a:spcAft>
                <a:spcPct val="0"/>
              </a:spcAft>
              <a:defRPr kumimoji="1">
                <a:solidFill>
                  <a:schemeClr val="tx1"/>
                </a:solidFill>
                <a:latin typeface="Times New Roman" panose="02020603050405020304" pitchFamily="18" charset="0"/>
                <a:ea typeface="ＭＳ Ｐ明朝" panose="02020600040205080304" pitchFamily="18" charset="-128"/>
              </a:defRPr>
            </a:lvl7pPr>
            <a:lvl8pPr marL="3429000" indent="-228600" defTabSz="457200" eaLnBrk="0" fontAlgn="base" hangingPunct="0">
              <a:spcBef>
                <a:spcPct val="0"/>
              </a:spcBef>
              <a:spcAft>
                <a:spcPct val="0"/>
              </a:spcAft>
              <a:defRPr kumimoji="1">
                <a:solidFill>
                  <a:schemeClr val="tx1"/>
                </a:solidFill>
                <a:latin typeface="Times New Roman" panose="02020603050405020304" pitchFamily="18" charset="0"/>
                <a:ea typeface="ＭＳ Ｐ明朝" panose="02020600040205080304" pitchFamily="18" charset="-128"/>
              </a:defRPr>
            </a:lvl8pPr>
            <a:lvl9pPr marL="3886200" indent="-228600" defTabSz="457200" eaLnBrk="0" fontAlgn="base" hangingPunct="0">
              <a:spcBef>
                <a:spcPct val="0"/>
              </a:spcBef>
              <a:spcAft>
                <a:spcPct val="0"/>
              </a:spcAft>
              <a:defRPr kumimoji="1">
                <a:solidFill>
                  <a:schemeClr val="tx1"/>
                </a:solidFill>
                <a:latin typeface="Times New Roman" panose="02020603050405020304" pitchFamily="18" charset="0"/>
                <a:ea typeface="ＭＳ Ｐ明朝" panose="02020600040205080304" pitchFamily="18" charset="-128"/>
              </a:defRPr>
            </a:lvl9pPr>
          </a:lstStyle>
          <a:p>
            <a:pPr eaLnBrk="1" hangingPunct="1">
              <a:lnSpc>
                <a:spcPts val="1388"/>
              </a:lnSpc>
              <a:spcBef>
                <a:spcPts val="475"/>
              </a:spcBef>
            </a:pPr>
            <a:r>
              <a:rPr lang="ja-JP" altLang="en-US" sz="1300" dirty="0">
                <a:latin typeface="Meiryo UI" panose="020B0604030504040204" pitchFamily="50" charset="-128"/>
                <a:ea typeface="Meiryo UI" panose="020B0604030504040204" pitchFamily="50" charset="-128"/>
              </a:rPr>
              <a:t>相談・苦情への対応の流れの例</a:t>
            </a:r>
          </a:p>
        </p:txBody>
      </p:sp>
      <p:sp>
        <p:nvSpPr>
          <p:cNvPr id="21" name="正方形/長方形 20"/>
          <p:cNvSpPr/>
          <p:nvPr/>
        </p:nvSpPr>
        <p:spPr>
          <a:xfrm>
            <a:off x="200472" y="706358"/>
            <a:ext cx="5400600" cy="562402"/>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2462"/>
            <a:r>
              <a:rPr lang="ja-JP" altLang="en-US" dirty="0">
                <a:solidFill>
                  <a:prstClr val="black"/>
                </a:solidFill>
                <a:latin typeface="Calibri"/>
                <a:ea typeface="ＭＳ Ｐゴシック" panose="020B0600070205080204" pitchFamily="50" charset="-128"/>
              </a:rPr>
              <a:t>　</a:t>
            </a:r>
            <a:r>
              <a:rPr lang="ja-JP" altLang="en-US" b="1" dirty="0" smtClean="0">
                <a:solidFill>
                  <a:prstClr val="black"/>
                </a:solidFill>
                <a:latin typeface="Calibri"/>
                <a:ea typeface="ＭＳ Ｐゴシック" panose="020B0600070205080204" pitchFamily="50" charset="-128"/>
              </a:rPr>
              <a:t>相談窓口について</a:t>
            </a:r>
            <a:endParaRPr lang="ja-JP" altLang="en-US" b="1" dirty="0">
              <a:solidFill>
                <a:prstClr val="black"/>
              </a:solidFill>
              <a:latin typeface="Calibri"/>
              <a:ea typeface="ＭＳ Ｐゴシック" panose="020B0600070205080204" pitchFamily="50" charset="-128"/>
            </a:endParaRPr>
          </a:p>
        </p:txBody>
      </p:sp>
      <p:sp>
        <p:nvSpPr>
          <p:cNvPr id="22" name="正方形/長方形 21"/>
          <p:cNvSpPr/>
          <p:nvPr/>
        </p:nvSpPr>
        <p:spPr>
          <a:xfrm>
            <a:off x="200472" y="2400910"/>
            <a:ext cx="5400600" cy="562402"/>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2462"/>
            <a:r>
              <a:rPr lang="ja-JP" altLang="en-US" dirty="0">
                <a:solidFill>
                  <a:prstClr val="black"/>
                </a:solidFill>
                <a:latin typeface="Calibri"/>
                <a:ea typeface="ＭＳ Ｐゴシック" panose="020B0600070205080204" pitchFamily="50" charset="-128"/>
              </a:rPr>
              <a:t>　</a:t>
            </a:r>
            <a:r>
              <a:rPr lang="ja-JP" altLang="en-US" b="1" dirty="0" smtClean="0">
                <a:solidFill>
                  <a:prstClr val="black"/>
                </a:solidFill>
                <a:latin typeface="Calibri"/>
                <a:ea typeface="ＭＳ Ｐゴシック" panose="020B0600070205080204" pitchFamily="50" charset="-128"/>
              </a:rPr>
              <a:t>相談・苦情への対応の流れについて</a:t>
            </a:r>
            <a:endParaRPr lang="ja-JP" altLang="en-US" b="1"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178096" y="3140968"/>
            <a:ext cx="5578169" cy="2308324"/>
          </a:xfrm>
          <a:prstGeom prst="rect">
            <a:avLst/>
          </a:prstGeom>
          <a:noFill/>
        </p:spPr>
        <p:txBody>
          <a:bodyPr wrap="square" rtlCol="0">
            <a:spAutoFit/>
          </a:bodyPr>
          <a:lstStyle/>
          <a:p>
            <a:pPr marL="93663" indent="-93663" defTabSz="912462"/>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問題解決後の相談者へのフォローや職場全体としての再発防止の取組も重要です</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marL="93663" indent="-93663" defTabSz="912462"/>
            <a:r>
              <a:rPr lang="ja-JP" altLang="en-US" sz="1600" dirty="0">
                <a:solidFill>
                  <a:prstClr val="black"/>
                </a:solidFill>
                <a:latin typeface="メイリオ" panose="020B0604030504040204" pitchFamily="50" charset="-128"/>
                <a:ea typeface="メイリオ" panose="020B0604030504040204" pitchFamily="50" charset="-128"/>
              </a:rPr>
              <a:t>　 発生</a:t>
            </a:r>
            <a:r>
              <a:rPr lang="ja-JP" altLang="en-US" sz="1600" dirty="0" smtClean="0">
                <a:solidFill>
                  <a:prstClr val="black"/>
                </a:solidFill>
                <a:latin typeface="メイリオ" panose="020B0604030504040204" pitchFamily="50" charset="-128"/>
                <a:ea typeface="メイリオ" panose="020B0604030504040204" pitchFamily="50" charset="-128"/>
              </a:rPr>
              <a:t>した事案を職場全体の問題としてとらえ、基本方針の再確認、防止体制の必要な見直し、労働者への周知、研修の実施など再発防止のための対策を行い、職場環境の改善に努めましょう</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marL="93663" indent="-93663" defTabSz="912462"/>
            <a:endParaRPr lang="en-US" altLang="ja-JP" sz="1600" dirty="0">
              <a:solidFill>
                <a:prstClr val="black"/>
              </a:solidFill>
              <a:latin typeface="メイリオ" panose="020B0604030504040204" pitchFamily="50" charset="-128"/>
              <a:ea typeface="メイリオ" panose="020B0604030504040204" pitchFamily="50" charset="-128"/>
            </a:endParaRPr>
          </a:p>
          <a:p>
            <a:pPr marL="93663" indent="-93663" defTabSz="912462"/>
            <a:r>
              <a:rPr lang="ja-JP" altLang="en-US" sz="1600" dirty="0" smtClean="0">
                <a:solidFill>
                  <a:prstClr val="black"/>
                </a:solidFill>
                <a:latin typeface="メイリオ" panose="020B0604030504040204" pitchFamily="50" charset="-128"/>
                <a:ea typeface="メイリオ" panose="020B0604030504040204" pitchFamily="50" charset="-128"/>
              </a:rPr>
              <a:t>〇 ハラスメントに関する相談・苦情への対応の流れは、右の図を参考にしてください</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266881" y="5468365"/>
            <a:ext cx="5422976" cy="1207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44477" y="5484135"/>
            <a:ext cx="5245406" cy="492443"/>
          </a:xfrm>
          <a:prstGeom prst="rect">
            <a:avLst/>
          </a:prstGeom>
          <a:noFill/>
        </p:spPr>
        <p:txBody>
          <a:bodyPr wrap="square" rtlCol="0">
            <a:spAutoFit/>
          </a:bodyPr>
          <a:lstStyle/>
          <a:p>
            <a:pPr defTabSz="912462"/>
            <a:r>
              <a:rPr lang="ja-JP" altLang="en-US" sz="1400" dirty="0" smtClean="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ハラスメントに関する動画や研修資料等が掲載されているハラスメントの総合情報サイト「あかるい職場応援団」を是非ご活用ください。</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078" y="5976578"/>
            <a:ext cx="2963499" cy="625628"/>
          </a:xfrm>
          <a:prstGeom prst="rect">
            <a:avLst/>
          </a:prstGeom>
        </p:spPr>
      </p:pic>
    </p:spTree>
    <p:extLst>
      <p:ext uri="{BB962C8B-B14F-4D97-AF65-F5344CB8AC3E}">
        <p14:creationId xmlns:p14="http://schemas.microsoft.com/office/powerpoint/2010/main" val="165128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730642" y="764704"/>
            <a:ext cx="8420100" cy="1470025"/>
          </a:xfrm>
        </p:spPr>
        <p:txBody>
          <a:bodyPr/>
          <a:lstStyle/>
          <a:p>
            <a:pPr marL="714375" indent="-714375"/>
            <a:r>
              <a:rPr lang="ja-JP" altLang="en-US" dirty="0"/>
              <a:t>３</a:t>
            </a:r>
            <a:r>
              <a:rPr lang="ja-JP" altLang="en-US" dirty="0" smtClean="0"/>
              <a:t>　参考</a:t>
            </a:r>
            <a:endParaRPr kumimoji="1" lang="ja-JP" altLang="en-US" dirty="0"/>
          </a:p>
        </p:txBody>
      </p:sp>
      <p:sp>
        <p:nvSpPr>
          <p:cNvPr id="3" name="タイトル 4"/>
          <p:cNvSpPr txBox="1">
            <a:spLocks/>
          </p:cNvSpPr>
          <p:nvPr/>
        </p:nvSpPr>
        <p:spPr bwMode="auto">
          <a:xfrm>
            <a:off x="1352600" y="2234729"/>
            <a:ext cx="7571556" cy="3024336"/>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714375" indent="-714375" algn="l" defTabSz="914400">
              <a:lnSpc>
                <a:spcPts val="5000"/>
              </a:lnSpc>
            </a:pPr>
            <a:r>
              <a:rPr lang="ja-JP" altLang="en-US" sz="3200" dirty="0" smtClean="0"/>
              <a:t>①　パワーハラスメント対策の好事例</a:t>
            </a:r>
            <a:endParaRPr lang="en-US" altLang="ja-JP" sz="3200" dirty="0" smtClean="0"/>
          </a:p>
          <a:p>
            <a:pPr marL="714375" indent="-714375" algn="l" defTabSz="914400">
              <a:lnSpc>
                <a:spcPts val="5000"/>
              </a:lnSpc>
            </a:pPr>
            <a:r>
              <a:rPr lang="ja-JP" altLang="en-US" sz="3200" dirty="0" smtClean="0"/>
              <a:t>②　ハラスメントに関する裁判例</a:t>
            </a:r>
            <a:endParaRPr lang="en-US" altLang="ja-JP" sz="3200" dirty="0" smtClean="0"/>
          </a:p>
        </p:txBody>
      </p:sp>
      <p:sp>
        <p:nvSpPr>
          <p:cNvPr id="6" name="スライド番号プレースホルダー 1"/>
          <p:cNvSpPr txBox="1">
            <a:spLocks/>
          </p:cNvSpPr>
          <p:nvPr/>
        </p:nvSpPr>
        <p:spPr>
          <a:xfrm>
            <a:off x="8697416" y="6453337"/>
            <a:ext cx="1066800" cy="310353"/>
          </a:xfrm>
          <a:prstGeom prst="rect">
            <a:avLst/>
          </a:prstGeom>
        </p:spPr>
        <p:txBody>
          <a:bodyPr vert="horz" lIns="89193" tIns="44596" rIns="89193" bIns="44596" rtlCol="0" anchor="ctr"/>
          <a:lstStyle>
            <a:defPPr>
              <a:defRPr lang="ja-JP"/>
            </a:defPPr>
            <a:lvl1pPr marL="0" algn="l" defTabSz="1042872" rtl="0" eaLnBrk="1" latinLnBrk="0" hangingPunct="1">
              <a:defRPr kumimoji="1" sz="1600" b="1" kern="1200">
                <a:solidFill>
                  <a:srgbClr val="FFFFFF"/>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a:lstStyle>
          <a:p>
            <a:pPr algn="r"/>
            <a:fld id="{86604DDF-363C-4BAD-8C08-5C2361466C97}" type="slidenum">
              <a:rPr lang="ja-JP" altLang="en-US" sz="1400" b="0">
                <a:solidFill>
                  <a:schemeClr val="tx1"/>
                </a:solidFill>
                <a:latin typeface="メイリオ" panose="020B0604030504040204" pitchFamily="50" charset="-128"/>
                <a:ea typeface="メイリオ" panose="020B0604030504040204" pitchFamily="50" charset="-128"/>
              </a:rPr>
              <a:pPr algn="r"/>
              <a:t>17</a:t>
            </a:fld>
            <a:endParaRPr lang="ja-JP" altLang="en-US" sz="14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026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775996" y="6494326"/>
            <a:ext cx="1066800" cy="329184"/>
          </a:xfrm>
        </p:spPr>
        <p:txBody>
          <a:bodyPr/>
          <a:lstStyle/>
          <a:p>
            <a:fld id="{86604DDF-363C-4BAD-8C08-5C2361466C97}" type="slidenum">
              <a:rPr lang="ja-JP" altLang="en-US" sz="1400">
                <a:latin typeface="メイリオ" panose="020B0604030504040204" pitchFamily="50" charset="-128"/>
                <a:ea typeface="メイリオ" panose="020B0604030504040204" pitchFamily="50" charset="-128"/>
                <a:cs typeface="メイリオ" panose="020B0604030504040204" pitchFamily="50" charset="-128"/>
              </a:rPr>
              <a:pPr/>
              <a:t>18</a:t>
            </a:fld>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433311" y="440610"/>
            <a:ext cx="8876086" cy="477054"/>
            <a:chOff x="450747" y="440566"/>
            <a:chExt cx="7339721" cy="743851"/>
          </a:xfrm>
        </p:grpSpPr>
        <p:cxnSp>
          <p:nvCxnSpPr>
            <p:cNvPr id="13" name="直線コネクタ 12"/>
            <p:cNvCxnSpPr/>
            <p:nvPr/>
          </p:nvCxnSpPr>
          <p:spPr>
            <a:xfrm>
              <a:off x="489632" y="1135949"/>
              <a:ext cx="730083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50747" y="440566"/>
              <a:ext cx="6430764" cy="743851"/>
            </a:xfrm>
            <a:prstGeom prst="rect">
              <a:avLst/>
            </a:prstGeom>
            <a:noFill/>
          </p:spPr>
          <p:txBody>
            <a:bodyPr wrap="square" rtlCol="0">
              <a:spAutoFit/>
            </a:bodyPr>
            <a:lstStyle/>
            <a:p>
              <a:pPr defTabSz="913593"/>
              <a:r>
                <a:rPr lang="ja-JP" altLang="en-US" sz="2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一歩踏み込んだハラスメント防止対策をするには？</a:t>
              </a:r>
              <a:endParaRPr lang="ja-JP" altLang="en-US"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 name="ホームベース 8"/>
          <p:cNvSpPr/>
          <p:nvPr/>
        </p:nvSpPr>
        <p:spPr>
          <a:xfrm>
            <a:off x="467036" y="1030301"/>
            <a:ext cx="5350061" cy="47122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4612" tIns="31537" rIns="80105" bIns="0" rtlCol="0" anchor="ctr" anchorCtr="0"/>
          <a:lstStyle/>
          <a:p>
            <a:pPr defTabSz="913593"/>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パワーハラスメント対策の好事例</a:t>
            </a:r>
          </a:p>
        </p:txBody>
      </p:sp>
      <p:graphicFrame>
        <p:nvGraphicFramePr>
          <p:cNvPr id="4" name="表 3"/>
          <p:cNvGraphicFramePr>
            <a:graphicFrameLocks noGrp="1"/>
          </p:cNvGraphicFramePr>
          <p:nvPr>
            <p:extLst/>
          </p:nvPr>
        </p:nvGraphicFramePr>
        <p:xfrm>
          <a:off x="496904" y="1628800"/>
          <a:ext cx="8920592" cy="4770120"/>
        </p:xfrm>
        <a:graphic>
          <a:graphicData uri="http://schemas.openxmlformats.org/drawingml/2006/table">
            <a:tbl>
              <a:tblPr firstRow="1" bandRow="1">
                <a:tableStyleId>{69012ECD-51FC-41F1-AA8D-1B2483CD663E}</a:tableStyleId>
              </a:tblPr>
              <a:tblGrid>
                <a:gridCol w="1775128">
                  <a:extLst>
                    <a:ext uri="{9D8B030D-6E8A-4147-A177-3AD203B41FA5}">
                      <a16:colId xmlns:a16="http://schemas.microsoft.com/office/drawing/2014/main" val="20000"/>
                    </a:ext>
                  </a:extLst>
                </a:gridCol>
                <a:gridCol w="570530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70840">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項　目</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70C0"/>
                    </a:solidFill>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内　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70C0"/>
                    </a:solidFill>
                  </a:tcPr>
                </a:tc>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業種・規模</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084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①トップのメッセージの発信</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役員が現場で直接ハラスメント防止指導を行う。</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製造・</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250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②社内ルールの決定</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就業規則、コンプライアンス規定、行動規範等への記載。</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複数企業</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7084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③アンケートによる実態の把握</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無記名アンケートを毎年実施。結果は全社に公表。意見や質問には、精査したうえで丁寧に会社の考えを提示。</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製造・</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290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アンケートを実施したところ、パワハラを受けたことがあると回答した者の割合が、会社の予想を上回る高い割合だったことから、防止対策を強化。</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その他ｻｰﾋﾞｽ・</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70840">
                <a:tc rowSpan="3">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④教育・研修</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各職場単位でのミニ学習会（忙しい中でも</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分間、声に出して教材の読み合わせを行う）を実施。実施したら人事部門に報告。</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小売・</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3500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7084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製造部門リーダーには、コミュニケーションスキルを体系的に教育するための研修を実施（アサーティブ・傾聴・コーチング・ロールプレイング）。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製造・</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2500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7084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年４回実施する</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ラーニング研修（ハラスメント対策も含むコンプライアンス遵守）をクリアしないとイントラネットにアクセスできなくなる。</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建設・</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2500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70840">
                <a:tc rowSpan="2">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⑤社内での周知・啓蒙</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イントラネットのトップページに「相談窓口」「通報窓口」のバナーを掲示。</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建設・</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660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70840">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行動規範等を記した携帯用のカードを全社員に配布</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その他ｻｰﾋﾞｽ・</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44,000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⑥相談窓口の設置</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直属上司の他、コンプライアンス、健康相談室、外部相談窓口の４つの相談ルートで万全の受け皿を整備</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娯楽・</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9300</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テキスト ボックス 11"/>
          <p:cNvSpPr txBox="1"/>
          <p:nvPr/>
        </p:nvSpPr>
        <p:spPr>
          <a:xfrm>
            <a:off x="514381" y="6453338"/>
            <a:ext cx="7692892"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厚生労働省　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年度働きやすい職場環境形成事業　「職場のパワーハラスメント対策取組好事例集」より</a:t>
            </a:r>
          </a:p>
        </p:txBody>
      </p:sp>
    </p:spTree>
    <p:extLst>
      <p:ext uri="{BB962C8B-B14F-4D97-AF65-F5344CB8AC3E}">
        <p14:creationId xmlns:p14="http://schemas.microsoft.com/office/powerpoint/2010/main" val="53420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704528" y="2708920"/>
            <a:ext cx="8420100" cy="1470025"/>
          </a:xfrm>
        </p:spPr>
        <p:txBody>
          <a:bodyPr/>
          <a:lstStyle/>
          <a:p>
            <a:r>
              <a:rPr kumimoji="1" lang="ja-JP" altLang="en-US" dirty="0" smtClean="0"/>
              <a:t>１　職場におけるハラスメントとは</a:t>
            </a:r>
            <a:endParaRPr kumimoji="1" lang="ja-JP" altLang="en-US" dirty="0"/>
          </a:p>
        </p:txBody>
      </p:sp>
      <p:sp>
        <p:nvSpPr>
          <p:cNvPr id="7" name="スライド番号プレースホルダー 1"/>
          <p:cNvSpPr txBox="1">
            <a:spLocks/>
          </p:cNvSpPr>
          <p:nvPr/>
        </p:nvSpPr>
        <p:spPr>
          <a:xfrm>
            <a:off x="8697416" y="6453337"/>
            <a:ext cx="1066800" cy="310353"/>
          </a:xfrm>
          <a:prstGeom prst="rect">
            <a:avLst/>
          </a:prstGeom>
        </p:spPr>
        <p:txBody>
          <a:bodyPr vert="horz" lIns="89193" tIns="44596" rIns="89193" bIns="44596" rtlCol="0" anchor="ctr"/>
          <a:lstStyle>
            <a:defPPr>
              <a:defRPr lang="ja-JP"/>
            </a:defPPr>
            <a:lvl1pPr marL="0" algn="l" defTabSz="1042872" rtl="0" eaLnBrk="1" latinLnBrk="0" hangingPunct="1">
              <a:defRPr kumimoji="1" sz="1600" b="1" kern="1200">
                <a:solidFill>
                  <a:srgbClr val="FFFFFF"/>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a:lstStyle>
          <a:p>
            <a:pPr algn="r"/>
            <a:fld id="{86604DDF-363C-4BAD-8C08-5C2361466C97}" type="slidenum">
              <a:rPr lang="ja-JP" altLang="en-US" sz="1400" b="0">
                <a:solidFill>
                  <a:schemeClr val="tx1"/>
                </a:solidFill>
                <a:latin typeface="メイリオ" panose="020B0604030504040204" pitchFamily="50" charset="-128"/>
                <a:ea typeface="メイリオ" panose="020B0604030504040204" pitchFamily="50" charset="-128"/>
              </a:rPr>
              <a:pPr algn="r"/>
              <a:t>1</a:t>
            </a:fld>
            <a:endParaRPr lang="ja-JP" altLang="en-US" sz="14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008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60407" y="6461006"/>
            <a:ext cx="1231491" cy="365125"/>
          </a:xfrm>
        </p:spPr>
        <p:txBody>
          <a:bodyPr/>
          <a:lstStyle/>
          <a:p>
            <a:fld id="{86604DDF-363C-4BAD-8C08-5C2361466C97}" type="slidenum">
              <a:rPr lang="ja-JP" altLang="en-US" sz="1400">
                <a:latin typeface="メイリオ" panose="020B0604030504040204" pitchFamily="50" charset="-128"/>
                <a:ea typeface="メイリオ" panose="020B0604030504040204" pitchFamily="50" charset="-128"/>
                <a:cs typeface="メイリオ" panose="020B0604030504040204" pitchFamily="50" charset="-128"/>
              </a:rPr>
              <a:pPr/>
              <a:t>19</a:t>
            </a:fld>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 name="直線コネクタ 3"/>
          <p:cNvCxnSpPr/>
          <p:nvPr/>
        </p:nvCxnSpPr>
        <p:spPr>
          <a:xfrm>
            <a:off x="560512" y="1304687"/>
            <a:ext cx="882906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35674" y="905401"/>
            <a:ext cx="8953901"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●企業に求められているものは何か</a:t>
            </a:r>
          </a:p>
        </p:txBody>
      </p:sp>
      <p:graphicFrame>
        <p:nvGraphicFramePr>
          <p:cNvPr id="11" name="表 10"/>
          <p:cNvGraphicFramePr>
            <a:graphicFrameLocks noGrp="1"/>
          </p:cNvGraphicFramePr>
          <p:nvPr>
            <p:extLst/>
          </p:nvPr>
        </p:nvGraphicFramePr>
        <p:xfrm>
          <a:off x="502825" y="1274733"/>
          <a:ext cx="8916117" cy="5460784"/>
        </p:xfrm>
        <a:graphic>
          <a:graphicData uri="http://schemas.openxmlformats.org/drawingml/2006/table">
            <a:tbl>
              <a:tblPr>
                <a:tableStyleId>{5C22544A-7EE6-4342-B048-85BDC9FD1C3A}</a:tableStyleId>
              </a:tblPr>
              <a:tblGrid>
                <a:gridCol w="952868">
                  <a:extLst>
                    <a:ext uri="{9D8B030D-6E8A-4147-A177-3AD203B41FA5}">
                      <a16:colId xmlns:a16="http://schemas.microsoft.com/office/drawing/2014/main" val="20000"/>
                    </a:ext>
                  </a:extLst>
                </a:gridCol>
                <a:gridCol w="7963249">
                  <a:extLst>
                    <a:ext uri="{9D8B030D-6E8A-4147-A177-3AD203B41FA5}">
                      <a16:colId xmlns:a16="http://schemas.microsoft.com/office/drawing/2014/main" val="20001"/>
                    </a:ext>
                  </a:extLst>
                </a:gridCol>
              </a:tblGrid>
              <a:tr h="431022">
                <a:tc gridSpan="2">
                  <a:txBody>
                    <a:bodyPr/>
                    <a:lstStyle/>
                    <a:p>
                      <a:pPr algn="l" fontAlgn="ct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上司の注意指導等とパワーハラスメント（東京地裁八王子支部判決平成</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558-68</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0"/>
                  </a:ext>
                </a:extLst>
              </a:tr>
              <a:tr h="762485">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製造業</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社の工場に勤務していた</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の後片付けの不備、伝言による年休申請に対し、上司</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に対して反省文の提出等の注意指導を行った。</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の常軌を逸した言動により人格権を侵害された」と主張して</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社及び</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に対し、民事上の損害賠償請求をした。</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946587">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上司には所属の従業員を指導し監督する権限</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があり、注意したり、叱責したことは指導監督する上で必要な範囲内の行為とした上で、本件の場合は、</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反省書の作成や後片付けの再現等を求めた行為は、指導監督権の行使としては、</a:t>
                      </a:r>
                      <a:r>
                        <a:rPr lang="ja-JP" altLang="en-US" sz="120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裁量の範囲を逸脱し、違法性を帯びる</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に至るとして、</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社と</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に損害を賠償するよう判示した。</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15593">
                <a:tc gridSpan="2">
                  <a:txBody>
                    <a:bodyPr/>
                    <a:lstStyle/>
                    <a:p>
                      <a:pPr algn="l" fontAlgn="ct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先輩によるいじめと会社の法的な責任（さいたま地裁判決平成</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883-38</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3"/>
                  </a:ext>
                </a:extLst>
              </a:tr>
              <a:tr h="511231">
                <a:tc>
                  <a:txBody>
                    <a:bodyPr/>
                    <a:lstStyle/>
                    <a:p>
                      <a:pPr marL="0" algn="ctr" defTabSz="1004834" rtl="0" eaLnBrk="1" fontAlgn="ctr" latinLnBrk="0" hangingPunct="1"/>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概　　要</a:t>
                      </a: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marL="0" algn="l" defTabSz="1004834" rtl="0" eaLnBrk="1" fontAlgn="ctr" latinLnBrk="0" hangingPunct="1"/>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病院に勤務していた看護師</a:t>
                      </a:r>
                      <a:r>
                        <a:rPr kumimoji="1" lang="en-US" altLang="ja-JP"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は、先輩看護師の</a:t>
                      </a:r>
                      <a:r>
                        <a:rPr kumimoji="1" lang="en-US" altLang="ja-JP"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から飲み会への参加強要や個人的用務の使い走り、暴言等のいじめを受け、自殺した。</a:t>
                      </a: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711872">
                <a:tc>
                  <a:txBody>
                    <a:bodyPr/>
                    <a:lstStyle/>
                    <a:p>
                      <a:pPr marL="0" algn="ctr" defTabSz="1004834" rtl="0" eaLnBrk="1" fontAlgn="ctr" latinLnBrk="0" hangingPunct="1"/>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判決内容</a:t>
                      </a: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marL="0" algn="l" defTabSz="1004834" rtl="0" eaLnBrk="1" fontAlgn="ctr" latinLnBrk="0" hangingPunct="1"/>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判決では</a:t>
                      </a:r>
                      <a:r>
                        <a:rPr kumimoji="1" lang="en-US" altLang="ja-JP"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に対するいじめを認定し、</a:t>
                      </a:r>
                      <a:r>
                        <a:rPr kumimoji="1" lang="en-US" altLang="ja-JP"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a:t>
                      </a:r>
                      <a:r>
                        <a:rPr kumimoji="1" lang="en-US" altLang="ja-JP"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の遺族に対する損害を賠償する不法行為責任（民法</a:t>
                      </a:r>
                      <a:r>
                        <a:rPr kumimoji="1" lang="en-US" altLang="ja-JP"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709</a:t>
                      </a:r>
                      <a:r>
                        <a:rPr kumimoji="1" lang="ja-JP" altLang="en-US"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条）と、勤務先である</a:t>
                      </a:r>
                      <a:r>
                        <a:rPr kumimoji="1" lang="en-US" altLang="ja-JP"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2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en-US" sz="1200" u="sng" strike="noStrike"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安全配慮義務の債務不履行責任</a:t>
                      </a:r>
                      <a:r>
                        <a:rPr kumimoji="1" lang="ja-JP" altLang="en-US" sz="12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（民法</a:t>
                      </a:r>
                      <a:r>
                        <a:rPr kumimoji="1" lang="en-US" altLang="ja-JP" sz="12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415</a:t>
                      </a:r>
                      <a:r>
                        <a:rPr kumimoji="1" lang="ja-JP" altLang="en-US" sz="12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条）</a:t>
                      </a:r>
                      <a:r>
                        <a:rPr kumimoji="1" lang="ja-JP" altLang="en-US" sz="12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を認めた。</a:t>
                      </a: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8278">
                <a:tc gridSpan="2">
                  <a:txBody>
                    <a:bodyPr/>
                    <a:lstStyle/>
                    <a:p>
                      <a:pPr algn="l" fontAlgn="ct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内部告発等を契機とした職場いじめと会社の法的責任（富山地裁判決平成</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891-12</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6"/>
                  </a:ext>
                </a:extLst>
              </a:tr>
              <a:tr h="511231">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勤務先</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の闇カルテルを新聞や公正取引委員会に訴えた</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へ、転勤や昇格停止、長期間にわたる個室への配席等を行った</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に対し、</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が損害賠償請求をした。</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762485">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判決は、人事権行使は相当程度使用者の裁量的判断に委ねられるものの、</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裁量権は合理的な目的の範囲内で、法令や公序良俗に反しない程度で行使されるべき</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であり、これを</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逸脱する場合には違法</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であるとして、</a:t>
                      </a:r>
                      <a:r>
                        <a:rPr lang="ja-JP" altLang="en-US" sz="120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不法行為及び債務不履行に基づく損害賠償責任</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を認めた</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ホームベース 8"/>
          <p:cNvSpPr/>
          <p:nvPr/>
        </p:nvSpPr>
        <p:spPr>
          <a:xfrm>
            <a:off x="527501" y="384694"/>
            <a:ext cx="4941825" cy="50573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4612" tIns="31537" rIns="80105" bIns="0" rtlCol="0" anchor="ctr" anchorCtr="0"/>
          <a:lstStyle/>
          <a:p>
            <a:pPr defTabSz="913593"/>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ハラスメントに関する裁判例</a:t>
            </a:r>
          </a:p>
        </p:txBody>
      </p:sp>
    </p:spTree>
    <p:extLst>
      <p:ext uri="{BB962C8B-B14F-4D97-AF65-F5344CB8AC3E}">
        <p14:creationId xmlns:p14="http://schemas.microsoft.com/office/powerpoint/2010/main" val="1910867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スライド番号プレースホルダー 1"/>
          <p:cNvSpPr txBox="1">
            <a:spLocks/>
          </p:cNvSpPr>
          <p:nvPr/>
        </p:nvSpPr>
        <p:spPr>
          <a:xfrm>
            <a:off x="8697416" y="6453337"/>
            <a:ext cx="1066800" cy="310353"/>
          </a:xfrm>
          <a:prstGeom prst="rect">
            <a:avLst/>
          </a:prstGeom>
        </p:spPr>
        <p:txBody>
          <a:bodyPr vert="horz" lIns="89193" tIns="44596" rIns="89193" bIns="44596" rtlCol="0" anchor="ctr"/>
          <a:lstStyle>
            <a:defPPr>
              <a:defRPr lang="ja-JP"/>
            </a:defPPr>
            <a:lvl1pPr marL="0" algn="l" defTabSz="1042872" rtl="0" eaLnBrk="1" latinLnBrk="0" hangingPunct="1">
              <a:defRPr kumimoji="1" sz="1600" b="1" kern="1200">
                <a:solidFill>
                  <a:srgbClr val="FFFFFF"/>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a:lstStyle>
          <a:p>
            <a:pPr algn="r"/>
            <a:fld id="{86604DDF-363C-4BAD-8C08-5C2361466C97}" type="slidenum">
              <a:rPr lang="ja-JP" altLang="en-US" sz="1400" b="0">
                <a:solidFill>
                  <a:schemeClr val="tx1"/>
                </a:solidFill>
                <a:latin typeface="メイリオ" panose="020B0604030504040204" pitchFamily="50" charset="-128"/>
                <a:ea typeface="メイリオ" panose="020B0604030504040204" pitchFamily="50" charset="-128"/>
              </a:rPr>
              <a:pPr algn="r"/>
              <a:t>20</a:t>
            </a:fld>
            <a:endParaRPr lang="ja-JP" altLang="en-US" sz="1400" b="0" dirty="0">
              <a:solidFill>
                <a:schemeClr val="tx1"/>
              </a:solidFill>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nvPr>
        </p:nvGraphicFramePr>
        <p:xfrm>
          <a:off x="488506" y="558408"/>
          <a:ext cx="8947757" cy="5158563"/>
        </p:xfrm>
        <a:graphic>
          <a:graphicData uri="http://schemas.openxmlformats.org/drawingml/2006/table">
            <a:tbl>
              <a:tblPr>
                <a:tableStyleId>{5C22544A-7EE6-4342-B048-85BDC9FD1C3A}</a:tableStyleId>
              </a:tblPr>
              <a:tblGrid>
                <a:gridCol w="956249">
                  <a:extLst>
                    <a:ext uri="{9D8B030D-6E8A-4147-A177-3AD203B41FA5}">
                      <a16:colId xmlns:a16="http://schemas.microsoft.com/office/drawing/2014/main" val="20000"/>
                    </a:ext>
                  </a:extLst>
                </a:gridCol>
                <a:gridCol w="7991508">
                  <a:extLst>
                    <a:ext uri="{9D8B030D-6E8A-4147-A177-3AD203B41FA5}">
                      <a16:colId xmlns:a16="http://schemas.microsoft.com/office/drawing/2014/main" val="20001"/>
                    </a:ext>
                  </a:extLst>
                </a:gridCol>
              </a:tblGrid>
              <a:tr h="362023">
                <a:tc gridSpan="2">
                  <a:txBody>
                    <a:bodyPr/>
                    <a:lstStyle/>
                    <a:p>
                      <a:pPr algn="l" fontAlgn="ct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肉体的・精神的苦痛を与える教育訓練と上司の裁量（仙台高裁秋田支部判決平成</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日労判</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690-13</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0"/>
                  </a:ext>
                </a:extLst>
              </a:tr>
              <a:tr h="1061135">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鉄道会社</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に勤務する</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は労働組合のマークが入ったベルトを身につけて作業に従事していたところ、上司</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が就業規則違反を理由に取り外しを命じ、就業規則全文の書き写し等を命じ、手を休めると怒鳴ったり、用便に行くことも容易に認めず、湯茶を飲むことも許さず、腹痛により病院に行くことも暫く聞きいれなかった。</a:t>
                      </a: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1628136">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就業規則の軽微な違反に留まるベルト着用に対し、</a:t>
                      </a:r>
                      <a:r>
                        <a:rPr lang="ja-JP" altLang="en-US" sz="12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就業規則の書き写しを命じたことは</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合理的教育的意義を認めがたく、</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の人格を徒らに傷つけ健康状態に対する配慮を怠るものであったこと、教育訓練は見せしめを兼ねた</a:t>
                      </a:r>
                      <a:r>
                        <a:rPr lang="ja-JP" altLang="en-US" sz="12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懲罰的目的からなされたものと推認され、目的においても不当なもので</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肉体的精神的苦痛を与えて</a:t>
                      </a:r>
                      <a:r>
                        <a:rPr lang="en-US" altLang="ja-JP" sz="12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2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の人格権を侵害するもの</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であるとして、教育訓練についての</a:t>
                      </a:r>
                      <a:r>
                        <a:rPr lang="ja-JP" altLang="en-US" sz="1200" b="0" i="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企業の裁量を逸脱、濫用した違法なもの</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であるから、上司</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及び会社</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に対し、</a:t>
                      </a:r>
                      <a:r>
                        <a:rPr lang="ja-JP" altLang="en-US" sz="1200" b="0" i="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不法行為による損害賠償責任</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を認めた（民法</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709</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715</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条）</a:t>
                      </a: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7881">
                <a:tc gridSpan="2">
                  <a:txBody>
                    <a:bodyPr/>
                    <a:lstStyle/>
                    <a:p>
                      <a:pPr algn="l" fontAlgn="ct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退職勧奨とパワーハラスメント（大阪地裁判決平成</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772-9</a:t>
                      </a:r>
                      <a:r>
                        <a:rPr lang="ja-JP" altLang="en-US" sz="12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3"/>
                  </a:ext>
                </a:extLst>
              </a:tr>
              <a:tr h="981370">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u="none" strike="noStrike" dirty="0" err="1">
                          <a:effectLst/>
                          <a:latin typeface="メイリオ" panose="020B0604030504040204" pitchFamily="50" charset="-128"/>
                          <a:ea typeface="メイリオ" panose="020B0604030504040204" pitchFamily="50" charset="-128"/>
                          <a:cs typeface="メイリオ" panose="020B0604030504040204" pitchFamily="50" charset="-128"/>
                        </a:rPr>
                        <a:t>は航</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空会社</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の客室乗務員であったが、通勤途中の交通事故による欠勤後、</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から就業規則上の解雇事由に該当するとして、約４か月間・</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回以上にわたる退職勧奨を受け、解雇されるに至った。この</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の行為に対し、</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から人格権侵害による損害賠償請求がなされた。</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798018">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537" marR="6537" marT="662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本件解雇は、就業規則に規定する解雇事由に該当せず、</a:t>
                      </a: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の対応は、</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頻度や面談時間の長さ、</a:t>
                      </a:r>
                      <a:r>
                        <a:rPr lang="en-US" altLang="ja-JP"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に対する言動など、社会通念上許容される範囲を超えて単なる退職勧奨とは言えず、</a:t>
                      </a:r>
                      <a:r>
                        <a:rPr lang="ja-JP" altLang="en-US" sz="120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違法な退職強要として不法行為</a:t>
                      </a: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と判示した。</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8191" marR="78191" marT="39095" marB="39095"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5977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545020" y="1040891"/>
            <a:ext cx="9122193" cy="3174029"/>
          </a:xfrm>
          <a:prstGeom prst="rect">
            <a:avLst/>
          </a:prstGeom>
          <a:noFill/>
        </p:spPr>
        <p:txBody>
          <a:bodyPr wrap="square" lIns="80091" tIns="40046" rIns="80091" bIns="40046" rtlCol="0">
            <a:spAutoFit/>
          </a:bodyPr>
          <a:lstStyle/>
          <a:p>
            <a:pPr defTabSz="913593"/>
            <a:r>
              <a:rPr lang="ja-JP" altLang="en-US" sz="2100" b="1"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職場における</a:t>
            </a:r>
            <a:endParaRPr lang="en-US" altLang="ja-JP" sz="2100" b="1"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endParaRPr lang="en-US" altLang="ja-JP" sz="1200" b="1"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en-US" altLang="ja-JP" sz="2100" b="1" dirty="0" smtClean="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1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　パワーハラスメント</a:t>
            </a:r>
            <a:endParaRPr lang="en-US" altLang="ja-JP" sz="21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ja-JP" altLang="en-US" sz="28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100" b="1" dirty="0" smtClean="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1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改正労働施策総合推進法</a:t>
            </a:r>
            <a:r>
              <a:rPr lang="ja-JP" altLang="en-US" sz="2100" b="1" dirty="0" smtClean="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第３０条</a:t>
            </a:r>
            <a:r>
              <a:rPr lang="ja-JP" altLang="en-US" sz="21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100" b="1" dirty="0" smtClean="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２、第３０条の３）</a:t>
            </a:r>
            <a:endParaRPr lang="ja-JP" altLang="en-US" sz="2100"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en-US" altLang="ja-JP" sz="21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1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セクシュアルハラスメント</a:t>
            </a:r>
            <a:endParaRPr lang="en-US" altLang="ja-JP" sz="21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ja-JP" altLang="en-US" sz="21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（男女雇用機会均等法</a:t>
            </a:r>
            <a:r>
              <a:rPr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第１１条、第１１条の２）</a:t>
            </a:r>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endParaRPr lang="en-US" altLang="ja-JP" sz="800" b="1"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en-US" altLang="ja-JP" sz="21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1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妊娠･出産、育児・介護休業等に関するハラスメント</a:t>
            </a:r>
            <a:endParaRPr lang="en-US" altLang="ja-JP" sz="14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ja-JP" altLang="en-US" sz="14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（男女雇用機会均等法第１１条</a:t>
            </a: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err="1"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第１１条の４）</a:t>
            </a:r>
            <a:endParaRPr lang="en-US" altLang="ja-JP"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（育児</a:t>
            </a:r>
            <a:r>
              <a:rPr lang="ja-JP" altLang="en-US"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・介護休業法</a:t>
            </a: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第２５条、第２５条の２）</a:t>
            </a:r>
            <a:endPar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endPar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472982" y="4396543"/>
            <a:ext cx="8872475" cy="2296865"/>
          </a:xfrm>
          <a:prstGeom prst="rect">
            <a:avLst/>
          </a:prstGeom>
          <a:noFill/>
        </p:spPr>
        <p:txBody>
          <a:bodyPr wrap="square" lIns="80091" tIns="40046" rIns="80091" bIns="40046" rtlCol="0">
            <a:spAutoFit/>
          </a:bodyPr>
          <a:lstStyle/>
          <a:p>
            <a:pPr marL="300393" indent="-300393" defTabSz="913593">
              <a:buClr>
                <a:srgbClr val="D2533C"/>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令和２年６月１日に「改正 労働施策総合推進法」が施行されました。</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buClr>
                <a:srgbClr val="D2533C"/>
              </a:buCl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中小企業に対する職場の</a:t>
            </a:r>
            <a:r>
              <a:rPr lang="ja-JP" altLang="en-US" b="1" dirty="0">
                <a:solidFill>
                  <a:srgbClr val="7CBF33"/>
                </a:solidFill>
                <a:latin typeface="メイリオ" panose="020B0604030504040204" pitchFamily="50" charset="-128"/>
                <a:ea typeface="メイリオ" panose="020B0604030504040204" pitchFamily="50" charset="-128"/>
                <a:cs typeface="メイリオ" panose="020B0604030504040204" pitchFamily="50" charset="-128"/>
              </a:rPr>
              <a:t>パワーハラスメント</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防止措置は、</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令和４年４月１日</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93">
              <a:buClr>
                <a:srgbClr val="D2533C"/>
              </a:buCl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義務化</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されます（令和４年３月３１日までは努力義務）</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0393" indent="-300393" defTabSz="913593">
              <a:buClr>
                <a:srgbClr val="D2533C"/>
              </a:buClr>
              <a:buFont typeface="Wingdings" panose="05000000000000000000" pitchFamily="2" charset="2"/>
              <a:buChar char="l"/>
            </a:pPr>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セクシュアルハラスメント</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妊娠・</a:t>
            </a:r>
            <a:r>
              <a:rPr lang="ja-JP" altLang="en-US"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出産・育児休業</a:t>
            </a:r>
            <a:r>
              <a:rPr lang="ja-JP" altLang="en-US"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等に関するハラスメント</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については、従前から、法律により事業主の防止措置義務が定められていましたが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相談したこと等を理由とする不利益取扱いの禁止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等が明確化され、</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すでにすべての企業で義務化</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されています。</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00393" indent="-300393" defTabSz="913593">
              <a:buClr>
                <a:srgbClr val="D2533C"/>
              </a:buClr>
              <a:buFont typeface="Wingdings" panose="05000000000000000000" pitchFamily="2" charset="2"/>
              <a:buChar char="l"/>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それぞれの法律に基づき、具体的な措置の実施に関する指針が定められています。</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399956" y="859280"/>
            <a:ext cx="9276799" cy="3356930"/>
          </a:xfrm>
          <a:prstGeom prst="roundRect">
            <a:avLst>
              <a:gd name="adj" fmla="val 7638"/>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lIns="80105" tIns="40053" rIns="80105" bIns="40053" rtlCol="0" anchor="ctr"/>
          <a:lstStyle/>
          <a:p>
            <a:pPr algn="ctr" defTabSz="913593"/>
            <a:endParaRPr lang="ja-JP" altLang="en-US">
              <a:solidFill>
                <a:srgbClr val="292934"/>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8692016" y="6446285"/>
            <a:ext cx="1066800" cy="329184"/>
          </a:xfrm>
        </p:spPr>
        <p:txBody>
          <a:bodyPr/>
          <a:lstStyle/>
          <a:p>
            <a:pPr defTabSz="912462"/>
            <a:fld id="{86604DDF-363C-4BAD-8C08-5C2361466C97}" type="slidenum">
              <a:rPr lang="ja-JP" altLang="en-US" sz="140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pPr defTabSz="912462"/>
              <a:t>2</a:t>
            </a:fld>
            <a:endParaRPr lang="ja-JP" altLang="en-US"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テキスト ボックス 6"/>
          <p:cNvSpPr txBox="1"/>
          <p:nvPr/>
        </p:nvSpPr>
        <p:spPr>
          <a:xfrm>
            <a:off x="-87560" y="0"/>
            <a:ext cx="9993560" cy="562611"/>
          </a:xfrm>
          <a:prstGeom prst="rect">
            <a:avLst/>
          </a:prstGeom>
          <a:solidFill>
            <a:schemeClr val="bg1"/>
          </a:solidFill>
        </p:spPr>
        <p:txBody>
          <a:bodyPr wrap="square" rtlCol="0" anchor="ctr">
            <a:noAutofit/>
          </a:bodyPr>
          <a:lstStyle/>
          <a:p>
            <a:pPr algn="ctr"/>
            <a:endParaRPr lang="en-US" altLang="ja-JP" sz="1108"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0" y="13892"/>
            <a:ext cx="9906000" cy="461665"/>
          </a:xfrm>
          <a:prstGeom prst="rect">
            <a:avLst/>
          </a:prstGeom>
          <a:solidFill>
            <a:srgbClr val="002060"/>
          </a:solidFill>
        </p:spPr>
        <p:txBody>
          <a:bodyPr wrap="square" rtlCol="0" anchor="ctr">
            <a:spAutoFit/>
          </a:bodyP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労働施策総合推進法等の改正</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4148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57356965"/>
              </p:ext>
            </p:extLst>
          </p:nvPr>
        </p:nvGraphicFramePr>
        <p:xfrm>
          <a:off x="272480" y="749251"/>
          <a:ext cx="9289032" cy="5634379"/>
        </p:xfrm>
        <a:graphic>
          <a:graphicData uri="http://schemas.openxmlformats.org/drawingml/2006/table">
            <a:tbl>
              <a:tblPr firstRow="1" bandRow="1">
                <a:tableStyleId>{5A111915-BE36-4E01-A7E5-04B1672EAD32}</a:tableStyleId>
              </a:tblPr>
              <a:tblGrid>
                <a:gridCol w="1512168">
                  <a:extLst>
                    <a:ext uri="{9D8B030D-6E8A-4147-A177-3AD203B41FA5}">
                      <a16:colId xmlns:a16="http://schemas.microsoft.com/office/drawing/2014/main" val="20000"/>
                    </a:ext>
                  </a:extLst>
                </a:gridCol>
                <a:gridCol w="4176464">
                  <a:extLst>
                    <a:ext uri="{9D8B030D-6E8A-4147-A177-3AD203B41FA5}">
                      <a16:colId xmlns:a16="http://schemas.microsoft.com/office/drawing/2014/main" val="322323788"/>
                    </a:ext>
                  </a:extLst>
                </a:gridCol>
                <a:gridCol w="3600400">
                  <a:extLst>
                    <a:ext uri="{9D8B030D-6E8A-4147-A177-3AD203B41FA5}">
                      <a16:colId xmlns:a16="http://schemas.microsoft.com/office/drawing/2014/main" val="20002"/>
                    </a:ext>
                  </a:extLst>
                </a:gridCol>
              </a:tblGrid>
              <a:tr h="335841">
                <a:tc gridSpan="2">
                  <a:txBody>
                    <a:bodyPr/>
                    <a:lstStyle/>
                    <a:p>
                      <a:pPr algn="ctr"/>
                      <a:r>
                        <a:rPr kumimoji="1" lang="ja-JP" altLang="en-US" sz="1200" dirty="0" smtClean="0"/>
                        <a:t>被改正法律・項目</a:t>
                      </a:r>
                      <a:endParaRPr kumimoji="1" lang="ja-JP" altLang="en-US" sz="12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7926" marR="77926"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r>
                        <a:rPr kumimoji="1" lang="ja-JP" altLang="en-US" sz="1200" dirty="0" smtClean="0"/>
                        <a:t>施行期日</a:t>
                      </a:r>
                      <a:endParaRPr kumimoji="1" lang="ja-JP" altLang="en-US" sz="12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7926" marR="77926"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5330">
                <a:tc rowSpan="5">
                  <a:txBody>
                    <a:bodyPr/>
                    <a:lstStyle/>
                    <a:p>
                      <a:pPr algn="ctr"/>
                      <a:r>
                        <a:rPr kumimoji="1" lang="ja-JP" altLang="en-US" sz="1000" dirty="0" smtClean="0"/>
                        <a:t>労働施策総合推進法</a:t>
                      </a:r>
                      <a:endParaRPr kumimoji="1" lang="en-US" altLang="ja-JP" sz="1000" dirty="0" smtClean="0"/>
                    </a:p>
                    <a:p>
                      <a:pPr algn="ctr"/>
                      <a:r>
                        <a:rPr kumimoji="1" lang="ja-JP" altLang="en-US" sz="1000" dirty="0" smtClean="0"/>
                        <a:t>（パワハラ）</a:t>
                      </a:r>
                      <a:endParaRPr kumimoji="1" lang="en-US" altLang="ja-JP" sz="1000" dirty="0" smtClean="0"/>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latin typeface="+mn-ea"/>
                          <a:ea typeface="+mn-ea"/>
                        </a:rPr>
                        <a:t>国の施策へのハラスメント対策の明記</a:t>
                      </a:r>
                      <a:endParaRPr kumimoji="1" lang="ja-JP" altLang="en-US" sz="1200" b="0" dirty="0">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n-ea"/>
                          <a:ea typeface="+mn-ea"/>
                        </a:rPr>
                        <a:t>公布日（令和元年６月５日）</a:t>
                      </a:r>
                      <a:endParaRPr lang="ja-JP" altLang="en-US" sz="1200" dirty="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59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国、事業主及び労働者の責務</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solidFill>
                            <a:schemeClr val="tx1"/>
                          </a:solidFill>
                          <a:effectLst/>
                          <a:uLnTx/>
                          <a:uFillTx/>
                          <a:latin typeface="+mn-ea"/>
                          <a:ea typeface="+mn-ea"/>
                        </a:rPr>
                        <a:t>令和２年６月１日</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174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雇用管理上の措置義務の新設</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solidFill>
                            <a:schemeClr val="tx1"/>
                          </a:solidFill>
                          <a:effectLst/>
                          <a:uLnTx/>
                          <a:uFillTx/>
                          <a:latin typeface="+mn-ea"/>
                          <a:ea typeface="+mn-ea"/>
                        </a:rPr>
                        <a:t>令和２年６月１日</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solidFill>
                            <a:schemeClr val="tx1"/>
                          </a:solidFill>
                          <a:effectLst/>
                          <a:uLnTx/>
                          <a:uFillTx/>
                          <a:latin typeface="+mn-ea"/>
                          <a:ea typeface="+mn-ea"/>
                        </a:rPr>
                        <a:t>※</a:t>
                      </a:r>
                      <a:r>
                        <a:rPr kumimoji="1" lang="ja-JP" altLang="en-US" sz="1200" u="none" strike="noStrike" kern="1200" cap="none" spc="0" normalizeH="0" baseline="0" noProof="0" dirty="0" smtClean="0">
                          <a:ln>
                            <a:noFill/>
                          </a:ln>
                          <a:solidFill>
                            <a:schemeClr val="tx1"/>
                          </a:solidFill>
                          <a:effectLst/>
                          <a:uLnTx/>
                          <a:uFillTx/>
                          <a:latin typeface="+mn-ea"/>
                          <a:ea typeface="+mn-ea"/>
                        </a:rPr>
                        <a:t>　</a:t>
                      </a:r>
                      <a:r>
                        <a:rPr kumimoji="1" lang="ja-JP" altLang="en-US" sz="1200" b="0" u="none" strike="noStrike" kern="1200" cap="none" spc="0" normalizeH="0" baseline="0" noProof="0" dirty="0" smtClean="0">
                          <a:ln>
                            <a:noFill/>
                          </a:ln>
                          <a:solidFill>
                            <a:schemeClr val="tx1"/>
                          </a:solidFill>
                          <a:effectLst/>
                          <a:uLnTx/>
                          <a:uFillTx/>
                          <a:latin typeface="+mn-ea"/>
                          <a:ea typeface="+mn-ea"/>
                        </a:rPr>
                        <a:t>中小事業主は、令和４年３月</a:t>
                      </a:r>
                      <a:r>
                        <a:rPr kumimoji="1" lang="en-US" altLang="ja-JP" sz="1200" b="0" u="none" strike="noStrike" kern="1200" cap="none" spc="0" normalizeH="0" baseline="0" noProof="0" dirty="0" smtClean="0">
                          <a:ln>
                            <a:noFill/>
                          </a:ln>
                          <a:solidFill>
                            <a:schemeClr val="tx1"/>
                          </a:solidFill>
                          <a:effectLst/>
                          <a:uLnTx/>
                          <a:uFillTx/>
                          <a:latin typeface="+mn-ea"/>
                          <a:ea typeface="+mn-ea"/>
                        </a:rPr>
                        <a:t>31</a:t>
                      </a:r>
                      <a:r>
                        <a:rPr kumimoji="1" lang="ja-JP" altLang="en-US" sz="1200" b="0" u="none" strike="noStrike" kern="1200" cap="none" spc="0" normalizeH="0" baseline="0" noProof="0" dirty="0" smtClean="0">
                          <a:ln>
                            <a:noFill/>
                          </a:ln>
                          <a:solidFill>
                            <a:schemeClr val="tx1"/>
                          </a:solidFill>
                          <a:effectLst/>
                          <a:uLnTx/>
                          <a:uFillTx/>
                          <a:latin typeface="+mn-ea"/>
                          <a:ea typeface="+mn-ea"/>
                        </a:rPr>
                        <a:t>日までは努力義務</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922526"/>
                  </a:ext>
                </a:extLst>
              </a:tr>
              <a:tr h="49536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事業主への相談等を理由とした不利益取扱いの禁止</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solidFill>
                            <a:schemeClr val="tx1"/>
                          </a:solidFill>
                          <a:effectLst/>
                          <a:uLnTx/>
                          <a:uFillTx/>
                          <a:latin typeface="+mn-ea"/>
                          <a:ea typeface="+mn-ea"/>
                        </a:rPr>
                        <a:t>令和２年６月１日</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7683986"/>
                  </a:ext>
                </a:extLst>
              </a:tr>
              <a:tr h="87524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紛争解決援助・調停、措置義務等の履行確保（報告徴収、公表規定整備）</a:t>
                      </a:r>
                      <a:endParaRPr kumimoji="1" lang="en-US" altLang="ja-JP" sz="1200"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solidFill>
                            <a:schemeClr val="tx1"/>
                          </a:solidFill>
                          <a:effectLst/>
                          <a:uLnTx/>
                          <a:uFillTx/>
                          <a:latin typeface="+mn-ea"/>
                          <a:ea typeface="+mn-ea"/>
                        </a:rPr>
                        <a:t>令和２年６月１日</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solidFill>
                            <a:schemeClr val="tx1"/>
                          </a:solidFill>
                          <a:effectLst/>
                          <a:uLnTx/>
                          <a:uFillTx/>
                          <a:latin typeface="+mn-ea"/>
                          <a:ea typeface="+mn-ea"/>
                        </a:rPr>
                        <a:t>※</a:t>
                      </a:r>
                      <a:r>
                        <a:rPr kumimoji="1" lang="ja-JP" altLang="en-US" sz="1200" u="none" strike="noStrike" kern="1200" cap="none" spc="0" normalizeH="0" baseline="0" noProof="0" dirty="0" smtClean="0">
                          <a:ln>
                            <a:noFill/>
                          </a:ln>
                          <a:solidFill>
                            <a:schemeClr val="tx1"/>
                          </a:solidFill>
                          <a:effectLst/>
                          <a:uLnTx/>
                          <a:uFillTx/>
                          <a:latin typeface="+mn-ea"/>
                          <a:ea typeface="+mn-ea"/>
                        </a:rPr>
                        <a:t>　</a:t>
                      </a:r>
                      <a:r>
                        <a:rPr kumimoji="1" lang="ja-JP" altLang="en-US" sz="1200" b="0" u="none" strike="noStrike" kern="1200" cap="none" spc="0" normalizeH="0" baseline="0" noProof="0" dirty="0" smtClean="0">
                          <a:ln>
                            <a:noFill/>
                          </a:ln>
                          <a:solidFill>
                            <a:schemeClr val="tx1"/>
                          </a:solidFill>
                          <a:effectLst/>
                          <a:uLnTx/>
                          <a:uFillTx/>
                          <a:latin typeface="+mn-ea"/>
                          <a:ea typeface="+mn-ea"/>
                        </a:rPr>
                        <a:t>中小事業主は、措置義務については、</a:t>
                      </a:r>
                      <a:endParaRPr kumimoji="1" lang="en-US" altLang="ja-JP" sz="1200" b="0" u="none" strike="noStrike" kern="1200" cap="none" spc="0" normalizeH="0" baseline="0" noProof="0" dirty="0" smtClean="0">
                        <a:ln>
                          <a:noFill/>
                        </a:ln>
                        <a:solidFill>
                          <a:schemeClr val="tx1"/>
                        </a:solidFill>
                        <a:effectLst/>
                        <a:uLnTx/>
                        <a:uFillTx/>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smtClean="0">
                          <a:ln>
                            <a:noFill/>
                          </a:ln>
                          <a:solidFill>
                            <a:schemeClr val="tx1"/>
                          </a:solidFill>
                          <a:effectLst/>
                          <a:uLnTx/>
                          <a:uFillTx/>
                          <a:latin typeface="+mn-ea"/>
                          <a:ea typeface="+mn-ea"/>
                        </a:rPr>
                        <a:t>令和４年３月</a:t>
                      </a:r>
                      <a:r>
                        <a:rPr kumimoji="1" lang="en-US" altLang="ja-JP" sz="1200" b="0" u="none" strike="noStrike" kern="1200" cap="none" spc="0" normalizeH="0" baseline="0" noProof="0" dirty="0" smtClean="0">
                          <a:ln>
                            <a:noFill/>
                          </a:ln>
                          <a:solidFill>
                            <a:schemeClr val="tx1"/>
                          </a:solidFill>
                          <a:effectLst/>
                          <a:uLnTx/>
                          <a:uFillTx/>
                          <a:latin typeface="+mn-ea"/>
                          <a:ea typeface="+mn-ea"/>
                        </a:rPr>
                        <a:t>31</a:t>
                      </a:r>
                      <a:r>
                        <a:rPr kumimoji="1" lang="ja-JP" altLang="en-US" sz="1200" b="0" u="none" strike="noStrike" kern="1200" cap="none" spc="0" normalizeH="0" baseline="0" noProof="0" dirty="0" smtClean="0">
                          <a:ln>
                            <a:noFill/>
                          </a:ln>
                          <a:solidFill>
                            <a:schemeClr val="tx1"/>
                          </a:solidFill>
                          <a:effectLst/>
                          <a:uLnTx/>
                          <a:uFillTx/>
                          <a:latin typeface="+mn-ea"/>
                          <a:ea typeface="+mn-ea"/>
                        </a:rPr>
                        <a:t>日までは対象外</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873749"/>
                  </a:ext>
                </a:extLst>
              </a:tr>
              <a:tr h="330738">
                <a:tc rowSpan="5">
                  <a:txBody>
                    <a:bodyPr/>
                    <a:lstStyle/>
                    <a:p>
                      <a:pPr algn="ctr"/>
                      <a:r>
                        <a:rPr kumimoji="1" lang="ja-JP" altLang="en-US" sz="1000" dirty="0" smtClean="0"/>
                        <a:t>均等法</a:t>
                      </a:r>
                      <a:endParaRPr kumimoji="1" lang="en-US" altLang="ja-JP" sz="1000" dirty="0" smtClean="0"/>
                    </a:p>
                    <a:p>
                      <a:pPr algn="ctr"/>
                      <a:r>
                        <a:rPr kumimoji="1" lang="ja-JP" altLang="en-US" sz="1000" dirty="0" smtClean="0"/>
                        <a:t>（セクハラ・マタハラ）</a:t>
                      </a:r>
                      <a:endParaRPr kumimoji="1" lang="en-US" altLang="ja-JP" sz="1000" dirty="0" smtClean="0"/>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国、事業主及び労働者の責務</a:t>
                      </a:r>
                      <a:endParaRPr kumimoji="1" lang="en-US" altLang="ja-JP" sz="1200"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solidFill>
                            <a:schemeClr val="tx1"/>
                          </a:solidFill>
                          <a:effectLst/>
                          <a:uLnTx/>
                          <a:uFillTx/>
                          <a:latin typeface="+mn-ea"/>
                          <a:ea typeface="+mn-ea"/>
                        </a:rPr>
                        <a:t>令和２年６月１日</a:t>
                      </a: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790570"/>
                  </a:ext>
                </a:extLst>
              </a:tr>
              <a:tr h="330738">
                <a:tc vMerge="1">
                  <a:txBody>
                    <a:bodyPr/>
                    <a:lstStyle/>
                    <a:p>
                      <a:pPr algn="ctr"/>
                      <a:endParaRPr kumimoji="1" lang="ja-JP" altLang="en-US" sz="12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事業主への相談等を理由とした不利益取扱いの禁止</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0738">
                <a:tc vMerge="1">
                  <a:txBody>
                    <a:bodyPr/>
                    <a:lstStyle/>
                    <a:p>
                      <a:endParaRPr kumimoji="1" lang="en-US" altLang="ja-JP" sz="12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tc>
                <a:tc>
                  <a:txBody>
                    <a:bodyPr/>
                    <a:lstStyle/>
                    <a:p>
                      <a:r>
                        <a:rPr kumimoji="1" lang="ja-JP" altLang="en-US" sz="1200" b="1" dirty="0" smtClean="0">
                          <a:latin typeface="+mn-ea"/>
                          <a:ea typeface="+mn-ea"/>
                        </a:rPr>
                        <a:t>他社の措置義務の実施への協力（努力義務）</a:t>
                      </a:r>
                      <a:r>
                        <a:rPr kumimoji="1" lang="en-US" altLang="ja-JP" sz="1200" b="1" dirty="0" smtClean="0">
                          <a:latin typeface="+mn-ea"/>
                          <a:ea typeface="+mn-ea"/>
                        </a:rPr>
                        <a:t>【</a:t>
                      </a:r>
                      <a:r>
                        <a:rPr kumimoji="1" lang="ja-JP" altLang="en-US" sz="1200" b="1" dirty="0" smtClean="0">
                          <a:latin typeface="+mn-ea"/>
                          <a:ea typeface="+mn-ea"/>
                        </a:rPr>
                        <a:t>セクハラのみ</a:t>
                      </a:r>
                      <a:r>
                        <a:rPr kumimoji="1" lang="en-US" altLang="ja-JP" sz="1200" b="1" dirty="0" smtClean="0">
                          <a:latin typeface="+mn-ea"/>
                          <a:ea typeface="+mn-ea"/>
                        </a:rPr>
                        <a:t>】</a:t>
                      </a: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extLst>
                  <a:ext uri="{0D108BD9-81ED-4DB2-BD59-A6C34878D82A}">
                    <a16:rowId xmlns:a16="http://schemas.microsoft.com/office/drawing/2014/main" val="3854603871"/>
                  </a:ext>
                </a:extLst>
              </a:tr>
              <a:tr h="330738">
                <a:tc vMerge="1">
                  <a:txBody>
                    <a:bodyPr/>
                    <a:lstStyle/>
                    <a:p>
                      <a:endParaRPr kumimoji="1" lang="en-US" altLang="ja-JP" sz="1200" dirty="0" smtClean="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smtClean="0">
                          <a:latin typeface="+mn-ea"/>
                          <a:ea typeface="+mn-ea"/>
                        </a:rPr>
                        <a:t>調停の意見聴取の対象拡大</a:t>
                      </a:r>
                      <a:endParaRPr kumimoji="1" lang="ja-JP" altLang="en-US" sz="1200" b="0" dirty="0">
                        <a:latin typeface="+mn-ea"/>
                        <a:ea typeface="+mn-ea"/>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tc>
                <a:extLst>
                  <a:ext uri="{0D108BD9-81ED-4DB2-BD59-A6C34878D82A}">
                    <a16:rowId xmlns:a16="http://schemas.microsoft.com/office/drawing/2014/main" val="10006"/>
                  </a:ext>
                </a:extLst>
              </a:tr>
              <a:tr h="330738">
                <a:tc vMerge="1">
                  <a:txBody>
                    <a:bodyPr/>
                    <a:lstStyle/>
                    <a:p>
                      <a:endParaRPr kumimoji="1" lang="ja-JP" altLang="en-US" sz="12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男女雇用機会均等推進者の選任努力義務</a:t>
                      </a:r>
                      <a:endParaRPr kumimoji="1" lang="en-US" altLang="ja-JP" sz="1200" dirty="0" smtClean="0">
                        <a:latin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tc>
                <a:extLst>
                  <a:ext uri="{0D108BD9-81ED-4DB2-BD59-A6C34878D82A}">
                    <a16:rowId xmlns:a16="http://schemas.microsoft.com/office/drawing/2014/main" val="10007"/>
                  </a:ext>
                </a:extLst>
              </a:tr>
              <a:tr h="422235">
                <a:tc rowSpan="2">
                  <a:txBody>
                    <a:bodyPr/>
                    <a:lstStyle/>
                    <a:p>
                      <a:pPr algn="ctr"/>
                      <a:r>
                        <a:rPr kumimoji="1" lang="ja-JP" altLang="en-US" sz="1000" dirty="0" smtClean="0"/>
                        <a:t>育介法</a:t>
                      </a:r>
                      <a:endParaRPr kumimoji="1" lang="en-US" altLang="ja-JP" sz="1000" dirty="0" smtClean="0"/>
                    </a:p>
                    <a:p>
                      <a:pPr algn="ct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（マタハラ）</a:t>
                      </a:r>
                      <a:endParaRPr kumimoji="1" lang="ja-JP" altLang="en-US" sz="10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国、事業主及び労働者の責務</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827629"/>
                  </a:ext>
                </a:extLst>
              </a:tr>
              <a:tr h="362342">
                <a:tc vMerge="1">
                  <a:txBody>
                    <a:bodyPr/>
                    <a:lstStyle/>
                    <a:p>
                      <a:endParaRPr kumimoji="1" lang="ja-JP" altLang="en-US" sz="12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事業主への相談等を理由とした不利益取扱いの禁止</a:t>
                      </a:r>
                      <a:endParaRPr kumimoji="1" lang="en-US" altLang="ja-JP" sz="1200" b="1" dirty="0" smtClean="0">
                        <a:latin typeface="+mn-ea"/>
                        <a:ea typeface="+mn-ea"/>
                      </a:endParaRPr>
                    </a:p>
                  </a:txBody>
                  <a:tcPr marL="77926" marR="77926" marT="38963" marB="38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0521455"/>
                  </a:ext>
                </a:extLst>
              </a:tr>
            </a:tbl>
          </a:graphicData>
        </a:graphic>
      </p:graphicFrame>
      <p:sp>
        <p:nvSpPr>
          <p:cNvPr id="3" name="スライド番号プレースホルダー 2"/>
          <p:cNvSpPr>
            <a:spLocks noGrp="1"/>
          </p:cNvSpPr>
          <p:nvPr>
            <p:ph type="sldNum" sz="quarter" idx="12"/>
          </p:nvPr>
        </p:nvSpPr>
        <p:spPr>
          <a:xfrm>
            <a:off x="7545288" y="6492876"/>
            <a:ext cx="2133600" cy="365125"/>
          </a:xfrm>
        </p:spPr>
        <p:txBody>
          <a:bodyPr/>
          <a:lstStyle/>
          <a:p>
            <a:fld id="{375D3972-E182-42CB-A62B-86E7951F1F99}" type="slidenum">
              <a:rPr kumimoji="1" lang="ja-JP" altLang="en-US" smtClean="0"/>
              <a:t>3</a:t>
            </a:fld>
            <a:endParaRPr kumimoji="1" lang="ja-JP" altLang="en-US" dirty="0"/>
          </a:p>
        </p:txBody>
      </p:sp>
      <p:sp>
        <p:nvSpPr>
          <p:cNvPr id="6" name="テキスト ボックス 5"/>
          <p:cNvSpPr txBox="1"/>
          <p:nvPr/>
        </p:nvSpPr>
        <p:spPr>
          <a:xfrm>
            <a:off x="488504" y="447054"/>
            <a:ext cx="2520280" cy="307777"/>
          </a:xfrm>
          <a:prstGeom prst="rect">
            <a:avLst/>
          </a:prstGeom>
          <a:noFill/>
        </p:spPr>
        <p:txBody>
          <a:bodyPr wrap="square" rtlCol="0">
            <a:spAutoFit/>
          </a:bodyPr>
          <a:lstStyle/>
          <a:p>
            <a:r>
              <a:rPr lang="ja-JP" altLang="en-US" sz="1400" dirty="0"/>
              <a:t>＜法改正事項＞</a:t>
            </a:r>
          </a:p>
        </p:txBody>
      </p:sp>
      <p:sp>
        <p:nvSpPr>
          <p:cNvPr id="8" name="テキスト ボックス 7"/>
          <p:cNvSpPr txBox="1"/>
          <p:nvPr/>
        </p:nvSpPr>
        <p:spPr>
          <a:xfrm>
            <a:off x="0" y="287"/>
            <a:ext cx="9906000" cy="461665"/>
          </a:xfrm>
          <a:prstGeom prst="rect">
            <a:avLst/>
          </a:prstGeom>
          <a:solidFill>
            <a:srgbClr val="002060"/>
          </a:solidFill>
        </p:spPr>
        <p:txBody>
          <a:bodyPr wrap="square" rtlCol="0" anchor="ctr">
            <a:spAutoFit/>
          </a:bodyP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労働施策総合推進法等の改正②</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35635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97118" y="796816"/>
            <a:ext cx="5436002" cy="347013"/>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職場におけるパワーハラスメントの定義等</a:t>
            </a:r>
          </a:p>
        </p:txBody>
      </p:sp>
      <p:sp>
        <p:nvSpPr>
          <p:cNvPr id="5" name="テキスト ボックス 4"/>
          <p:cNvSpPr txBox="1"/>
          <p:nvPr/>
        </p:nvSpPr>
        <p:spPr>
          <a:xfrm>
            <a:off x="478050" y="1439967"/>
            <a:ext cx="8892659" cy="2185214"/>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　パワーハラスメントは以下の３つの要素をすべて満たすものとする。</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「職場」</a:t>
            </a:r>
            <a:r>
              <a:rPr lang="ja-JP" altLang="en-US" dirty="0">
                <a:solidFill>
                  <a:prstClr val="black"/>
                </a:solidFill>
                <a:latin typeface="Meiryo UI" panose="020B0604030504040204" pitchFamily="50" charset="-128"/>
                <a:ea typeface="Meiryo UI" panose="020B0604030504040204" pitchFamily="50" charset="-128"/>
              </a:rPr>
              <a:t>において行われる</a:t>
            </a:r>
            <a:endParaRPr lang="en-US" altLang="ja-JP" dirty="0">
              <a:solidFill>
                <a:prstClr val="black"/>
              </a:solidFill>
              <a:latin typeface="Meiryo UI" panose="020B0604030504040204" pitchFamily="50" charset="-128"/>
              <a:ea typeface="Meiryo UI" panose="020B0604030504040204" pitchFamily="50" charset="-128"/>
            </a:endParaRPr>
          </a:p>
          <a:p>
            <a:pPr defTabSz="914400">
              <a:spcBef>
                <a:spcPts val="600"/>
              </a:spcBef>
              <a:defRPr/>
            </a:pPr>
            <a:r>
              <a:rPr lang="ja-JP" altLang="en-US" dirty="0">
                <a:solidFill>
                  <a:prstClr val="black"/>
                </a:solidFill>
                <a:latin typeface="Meiryo UI" panose="020B0604030504040204" pitchFamily="50" charset="-128"/>
                <a:ea typeface="Meiryo UI" panose="020B0604030504040204" pitchFamily="50" charset="-128"/>
              </a:rPr>
              <a:t>　（１）優越的な関係を背景とした言動であって　　　　　　　　　　</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　（２）業務上必要かつ相当な範囲を超えたものにより　　　　　　　　　　　　　　　　</a:t>
            </a:r>
            <a:endParaRPr lang="en-US" altLang="ja-JP" dirty="0">
              <a:solidFill>
                <a:prstClr val="black"/>
              </a:solidFill>
              <a:latin typeface="Meiryo UI" panose="020B0604030504040204" pitchFamily="50" charset="-128"/>
              <a:ea typeface="Meiryo UI" panose="020B0604030504040204" pitchFamily="50" charset="-128"/>
            </a:endParaRPr>
          </a:p>
          <a:p>
            <a:pPr defTabSz="914400">
              <a:spcBef>
                <a:spcPts val="200"/>
              </a:spcBef>
              <a:defRPr/>
            </a:pPr>
            <a:r>
              <a:rPr lang="ja-JP" altLang="en-US" dirty="0">
                <a:solidFill>
                  <a:prstClr val="black"/>
                </a:solidFill>
                <a:latin typeface="Meiryo UI" panose="020B0604030504040204" pitchFamily="50" charset="-128"/>
                <a:ea typeface="Meiryo UI" panose="020B0604030504040204" pitchFamily="50" charset="-128"/>
              </a:rPr>
              <a:t>　（３）</a:t>
            </a:r>
            <a:r>
              <a:rPr lang="ja-JP" altLang="en-US" b="1" dirty="0">
                <a:solidFill>
                  <a:prstClr val="black"/>
                </a:solidFill>
                <a:latin typeface="Meiryo UI" panose="020B0604030504040204" pitchFamily="50" charset="-128"/>
                <a:ea typeface="Meiryo UI" panose="020B0604030504040204" pitchFamily="50" charset="-128"/>
              </a:rPr>
              <a:t>「労働者」</a:t>
            </a:r>
            <a:r>
              <a:rPr lang="ja-JP" altLang="en-US" dirty="0">
                <a:solidFill>
                  <a:prstClr val="black"/>
                </a:solidFill>
                <a:latin typeface="Meiryo UI" panose="020B0604030504040204" pitchFamily="50" charset="-128"/>
                <a:ea typeface="Meiryo UI" panose="020B0604030504040204" pitchFamily="50" charset="-128"/>
              </a:rPr>
              <a:t>の就業環境が害されるものであること</a:t>
            </a:r>
            <a:endParaRPr lang="en-US" altLang="ja-JP" dirty="0">
              <a:solidFill>
                <a:prstClr val="black"/>
              </a:solidFill>
              <a:latin typeface="Meiryo UI" panose="020B0604030504040204" pitchFamily="50" charset="-128"/>
              <a:ea typeface="Meiryo UI" panose="020B0604030504040204" pitchFamily="50" charset="-128"/>
            </a:endParaRPr>
          </a:p>
          <a:p>
            <a:pPr marL="633413" indent="-633413" defTabSz="914400">
              <a:spcBef>
                <a:spcPts val="200"/>
              </a:spcBef>
              <a:defRPr/>
            </a:pP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　客観的にみて、業務上必要かつ相当な範囲で行われる適正な業務指示や指導はパワハラに該当しない。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6143" y="3682348"/>
            <a:ext cx="8721994" cy="923330"/>
          </a:xfrm>
          <a:prstGeom prst="rect">
            <a:avLst/>
          </a:prstGeom>
          <a:noFill/>
          <a:ln w="6350">
            <a:solidFill>
              <a:schemeClr val="tx1"/>
            </a:solidFill>
            <a:prstDash val="dash"/>
          </a:ln>
        </p:spPr>
        <p:txBody>
          <a:bodyPr wrap="square" rtlCol="0">
            <a:spAutoFit/>
          </a:bodyPr>
          <a:lstStyle/>
          <a:p>
            <a:pPr marL="216000" indent="-457200" defTabSz="914400">
              <a:defRPr/>
            </a:pPr>
            <a:r>
              <a:rPr lang="ja-JP" altLang="en-US" b="1" dirty="0">
                <a:solidFill>
                  <a:prstClr val="black"/>
                </a:solidFill>
                <a:latin typeface="Meiryo UI" panose="020B0604030504040204" pitchFamily="50" charset="-128"/>
                <a:ea typeface="Meiryo UI" panose="020B0604030504040204" pitchFamily="50" charset="-128"/>
              </a:rPr>
              <a:t>「職場」</a:t>
            </a:r>
            <a:r>
              <a:rPr lang="ja-JP" altLang="en-US" dirty="0">
                <a:solidFill>
                  <a:prstClr val="black"/>
                </a:solidFill>
                <a:latin typeface="Meiryo UI" panose="020B0604030504040204" pitchFamily="50" charset="-128"/>
                <a:ea typeface="Meiryo UI" panose="020B0604030504040204" pitchFamily="50" charset="-128"/>
              </a:rPr>
              <a:t>とは、事業主が雇用する労働者が業務を遂行する場所を指す。</a:t>
            </a:r>
            <a:endParaRPr lang="en-US" altLang="ja-JP" dirty="0">
              <a:solidFill>
                <a:prstClr val="black"/>
              </a:solidFill>
              <a:latin typeface="Meiryo UI" panose="020B0604030504040204" pitchFamily="50" charset="-128"/>
              <a:ea typeface="Meiryo UI" panose="020B0604030504040204" pitchFamily="50" charset="-128"/>
            </a:endParaRPr>
          </a:p>
          <a:p>
            <a:pPr marL="354013" indent="-177800" defTabSz="914400">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当該労働者が通常就業している場所以外の場所であっても、当該労働者が業務を遂行する場所については、「職場」に含まれる。</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95" y="-3693"/>
            <a:ext cx="9904413" cy="501575"/>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defTabSz="914400">
              <a:lnSpc>
                <a:spcPts val="2768"/>
              </a:lnSpc>
              <a:spcBef>
                <a:spcPts val="2768"/>
              </a:spcBef>
              <a:defRPr/>
            </a:pP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（１）職場</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における</a:t>
            </a: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パワーハラスメントと</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81119" y="1382800"/>
            <a:ext cx="8789588" cy="2185214"/>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80921" y="1456797"/>
            <a:ext cx="1440161" cy="1537210"/>
          </a:xfrm>
          <a:prstGeom prst="rect">
            <a:avLst/>
          </a:prstGeom>
        </p:spPr>
      </p:pic>
      <p:sp>
        <p:nvSpPr>
          <p:cNvPr id="19" name="テキスト ボックス 18"/>
          <p:cNvSpPr txBox="1"/>
          <p:nvPr/>
        </p:nvSpPr>
        <p:spPr>
          <a:xfrm>
            <a:off x="646953" y="4826675"/>
            <a:ext cx="8770554" cy="1477328"/>
          </a:xfrm>
          <a:prstGeom prst="rect">
            <a:avLst/>
          </a:prstGeom>
          <a:noFill/>
          <a:ln w="6350">
            <a:solidFill>
              <a:schemeClr val="tx1"/>
            </a:solidFill>
            <a:prstDash val="dash"/>
          </a:ln>
        </p:spPr>
        <p:txBody>
          <a:bodyPr wrap="square" rtlCol="0">
            <a:spAutoFit/>
          </a:bodyPr>
          <a:lstStyle/>
          <a:p>
            <a:pPr marL="1165225" indent="-1165225" defTabSz="914400">
              <a:defRPr/>
            </a:pPr>
            <a:r>
              <a:rPr lang="ja-JP" altLang="en-US" sz="1400"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労働者」</a:t>
            </a:r>
            <a:r>
              <a:rPr lang="ja-JP" altLang="en-US" dirty="0" smtClean="0">
                <a:solidFill>
                  <a:prstClr val="black"/>
                </a:solidFill>
                <a:latin typeface="Meiryo UI" panose="020B0604030504040204" pitchFamily="50" charset="-128"/>
                <a:ea typeface="Meiryo UI" panose="020B0604030504040204" pitchFamily="50" charset="-128"/>
              </a:rPr>
              <a:t>とは、いわゆる正規雇用労働者のみならず、パートタイム労働者、契約社員等</a:t>
            </a:r>
            <a:r>
              <a:rPr lang="ja-JP" altLang="en-US" dirty="0" err="1" smtClean="0">
                <a:solidFill>
                  <a:prstClr val="black"/>
                </a:solidFill>
                <a:latin typeface="Meiryo UI" panose="020B0604030504040204" pitchFamily="50" charset="-128"/>
                <a:ea typeface="Meiryo UI" panose="020B0604030504040204" pitchFamily="50" charset="-128"/>
              </a:rPr>
              <a:t>いわゆ</a:t>
            </a:r>
            <a:endParaRPr lang="en-US" altLang="ja-JP" dirty="0" smtClean="0">
              <a:solidFill>
                <a:prstClr val="black"/>
              </a:solidFill>
              <a:latin typeface="Meiryo UI" panose="020B0604030504040204" pitchFamily="50" charset="-128"/>
              <a:ea typeface="Meiryo UI" panose="020B0604030504040204" pitchFamily="50" charset="-128"/>
            </a:endParaRPr>
          </a:p>
          <a:p>
            <a:pPr marL="1165225" indent="-1165225" defTabSz="914400">
              <a:defRPr/>
            </a:pPr>
            <a:r>
              <a:rPr lang="ja-JP" altLang="en-US" dirty="0" smtClean="0">
                <a:solidFill>
                  <a:prstClr val="black"/>
                </a:solidFill>
                <a:latin typeface="Meiryo UI" panose="020B0604030504040204" pitchFamily="50" charset="-128"/>
                <a:ea typeface="Meiryo UI" panose="020B0604030504040204" pitchFamily="50" charset="-128"/>
              </a:rPr>
              <a:t>る</a:t>
            </a:r>
            <a:r>
              <a:rPr lang="ja-JP" altLang="en-US" dirty="0">
                <a:solidFill>
                  <a:prstClr val="black"/>
                </a:solidFill>
                <a:latin typeface="Meiryo UI" panose="020B0604030504040204" pitchFamily="50" charset="-128"/>
                <a:ea typeface="Meiryo UI" panose="020B0604030504040204" pitchFamily="50" charset="-128"/>
              </a:rPr>
              <a:t>非正規雇用労働者を含む</a:t>
            </a:r>
            <a:r>
              <a:rPr lang="ja-JP" altLang="en-US" b="1" dirty="0">
                <a:solidFill>
                  <a:prstClr val="black"/>
                </a:solidFill>
                <a:latin typeface="Meiryo UI" panose="020B0604030504040204" pitchFamily="50" charset="-128"/>
                <a:ea typeface="Meiryo UI" panose="020B0604030504040204" pitchFamily="50" charset="-128"/>
              </a:rPr>
              <a:t>事業主が雇用する労働者の</a:t>
            </a:r>
            <a:r>
              <a:rPr lang="ja-JP" altLang="en-US" b="1" dirty="0" smtClean="0">
                <a:solidFill>
                  <a:prstClr val="black"/>
                </a:solidFill>
                <a:latin typeface="Meiryo UI" panose="020B0604030504040204" pitchFamily="50" charset="-128"/>
                <a:ea typeface="Meiryo UI" panose="020B0604030504040204" pitchFamily="50" charset="-128"/>
              </a:rPr>
              <a:t>全ての労働者</a:t>
            </a:r>
            <a:r>
              <a:rPr lang="ja-JP" altLang="en-US" dirty="0" smtClean="0">
                <a:solidFill>
                  <a:prstClr val="black"/>
                </a:solidFill>
                <a:latin typeface="Meiryo UI" panose="020B0604030504040204" pitchFamily="50" charset="-128"/>
                <a:ea typeface="Meiryo UI" panose="020B0604030504040204" pitchFamily="50" charset="-128"/>
              </a:rPr>
              <a:t>を</a:t>
            </a:r>
            <a:r>
              <a:rPr lang="ja-JP" altLang="en-US" dirty="0">
                <a:solidFill>
                  <a:prstClr val="black"/>
                </a:solidFill>
                <a:latin typeface="Meiryo UI" panose="020B0604030504040204" pitchFamily="50" charset="-128"/>
                <a:ea typeface="Meiryo UI" panose="020B0604030504040204" pitchFamily="50" charset="-128"/>
              </a:rPr>
              <a:t>いう。</a:t>
            </a:r>
          </a:p>
          <a:p>
            <a:pPr marL="363538" indent="-363538" defTabSz="914400">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派遣労働者</a:t>
            </a:r>
            <a:r>
              <a:rPr lang="ja-JP" altLang="en-US" dirty="0">
                <a:solidFill>
                  <a:prstClr val="black"/>
                </a:solidFill>
                <a:latin typeface="Meiryo UI" panose="020B0604030504040204" pitchFamily="50" charset="-128"/>
                <a:ea typeface="Meiryo UI" panose="020B0604030504040204" pitchFamily="50" charset="-128"/>
              </a:rPr>
              <a:t>について</a:t>
            </a:r>
            <a:r>
              <a:rPr lang="ja-JP" altLang="en-US"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派遣元事業主のみならず</a:t>
            </a:r>
            <a:r>
              <a:rPr lang="ja-JP" altLang="en-US" dirty="0" smtClean="0">
                <a:solidFill>
                  <a:prstClr val="black"/>
                </a:solidFill>
                <a:latin typeface="Meiryo UI" panose="020B0604030504040204" pitchFamily="50" charset="-128"/>
                <a:ea typeface="Meiryo UI" panose="020B0604030504040204" pitchFamily="50" charset="-128"/>
              </a:rPr>
              <a:t>、労働者派遣の役務の提供を受ける</a:t>
            </a:r>
            <a:r>
              <a:rPr lang="ja-JP" altLang="en-US" b="1" dirty="0" smtClean="0">
                <a:solidFill>
                  <a:prstClr val="black"/>
                </a:solidFill>
                <a:latin typeface="Meiryo UI" panose="020B0604030504040204" pitchFamily="50" charset="-128"/>
                <a:ea typeface="Meiryo UI" panose="020B0604030504040204" pitchFamily="50" charset="-128"/>
              </a:rPr>
              <a:t>派遣先事業主も</a:t>
            </a:r>
            <a:r>
              <a:rPr lang="ja-JP" altLang="en-US"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自社労働者と同様に措置を講</a:t>
            </a:r>
            <a:r>
              <a:rPr lang="ja-JP" altLang="en-US" dirty="0" smtClean="0">
                <a:solidFill>
                  <a:prstClr val="black"/>
                </a:solidFill>
                <a:latin typeface="Meiryo UI" panose="020B0604030504040204" pitchFamily="50" charset="-128"/>
                <a:ea typeface="Meiryo UI" panose="020B0604030504040204" pitchFamily="50" charset="-128"/>
              </a:rPr>
              <a:t>ずる</a:t>
            </a:r>
            <a:r>
              <a:rPr lang="ja-JP" altLang="en-US" dirty="0">
                <a:solidFill>
                  <a:prstClr val="black"/>
                </a:solidFill>
                <a:latin typeface="Meiryo UI" panose="020B0604030504040204" pitchFamily="50" charset="-128"/>
                <a:ea typeface="Meiryo UI" panose="020B0604030504040204" pitchFamily="50" charset="-128"/>
              </a:rPr>
              <a:t>必要が</a:t>
            </a:r>
            <a:r>
              <a:rPr lang="ja-JP" altLang="en-US" dirty="0">
                <a:latin typeface="Meiryo UI" panose="020B0604030504040204" pitchFamily="50" charset="-128"/>
                <a:ea typeface="Meiryo UI" panose="020B0604030504040204" pitchFamily="50" charset="-128"/>
              </a:rPr>
              <a:t>あるとともに、</a:t>
            </a:r>
            <a:r>
              <a:rPr lang="ja-JP" altLang="en-US" dirty="0">
                <a:solidFill>
                  <a:prstClr val="black"/>
                </a:solidFill>
                <a:latin typeface="Meiryo UI" panose="020B0604030504040204" pitchFamily="50" charset="-128"/>
                <a:ea typeface="Meiryo UI" panose="020B0604030504040204" pitchFamily="50" charset="-128"/>
              </a:rPr>
              <a:t>パワーハラスメントの相談を行ったこと等を理由として、不利益</a:t>
            </a:r>
            <a:r>
              <a:rPr lang="ja-JP" altLang="en-US" dirty="0" smtClean="0">
                <a:solidFill>
                  <a:prstClr val="black"/>
                </a:solidFill>
                <a:latin typeface="Meiryo UI" panose="020B0604030504040204" pitchFamily="50" charset="-128"/>
                <a:ea typeface="Meiryo UI" panose="020B0604030504040204" pitchFamily="50" charset="-128"/>
              </a:rPr>
              <a:t>な取扱いを行ってはならない。</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97118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25344" y="986625"/>
            <a:ext cx="4968732" cy="347013"/>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「優越的な関係を背景とした」言動とは</a:t>
            </a:r>
          </a:p>
        </p:txBody>
      </p:sp>
      <p:sp>
        <p:nvSpPr>
          <p:cNvPr id="5" name="テキスト ボックス 4"/>
          <p:cNvSpPr txBox="1"/>
          <p:nvPr/>
        </p:nvSpPr>
        <p:spPr>
          <a:xfrm>
            <a:off x="561643" y="1718999"/>
            <a:ext cx="8892659" cy="2262158"/>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事業主の業務を遂行するに当たって、当該言動を受ける労働者が行為者に対して抵抗又は拒絶することができない蓋然性が高い関係を背景として行われるもの。</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　例えば、</a:t>
            </a:r>
            <a:endParaRPr lang="en-US" altLang="ja-JP" dirty="0">
              <a:solidFill>
                <a:prstClr val="black"/>
              </a:solidFill>
              <a:latin typeface="Meiryo UI" panose="020B0604030504040204" pitchFamily="50" charset="-128"/>
              <a:ea typeface="Meiryo UI" panose="020B0604030504040204" pitchFamily="50" charset="-128"/>
            </a:endParaRPr>
          </a:p>
          <a:p>
            <a:pPr marL="285750" indent="-20638" defTabSz="917575">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職務上の地位が上位の者による言動</a:t>
            </a:r>
            <a:endParaRPr lang="en-US" altLang="ja-JP" dirty="0">
              <a:solidFill>
                <a:prstClr val="black"/>
              </a:solidFill>
              <a:latin typeface="Meiryo UI" panose="020B0604030504040204" pitchFamily="50" charset="-128"/>
              <a:ea typeface="Meiryo UI" panose="020B0604030504040204" pitchFamily="50" charset="-128"/>
            </a:endParaRPr>
          </a:p>
          <a:p>
            <a:pPr marL="442913" indent="-177800" defTabSz="9144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同僚又は部下による言動で、当該言動を行う者が業務上必要な知識や豊富な経験を有しており、当該者の協力を得なければ業務の円滑な遂行を行うことが困難であるもの</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a:p>
            <a:pPr marL="442913" indent="-177800" defTabSz="9144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同僚又は部下からの集団による行為で、これに抵抗又は拒絶することが困難であるもの　等</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1962" y="-38193"/>
            <a:ext cx="9904413" cy="501575"/>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sz="221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職場におけるパワーハラスメントの</a:t>
            </a: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定義　①</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603660" y="1628800"/>
            <a:ext cx="8789588" cy="4258880"/>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50186" y="3901391"/>
            <a:ext cx="1872208" cy="199837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87" y="4150431"/>
            <a:ext cx="1872208" cy="156797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679" y="4130083"/>
            <a:ext cx="1588322" cy="1588322"/>
          </a:xfrm>
          <a:prstGeom prst="rect">
            <a:avLst/>
          </a:prstGeom>
        </p:spPr>
      </p:pic>
      <p:sp>
        <p:nvSpPr>
          <p:cNvPr id="2" name="スライド番号プレースホルダー 1"/>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73362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5985" y="660251"/>
            <a:ext cx="6509580" cy="437211"/>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「業務上必要かつ相当な範囲を超えた」言動とは</a:t>
            </a:r>
          </a:p>
        </p:txBody>
      </p:sp>
      <p:sp>
        <p:nvSpPr>
          <p:cNvPr id="5" name="テキスト ボックス 4"/>
          <p:cNvSpPr txBox="1"/>
          <p:nvPr/>
        </p:nvSpPr>
        <p:spPr>
          <a:xfrm>
            <a:off x="565987" y="1442178"/>
            <a:ext cx="8892659" cy="5001369"/>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社会通念に照らし、当該言動が明らかに当該事業主の業務上必要性がない、又はその態様が相当でないものを指す。</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　例えば、</a:t>
            </a:r>
            <a:endParaRPr lang="en-US" altLang="ja-JP" dirty="0">
              <a:solidFill>
                <a:prstClr val="black"/>
              </a:solidFill>
              <a:latin typeface="Meiryo UI" panose="020B0604030504040204" pitchFamily="50" charset="-128"/>
              <a:ea typeface="Meiryo UI" panose="020B0604030504040204" pitchFamily="50" charset="-128"/>
            </a:endParaRPr>
          </a:p>
          <a:p>
            <a:pPr marL="285750" indent="-20638" defTabSz="917575">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業務上明らかに必要性のない</a:t>
            </a:r>
            <a:endParaRPr lang="en-US" altLang="ja-JP" dirty="0">
              <a:solidFill>
                <a:prstClr val="black"/>
              </a:solidFill>
              <a:latin typeface="Meiryo UI" panose="020B0604030504040204" pitchFamily="50" charset="-128"/>
              <a:ea typeface="Meiryo UI" panose="020B0604030504040204" pitchFamily="50" charset="-128"/>
            </a:endParaRPr>
          </a:p>
          <a:p>
            <a:pPr marL="442913" indent="-177800" defTabSz="9144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業務の目的を大きく逸脱した言動</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a:p>
            <a:pPr marL="442913" indent="-177800" defTabSz="9144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業務を遂行するための手段として不適切な言動</a:t>
            </a:r>
            <a:endParaRPr lang="en-US" altLang="ja-JP" dirty="0">
              <a:solidFill>
                <a:prstClr val="black"/>
              </a:solidFill>
              <a:latin typeface="Meiryo UI" panose="020B0604030504040204" pitchFamily="50" charset="-128"/>
              <a:ea typeface="Meiryo UI" panose="020B0604030504040204" pitchFamily="50" charset="-128"/>
            </a:endParaRPr>
          </a:p>
          <a:p>
            <a:pPr marL="442913" indent="-177800" defTabSz="914400">
              <a:spcBef>
                <a:spcPts val="600"/>
              </a:spcBef>
              <a:buFont typeface="Wingdings" panose="05000000000000000000" pitchFamily="2" charset="2"/>
              <a:buChar char="Ø"/>
              <a:defRPr/>
            </a:pPr>
            <a:r>
              <a:rPr lang="ja-JP" altLang="en-US" dirty="0">
                <a:solidFill>
                  <a:prstClr val="black"/>
                </a:solidFill>
                <a:latin typeface="Meiryo UI" panose="020B0604030504040204" pitchFamily="50" charset="-128"/>
                <a:ea typeface="Meiryo UI" panose="020B0604030504040204" pitchFamily="50" charset="-128"/>
              </a:rPr>
              <a:t>当該行為の回数、行為者の数等、その態様や手段が社会通念に照らして許容される範囲を超える言動　等</a:t>
            </a:r>
            <a:endParaRPr lang="en-US" altLang="ja-JP" dirty="0">
              <a:solidFill>
                <a:prstClr val="black"/>
              </a:solidFill>
              <a:latin typeface="Meiryo UI" panose="020B0604030504040204" pitchFamily="50" charset="-128"/>
              <a:ea typeface="Meiryo UI" panose="020B0604030504040204" pitchFamily="50" charset="-128"/>
            </a:endParaRPr>
          </a:p>
          <a:p>
            <a:pPr marL="265113" defTabSz="914400">
              <a:spcBef>
                <a:spcPts val="600"/>
              </a:spcBef>
              <a:defRPr/>
            </a:pPr>
            <a:endParaRPr lang="en-US" altLang="ja-JP" sz="400" dirty="0">
              <a:solidFill>
                <a:prstClr val="black"/>
              </a:solidFill>
              <a:latin typeface="Meiryo UI" panose="020B0604030504040204" pitchFamily="50" charset="-128"/>
              <a:ea typeface="Meiryo UI" panose="020B0604030504040204" pitchFamily="50" charset="-128"/>
            </a:endParaRPr>
          </a:p>
          <a:p>
            <a:pPr marL="265113" defTabSz="914400">
              <a:spcBef>
                <a:spcPts val="600"/>
              </a:spcBef>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判断に当たっては、様々な要素を総合的に考慮することが適当である。</a:t>
            </a:r>
            <a:endParaRPr lang="en-US" altLang="ja-JP" dirty="0">
              <a:solidFill>
                <a:prstClr val="black"/>
              </a:solidFill>
              <a:latin typeface="Meiryo UI" panose="020B0604030504040204" pitchFamily="50" charset="-128"/>
              <a:ea typeface="Meiryo UI" panose="020B0604030504040204" pitchFamily="50" charset="-128"/>
            </a:endParaRPr>
          </a:p>
          <a:p>
            <a:pPr marL="1798638" indent="-1355725" defTabSz="914400">
              <a:spcBef>
                <a:spcPts val="600"/>
              </a:spcBef>
              <a:defRPr/>
            </a:pPr>
            <a:r>
              <a:rPr lang="ja-JP" altLang="en-US" dirty="0">
                <a:solidFill>
                  <a:prstClr val="black"/>
                </a:solidFill>
                <a:latin typeface="Meiryo UI" panose="020B0604030504040204" pitchFamily="50" charset="-128"/>
                <a:ea typeface="Meiryo UI" panose="020B0604030504040204" pitchFamily="50" charset="-128"/>
              </a:rPr>
              <a:t>様々な要素・・・ 当該言動の目的、当該言動を受けた労働者の問題行動の有無や内容・程度を含む当該言動の態様・頻度・持続性、労働者の属性や心身の状況、行為者との関係性等</a:t>
            </a:r>
            <a:endParaRPr lang="en-US" altLang="ja-JP" dirty="0">
              <a:solidFill>
                <a:prstClr val="black"/>
              </a:solidFill>
              <a:latin typeface="Meiryo UI" panose="020B0604030504040204" pitchFamily="50" charset="-128"/>
              <a:ea typeface="Meiryo UI" panose="020B0604030504040204" pitchFamily="50" charset="-128"/>
            </a:endParaRPr>
          </a:p>
          <a:p>
            <a:pPr marL="1798638" indent="-1533525" defTabSz="914400">
              <a:spcBef>
                <a:spcPts val="600"/>
              </a:spcBef>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個別の事案における労働者の行動が問題となる場合</a:t>
            </a:r>
            <a:endParaRPr lang="en-US" altLang="ja-JP" dirty="0">
              <a:solidFill>
                <a:prstClr val="black"/>
              </a:solidFill>
              <a:latin typeface="Meiryo UI" panose="020B0604030504040204" pitchFamily="50" charset="-128"/>
              <a:ea typeface="Meiryo UI" panose="020B0604030504040204" pitchFamily="50" charset="-128"/>
            </a:endParaRPr>
          </a:p>
          <a:p>
            <a:pPr marL="722313" defTabSz="914400">
              <a:spcBef>
                <a:spcPts val="600"/>
              </a:spcBef>
              <a:defRPr/>
            </a:pPr>
            <a:r>
              <a:rPr lang="ja-JP" altLang="en-US" dirty="0">
                <a:solidFill>
                  <a:prstClr val="black"/>
                </a:solidFill>
                <a:latin typeface="Meiryo UI" panose="020B0604030504040204" pitchFamily="50" charset="-128"/>
                <a:ea typeface="Meiryo UI" panose="020B0604030504040204" pitchFamily="50" charset="-128"/>
              </a:rPr>
              <a:t>その内容・程度とそれに対する指導の態様等の相対的な関係性が重要な要素となることについても留意が必要</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95" y="-34847"/>
            <a:ext cx="9904412" cy="501575"/>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におけるパワーハラスメントの</a:t>
            </a: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定義　②</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06605" y="1232813"/>
            <a:ext cx="8867547" cy="5488662"/>
          </a:xfrm>
          <a:prstGeom prst="roundRect">
            <a:avLst>
              <a:gd name="adj" fmla="val 379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1112" y="2035662"/>
            <a:ext cx="1319746" cy="96341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304" y="2041284"/>
            <a:ext cx="1254224" cy="915583"/>
          </a:xfrm>
          <a:prstGeom prst="rect">
            <a:avLst/>
          </a:prstGeom>
        </p:spPr>
      </p:pic>
      <p:sp>
        <p:nvSpPr>
          <p:cNvPr id="4" name="スライド番号プレースホルダー 3"/>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6</a:t>
            </a:fld>
            <a:endParaRPr lang="ja-JP" altLang="en-US" dirty="0">
              <a:solidFill>
                <a:prstClr val="black"/>
              </a:solidFill>
            </a:endParaRPr>
          </a:p>
        </p:txBody>
      </p:sp>
      <p:sp>
        <p:nvSpPr>
          <p:cNvPr id="9" name="スライド番号プレースホルダー 3"/>
          <p:cNvSpPr txBox="1">
            <a:spLocks/>
          </p:cNvSpPr>
          <p:nvPr/>
        </p:nvSpPr>
        <p:spPr>
          <a:xfrm>
            <a:off x="9183470" y="6493718"/>
            <a:ext cx="722530" cy="365125"/>
          </a:xfrm>
          <a:prstGeom prst="rect">
            <a:avLst/>
          </a:prstGeom>
        </p:spPr>
        <p:txBody>
          <a:bodyPr vert="horz" lIns="91247" tIns="45621" rIns="91247" bIns="45621" rtlCol="0" anchor="ctr"/>
          <a:lstStyle>
            <a:defPPr>
              <a:defRPr lang="ja-JP"/>
            </a:defPPr>
            <a:lvl1pPr marL="0" algn="r" defTabSz="912750" rtl="0" eaLnBrk="1" latinLnBrk="0" hangingPunct="1">
              <a:defRPr kumimoji="1" sz="14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3703083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5987" y="660251"/>
            <a:ext cx="4963079" cy="437211"/>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ja-JP" altLang="en-US" sz="2400" dirty="0">
                <a:solidFill>
                  <a:prstClr val="black"/>
                </a:solidFill>
                <a:latin typeface="Meiryo UI" panose="020B0604030504040204" pitchFamily="50" charset="-128"/>
                <a:ea typeface="Meiryo UI" panose="020B0604030504040204" pitchFamily="50" charset="-128"/>
              </a:rPr>
              <a:t>「労働者の就業環境が害される」とは</a:t>
            </a:r>
          </a:p>
        </p:txBody>
      </p:sp>
      <p:sp>
        <p:nvSpPr>
          <p:cNvPr id="5" name="テキスト ボックス 4"/>
          <p:cNvSpPr txBox="1"/>
          <p:nvPr/>
        </p:nvSpPr>
        <p:spPr>
          <a:xfrm>
            <a:off x="565987" y="1442178"/>
            <a:ext cx="8892659" cy="4524315"/>
          </a:xfrm>
          <a:prstGeom prst="rect">
            <a:avLst/>
          </a:prstGeom>
          <a:noFill/>
        </p:spPr>
        <p:txBody>
          <a:bodyPr wrap="square" rtlCol="0">
            <a:spAutoFit/>
          </a:bodyPr>
          <a:lstStyle/>
          <a:p>
            <a:pPr defTabSz="914400">
              <a:defRPr/>
            </a:pPr>
            <a:r>
              <a:rPr lang="ja-JP" altLang="en-US" dirty="0">
                <a:solidFill>
                  <a:prstClr val="black"/>
                </a:solidFill>
                <a:latin typeface="Meiryo UI" panose="020B0604030504040204" pitchFamily="50" charset="-128"/>
                <a:ea typeface="Meiryo UI" panose="020B0604030504040204" pitchFamily="50" charset="-128"/>
              </a:rPr>
              <a:t>当該言動により労働者が身体的又は精神的に苦痛を与えられ、労働者の就業環境が不快なものとなったため、能力の発揮に重大な悪影響が生じる等当該労働者が就業する上で看過できない程度の支障が生じることを指す。</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　判断に当たっては、</a:t>
            </a:r>
            <a:endParaRPr lang="en-US" altLang="ja-JP" dirty="0">
              <a:solidFill>
                <a:prstClr val="black"/>
              </a:solidFill>
              <a:latin typeface="Meiryo UI" panose="020B0604030504040204" pitchFamily="50" charset="-128"/>
              <a:ea typeface="Meiryo UI" panose="020B0604030504040204" pitchFamily="50" charset="-128"/>
            </a:endParaRPr>
          </a:p>
          <a:p>
            <a:pPr defTabSz="914400">
              <a:defRPr/>
            </a:pPr>
            <a:r>
              <a:rPr lang="ja-JP" altLang="en-US" dirty="0">
                <a:solidFill>
                  <a:prstClr val="black"/>
                </a:solidFill>
                <a:latin typeface="Meiryo UI" panose="020B0604030504040204" pitchFamily="50" charset="-128"/>
                <a:ea typeface="Meiryo UI" panose="020B0604030504040204" pitchFamily="50" charset="-128"/>
              </a:rPr>
              <a:t>「平均的な労働者の感じ方」、すなわち、同様の状況で当該言動を受けた場合、社会一般の労働者が、就業する上で看過できない程度の支障が生じたと感じるような言動であるどうかが基準となることが適当である。</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95" y="23323"/>
            <a:ext cx="9904413" cy="501575"/>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sz="221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職場におけるパワーハラスメントの</a:t>
            </a:r>
            <a:r>
              <a:rPr kumimoji="0" lang="ja-JP" altLang="en-US" sz="1846" b="1" kern="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定義　③</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06605" y="1232815"/>
            <a:ext cx="8867547" cy="5123537"/>
          </a:xfrm>
          <a:prstGeom prst="roundRect">
            <a:avLst>
              <a:gd name="adj" fmla="val 379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latin typeface="Calibri"/>
              <a:ea typeface="ＭＳ Ｐゴシック" panose="020B060007020508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346" y="2444529"/>
            <a:ext cx="1658060" cy="191683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3" y="2444529"/>
            <a:ext cx="2039031" cy="191923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525" y="2185015"/>
            <a:ext cx="2435863" cy="2435863"/>
          </a:xfrm>
          <a:prstGeom prst="rect">
            <a:avLst/>
          </a:prstGeom>
        </p:spPr>
      </p:pic>
      <p:sp>
        <p:nvSpPr>
          <p:cNvPr id="4" name="スライド番号プレースホルダー 3"/>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7</a:t>
            </a:fld>
            <a:endParaRPr lang="ja-JP" altLang="en-US" dirty="0">
              <a:solidFill>
                <a:prstClr val="black"/>
              </a:solidFill>
            </a:endParaRPr>
          </a:p>
        </p:txBody>
      </p:sp>
      <p:sp>
        <p:nvSpPr>
          <p:cNvPr id="10" name="スライド番号プレースホルダー 3"/>
          <p:cNvSpPr txBox="1">
            <a:spLocks/>
          </p:cNvSpPr>
          <p:nvPr/>
        </p:nvSpPr>
        <p:spPr>
          <a:xfrm>
            <a:off x="9183470" y="6493718"/>
            <a:ext cx="722530" cy="365125"/>
          </a:xfrm>
          <a:prstGeom prst="rect">
            <a:avLst/>
          </a:prstGeom>
        </p:spPr>
        <p:txBody>
          <a:bodyPr vert="horz" lIns="91247" tIns="45621" rIns="91247" bIns="45621" rtlCol="0" anchor="ctr"/>
          <a:lstStyle>
            <a:defPPr>
              <a:defRPr lang="ja-JP"/>
            </a:defPPr>
            <a:lvl1pPr marL="0" algn="r" defTabSz="912750" rtl="0" eaLnBrk="1" latinLnBrk="0" hangingPunct="1">
              <a:defRPr kumimoji="1" sz="14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521747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9019" y="514435"/>
            <a:ext cx="9111939" cy="502702"/>
          </a:xfrm>
          <a:prstGeom prst="rect">
            <a:avLst/>
          </a:prstGeom>
          <a:noFill/>
        </p:spPr>
        <p:txBody>
          <a:bodyPr wrap="square" rtlCol="0">
            <a:spAutoFit/>
          </a:bodyPr>
          <a:lstStyle/>
          <a:p>
            <a:pPr marL="85725" indent="-85725">
              <a:lnSpc>
                <a:spcPts val="1600"/>
              </a:lnSpc>
            </a:pPr>
            <a:r>
              <a:rPr lang="ja-JP" altLang="en-US" sz="1300" dirty="0">
                <a:latin typeface="メイリオ" panose="020B0604030504040204" pitchFamily="50" charset="-128"/>
                <a:ea typeface="メイリオ" panose="020B0604030504040204" pitchFamily="50" charset="-128"/>
              </a:rPr>
              <a:t>○</a:t>
            </a:r>
            <a:r>
              <a:rPr lang="ja-JP" altLang="ja-JP" sz="1300" b="1" u="sng" dirty="0">
                <a:solidFill>
                  <a:srgbClr val="C00000"/>
                </a:solidFill>
                <a:latin typeface="メイリオ" panose="020B0604030504040204" pitchFamily="50" charset="-128"/>
                <a:ea typeface="メイリオ" panose="020B0604030504040204" pitchFamily="50" charset="-128"/>
              </a:rPr>
              <a:t>個別の事案の状況等によって判断が異なる場合もあり得る</a:t>
            </a:r>
            <a:r>
              <a:rPr lang="ja-JP" altLang="ja-JP" sz="1300" b="1" u="sng" dirty="0">
                <a:latin typeface="メイリオ" panose="020B0604030504040204" pitchFamily="50" charset="-128"/>
                <a:ea typeface="メイリオ" panose="020B0604030504040204" pitchFamily="50" charset="-128"/>
              </a:rPr>
              <a:t>こと</a:t>
            </a:r>
            <a:r>
              <a:rPr lang="ja-JP" altLang="ja-JP" sz="1300" b="1" dirty="0">
                <a:latin typeface="メイリオ" panose="020B0604030504040204" pitchFamily="50" charset="-128"/>
                <a:ea typeface="メイリオ" panose="020B0604030504040204" pitchFamily="50" charset="-128"/>
              </a:rPr>
              <a:t>、</a:t>
            </a:r>
            <a:r>
              <a:rPr lang="ja-JP" altLang="ja-JP" sz="1300" b="1" u="sng" dirty="0">
                <a:solidFill>
                  <a:srgbClr val="C00000"/>
                </a:solidFill>
                <a:latin typeface="メイリオ" panose="020B0604030504040204" pitchFamily="50" charset="-128"/>
                <a:ea typeface="メイリオ" panose="020B0604030504040204" pitchFamily="50" charset="-128"/>
              </a:rPr>
              <a:t>例は限定列挙ではない</a:t>
            </a:r>
            <a:r>
              <a:rPr lang="ja-JP" altLang="ja-JP" sz="1300" b="1" u="sng" dirty="0">
                <a:latin typeface="メイリオ" panose="020B0604030504040204" pitchFamily="50" charset="-128"/>
                <a:ea typeface="メイリオ" panose="020B0604030504040204" pitchFamily="50" charset="-128"/>
              </a:rPr>
              <a:t>ことに十分留意し、</a:t>
            </a:r>
            <a:r>
              <a:rPr lang="ja-JP" altLang="en-US" sz="1300" b="1" u="sng" dirty="0">
                <a:solidFill>
                  <a:srgbClr val="C00000"/>
                </a:solidFill>
                <a:latin typeface="メイリオ" panose="020B0604030504040204" pitchFamily="50" charset="-128"/>
                <a:ea typeface="メイリオ" panose="020B0604030504040204" pitchFamily="50" charset="-128"/>
              </a:rPr>
              <a:t>職場に</a:t>
            </a:r>
            <a:endParaRPr lang="en-US" altLang="ja-JP" sz="1300" b="1" u="sng" dirty="0">
              <a:solidFill>
                <a:srgbClr val="C00000"/>
              </a:solidFill>
              <a:latin typeface="メイリオ" panose="020B0604030504040204" pitchFamily="50" charset="-128"/>
              <a:ea typeface="メイリオ" panose="020B0604030504040204" pitchFamily="50" charset="-128"/>
            </a:endParaRPr>
          </a:p>
          <a:p>
            <a:pPr marL="85725" indent="-85725">
              <a:lnSpc>
                <a:spcPts val="1600"/>
              </a:lnSpc>
            </a:pPr>
            <a:r>
              <a:rPr lang="ja-JP" altLang="en-US" sz="1300" b="1" dirty="0">
                <a:solidFill>
                  <a:srgbClr val="C00000"/>
                </a:solidFill>
                <a:latin typeface="メイリオ" panose="020B0604030504040204" pitchFamily="50" charset="-128"/>
                <a:ea typeface="メイリオ" panose="020B0604030504040204" pitchFamily="50" charset="-128"/>
              </a:rPr>
              <a:t>　</a:t>
            </a:r>
            <a:r>
              <a:rPr lang="ja-JP" altLang="en-US" sz="1300" b="1" u="sng" dirty="0">
                <a:solidFill>
                  <a:srgbClr val="C00000"/>
                </a:solidFill>
                <a:latin typeface="メイリオ" panose="020B0604030504040204" pitchFamily="50" charset="-128"/>
                <a:ea typeface="メイリオ" panose="020B0604030504040204" pitchFamily="50" charset="-128"/>
              </a:rPr>
              <a:t>おけるパワハラに該当するか微妙なものも含め</a:t>
            </a:r>
            <a:r>
              <a:rPr lang="ja-JP" altLang="ja-JP" sz="1300" b="1" u="sng" dirty="0">
                <a:solidFill>
                  <a:srgbClr val="C00000"/>
                </a:solidFill>
                <a:latin typeface="メイリオ" panose="020B0604030504040204" pitchFamily="50" charset="-128"/>
                <a:ea typeface="メイリオ" panose="020B0604030504040204" pitchFamily="50" charset="-128"/>
              </a:rPr>
              <a:t>広く相談に対応するなど、適切な対応を行うようにすることが必要</a:t>
            </a:r>
            <a:r>
              <a:rPr lang="ja-JP" altLang="en-US" sz="1300" b="1" u="sng" dirty="0">
                <a:solidFill>
                  <a:srgbClr val="C00000"/>
                </a:solidFill>
                <a:latin typeface="メイリオ" panose="020B0604030504040204" pitchFamily="50" charset="-128"/>
                <a:ea typeface="メイリオ" panose="020B0604030504040204" pitchFamily="50" charset="-128"/>
              </a:rPr>
              <a:t>。　　　　　　　　　　　　　　　</a:t>
            </a:r>
            <a:endParaRPr lang="en-US" altLang="ja-JP" sz="1300" b="1" u="sng" dirty="0">
              <a:solidFill>
                <a:srgbClr val="C00000"/>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79849747"/>
              </p:ext>
            </p:extLst>
          </p:nvPr>
        </p:nvGraphicFramePr>
        <p:xfrm>
          <a:off x="430808" y="1017137"/>
          <a:ext cx="9076444" cy="5646420"/>
        </p:xfrm>
        <a:graphic>
          <a:graphicData uri="http://schemas.openxmlformats.org/drawingml/2006/table">
            <a:tbl>
              <a:tblPr firstRow="1" bandRow="1">
                <a:tableStyleId>{5A111915-BE36-4E01-A7E5-04B1672EAD32}</a:tableStyleId>
              </a:tblPr>
              <a:tblGrid>
                <a:gridCol w="2019659">
                  <a:extLst>
                    <a:ext uri="{9D8B030D-6E8A-4147-A177-3AD203B41FA5}">
                      <a16:colId xmlns:a16="http://schemas.microsoft.com/office/drawing/2014/main" val="1569093490"/>
                    </a:ext>
                  </a:extLst>
                </a:gridCol>
                <a:gridCol w="3528392">
                  <a:extLst>
                    <a:ext uri="{9D8B030D-6E8A-4147-A177-3AD203B41FA5}">
                      <a16:colId xmlns:a16="http://schemas.microsoft.com/office/drawing/2014/main" val="1080165487"/>
                    </a:ext>
                  </a:extLst>
                </a:gridCol>
                <a:gridCol w="3528393">
                  <a:extLst>
                    <a:ext uri="{9D8B030D-6E8A-4147-A177-3AD203B41FA5}">
                      <a16:colId xmlns:a16="http://schemas.microsoft.com/office/drawing/2014/main" val="3869662770"/>
                    </a:ext>
                  </a:extLst>
                </a:gridCol>
              </a:tblGrid>
              <a:tr h="296496">
                <a:tc>
                  <a:txBody>
                    <a:bodyPr/>
                    <a:lstStyle/>
                    <a:p>
                      <a:pPr algn="ctr"/>
                      <a:r>
                        <a:rPr kumimoji="1" lang="ja-JP" altLang="en-US" sz="1400" dirty="0" smtClean="0"/>
                        <a:t>代表的な言動の類型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400" dirty="0" smtClean="0"/>
                        <a:t>該当すると考えられる例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400" dirty="0" smtClean="0"/>
                        <a:t>該当しないと考えられる例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72209173"/>
                  </a:ext>
                </a:extLst>
              </a:tr>
              <a:tr h="236265">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b="1" kern="1200" dirty="0" smtClean="0">
                          <a:effectLst/>
                        </a:rPr>
                        <a:t>⑴ </a:t>
                      </a:r>
                      <a:r>
                        <a:rPr kumimoji="1" lang="ja-JP" altLang="ja-JP" sz="1200" b="1" kern="1200" dirty="0" smtClean="0">
                          <a:effectLst/>
                        </a:rPr>
                        <a:t>身体的な攻撃</a:t>
                      </a:r>
                      <a:r>
                        <a:rPr kumimoji="1" lang="ja-JP" altLang="ja-JP" sz="1050" kern="1200" dirty="0" smtClean="0">
                          <a:effectLst/>
                        </a:rPr>
                        <a:t>（暴行・傷害）</a:t>
                      </a:r>
                      <a:endParaRPr kumimoji="1" lang="ja-JP" altLang="ja-JP" sz="105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200"/>
                        </a:lnSpc>
                      </a:pPr>
                      <a:r>
                        <a:rPr kumimoji="1" lang="ja-JP" altLang="en-US" sz="1100" kern="1200" dirty="0" smtClean="0">
                          <a:effectLst/>
                        </a:rPr>
                        <a:t>①</a:t>
                      </a:r>
                      <a:r>
                        <a:rPr kumimoji="1" lang="ja-JP" altLang="ja-JP" sz="1100" kern="1200" dirty="0" smtClean="0">
                          <a:effectLst/>
                        </a:rPr>
                        <a:t>　殴打、足蹴りを行</a:t>
                      </a:r>
                      <a:r>
                        <a:rPr kumimoji="1" lang="ja-JP" altLang="en-US" sz="1100" kern="1200" dirty="0" smtClean="0">
                          <a:effectLst/>
                        </a:rPr>
                        <a:t>う　　②</a:t>
                      </a:r>
                      <a:r>
                        <a:rPr kumimoji="1" lang="ja-JP" altLang="ja-JP" sz="1100" kern="1200" dirty="0" smtClean="0">
                          <a:effectLst/>
                        </a:rPr>
                        <a:t>相手に物を投げつける</a:t>
                      </a:r>
                      <a:endParaRPr kumimoji="1" lang="ja-JP"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kern="1200" dirty="0" smtClean="0">
                          <a:effectLst/>
                        </a:rPr>
                        <a:t>①</a:t>
                      </a:r>
                      <a:r>
                        <a:rPr kumimoji="1" lang="ja-JP" altLang="ja-JP" sz="1100" kern="1200" dirty="0" smtClean="0">
                          <a:effectLst/>
                        </a:rPr>
                        <a:t>　誤ってぶつかる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9179"/>
                  </a:ext>
                </a:extLst>
              </a:tr>
              <a:tr h="1368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effectLst/>
                        </a:rPr>
                        <a:t>⑵ </a:t>
                      </a:r>
                      <a:r>
                        <a:rPr kumimoji="1" lang="ja-JP" altLang="ja-JP" sz="1200" b="1" kern="1200" dirty="0" smtClean="0">
                          <a:effectLst/>
                        </a:rPr>
                        <a:t>精神的な攻撃</a:t>
                      </a:r>
                      <a:endParaRPr kumimoji="1" lang="en-US" altLang="ja-JP" sz="12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（脅迫・名誉棄損・侮辱・ひどい</a:t>
                      </a:r>
                      <a:endParaRPr kumimoji="1" lang="en-US" altLang="ja-JP" sz="10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暴言）</a:t>
                      </a:r>
                      <a:endParaRPr kumimoji="1" lang="ja-JP" altLang="ja-JP"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100" kern="1200" dirty="0" smtClean="0">
                          <a:effectLst/>
                        </a:rPr>
                        <a:t>①　人格を否定するような言動を行う</a:t>
                      </a:r>
                      <a:r>
                        <a:rPr kumimoji="1" lang="ja-JP" altLang="en-US" sz="1100" kern="1200" dirty="0" smtClean="0">
                          <a:effectLst/>
                        </a:rPr>
                        <a:t>。</a:t>
                      </a:r>
                      <a:r>
                        <a:rPr kumimoji="1" lang="ja-JP" altLang="ja-JP" sz="1100" kern="1200" dirty="0" smtClean="0">
                          <a:effectLst/>
                        </a:rPr>
                        <a:t>相手の性的指向・性自認に関する侮辱的な言動を含む。　</a:t>
                      </a:r>
                    </a:p>
                    <a:p>
                      <a:pPr marL="180975" indent="-180975">
                        <a:lnSpc>
                          <a:spcPts val="1300"/>
                        </a:lnSpc>
                      </a:pPr>
                      <a:r>
                        <a:rPr kumimoji="1" lang="ja-JP" altLang="ja-JP" sz="1100" kern="1200" dirty="0" smtClean="0">
                          <a:effectLst/>
                        </a:rPr>
                        <a:t>②　業務の遂行に関する必要以上に長時間にわたる厳しい叱責を繰り返し行う</a:t>
                      </a:r>
                    </a:p>
                    <a:p>
                      <a:pPr marL="180975" indent="-180975">
                        <a:lnSpc>
                          <a:spcPts val="1300"/>
                        </a:lnSpc>
                      </a:pPr>
                      <a:r>
                        <a:rPr kumimoji="1" lang="ja-JP" altLang="ja-JP" sz="1100" kern="1200" dirty="0" smtClean="0">
                          <a:effectLst/>
                        </a:rPr>
                        <a:t>③　他の労働者の面前における大声での威圧的な叱責を繰り返し行う</a:t>
                      </a:r>
                    </a:p>
                    <a:p>
                      <a:pPr marL="180975" indent="-180975">
                        <a:lnSpc>
                          <a:spcPts val="1300"/>
                        </a:lnSpc>
                      </a:pPr>
                      <a:r>
                        <a:rPr kumimoji="1" lang="ja-JP" altLang="ja-JP" sz="1100" kern="1200" dirty="0" smtClean="0">
                          <a:effectLst/>
                        </a:rPr>
                        <a:t>④　相手の能力を否定し、罵倒するような内容の電子メール等を当該相手を含む複数の労働者宛てに送信</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100" kern="1200" dirty="0" smtClean="0">
                          <a:effectLst/>
                        </a:rPr>
                        <a:t>①　遅刻など社会的ルールを欠いた言動が見られ、再三注意してもそれが改善されない労働者に対して一定程度強く注意</a:t>
                      </a:r>
                    </a:p>
                    <a:p>
                      <a:pPr marL="180975" indent="-180975">
                        <a:lnSpc>
                          <a:spcPts val="1200"/>
                        </a:lnSpc>
                      </a:pPr>
                      <a:r>
                        <a:rPr kumimoji="1" lang="ja-JP" altLang="ja-JP" sz="1100" kern="1200" dirty="0" smtClean="0">
                          <a:effectLst/>
                        </a:rPr>
                        <a:t>②　その企業の業務の内容や性質等に照らして重大な問題行動を行った労働者に対して、一定程度強く注意</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350305"/>
                  </a:ext>
                </a:extLst>
              </a:tr>
              <a:tr h="827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effectLst/>
                        </a:rPr>
                        <a:t>⑶ </a:t>
                      </a:r>
                      <a:r>
                        <a:rPr kumimoji="1" lang="ja-JP" altLang="ja-JP" sz="1200" b="1" kern="1200" dirty="0" smtClean="0">
                          <a:effectLst/>
                        </a:rPr>
                        <a:t>人間関係からの切り離し</a:t>
                      </a:r>
                      <a:endParaRPr kumimoji="1" lang="en-US" altLang="ja-JP" sz="12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（隔離・仲間外し・無視）</a:t>
                      </a:r>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100" kern="1200" dirty="0" smtClean="0">
                          <a:effectLst/>
                        </a:rPr>
                        <a:t>①　自身の意に沿わない労働者に対して、仕事を外し、長期間にわたり、別室に隔離したり、自宅研修させたりする</a:t>
                      </a:r>
                    </a:p>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100" kern="1200" dirty="0" smtClean="0">
                          <a:effectLst/>
                        </a:rPr>
                        <a:t>②　一人の労働者に対して同僚が集団で無視をし、職場で孤立させる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100" kern="1200" dirty="0" smtClean="0">
                          <a:effectLst/>
                        </a:rPr>
                        <a:t>①　新規に採用した労働者を育成するために短期間集中的に別室で研修等の教育を実施する</a:t>
                      </a:r>
                    </a:p>
                    <a:p>
                      <a:pPr marL="180975" indent="-180975">
                        <a:lnSpc>
                          <a:spcPts val="1200"/>
                        </a:lnSpc>
                      </a:pPr>
                      <a:r>
                        <a:rPr kumimoji="1" lang="ja-JP" altLang="ja-JP" sz="1100" kern="1200" dirty="0" smtClean="0">
                          <a:effectLst/>
                        </a:rPr>
                        <a:t>②　懲戒規定に基づき処分を受けた労働者に対し、通常の業務に復帰させるために、その前に、一時的に別室で必要な研修を受けさせる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161425"/>
                  </a:ext>
                </a:extLst>
              </a:tr>
              <a:tr h="1208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effectLst/>
                        </a:rPr>
                        <a:t>⑷ </a:t>
                      </a:r>
                      <a:r>
                        <a:rPr kumimoji="1" lang="ja-JP" altLang="ja-JP" sz="1200" b="1" kern="1200" dirty="0" smtClean="0">
                          <a:effectLst/>
                        </a:rPr>
                        <a:t>過大な要求</a:t>
                      </a:r>
                      <a:endParaRPr kumimoji="1" lang="en-US" altLang="ja-JP" sz="12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（業務上明らかに不要なことや遂行不可能なことの強制・仕事の妨害）</a:t>
                      </a:r>
                      <a:endParaRPr kumimoji="1" lang="ja-JP" altLang="ja-JP" sz="1000" i="1" kern="1200" dirty="0" smtClean="0">
                        <a:effectLst/>
                      </a:endParaRPr>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100" kern="1200" dirty="0" smtClean="0">
                          <a:effectLst/>
                        </a:rPr>
                        <a:t>①　長期間にわたる、肉体的苦痛を伴う過酷な環境下での勤務に直接関係のない作業を命ずる</a:t>
                      </a:r>
                    </a:p>
                    <a:p>
                      <a:pPr marL="180975" indent="-180975">
                        <a:lnSpc>
                          <a:spcPts val="1300"/>
                        </a:lnSpc>
                      </a:pPr>
                      <a:r>
                        <a:rPr kumimoji="1" lang="en-US" altLang="ja-JP" sz="1100" kern="1200" dirty="0" smtClean="0">
                          <a:effectLst/>
                        </a:rPr>
                        <a:t>②</a:t>
                      </a:r>
                      <a:r>
                        <a:rPr kumimoji="1" lang="ja-JP" altLang="ja-JP" sz="1100" kern="1200" dirty="0" smtClean="0">
                          <a:effectLst/>
                        </a:rPr>
                        <a:t>　新卒採用者に対し、必要な教育を行わないまま到底対応できないレベルの業績目標を課し、達成できなかったことに対し厳しく叱責する</a:t>
                      </a:r>
                    </a:p>
                    <a:p>
                      <a:pPr marL="180975" indent="-180975">
                        <a:lnSpc>
                          <a:spcPts val="1300"/>
                        </a:lnSpc>
                      </a:pPr>
                      <a:r>
                        <a:rPr kumimoji="1" lang="ja-JP" altLang="ja-JP" sz="1100" kern="1200" dirty="0" smtClean="0">
                          <a:effectLst/>
                        </a:rPr>
                        <a:t>③　労働者に業務とは関係のない私的な雑用の処理を強制的に行わせる</a:t>
                      </a:r>
                      <a:endParaRPr kumimoji="1" lang="ja-JP" altLang="ja-JP"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100" kern="1200" dirty="0" smtClean="0">
                          <a:effectLst/>
                        </a:rPr>
                        <a:t>①　労働者を育成するために現状よりも少し高いレベルの業務を任せる</a:t>
                      </a:r>
                      <a:endParaRPr kumimoji="1" lang="en-US" altLang="ja-JP" sz="1100" kern="1200" dirty="0" smtClean="0">
                        <a:effectLst/>
                      </a:endParaRPr>
                    </a:p>
                    <a:p>
                      <a:pPr marL="180975" indent="-180975">
                        <a:lnSpc>
                          <a:spcPts val="1300"/>
                        </a:lnSpc>
                        <a:tabLst>
                          <a:tab pos="85725" algn="l"/>
                        </a:tabLst>
                      </a:pPr>
                      <a:r>
                        <a:rPr kumimoji="1" lang="en-US" altLang="ja-JP" sz="1100" kern="1200" dirty="0" smtClean="0">
                          <a:effectLst/>
                        </a:rPr>
                        <a:t>②</a:t>
                      </a:r>
                      <a:r>
                        <a:rPr kumimoji="1" lang="ja-JP" altLang="ja-JP" sz="1100" kern="1200" dirty="0" smtClean="0">
                          <a:effectLst/>
                        </a:rPr>
                        <a:t>　業務の繁忙期に、業務上の必要性から、当該業務の担当者に通常時よりも一定程度多い業務の処理を任せる</a:t>
                      </a:r>
                    </a:p>
                    <a:p>
                      <a:pPr>
                        <a:lnSpc>
                          <a:spcPts val="1200"/>
                        </a:lnSpc>
                      </a:pP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752287"/>
                  </a:ext>
                </a:extLst>
              </a:tr>
              <a:tr h="708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effectLst/>
                        </a:rPr>
                        <a:t>⑸ </a:t>
                      </a:r>
                      <a:r>
                        <a:rPr kumimoji="1" lang="ja-JP" altLang="ja-JP" sz="1200" b="1" kern="1200" dirty="0" smtClean="0">
                          <a:effectLst/>
                        </a:rPr>
                        <a:t>過小な要求</a:t>
                      </a:r>
                      <a:endParaRPr kumimoji="1" lang="en-US" altLang="ja-JP" sz="12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（業務上の合理性なく能力や経験とかけ離れた程度の低い仕事を命じることや仕事を与えないこと）</a:t>
                      </a: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100" kern="1200" dirty="0" smtClean="0">
                          <a:effectLst/>
                        </a:rPr>
                        <a:t>①　管理職である労働者を退職させるため、誰でも遂行可能な業務を行わせる</a:t>
                      </a:r>
                      <a:endParaRPr kumimoji="1" lang="en-US" altLang="ja-JP" sz="1100" kern="1200" dirty="0" smtClean="0">
                        <a:effectLst/>
                      </a:endParaRPr>
                    </a:p>
                    <a:p>
                      <a:pPr marL="180975" indent="-180975">
                        <a:lnSpc>
                          <a:spcPts val="1200"/>
                        </a:lnSpc>
                      </a:pPr>
                      <a:r>
                        <a:rPr kumimoji="1" lang="ja-JP" altLang="ja-JP" sz="1100" kern="1200" dirty="0" smtClean="0">
                          <a:effectLst/>
                        </a:rPr>
                        <a:t>②　気にいらない労働者に対して嫌がらせのために仕事を与えない</a:t>
                      </a:r>
                      <a:endParaRPr kumimoji="1" lang="ja-JP"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100" kern="1200" dirty="0" smtClean="0">
                          <a:effectLst/>
                        </a:rPr>
                        <a:t>①　労働者の能力に応じて、一定程度業務内容や業務量を軽減する</a:t>
                      </a:r>
                    </a:p>
                    <a:p>
                      <a:pPr>
                        <a:lnSpc>
                          <a:spcPts val="1200"/>
                        </a:lnSpc>
                      </a:pP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553792"/>
                  </a:ext>
                </a:extLst>
              </a:tr>
              <a:tr h="84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effectLst/>
                        </a:rPr>
                        <a:t>⑹ </a:t>
                      </a:r>
                      <a:r>
                        <a:rPr kumimoji="1" lang="ja-JP" altLang="ja-JP" sz="1200" b="1" kern="1200" dirty="0" smtClean="0">
                          <a:effectLst/>
                        </a:rPr>
                        <a:t>個の侵害</a:t>
                      </a:r>
                      <a:endParaRPr kumimoji="1" lang="en-US" altLang="ja-JP" sz="12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（私的なことに過度に立ち入る</a:t>
                      </a:r>
                      <a:endParaRPr kumimoji="1" lang="en-US" altLang="ja-JP" sz="10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effectLst/>
                        </a:rPr>
                        <a:t>こと）</a:t>
                      </a:r>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100" kern="1200" dirty="0" smtClean="0">
                          <a:effectLst/>
                        </a:rPr>
                        <a:t>①　労働者を職場外でも継続的に監視したり、私物の写真撮影をしたりする</a:t>
                      </a:r>
                    </a:p>
                    <a:p>
                      <a:pPr marL="180975" indent="-180975">
                        <a:lnSpc>
                          <a:spcPts val="1200"/>
                        </a:lnSpc>
                      </a:pPr>
                      <a:r>
                        <a:rPr kumimoji="1" lang="ja-JP" altLang="ja-JP" sz="1100" kern="1200" dirty="0" smtClean="0">
                          <a:effectLst/>
                        </a:rPr>
                        <a:t>②　労働者の性的指向・性自認や病歴、不妊治療等の機微な個人情報について、当該労働者の了解を得ずに他の労働者に暴露する</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100" kern="1200" dirty="0" smtClean="0">
                          <a:effectLst/>
                        </a:rPr>
                        <a:t>①　労働者への配慮を目的として、労働者の家族の状況等についてヒアリングを行う</a:t>
                      </a:r>
                    </a:p>
                    <a:p>
                      <a:pPr marL="180975" indent="-180975">
                        <a:lnSpc>
                          <a:spcPts val="1200"/>
                        </a:lnSpc>
                      </a:pPr>
                      <a:r>
                        <a:rPr kumimoji="1" lang="ja-JP" altLang="ja-JP" sz="1100" kern="1200" dirty="0" smtClean="0">
                          <a:effectLst/>
                        </a:rPr>
                        <a:t>②　労働者の了解を得て、当該労働者の機微な個人情報</a:t>
                      </a:r>
                      <a:r>
                        <a:rPr kumimoji="1" lang="ja-JP" altLang="en-US" sz="1100" kern="1200" dirty="0" smtClean="0">
                          <a:effectLst/>
                        </a:rPr>
                        <a:t>（左記）</a:t>
                      </a:r>
                      <a:r>
                        <a:rPr kumimoji="1" lang="ja-JP" altLang="ja-JP" sz="1100" kern="1200" dirty="0" smtClean="0">
                          <a:effectLst/>
                        </a:rPr>
                        <a:t>について、必要な範囲で人事労務部門の担当者に伝達し、配慮を促す</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223079"/>
                  </a:ext>
                </a:extLst>
              </a:tr>
            </a:tbl>
          </a:graphicData>
        </a:graphic>
      </p:graphicFrame>
      <p:sp>
        <p:nvSpPr>
          <p:cNvPr id="2" name="正方形/長方形 1"/>
          <p:cNvSpPr/>
          <p:nvPr/>
        </p:nvSpPr>
        <p:spPr>
          <a:xfrm>
            <a:off x="720558" y="6663557"/>
            <a:ext cx="8496944" cy="261610"/>
          </a:xfrm>
          <a:prstGeom prst="rect">
            <a:avLst/>
          </a:prstGeom>
        </p:spPr>
        <p:txBody>
          <a:bodyPr wrap="square">
            <a:spAutoFit/>
          </a:bodyPr>
          <a:lstStyle/>
          <a:p>
            <a:pPr marL="266700" indent="152400" algn="just"/>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★新型コロナウイルスに関連したいじめ・嫌がらせ等は、職場におけるパワーハラスメントに</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該当</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する場合があります。</a:t>
            </a:r>
            <a:endParaRPr lang="ja-JP"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1"/>
          <p:cNvSpPr txBox="1"/>
          <p:nvPr/>
        </p:nvSpPr>
        <p:spPr>
          <a:xfrm>
            <a:off x="16824" y="12298"/>
            <a:ext cx="9904413" cy="444219"/>
          </a:xfrm>
          <a:prstGeom prst="rect">
            <a:avLst/>
          </a:prstGeom>
          <a:solidFill>
            <a:srgbClr val="7CBF33"/>
          </a:solidFill>
          <a:ln w="6350">
            <a:noFill/>
          </a:ln>
          <a:effectLst/>
        </p:spPr>
        <p:txBody>
          <a:bodyPr rot="0" spcFirstLastPara="0" vert="horz" wrap="square" lIns="84331" tIns="42166" rIns="84331" bIns="42166" numCol="1" spcCol="0" rtlCol="0" fromWordArt="0" anchor="ctr" anchorCtr="0" forceAA="0" compatLnSpc="1">
            <a:prstTxWarp prst="textNoShape">
              <a:avLst/>
            </a:prstTxWarp>
            <a:noAutofit/>
          </a:bodyPr>
          <a:lstStyle/>
          <a:p>
            <a:pPr marR="199126" algn="ctr" defTabSz="914400">
              <a:lnSpc>
                <a:spcPts val="2768"/>
              </a:lnSpc>
              <a:spcBef>
                <a:spcPts val="2768"/>
              </a:spcBef>
              <a:defRPr/>
            </a:pPr>
            <a:r>
              <a:rPr kumimoji="0" lang="ja-JP" altLang="en-US" sz="221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846" b="1" kern="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職場におけるパワハラに該当すると考えられる例／該当しないと考えられる例</a:t>
            </a:r>
            <a:endParaRPr kumimoji="0" lang="ja-JP" altLang="en-US" sz="1846" b="1" kern="1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DB02525F-3D89-45E3-BA88-8C2428FA9C14}" type="slidenum">
              <a:rPr lang="ja-JP" altLang="en-US" smtClean="0">
                <a:solidFill>
                  <a:prstClr val="black">
                    <a:tint val="75000"/>
                  </a:prstClr>
                </a:solidFill>
              </a:rPr>
              <a:pPr>
                <a:defRPr/>
              </a:pPr>
              <a:t>8</a:t>
            </a:fld>
            <a:endParaRPr lang="ja-JP" altLang="en-US" dirty="0">
              <a:solidFill>
                <a:prstClr val="black">
                  <a:tint val="75000"/>
                </a:prstClr>
              </a:solidFill>
            </a:endParaRPr>
          </a:p>
        </p:txBody>
      </p:sp>
      <p:sp>
        <p:nvSpPr>
          <p:cNvPr id="8" name="スライド番号プレースホルダー 3"/>
          <p:cNvSpPr txBox="1">
            <a:spLocks/>
          </p:cNvSpPr>
          <p:nvPr/>
        </p:nvSpPr>
        <p:spPr>
          <a:xfrm>
            <a:off x="9183470" y="6493718"/>
            <a:ext cx="722530" cy="365125"/>
          </a:xfrm>
          <a:prstGeom prst="rect">
            <a:avLst/>
          </a:prstGeom>
        </p:spPr>
        <p:txBody>
          <a:bodyPr vert="horz" lIns="91247" tIns="45621" rIns="91247" bIns="45621" rtlCol="0" anchor="ctr"/>
          <a:lstStyle>
            <a:defPPr>
              <a:defRPr lang="ja-JP"/>
            </a:defPPr>
            <a:lvl1pPr marL="0" algn="r" defTabSz="912750" rtl="0" eaLnBrk="1" latinLnBrk="0" hangingPunct="1">
              <a:defRPr kumimoji="1" sz="1400" kern="1200">
                <a:solidFill>
                  <a:schemeClr val="tx1">
                    <a:tint val="75000"/>
                  </a:schemeClr>
                </a:solidFill>
                <a:latin typeface="HG丸ｺﾞｼｯｸM-PRO" panose="020F0600000000000000" pitchFamily="50" charset="-128"/>
                <a:ea typeface="HG丸ｺﾞｼｯｸM-PRO" panose="020F0600000000000000" pitchFamily="50" charset="-128"/>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58770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0.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defRPr sz="1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4.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9.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13745</TotalTime>
  <Words>7152</Words>
  <Application>Microsoft Office PowerPoint</Application>
  <PresentationFormat>A4 210 x 297 mm</PresentationFormat>
  <Paragraphs>400</Paragraphs>
  <Slides>21</Slides>
  <Notes>10</Notes>
  <HiddenSlides>0</HiddenSlides>
  <MMClips>0</MMClips>
  <ScaleCrop>false</ScaleCrop>
  <HeadingPairs>
    <vt:vector size="6" baseType="variant">
      <vt:variant>
        <vt:lpstr>使用されているフォント</vt:lpstr>
      </vt:variant>
      <vt:variant>
        <vt:i4>14</vt:i4>
      </vt:variant>
      <vt:variant>
        <vt:lpstr>テーマ</vt:lpstr>
      </vt:variant>
      <vt:variant>
        <vt:i4>12</vt:i4>
      </vt:variant>
      <vt:variant>
        <vt:lpstr>スライド タイトル</vt:lpstr>
      </vt:variant>
      <vt:variant>
        <vt:i4>21</vt:i4>
      </vt:variant>
    </vt:vector>
  </HeadingPairs>
  <TitlesOfParts>
    <vt:vector size="47" baseType="lpstr">
      <vt:lpstr>HG丸ｺﾞｼｯｸM-PRO</vt:lpstr>
      <vt:lpstr>Meiryo UI</vt:lpstr>
      <vt:lpstr>ＭＳ Ｐゴシック</vt:lpstr>
      <vt:lpstr>ＭＳ ゴシック</vt:lpstr>
      <vt:lpstr>ＭＳ 明朝</vt:lpstr>
      <vt:lpstr>Noto Sans CJK JP DemiLight</vt:lpstr>
      <vt:lpstr>新細明體</vt:lpstr>
      <vt:lpstr>Meiryo</vt:lpstr>
      <vt:lpstr>Meiryo</vt:lpstr>
      <vt:lpstr>游ゴシック</vt:lpstr>
      <vt:lpstr>Arial</vt:lpstr>
      <vt:lpstr>Calibri</vt:lpstr>
      <vt:lpstr>Times New Roman</vt:lpstr>
      <vt:lpstr>Wingdings</vt:lpstr>
      <vt:lpstr>9_デザインの設定</vt:lpstr>
      <vt:lpstr>10_デザインの設定</vt:lpstr>
      <vt:lpstr>11_デザインの設定</vt:lpstr>
      <vt:lpstr>12_デザインの設定</vt:lpstr>
      <vt:lpstr>デザインの設定</vt:lpstr>
      <vt:lpstr>13_デザインの設定</vt:lpstr>
      <vt:lpstr>1_デザインの設定</vt:lpstr>
      <vt:lpstr>3_デザインの設定</vt:lpstr>
      <vt:lpstr>2_デザインの設定</vt:lpstr>
      <vt:lpstr>1_Office テーマ</vt:lpstr>
      <vt:lpstr>2_Office ​​テーマ</vt:lpstr>
      <vt:lpstr>Office ​​テーマ</vt:lpstr>
      <vt:lpstr>労働施策総合推進法に基づく 「パワーハラスメント防止措置」が 中小企業にも義務化されます！</vt:lpstr>
      <vt:lpstr>１　職場におけるハラスメントとは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ハラスメント防止のために事業主が講ずべき措置等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参考</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ダイバーシティ推進と働き方改革</dc:title>
  <dc:creator>厚生労働省ネットワークシステム</dc:creator>
  <cp:lastModifiedBy>渡部 龍(watanabe-ryuu.b35)</cp:lastModifiedBy>
  <cp:revision>1024</cp:revision>
  <cp:lastPrinted>2022-01-24T03:59:53Z</cp:lastPrinted>
  <dcterms:created xsi:type="dcterms:W3CDTF">2016-08-10T04:12:17Z</dcterms:created>
  <dcterms:modified xsi:type="dcterms:W3CDTF">2022-02-28T00:22:19Z</dcterms:modified>
</cp:coreProperties>
</file>