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36"/>
  </p:notesMasterIdLst>
  <p:sldIdLst>
    <p:sldId id="548" r:id="rId5"/>
    <p:sldId id="549" r:id="rId6"/>
    <p:sldId id="594" r:id="rId7"/>
    <p:sldId id="595" r:id="rId8"/>
    <p:sldId id="596" r:id="rId9"/>
    <p:sldId id="597" r:id="rId10"/>
    <p:sldId id="598" r:id="rId11"/>
    <p:sldId id="599" r:id="rId12"/>
    <p:sldId id="600" r:id="rId13"/>
    <p:sldId id="601" r:id="rId14"/>
    <p:sldId id="622" r:id="rId15"/>
    <p:sldId id="553" r:id="rId16"/>
    <p:sldId id="546" r:id="rId17"/>
    <p:sldId id="554" r:id="rId18"/>
    <p:sldId id="563" r:id="rId19"/>
    <p:sldId id="558" r:id="rId20"/>
    <p:sldId id="559" r:id="rId21"/>
    <p:sldId id="556" r:id="rId22"/>
    <p:sldId id="557" r:id="rId23"/>
    <p:sldId id="560" r:id="rId24"/>
    <p:sldId id="613" r:id="rId25"/>
    <p:sldId id="623" r:id="rId26"/>
    <p:sldId id="542" r:id="rId27"/>
    <p:sldId id="564" r:id="rId28"/>
    <p:sldId id="616" r:id="rId29"/>
    <p:sldId id="621" r:id="rId30"/>
    <p:sldId id="614" r:id="rId31"/>
    <p:sldId id="606" r:id="rId32"/>
    <p:sldId id="607" r:id="rId33"/>
    <p:sldId id="612" r:id="rId34"/>
    <p:sldId id="608" r:id="rId3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厚生労働省ネットワークシステム５" initials="u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7B"/>
    <a:srgbClr val="DB4D6D"/>
    <a:srgbClr val="BC0665"/>
    <a:srgbClr val="0277C6"/>
    <a:srgbClr val="E1FCFF"/>
    <a:srgbClr val="EFFDFF"/>
    <a:srgbClr val="DFFBFF"/>
    <a:srgbClr val="00A1DA"/>
    <a:srgbClr val="0281D8"/>
    <a:srgbClr val="0182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1" autoAdjust="0"/>
    <p:restoredTop sz="94333" autoAdjust="0"/>
  </p:normalViewPr>
  <p:slideViewPr>
    <p:cSldViewPr>
      <p:cViewPr varScale="1">
        <p:scale>
          <a:sx n="69" d="100"/>
          <a:sy n="69" d="100"/>
        </p:scale>
        <p:origin x="1242" y="66"/>
      </p:cViewPr>
      <p:guideLst>
        <p:guide orient="horz" pos="2205"/>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1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1" i="0" u="none" strike="noStrike" kern="1200" cap="all" spc="120" normalizeH="0" baseline="0">
                <a:solidFill>
                  <a:sysClr val="windowText" lastClr="000000"/>
                </a:solidFill>
                <a:latin typeface="+mn-lt"/>
                <a:ea typeface="+mn-ea"/>
                <a:cs typeface="+mn-cs"/>
              </a:defRPr>
            </a:pPr>
            <a:r>
              <a:rPr lang="en-US" sz="1400" b="1" dirty="0" smtClean="0"/>
              <a:t>【</a:t>
            </a:r>
            <a:r>
              <a:rPr lang="ja-JP" sz="1400" b="1" dirty="0"/>
              <a:t>女性</a:t>
            </a:r>
            <a:r>
              <a:rPr lang="en-US" sz="1400" b="1" dirty="0"/>
              <a:t>】</a:t>
            </a:r>
            <a:endParaRPr lang="ja-JP" sz="1400" b="1" dirty="0"/>
          </a:p>
        </c:rich>
      </c:tx>
      <c:layout>
        <c:manualLayout>
          <c:xMode val="edge"/>
          <c:yMode val="edge"/>
          <c:x val="0.4436225694444445"/>
          <c:y val="2.9171794871794873E-2"/>
        </c:manualLayout>
      </c:layout>
      <c:overlay val="0"/>
      <c:spPr>
        <a:noFill/>
        <a:ln>
          <a:noFill/>
        </a:ln>
        <a:effectLst/>
      </c:spPr>
      <c:txPr>
        <a:bodyPr rot="0" spcFirstLastPara="1" vertOverflow="ellipsis" vert="horz" wrap="square" anchor="ctr" anchorCtr="1"/>
        <a:lstStyle/>
        <a:p>
          <a:pPr algn="l">
            <a:defRPr sz="1400" b="1" i="0" u="none" strike="noStrike" kern="1200" cap="all" spc="120" normalizeH="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9.7406250000000014E-2"/>
          <c:y val="0.24306794871794876"/>
          <c:w val="0.87907523148148148"/>
          <c:h val="0.38730384615384622"/>
        </c:manualLayout>
      </c:layout>
      <c:lineChart>
        <c:grouping val="standard"/>
        <c:varyColors val="0"/>
        <c:ser>
          <c:idx val="0"/>
          <c:order val="0"/>
          <c:tx>
            <c:v>女性：全国</c:v>
          </c:tx>
          <c:spPr>
            <a:ln w="19050" cap="rnd">
              <a:solidFill>
                <a:schemeClr val="accent1"/>
              </a:solidFill>
              <a:round/>
            </a:ln>
            <a:effectLst/>
          </c:spPr>
          <c:marker>
            <c:symbol val="diamond"/>
            <c:size val="6"/>
            <c:spPr>
              <a:solidFill>
                <a:schemeClr val="accent1"/>
              </a:solidFill>
              <a:ln w="9525">
                <a:solidFill>
                  <a:schemeClr val="accent1"/>
                </a:solidFill>
                <a:round/>
              </a:ln>
              <a:effectLst/>
            </c:spPr>
          </c:marker>
          <c:dLbls>
            <c:dLbl>
              <c:idx val="12"/>
              <c:layout>
                <c:manualLayout>
                  <c:x val="-3.1064439946018894E-2"/>
                  <c:y val="3.72559523809523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0C6-4883-B899-9E2EBFDD1456}"/>
                </c:ext>
              </c:extLst>
            </c:dLbl>
            <c:dLbl>
              <c:idx val="13"/>
              <c:layout>
                <c:manualLayout>
                  <c:x val="-3.5971574790405539E-2"/>
                  <c:y val="4.67129629629629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0C6-4883-B899-9E2EBFDD1456}"/>
                </c:ext>
              </c:extLst>
            </c:dLbl>
            <c:dLbl>
              <c:idx val="14"/>
              <c:layout>
                <c:manualLayout>
                  <c:x val="-2.6779689608636977E-2"/>
                  <c:y val="3.473611111111106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C6-4883-B899-9E2EBFDD1456}"/>
                </c:ext>
              </c:extLst>
            </c:dLbl>
            <c:dLbl>
              <c:idx val="15"/>
              <c:layout>
                <c:manualLayout>
                  <c:x val="-2.0222081801276406E-2"/>
                  <c:y val="3.960395614243671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0C6-4883-B899-9E2EBFDD1456}"/>
                </c:ext>
              </c:extLst>
            </c:dLbl>
            <c:dLbl>
              <c:idx val="16"/>
              <c:layout>
                <c:manualLayout>
                  <c:x val="-2.6779689608637081E-2"/>
                  <c:y val="3.22162698412698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0C6-4883-B899-9E2EBFDD1456}"/>
                </c:ext>
              </c:extLst>
            </c:dLbl>
            <c:dLbl>
              <c:idx val="17"/>
              <c:layout>
                <c:manualLayout>
                  <c:x val="-2.6021592442645181E-2"/>
                  <c:y val="3.977579365079365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0C6-4883-B899-9E2EBFDD1456}"/>
                </c:ext>
              </c:extLst>
            </c:dLbl>
            <c:spPr>
              <a:noFill/>
              <a:ln>
                <a:noFill/>
              </a:ln>
              <a:effectLst/>
            </c:spPr>
            <c:txPr>
              <a:bodyPr rot="0" spcFirstLastPara="1" vertOverflow="ellipsis" vert="horz" wrap="square" anchor="ctr" anchorCtr="1"/>
              <a:lstStyle/>
              <a:p>
                <a:pPr>
                  <a:defRPr sz="1100" b="0" i="0" u="none" strike="noStrike" kern="1200" baseline="0">
                    <a:solidFill>
                      <a:schemeClr val="accent1">
                        <a:lumMod val="7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'女性労働の概況（22）'!$A$5:$A$22</c:f>
              <c:strCache>
                <c:ptCount val="18"/>
                <c:pt idx="0">
                  <c:v>平成11年</c:v>
                </c:pt>
                <c:pt idx="1">
                  <c:v>平成14年</c:v>
                </c:pt>
                <c:pt idx="2">
                  <c:v>平成17年</c:v>
                </c:pt>
                <c:pt idx="3">
                  <c:v>平成18年</c:v>
                </c:pt>
                <c:pt idx="4">
                  <c:v>平成19年</c:v>
                </c:pt>
                <c:pt idx="5">
                  <c:v>平成20年</c:v>
                </c:pt>
                <c:pt idx="6">
                  <c:v>平成21年</c:v>
                </c:pt>
                <c:pt idx="7">
                  <c:v>平成22年</c:v>
                </c:pt>
                <c:pt idx="8">
                  <c:v>平成23年</c:v>
                </c:pt>
                <c:pt idx="9">
                  <c:v>平成24年</c:v>
                </c:pt>
                <c:pt idx="10">
                  <c:v>平成25年</c:v>
                </c:pt>
                <c:pt idx="11">
                  <c:v>平成26年</c:v>
                </c:pt>
                <c:pt idx="12">
                  <c:v>平成27年</c:v>
                </c:pt>
                <c:pt idx="13">
                  <c:v>平成28年</c:v>
                </c:pt>
                <c:pt idx="14">
                  <c:v>平成29年</c:v>
                </c:pt>
                <c:pt idx="15">
                  <c:v>平成30年</c:v>
                </c:pt>
                <c:pt idx="16">
                  <c:v>令和元年</c:v>
                </c:pt>
                <c:pt idx="17">
                  <c:v>令和2年</c:v>
                </c:pt>
              </c:strCache>
            </c:strRef>
          </c:cat>
          <c:val>
            <c:numRef>
              <c:f>'女性労働の概況（22）'!$B$5:$B$22</c:f>
              <c:numCache>
                <c:formatCode>0.0_ </c:formatCode>
                <c:ptCount val="18"/>
                <c:pt idx="0">
                  <c:v>56.4</c:v>
                </c:pt>
                <c:pt idx="1">
                  <c:v>64</c:v>
                </c:pt>
                <c:pt idx="2">
                  <c:v>70.599999999999994</c:v>
                </c:pt>
                <c:pt idx="3">
                  <c:v>72.3</c:v>
                </c:pt>
                <c:pt idx="4">
                  <c:v>89.7</c:v>
                </c:pt>
                <c:pt idx="5">
                  <c:v>90.6</c:v>
                </c:pt>
                <c:pt idx="6">
                  <c:v>85.6</c:v>
                </c:pt>
                <c:pt idx="7">
                  <c:v>83.7</c:v>
                </c:pt>
                <c:pt idx="8">
                  <c:v>87.8</c:v>
                </c:pt>
                <c:pt idx="9">
                  <c:v>83.6</c:v>
                </c:pt>
                <c:pt idx="10">
                  <c:v>83</c:v>
                </c:pt>
                <c:pt idx="11">
                  <c:v>86.6</c:v>
                </c:pt>
                <c:pt idx="12">
                  <c:v>81.5</c:v>
                </c:pt>
                <c:pt idx="13" formatCode="0.0_);[Red]\(0.0\)">
                  <c:v>81.8</c:v>
                </c:pt>
                <c:pt idx="14" formatCode="0.0_);[Red]\(0.0\)">
                  <c:v>83.2</c:v>
                </c:pt>
                <c:pt idx="15" formatCode="0.0_);[Red]\(0.0\)">
                  <c:v>82.2</c:v>
                </c:pt>
                <c:pt idx="16" formatCode="0.0_);[Red]\(0.0\)">
                  <c:v>83</c:v>
                </c:pt>
                <c:pt idx="17" formatCode="0.0_);[Red]\(0.0\)">
                  <c:v>81.599999999999994</c:v>
                </c:pt>
              </c:numCache>
            </c:numRef>
          </c:val>
          <c:smooth val="0"/>
          <c:extLst>
            <c:ext xmlns:c16="http://schemas.microsoft.com/office/drawing/2014/chart" uri="{C3380CC4-5D6E-409C-BE32-E72D297353CC}">
              <c16:uniqueId val="{00000006-20C6-4883-B899-9E2EBFDD1456}"/>
            </c:ext>
          </c:extLst>
        </c:ser>
        <c:ser>
          <c:idx val="1"/>
          <c:order val="1"/>
          <c:tx>
            <c:v>女性：愛媛</c:v>
          </c:tx>
          <c:spPr>
            <a:ln w="22225" cap="rnd">
              <a:solidFill>
                <a:schemeClr val="accent2"/>
              </a:solidFill>
              <a:prstDash val="sysDot"/>
              <a:round/>
            </a:ln>
            <a:effectLst/>
          </c:spPr>
          <c:marker>
            <c:symbol val="square"/>
            <c:size val="6"/>
            <c:spPr>
              <a:solidFill>
                <a:schemeClr val="accent2"/>
              </a:solidFill>
              <a:ln w="9525">
                <a:solidFill>
                  <a:schemeClr val="accent2"/>
                </a:solidFill>
                <a:round/>
              </a:ln>
              <a:effectLst/>
            </c:spPr>
          </c:marker>
          <c:dLbls>
            <c:dLbl>
              <c:idx val="12"/>
              <c:layout>
                <c:manualLayout>
                  <c:x val="-2.535143949617634E-2"/>
                  <c:y val="-3.221607142857142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0C6-4883-B899-9E2EBFDD1456}"/>
                </c:ext>
              </c:extLst>
            </c:dLbl>
            <c:dLbl>
              <c:idx val="13"/>
              <c:layout>
                <c:manualLayout>
                  <c:x val="-2.3117296446243919E-2"/>
                  <c:y val="-4.30448717948717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C6-4883-B899-9E2EBFDD1456}"/>
                </c:ext>
              </c:extLst>
            </c:dLbl>
            <c:dLbl>
              <c:idx val="14"/>
              <c:layout>
                <c:manualLayout>
                  <c:x val="-2.8207939721097617E-2"/>
                  <c:y val="-3.221607142857142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0C6-4883-B899-9E2EBFDD1456}"/>
                </c:ext>
              </c:extLst>
            </c:dLbl>
            <c:dLbl>
              <c:idx val="15"/>
              <c:layout>
                <c:manualLayout>
                  <c:x val="-3.1676222117877309E-2"/>
                  <c:y val="-4.93604875086540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C6-4883-B899-9E2EBFDD1456}"/>
                </c:ext>
              </c:extLst>
            </c:dLbl>
            <c:dLbl>
              <c:idx val="16"/>
              <c:layout>
                <c:manualLayout>
                  <c:x val="-2.6779689608637081E-2"/>
                  <c:y val="-3.97755952380952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0C6-4883-B899-9E2EBFDD1456}"/>
                </c:ext>
              </c:extLst>
            </c:dLbl>
            <c:dLbl>
              <c:idx val="17"/>
              <c:layout>
                <c:manualLayout>
                  <c:x val="-2.1736842105263159E-2"/>
                  <c:y val="-3.4735912698412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0C6-4883-B899-9E2EBFDD1456}"/>
                </c:ext>
              </c:extLst>
            </c:dLbl>
            <c:spPr>
              <a:noFill/>
              <a:ln>
                <a:noFill/>
              </a:ln>
              <a:effectLst/>
            </c:spPr>
            <c:txPr>
              <a:bodyPr rot="0" spcFirstLastPara="1" vertOverflow="ellipsis" vert="horz" wrap="square" anchor="ctr" anchorCtr="1"/>
              <a:lstStyle/>
              <a:p>
                <a:pPr>
                  <a:defRPr sz="1100" b="0" i="0" u="none" strike="noStrike" kern="1200" baseline="0">
                    <a:solidFill>
                      <a:srgbClr val="C00000"/>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'女性労働の概況（22）'!$A$5:$A$22</c:f>
              <c:strCache>
                <c:ptCount val="18"/>
                <c:pt idx="0">
                  <c:v>平成11年</c:v>
                </c:pt>
                <c:pt idx="1">
                  <c:v>平成14年</c:v>
                </c:pt>
                <c:pt idx="2">
                  <c:v>平成17年</c:v>
                </c:pt>
                <c:pt idx="3">
                  <c:v>平成18年</c:v>
                </c:pt>
                <c:pt idx="4">
                  <c:v>平成19年</c:v>
                </c:pt>
                <c:pt idx="5">
                  <c:v>平成20年</c:v>
                </c:pt>
                <c:pt idx="6">
                  <c:v>平成21年</c:v>
                </c:pt>
                <c:pt idx="7">
                  <c:v>平成22年</c:v>
                </c:pt>
                <c:pt idx="8">
                  <c:v>平成23年</c:v>
                </c:pt>
                <c:pt idx="9">
                  <c:v>平成24年</c:v>
                </c:pt>
                <c:pt idx="10">
                  <c:v>平成25年</c:v>
                </c:pt>
                <c:pt idx="11">
                  <c:v>平成26年</c:v>
                </c:pt>
                <c:pt idx="12">
                  <c:v>平成27年</c:v>
                </c:pt>
                <c:pt idx="13">
                  <c:v>平成28年</c:v>
                </c:pt>
                <c:pt idx="14">
                  <c:v>平成29年</c:v>
                </c:pt>
                <c:pt idx="15">
                  <c:v>平成30年</c:v>
                </c:pt>
                <c:pt idx="16">
                  <c:v>令和元年</c:v>
                </c:pt>
                <c:pt idx="17">
                  <c:v>令和2年</c:v>
                </c:pt>
              </c:strCache>
            </c:strRef>
          </c:cat>
          <c:val>
            <c:numRef>
              <c:f>'女性労働の概況（22）'!$C$5:$C$22</c:f>
              <c:numCache>
                <c:formatCode>General</c:formatCode>
                <c:ptCount val="18"/>
                <c:pt idx="6" formatCode="0.0_ ">
                  <c:v>79.099999999999994</c:v>
                </c:pt>
                <c:pt idx="8" formatCode="0.0_ ">
                  <c:v>78.7</c:v>
                </c:pt>
                <c:pt idx="10" formatCode="0.0_ ">
                  <c:v>81.2</c:v>
                </c:pt>
                <c:pt idx="12" formatCode="0.0_ ">
                  <c:v>83.1</c:v>
                </c:pt>
                <c:pt idx="14" formatCode="0.0_);[Red]\(0.0\)">
                  <c:v>91.7</c:v>
                </c:pt>
                <c:pt idx="16" formatCode="0.0_);[Red]\(0.0\)">
                  <c:v>88.8</c:v>
                </c:pt>
              </c:numCache>
            </c:numRef>
          </c:val>
          <c:smooth val="0"/>
          <c:extLst>
            <c:ext xmlns:c16="http://schemas.microsoft.com/office/drawing/2014/chart" uri="{C3380CC4-5D6E-409C-BE32-E72D297353CC}">
              <c16:uniqueId val="{0000000D-20C6-4883-B899-9E2EBFDD1456}"/>
            </c:ext>
          </c:extLst>
        </c:ser>
        <c:dLbls>
          <c:showLegendKey val="0"/>
          <c:showVal val="0"/>
          <c:showCatName val="0"/>
          <c:showSerName val="0"/>
          <c:showPercent val="0"/>
          <c:showBubbleSize val="0"/>
        </c:dLbls>
        <c:marker val="1"/>
        <c:smooth val="0"/>
        <c:axId val="779826864"/>
        <c:axId val="779824896"/>
      </c:lineChart>
      <c:catAx>
        <c:axId val="779826864"/>
        <c:scaling>
          <c:orientation val="minMax"/>
        </c:scaling>
        <c:delete val="0"/>
        <c:axPos val="b"/>
        <c:title>
          <c:tx>
            <c:rich>
              <a:bodyPr rot="0" spcFirstLastPara="1" vertOverflow="ellipsis" vert="horz" wrap="square" anchor="ctr" anchorCtr="1"/>
              <a:lstStyle/>
              <a:p>
                <a:pPr>
                  <a:defRPr sz="1100" b="0" i="0" u="none" strike="noStrike" kern="1200" cap="all" baseline="0">
                    <a:solidFill>
                      <a:sysClr val="windowText" lastClr="000000"/>
                    </a:solidFill>
                    <a:latin typeface="+mn-lt"/>
                    <a:ea typeface="+mn-ea"/>
                    <a:cs typeface="+mn-cs"/>
                  </a:defRPr>
                </a:pPr>
                <a:r>
                  <a:rPr lang="ja-JP"/>
                  <a:t>（年度）</a:t>
                </a:r>
              </a:p>
            </c:rich>
          </c:tx>
          <c:layout>
            <c:manualLayout>
              <c:xMode val="edge"/>
              <c:yMode val="edge"/>
              <c:x val="0.93150960627254531"/>
              <c:y val="0.93911683843703886"/>
            </c:manualLayout>
          </c:layout>
          <c:overlay val="0"/>
          <c:spPr>
            <a:noFill/>
            <a:ln>
              <a:noFill/>
            </a:ln>
            <a:effectLst/>
          </c:spPr>
          <c:txPr>
            <a:bodyPr rot="0" spcFirstLastPara="1" vertOverflow="ellipsis" vert="horz" wrap="square" anchor="ctr" anchorCtr="1"/>
            <a:lstStyle/>
            <a:p>
              <a:pPr>
                <a:defRPr sz="1100" b="0" i="0" u="none" strike="noStrike" kern="1200" cap="all"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all" spc="120" normalizeH="0" baseline="0">
                <a:solidFill>
                  <a:sysClr val="windowText" lastClr="000000"/>
                </a:solidFill>
                <a:latin typeface="+mn-lt"/>
                <a:ea typeface="+mn-ea"/>
                <a:cs typeface="+mn-cs"/>
              </a:defRPr>
            </a:pPr>
            <a:endParaRPr lang="ja-JP"/>
          </a:p>
        </c:txPr>
        <c:crossAx val="779824896"/>
        <c:crosses val="autoZero"/>
        <c:auto val="1"/>
        <c:lblAlgn val="ctr"/>
        <c:lblOffset val="100"/>
        <c:noMultiLvlLbl val="0"/>
      </c:catAx>
      <c:valAx>
        <c:axId val="779824896"/>
        <c:scaling>
          <c:orientation val="minMax"/>
          <c:min val="50"/>
        </c:scaling>
        <c:delete val="0"/>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1100" b="0" i="0" u="none" strike="noStrike" kern="1200" cap="all" baseline="0">
                    <a:solidFill>
                      <a:sysClr val="windowText" lastClr="000000"/>
                    </a:solidFill>
                    <a:latin typeface="+mn-lt"/>
                    <a:ea typeface="+mn-ea"/>
                    <a:cs typeface="+mn-cs"/>
                  </a:defRPr>
                </a:pPr>
                <a:r>
                  <a:rPr lang="ja-JP"/>
                  <a:t>（％）</a:t>
                </a:r>
              </a:p>
            </c:rich>
          </c:tx>
          <c:layout>
            <c:manualLayout>
              <c:xMode val="edge"/>
              <c:yMode val="edge"/>
              <c:x val="7.369571759259258E-2"/>
              <c:y val="6.3932051282051289E-2"/>
            </c:manualLayout>
          </c:layout>
          <c:overlay val="0"/>
          <c:spPr>
            <a:noFill/>
            <a:ln>
              <a:noFill/>
            </a:ln>
            <a:effectLst/>
          </c:spPr>
          <c:txPr>
            <a:bodyPr rot="0" spcFirstLastPara="1" vertOverflow="ellipsis" wrap="square" anchor="ctr" anchorCtr="1"/>
            <a:lstStyle/>
            <a:p>
              <a:pPr>
                <a:defRPr sz="1100" b="0" i="0" u="none" strike="noStrike" kern="1200" cap="all" baseline="0">
                  <a:solidFill>
                    <a:sysClr val="windowText" lastClr="000000"/>
                  </a:solidFill>
                  <a:latin typeface="+mn-lt"/>
                  <a:ea typeface="+mn-ea"/>
                  <a:cs typeface="+mn-cs"/>
                </a:defRPr>
              </a:pPr>
              <a:endParaRPr lang="ja-JP"/>
            </a:p>
          </c:txPr>
        </c:title>
        <c:numFmt formatCode="0.0_ "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crossAx val="779826864"/>
        <c:crosses val="autoZero"/>
        <c:crossBetween val="between"/>
      </c:valAx>
      <c:spPr>
        <a:solidFill>
          <a:schemeClr val="bg1"/>
        </a:solidFill>
        <a:ln>
          <a:noFill/>
        </a:ln>
        <a:effectLst/>
      </c:spPr>
    </c:plotArea>
    <c:legend>
      <c:legendPos val="t"/>
      <c:layout>
        <c:manualLayout>
          <c:xMode val="edge"/>
          <c:yMode val="edge"/>
          <c:x val="0.57966898148148149"/>
          <c:y val="4.2197863247863246E-2"/>
          <c:w val="0.27869444444444447"/>
          <c:h val="0.10472435897435897"/>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legend>
    <c:plotVisOnly val="1"/>
    <c:dispBlanksAs val="span"/>
    <c:showDLblsOverMax val="0"/>
  </c:chart>
  <c:spPr>
    <a:noFill/>
    <a:ln w="9525" cap="flat" cmpd="sng" algn="ctr">
      <a:noFill/>
      <a:round/>
    </a:ln>
    <a:effectLst/>
  </c:spPr>
  <c:txPr>
    <a:bodyPr/>
    <a:lstStyle/>
    <a:p>
      <a:pPr>
        <a:defRPr sz="1100">
          <a:solidFill>
            <a:sysClr val="windowText" lastClr="000000"/>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ysClr val="windowText" lastClr="000000"/>
                </a:solidFill>
                <a:latin typeface="+mn-lt"/>
                <a:ea typeface="+mn-ea"/>
                <a:cs typeface="+mn-cs"/>
              </a:defRPr>
            </a:pPr>
            <a:r>
              <a:rPr lang="en-US" sz="1400" b="1"/>
              <a:t>【</a:t>
            </a:r>
            <a:r>
              <a:rPr lang="ja-JP" sz="1400" b="1"/>
              <a:t>男性</a:t>
            </a:r>
            <a:r>
              <a:rPr lang="en-US" sz="1400" b="1"/>
              <a:t>】</a:t>
            </a:r>
            <a:endParaRPr lang="ja-JP" sz="1400" b="1"/>
          </a:p>
        </c:rich>
      </c:tx>
      <c:layout>
        <c:manualLayout>
          <c:xMode val="edge"/>
          <c:yMode val="edge"/>
          <c:x val="0.44456689814814815"/>
          <c:y val="0"/>
        </c:manualLayout>
      </c:layout>
      <c:overlay val="0"/>
      <c:spPr>
        <a:noFill/>
        <a:ln>
          <a:noFill/>
        </a:ln>
        <a:effectLst/>
      </c:spPr>
      <c:txPr>
        <a:bodyPr rot="0" spcFirstLastPara="1" vertOverflow="ellipsis" vert="horz" wrap="square" anchor="ctr" anchorCtr="1"/>
        <a:lstStyle/>
        <a:p>
          <a:pPr>
            <a:defRPr sz="1400" b="1" i="0" u="none" strike="noStrike" kern="1200" cap="all" spc="120" normalizeH="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9.9627083333333338E-2"/>
          <c:y val="0.22311965811965812"/>
          <c:w val="0.87903958333333332"/>
          <c:h val="0.47099230769230771"/>
        </c:manualLayout>
      </c:layout>
      <c:lineChart>
        <c:grouping val="standard"/>
        <c:varyColors val="0"/>
        <c:ser>
          <c:idx val="0"/>
          <c:order val="0"/>
          <c:tx>
            <c:v>男性：全国</c:v>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8"/>
              <c:layout>
                <c:manualLayout>
                  <c:x val="-2.6779689608637081E-2"/>
                  <c:y val="3.977579365079356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B3A-48DF-818C-66199F2FACEB}"/>
                </c:ext>
              </c:extLst>
            </c:dLbl>
            <c:dLbl>
              <c:idx val="9"/>
              <c:layout>
                <c:manualLayout>
                  <c:x val="-2.6779689608637081E-2"/>
                  <c:y val="3.977579365079365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B3A-48DF-818C-66199F2FACEB}"/>
                </c:ext>
              </c:extLst>
            </c:dLbl>
            <c:dLbl>
              <c:idx val="10"/>
              <c:layout>
                <c:manualLayout>
                  <c:x val="-2.6779689608636977E-2"/>
                  <c:y val="2.969642857142847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B3A-48DF-818C-66199F2FACEB}"/>
                </c:ext>
              </c:extLst>
            </c:dLbl>
            <c:dLbl>
              <c:idx val="11"/>
              <c:layout>
                <c:manualLayout>
                  <c:x val="-3.636363914014909E-2"/>
                  <c:y val="4.51568782266087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B3A-48DF-818C-66199F2FACEB}"/>
                </c:ext>
              </c:extLst>
            </c:dLbl>
            <c:dLbl>
              <c:idx val="15"/>
              <c:layout>
                <c:manualLayout>
                  <c:x val="-5.7696974102369916E-2"/>
                  <c:y val="-3.96113454814059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B3A-48DF-818C-66199F2FACEB}"/>
                </c:ext>
              </c:extLst>
            </c:dLbl>
            <c:spPr>
              <a:noFill/>
              <a:ln>
                <a:noFill/>
              </a:ln>
              <a:effectLst/>
            </c:spPr>
            <c:txPr>
              <a:bodyPr rot="0" spcFirstLastPara="1" vertOverflow="ellipsis" vert="horz" wrap="square" anchor="ctr" anchorCtr="1"/>
              <a:lstStyle/>
              <a:p>
                <a:pPr>
                  <a:defRPr sz="1100" b="0" i="0" u="none" strike="noStrike" kern="1200" baseline="0">
                    <a:solidFill>
                      <a:schemeClr val="accent1">
                        <a:lumMod val="7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'女性労働の概況（22）'!$E$5:$E$22</c:f>
              <c:strCache>
                <c:ptCount val="18"/>
                <c:pt idx="0">
                  <c:v>平成11年</c:v>
                </c:pt>
                <c:pt idx="1">
                  <c:v>平成14年</c:v>
                </c:pt>
                <c:pt idx="2">
                  <c:v>平成17年</c:v>
                </c:pt>
                <c:pt idx="3">
                  <c:v>平成18年</c:v>
                </c:pt>
                <c:pt idx="4">
                  <c:v>平成19年</c:v>
                </c:pt>
                <c:pt idx="5">
                  <c:v>平成20年</c:v>
                </c:pt>
                <c:pt idx="6">
                  <c:v>平成21年</c:v>
                </c:pt>
                <c:pt idx="7">
                  <c:v>平成22年</c:v>
                </c:pt>
                <c:pt idx="8">
                  <c:v>平成23年</c:v>
                </c:pt>
                <c:pt idx="9">
                  <c:v>平成24年</c:v>
                </c:pt>
                <c:pt idx="10">
                  <c:v>平成25年</c:v>
                </c:pt>
                <c:pt idx="11">
                  <c:v>平成26年</c:v>
                </c:pt>
                <c:pt idx="12">
                  <c:v>平成27年</c:v>
                </c:pt>
                <c:pt idx="13">
                  <c:v>平成28年</c:v>
                </c:pt>
                <c:pt idx="14">
                  <c:v>平成29年</c:v>
                </c:pt>
                <c:pt idx="15">
                  <c:v>平成30年</c:v>
                </c:pt>
                <c:pt idx="16">
                  <c:v>令和元年</c:v>
                </c:pt>
                <c:pt idx="17">
                  <c:v>令和2年</c:v>
                </c:pt>
              </c:strCache>
            </c:strRef>
          </c:cat>
          <c:val>
            <c:numRef>
              <c:f>'女性労働の概況（22）'!$F$5:$F$22</c:f>
              <c:numCache>
                <c:formatCode>0.00_ </c:formatCode>
                <c:ptCount val="18"/>
                <c:pt idx="0">
                  <c:v>0.42</c:v>
                </c:pt>
                <c:pt idx="1">
                  <c:v>0.33</c:v>
                </c:pt>
                <c:pt idx="2">
                  <c:v>0.56000000000000005</c:v>
                </c:pt>
                <c:pt idx="3">
                  <c:v>0.5</c:v>
                </c:pt>
                <c:pt idx="4">
                  <c:v>1.56</c:v>
                </c:pt>
                <c:pt idx="5">
                  <c:v>1.23</c:v>
                </c:pt>
                <c:pt idx="6">
                  <c:v>1.72</c:v>
                </c:pt>
                <c:pt idx="7">
                  <c:v>1.38</c:v>
                </c:pt>
                <c:pt idx="8">
                  <c:v>2.63</c:v>
                </c:pt>
                <c:pt idx="9">
                  <c:v>1.89</c:v>
                </c:pt>
                <c:pt idx="10">
                  <c:v>2.0299999999999998</c:v>
                </c:pt>
                <c:pt idx="11">
                  <c:v>2.2999999999999998</c:v>
                </c:pt>
                <c:pt idx="12">
                  <c:v>2.65</c:v>
                </c:pt>
                <c:pt idx="13" formatCode="0.00_);[Red]\(0.00\)">
                  <c:v>3.16</c:v>
                </c:pt>
                <c:pt idx="14" formatCode="0.00_);[Red]\(0.00\)">
                  <c:v>5.14</c:v>
                </c:pt>
                <c:pt idx="15" formatCode="0.00_);[Red]\(0.00\)">
                  <c:v>6.16</c:v>
                </c:pt>
                <c:pt idx="16" formatCode="0.00_);[Red]\(0.00\)">
                  <c:v>7.48</c:v>
                </c:pt>
                <c:pt idx="17" formatCode="0.00_);[Red]\(0.00\)">
                  <c:v>12.65</c:v>
                </c:pt>
              </c:numCache>
            </c:numRef>
          </c:val>
          <c:smooth val="0"/>
          <c:extLst>
            <c:ext xmlns:c16="http://schemas.microsoft.com/office/drawing/2014/chart" uri="{C3380CC4-5D6E-409C-BE32-E72D297353CC}">
              <c16:uniqueId val="{00000005-7B3A-48DF-818C-66199F2FACEB}"/>
            </c:ext>
          </c:extLst>
        </c:ser>
        <c:ser>
          <c:idx val="1"/>
          <c:order val="1"/>
          <c:tx>
            <c:v>男性：愛媛</c:v>
          </c:tx>
          <c:spPr>
            <a:ln w="22225" cap="rnd">
              <a:solidFill>
                <a:schemeClr val="accent2"/>
              </a:solidFill>
              <a:prstDash val="sysDot"/>
              <a:round/>
            </a:ln>
            <a:effectLst/>
          </c:spPr>
          <c:marker>
            <c:symbol val="square"/>
            <c:size val="6"/>
            <c:spPr>
              <a:solidFill>
                <a:schemeClr val="accent2"/>
              </a:solidFill>
              <a:ln w="9525">
                <a:solidFill>
                  <a:schemeClr val="accent2"/>
                </a:solidFill>
                <a:round/>
              </a:ln>
              <a:effectLst/>
            </c:spPr>
          </c:marker>
          <c:dLbls>
            <c:dLbl>
              <c:idx val="8"/>
              <c:layout>
                <c:manualLayout>
                  <c:x val="-2.4226720647773384E-2"/>
                  <c:y val="-3.221607142857142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B3A-48DF-818C-66199F2FACEB}"/>
                </c:ext>
              </c:extLst>
            </c:dLbl>
            <c:dLbl>
              <c:idx val="9"/>
              <c:layout>
                <c:manualLayout>
                  <c:x val="-2.5654970760233917E-2"/>
                  <c:y val="-2.96962301587301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3A-48DF-818C-66199F2FACEB}"/>
                </c:ext>
              </c:extLst>
            </c:dLbl>
            <c:dLbl>
              <c:idx val="10"/>
              <c:layout>
                <c:manualLayout>
                  <c:x val="-2.422672064777328E-2"/>
                  <c:y val="-2.717638888888888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B3A-48DF-818C-66199F2FACEB}"/>
                </c:ext>
              </c:extLst>
            </c:dLbl>
            <c:dLbl>
              <c:idx val="11"/>
              <c:layout>
                <c:manualLayout>
                  <c:x val="-3.0957616298362495E-2"/>
                  <c:y val="3.6079614271208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3A-48DF-818C-66199F2FACEB}"/>
                </c:ext>
              </c:extLst>
            </c:dLbl>
            <c:dLbl>
              <c:idx val="12"/>
              <c:layout>
                <c:manualLayout>
                  <c:x val="-2.2798470535312639E-2"/>
                  <c:y val="1.81807539682540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B3A-48DF-818C-66199F2FACEB}"/>
                </c:ext>
              </c:extLst>
            </c:dLbl>
            <c:spPr>
              <a:noFill/>
              <a:ln>
                <a:noFill/>
              </a:ln>
              <a:effectLst/>
            </c:spPr>
            <c:txPr>
              <a:bodyPr rot="0" spcFirstLastPara="1" vertOverflow="ellipsis" vert="horz" wrap="square" anchor="ctr" anchorCtr="1"/>
              <a:lstStyle/>
              <a:p>
                <a:pPr>
                  <a:defRPr sz="1100" b="0" i="0" u="none" strike="noStrike" kern="1200" baseline="0">
                    <a:solidFill>
                      <a:srgbClr val="C00000"/>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'女性労働の概況（22）'!$E$5:$E$22</c:f>
              <c:strCache>
                <c:ptCount val="18"/>
                <c:pt idx="0">
                  <c:v>平成11年</c:v>
                </c:pt>
                <c:pt idx="1">
                  <c:v>平成14年</c:v>
                </c:pt>
                <c:pt idx="2">
                  <c:v>平成17年</c:v>
                </c:pt>
                <c:pt idx="3">
                  <c:v>平成18年</c:v>
                </c:pt>
                <c:pt idx="4">
                  <c:v>平成19年</c:v>
                </c:pt>
                <c:pt idx="5">
                  <c:v>平成20年</c:v>
                </c:pt>
                <c:pt idx="6">
                  <c:v>平成21年</c:v>
                </c:pt>
                <c:pt idx="7">
                  <c:v>平成22年</c:v>
                </c:pt>
                <c:pt idx="8">
                  <c:v>平成23年</c:v>
                </c:pt>
                <c:pt idx="9">
                  <c:v>平成24年</c:v>
                </c:pt>
                <c:pt idx="10">
                  <c:v>平成25年</c:v>
                </c:pt>
                <c:pt idx="11">
                  <c:v>平成26年</c:v>
                </c:pt>
                <c:pt idx="12">
                  <c:v>平成27年</c:v>
                </c:pt>
                <c:pt idx="13">
                  <c:v>平成28年</c:v>
                </c:pt>
                <c:pt idx="14">
                  <c:v>平成29年</c:v>
                </c:pt>
                <c:pt idx="15">
                  <c:v>平成30年</c:v>
                </c:pt>
                <c:pt idx="16">
                  <c:v>令和元年</c:v>
                </c:pt>
                <c:pt idx="17">
                  <c:v>令和2年</c:v>
                </c:pt>
              </c:strCache>
            </c:strRef>
          </c:cat>
          <c:val>
            <c:numRef>
              <c:f>'女性労働の概況（22）'!$G$5:$G$22</c:f>
              <c:numCache>
                <c:formatCode>General</c:formatCode>
                <c:ptCount val="18"/>
                <c:pt idx="6" formatCode="0.0_ ">
                  <c:v>1.5</c:v>
                </c:pt>
                <c:pt idx="8" formatCode="0.0_ ">
                  <c:v>2.7</c:v>
                </c:pt>
                <c:pt idx="10" formatCode="0.0_ ">
                  <c:v>3.2</c:v>
                </c:pt>
                <c:pt idx="12" formatCode="0.0_ ">
                  <c:v>1</c:v>
                </c:pt>
                <c:pt idx="14" formatCode="0.0_);[Red]\(0.0\)">
                  <c:v>4.8</c:v>
                </c:pt>
                <c:pt idx="16" formatCode="0.0_);[Red]\(0.0\)">
                  <c:v>4.3</c:v>
                </c:pt>
              </c:numCache>
            </c:numRef>
          </c:val>
          <c:smooth val="0"/>
          <c:extLst>
            <c:ext xmlns:c16="http://schemas.microsoft.com/office/drawing/2014/chart" uri="{C3380CC4-5D6E-409C-BE32-E72D297353CC}">
              <c16:uniqueId val="{0000000B-7B3A-48DF-818C-66199F2FACEB}"/>
            </c:ext>
          </c:extLst>
        </c:ser>
        <c:dLbls>
          <c:showLegendKey val="0"/>
          <c:showVal val="0"/>
          <c:showCatName val="0"/>
          <c:showSerName val="0"/>
          <c:showPercent val="0"/>
          <c:showBubbleSize val="0"/>
        </c:dLbls>
        <c:marker val="1"/>
        <c:smooth val="0"/>
        <c:axId val="608476528"/>
        <c:axId val="608484728"/>
      </c:lineChart>
      <c:catAx>
        <c:axId val="608476528"/>
        <c:scaling>
          <c:orientation val="minMax"/>
        </c:scaling>
        <c:delete val="0"/>
        <c:axPos val="b"/>
        <c:title>
          <c:tx>
            <c:rich>
              <a:bodyPr rot="0" spcFirstLastPara="1" vertOverflow="ellipsis" vert="horz" wrap="square" anchor="ctr" anchorCtr="1"/>
              <a:lstStyle/>
              <a:p>
                <a:pPr>
                  <a:defRPr sz="1100" b="0" i="0" u="none" strike="noStrike" kern="1200" cap="all" baseline="0">
                    <a:solidFill>
                      <a:sysClr val="windowText" lastClr="000000"/>
                    </a:solidFill>
                    <a:latin typeface="+mn-lt"/>
                    <a:ea typeface="+mn-ea"/>
                    <a:cs typeface="+mn-cs"/>
                  </a:defRPr>
                </a:pPr>
                <a:r>
                  <a:rPr lang="ja-JP" b="0"/>
                  <a:t>（年度）</a:t>
                </a:r>
              </a:p>
            </c:rich>
          </c:tx>
          <c:layout>
            <c:manualLayout>
              <c:xMode val="edge"/>
              <c:yMode val="edge"/>
              <c:x val="0.92650462962962976"/>
              <c:y val="0.88059572649572648"/>
            </c:manualLayout>
          </c:layout>
          <c:overlay val="0"/>
          <c:spPr>
            <a:noFill/>
            <a:ln>
              <a:noFill/>
            </a:ln>
            <a:effectLst/>
          </c:spPr>
          <c:txPr>
            <a:bodyPr rot="0" spcFirstLastPara="1" vertOverflow="ellipsis" vert="horz" wrap="square" anchor="ctr" anchorCtr="1"/>
            <a:lstStyle/>
            <a:p>
              <a:pPr>
                <a:defRPr sz="1100" b="0" i="0" u="none" strike="noStrike" kern="1200" cap="all" baseline="0">
                  <a:solidFill>
                    <a:sysClr val="windowText" lastClr="000000"/>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ysClr val="windowText" lastClr="000000"/>
                </a:solidFill>
                <a:latin typeface="+mn-lt"/>
                <a:ea typeface="+mn-ea"/>
                <a:cs typeface="+mn-cs"/>
              </a:defRPr>
            </a:pPr>
            <a:endParaRPr lang="ja-JP"/>
          </a:p>
        </c:txPr>
        <c:crossAx val="608484728"/>
        <c:crosses val="autoZero"/>
        <c:auto val="1"/>
        <c:lblAlgn val="ctr"/>
        <c:lblOffset val="100"/>
        <c:noMultiLvlLbl val="0"/>
      </c:catAx>
      <c:valAx>
        <c:axId val="608484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0" i="0" u="none" strike="noStrike" kern="1200" cap="all" baseline="0">
                    <a:solidFill>
                      <a:sysClr val="windowText" lastClr="000000"/>
                    </a:solidFill>
                    <a:latin typeface="+mn-lt"/>
                    <a:ea typeface="+mn-ea"/>
                    <a:cs typeface="+mn-cs"/>
                  </a:defRPr>
                </a:pPr>
                <a:r>
                  <a:rPr lang="ja-JP" b="1"/>
                  <a:t>（％）</a:t>
                </a:r>
              </a:p>
            </c:rich>
          </c:tx>
          <c:layout>
            <c:manualLayout>
              <c:xMode val="edge"/>
              <c:yMode val="edge"/>
              <c:x val="5.8181828703703704E-2"/>
              <c:y val="8.0591025641025646E-2"/>
            </c:manualLayout>
          </c:layout>
          <c:overlay val="0"/>
          <c:spPr>
            <a:noFill/>
            <a:ln>
              <a:noFill/>
            </a:ln>
            <a:effectLst/>
          </c:spPr>
          <c:txPr>
            <a:bodyPr rot="0" spcFirstLastPara="1" vertOverflow="ellipsis" wrap="square" anchor="ctr" anchorCtr="1"/>
            <a:lstStyle/>
            <a:p>
              <a:pPr>
                <a:defRPr sz="1100" b="0" i="0" u="none" strike="noStrike" kern="1200" cap="all" baseline="0">
                  <a:solidFill>
                    <a:sysClr val="windowText" lastClr="000000"/>
                  </a:solidFill>
                  <a:latin typeface="+mn-lt"/>
                  <a:ea typeface="+mn-ea"/>
                  <a:cs typeface="+mn-cs"/>
                </a:defRPr>
              </a:pPr>
              <a:endParaRPr lang="ja-JP"/>
            </a:p>
          </c:txPr>
        </c:title>
        <c:numFmt formatCode="0.00_ "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crossAx val="608476528"/>
        <c:crosses val="autoZero"/>
        <c:crossBetween val="between"/>
      </c:valAx>
      <c:spPr>
        <a:solidFill>
          <a:schemeClr val="bg1"/>
        </a:solidFill>
        <a:ln>
          <a:noFill/>
        </a:ln>
        <a:effectLst/>
      </c:spPr>
    </c:plotArea>
    <c:legend>
      <c:legendPos val="t"/>
      <c:layout>
        <c:manualLayout>
          <c:xMode val="edge"/>
          <c:yMode val="edge"/>
          <c:x val="0.59289814814814812"/>
          <c:y val="5.3052564102564086E-2"/>
          <c:w val="0.27869444444444447"/>
          <c:h val="0.10472435897435897"/>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legend>
    <c:plotVisOnly val="1"/>
    <c:dispBlanksAs val="span"/>
    <c:showDLblsOverMax val="0"/>
  </c:chart>
  <c:spPr>
    <a:noFill/>
    <a:ln w="9525" cap="flat" cmpd="sng" algn="ctr">
      <a:noFill/>
      <a:round/>
    </a:ln>
    <a:effectLst/>
  </c:spPr>
  <c:txPr>
    <a:bodyPr/>
    <a:lstStyle/>
    <a:p>
      <a:pPr>
        <a:defRPr sz="1100">
          <a:solidFill>
            <a:sysClr val="windowText" lastClr="000000"/>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9818423559112"/>
          <c:y val="5.9607025531192542E-2"/>
          <c:w val="0.42028703885549584"/>
          <c:h val="0.87434284766236225"/>
        </c:manualLayout>
      </c:layout>
      <c:barChart>
        <c:barDir val="bar"/>
        <c:grouping val="clustered"/>
        <c:varyColors val="0"/>
        <c:ser>
          <c:idx val="0"/>
          <c:order val="0"/>
          <c:tx>
            <c:strRef>
              <c:f>Sheet1!$B$1</c:f>
              <c:strCache>
                <c:ptCount val="1"/>
                <c:pt idx="0">
                  <c:v>女性・正社員
(n=111)</c:v>
                </c:pt>
              </c:strCache>
            </c:strRef>
          </c:tx>
          <c:spPr>
            <a:pattFill prst="ltDnDiag">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わからない</c:v>
                </c:pt>
                <c:pt idx="1">
                  <c:v>その他</c:v>
                </c:pt>
                <c:pt idx="2">
                  <c:v>育児休業は男性ではなく女性が取得するものだと思って
いたから</c:v>
                </c:pt>
                <c:pt idx="3">
                  <c:v>育児休業を取得しなくても育児参加しやすい働き方や
職場環境だったから</c:v>
                </c:pt>
                <c:pt idx="4">
                  <c:v>家族や保育所などの保育サービス等自分以外に育児の担い手がいたから</c:v>
                </c:pt>
                <c:pt idx="5">
                  <c:v>配偶者や家族から育児休業の取得に対して後押しがなか
ったから、または反対があったから</c:v>
                </c:pt>
                <c:pt idx="6">
                  <c:v>昇給や昇格など、今後のキャリア形成に悪影響がありそう
だと思ったから</c:v>
                </c:pt>
                <c:pt idx="7">
                  <c:v>自分にしかできない仕事や担当している仕事があったから</c:v>
                </c:pt>
                <c:pt idx="8">
                  <c:v>休業から復職する際に、仕事や職場の変化に対応できない
と思ったから</c:v>
                </c:pt>
                <c:pt idx="9">
                  <c:v>残業が多い等、業務が繁忙であったから</c:v>
                </c:pt>
                <c:pt idx="10">
                  <c:v>休業取得によって、仕事がなくなったり、契約終了
（解雇）の心配があったから</c:v>
                </c:pt>
                <c:pt idx="11">
                  <c:v>収入を減らしたくなかったから</c:v>
                </c:pt>
                <c:pt idx="12">
                  <c:v>職場が育児休業制度を取得しづらい雰囲気だったから、または会社や上司、職場の育児休業取得への理解がなかったから</c:v>
                </c:pt>
                <c:pt idx="13">
                  <c:v>会社で育児休業制度が整備されていなかったから</c:v>
                </c:pt>
              </c:strCache>
            </c:strRef>
          </c:cat>
          <c:val>
            <c:numRef>
              <c:f>Sheet1!$B$2:$B$15</c:f>
              <c:numCache>
                <c:formatCode>0.0%</c:formatCode>
                <c:ptCount val="14"/>
                <c:pt idx="0">
                  <c:v>0.252</c:v>
                </c:pt>
                <c:pt idx="1">
                  <c:v>0.13500000000000001</c:v>
                </c:pt>
                <c:pt idx="2">
                  <c:v>0.09</c:v>
                </c:pt>
                <c:pt idx="3">
                  <c:v>4.4999999999999998E-2</c:v>
                </c:pt>
                <c:pt idx="4">
                  <c:v>4.4999999999999998E-2</c:v>
                </c:pt>
                <c:pt idx="5">
                  <c:v>1.7999999999999999E-2</c:v>
                </c:pt>
                <c:pt idx="6">
                  <c:v>4.4999999999999998E-2</c:v>
                </c:pt>
                <c:pt idx="7">
                  <c:v>8.1000000000000003E-2</c:v>
                </c:pt>
                <c:pt idx="8">
                  <c:v>9.9000000000000005E-2</c:v>
                </c:pt>
                <c:pt idx="9">
                  <c:v>6.3E-2</c:v>
                </c:pt>
                <c:pt idx="10">
                  <c:v>2.7E-2</c:v>
                </c:pt>
                <c:pt idx="11">
                  <c:v>0.13500000000000001</c:v>
                </c:pt>
                <c:pt idx="12">
                  <c:v>0.108</c:v>
                </c:pt>
                <c:pt idx="13">
                  <c:v>0.20699999999999999</c:v>
                </c:pt>
              </c:numCache>
            </c:numRef>
          </c:val>
          <c:extLst>
            <c:ext xmlns:c16="http://schemas.microsoft.com/office/drawing/2014/chart" uri="{C3380CC4-5D6E-409C-BE32-E72D297353CC}">
              <c16:uniqueId val="{00000000-77D6-4343-BAD3-F1E1DC96E29A}"/>
            </c:ext>
          </c:extLst>
        </c:ser>
        <c:ser>
          <c:idx val="1"/>
          <c:order val="1"/>
          <c:tx>
            <c:strRef>
              <c:f>Sheet1!$C$1</c:f>
              <c:strCache>
                <c:ptCount val="1"/>
                <c:pt idx="0">
                  <c:v>男性・正社員
(n=769)</c:v>
                </c:pt>
              </c:strCache>
            </c:strRef>
          </c:tx>
          <c:spPr>
            <a:pattFill prst="pct70">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わからない</c:v>
                </c:pt>
                <c:pt idx="1">
                  <c:v>その他</c:v>
                </c:pt>
                <c:pt idx="2">
                  <c:v>育児休業は男性ではなく女性が取得するものだと思って
いたから</c:v>
                </c:pt>
                <c:pt idx="3">
                  <c:v>育児休業を取得しなくても育児参加しやすい働き方や
職場環境だったから</c:v>
                </c:pt>
                <c:pt idx="4">
                  <c:v>家族や保育所などの保育サービス等自分以外に育児の担い手がいたから</c:v>
                </c:pt>
                <c:pt idx="5">
                  <c:v>配偶者や家族から育児休業の取得に対して後押しがなか
ったから、または反対があったから</c:v>
                </c:pt>
                <c:pt idx="6">
                  <c:v>昇給や昇格など、今後のキャリア形成に悪影響がありそう
だと思ったから</c:v>
                </c:pt>
                <c:pt idx="7">
                  <c:v>自分にしかできない仕事や担当している仕事があったから</c:v>
                </c:pt>
                <c:pt idx="8">
                  <c:v>休業から復職する際に、仕事や職場の変化に対応できない
と思ったから</c:v>
                </c:pt>
                <c:pt idx="9">
                  <c:v>残業が多い等、業務が繁忙であったから</c:v>
                </c:pt>
                <c:pt idx="10">
                  <c:v>休業取得によって、仕事がなくなったり、契約終了
（解雇）の心配があったから</c:v>
                </c:pt>
                <c:pt idx="11">
                  <c:v>収入を減らしたくなかったから</c:v>
                </c:pt>
                <c:pt idx="12">
                  <c:v>職場が育児休業制度を取得しづらい雰囲気だったから、または会社や上司、職場の育児休業取得への理解がなかったから</c:v>
                </c:pt>
                <c:pt idx="13">
                  <c:v>会社で育児休業制度が整備されていなかったから</c:v>
                </c:pt>
              </c:strCache>
            </c:strRef>
          </c:cat>
          <c:val>
            <c:numRef>
              <c:f>Sheet1!$C$2:$C$15</c:f>
              <c:numCache>
                <c:formatCode>0.0%</c:formatCode>
                <c:ptCount val="14"/>
                <c:pt idx="0">
                  <c:v>0.14299999999999999</c:v>
                </c:pt>
                <c:pt idx="1">
                  <c:v>2.1999999999999999E-2</c:v>
                </c:pt>
                <c:pt idx="2">
                  <c:v>6.9000000000000006E-2</c:v>
                </c:pt>
                <c:pt idx="3">
                  <c:v>7.6999999999999999E-2</c:v>
                </c:pt>
                <c:pt idx="4">
                  <c:v>5.5E-2</c:v>
                </c:pt>
                <c:pt idx="5">
                  <c:v>3.9E-2</c:v>
                </c:pt>
                <c:pt idx="6">
                  <c:v>0.14599999999999999</c:v>
                </c:pt>
                <c:pt idx="7">
                  <c:v>0.217</c:v>
                </c:pt>
                <c:pt idx="8">
                  <c:v>0.1</c:v>
                </c:pt>
                <c:pt idx="9">
                  <c:v>0.20799999999999999</c:v>
                </c:pt>
                <c:pt idx="10">
                  <c:v>7.1999999999999995E-2</c:v>
                </c:pt>
                <c:pt idx="11">
                  <c:v>0.41399999999999998</c:v>
                </c:pt>
                <c:pt idx="12">
                  <c:v>0.27300000000000002</c:v>
                </c:pt>
                <c:pt idx="13">
                  <c:v>0.21299999999999999</c:v>
                </c:pt>
              </c:numCache>
            </c:numRef>
          </c:val>
          <c:extLst>
            <c:ext xmlns:c16="http://schemas.microsoft.com/office/drawing/2014/chart" uri="{C3380CC4-5D6E-409C-BE32-E72D297353CC}">
              <c16:uniqueId val="{00000001-77D6-4343-BAD3-F1E1DC96E29A}"/>
            </c:ext>
          </c:extLst>
        </c:ser>
        <c:dLbls>
          <c:showLegendKey val="0"/>
          <c:showVal val="0"/>
          <c:showCatName val="0"/>
          <c:showSerName val="0"/>
          <c:showPercent val="0"/>
          <c:showBubbleSize val="0"/>
        </c:dLbls>
        <c:gapWidth val="182"/>
        <c:axId val="450805839"/>
        <c:axId val="450807919"/>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女性・非正社員
(n=206)</c:v>
                      </c:pt>
                    </c:strCache>
                  </c:strRef>
                </c:tx>
                <c:spPr>
                  <a:pattFill prst="pct5">
                    <a:fgClr>
                      <a:schemeClr val="tx1"/>
                    </a:fgClr>
                    <a:bgClr>
                      <a:schemeClr val="bg1"/>
                    </a:bgClr>
                  </a:pattFill>
                  <a:ln>
                    <a:solidFill>
                      <a:schemeClr val="tx1"/>
                    </a:solidFill>
                  </a:ln>
                  <a:effectLst/>
                </c:spPr>
                <c:invertIfNegative val="0"/>
                <c:cat>
                  <c:strRef>
                    <c:extLst>
                      <c:ext uri="{02D57815-91ED-43cb-92C2-25804820EDAC}">
                        <c15:formulaRef>
                          <c15:sqref>Sheet1!$A$2:$A$15</c15:sqref>
                        </c15:formulaRef>
                      </c:ext>
                    </c:extLst>
                    <c:strCache>
                      <c:ptCount val="14"/>
                      <c:pt idx="0">
                        <c:v>わからない</c:v>
                      </c:pt>
                      <c:pt idx="1">
                        <c:v>その他</c:v>
                      </c:pt>
                      <c:pt idx="2">
                        <c:v>育児休業は男性ではなく女性が取得するものだと思って
いたから</c:v>
                      </c:pt>
                      <c:pt idx="3">
                        <c:v>育児休業を取得しなくても育児参加しやすい働き方や
職場環境だったから</c:v>
                      </c:pt>
                      <c:pt idx="4">
                        <c:v>家族や保育所などの保育サービス等自分以外に育児の担い手がいたから</c:v>
                      </c:pt>
                      <c:pt idx="5">
                        <c:v>配偶者や家族から育児休業の取得に対して後押しがなか
ったから、または反対があったから</c:v>
                      </c:pt>
                      <c:pt idx="6">
                        <c:v>昇給や昇格など、今後のキャリア形成に悪影響がありそう
だと思ったから</c:v>
                      </c:pt>
                      <c:pt idx="7">
                        <c:v>自分にしかできない仕事や担当している仕事があったから</c:v>
                      </c:pt>
                      <c:pt idx="8">
                        <c:v>休業から復職する際に、仕事や職場の変化に対応できない
と思ったから</c:v>
                      </c:pt>
                      <c:pt idx="9">
                        <c:v>残業が多い等、業務が繁忙であったから</c:v>
                      </c:pt>
                      <c:pt idx="10">
                        <c:v>休業取得によって、仕事がなくなったり、契約終了
（解雇）の心配があったから</c:v>
                      </c:pt>
                      <c:pt idx="11">
                        <c:v>収入を減らしたくなかったから</c:v>
                      </c:pt>
                      <c:pt idx="12">
                        <c:v>職場が育児休業制度を取得しづらい雰囲気だったから、または会社や上司、職場の育児休業取得への理解がなかったから</c:v>
                      </c:pt>
                      <c:pt idx="13">
                        <c:v>会社で育児休業制度が整備されていなかったから</c:v>
                      </c:pt>
                    </c:strCache>
                  </c:strRef>
                </c:cat>
                <c:val>
                  <c:numRef>
                    <c:extLst>
                      <c:ext uri="{02D57815-91ED-43cb-92C2-25804820EDAC}">
                        <c15:formulaRef>
                          <c15:sqref>Sheet1!$D$2:$D$15</c15:sqref>
                        </c15:formulaRef>
                      </c:ext>
                    </c:extLst>
                    <c:numCache>
                      <c:formatCode>0.0%</c:formatCode>
                      <c:ptCount val="14"/>
                      <c:pt idx="0">
                        <c:v>0.23899999999999999</c:v>
                      </c:pt>
                      <c:pt idx="1">
                        <c:v>0.13300000000000001</c:v>
                      </c:pt>
                      <c:pt idx="2">
                        <c:v>0</c:v>
                      </c:pt>
                      <c:pt idx="3">
                        <c:v>0.106</c:v>
                      </c:pt>
                      <c:pt idx="4">
                        <c:v>3.5000000000000003E-2</c:v>
                      </c:pt>
                      <c:pt idx="5">
                        <c:v>3.5000000000000003E-2</c:v>
                      </c:pt>
                      <c:pt idx="6">
                        <c:v>6.2E-2</c:v>
                      </c:pt>
                      <c:pt idx="7">
                        <c:v>5.2999999999999999E-2</c:v>
                      </c:pt>
                      <c:pt idx="8">
                        <c:v>4.3999999999999997E-2</c:v>
                      </c:pt>
                      <c:pt idx="9">
                        <c:v>4.3999999999999997E-2</c:v>
                      </c:pt>
                      <c:pt idx="10">
                        <c:v>4.3999999999999997E-2</c:v>
                      </c:pt>
                      <c:pt idx="11">
                        <c:v>9.7000000000000003E-2</c:v>
                      </c:pt>
                      <c:pt idx="12">
                        <c:v>0.13300000000000001</c:v>
                      </c:pt>
                      <c:pt idx="13">
                        <c:v>0.26500000000000001</c:v>
                      </c:pt>
                    </c:numCache>
                  </c:numRef>
                </c:val>
                <c:extLst>
                  <c:ext xmlns:c16="http://schemas.microsoft.com/office/drawing/2014/chart" uri="{C3380CC4-5D6E-409C-BE32-E72D297353CC}">
                    <c16:uniqueId val="{00000002-77D6-4343-BAD3-F1E1DC96E29A}"/>
                  </c:ext>
                </c:extLst>
              </c15:ser>
            </c15:filteredBarSeries>
          </c:ext>
        </c:extLst>
      </c:barChart>
      <c:catAx>
        <c:axId val="45080583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ln>
                  <a:noFill/>
                </a:ln>
                <a:solidFill>
                  <a:schemeClr val="tx1">
                    <a:lumMod val="65000"/>
                    <a:lumOff val="35000"/>
                  </a:schemeClr>
                </a:solidFill>
                <a:latin typeface="+mn-lt"/>
                <a:ea typeface="+mn-ea"/>
                <a:cs typeface="+mn-cs"/>
              </a:defRPr>
            </a:pPr>
            <a:endParaRPr lang="ja-JP"/>
          </a:p>
        </c:txPr>
        <c:crossAx val="450807919"/>
        <c:crosses val="autoZero"/>
        <c:auto val="0"/>
        <c:lblAlgn val="ctr"/>
        <c:lblOffset val="50"/>
        <c:noMultiLvlLbl val="0"/>
      </c:catAx>
      <c:valAx>
        <c:axId val="450807919"/>
        <c:scaling>
          <c:orientation val="minMax"/>
          <c:max val="0.5"/>
          <c:min val="0"/>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50805839"/>
        <c:crosses val="autoZero"/>
        <c:crossBetween val="between"/>
        <c:majorUnit val="0.2"/>
      </c:valAx>
      <c:spPr>
        <a:noFill/>
        <a:ln w="12700">
          <a:noFill/>
        </a:ln>
        <a:effectLst/>
      </c:spPr>
    </c:plotArea>
    <c:legend>
      <c:legendPos val="r"/>
      <c:layout>
        <c:manualLayout>
          <c:xMode val="edge"/>
          <c:yMode val="edge"/>
          <c:x val="0.73683333799446393"/>
          <c:y val="0.68769518664435825"/>
          <c:w val="0.19371737857555957"/>
          <c:h val="0.210073997818148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200" baseline="0"/>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0.49779</cdr:x>
      <cdr:y>0.06909</cdr:y>
    </cdr:from>
    <cdr:to>
      <cdr:x>0.49779</cdr:x>
      <cdr:y>0.93091</cdr:y>
    </cdr:to>
    <cdr:cxnSp macro="">
      <cdr:nvCxnSpPr>
        <cdr:cNvPr id="9" name="直線コネクタ 8"/>
        <cdr:cNvCxnSpPr/>
      </cdr:nvCxnSpPr>
      <cdr:spPr>
        <a:xfrm xmlns:a="http://schemas.openxmlformats.org/drawingml/2006/main">
          <a:off x="4319041" y="346361"/>
          <a:ext cx="0" cy="4320477"/>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0.7336</cdr:x>
      <cdr:y>0.92717</cdr:y>
    </cdr:from>
    <cdr:to>
      <cdr:x>1</cdr:x>
      <cdr:y>1</cdr:y>
    </cdr:to>
    <cdr:sp macro="" textlink="">
      <cdr:nvSpPr>
        <cdr:cNvPr id="3" name="スライド番号プレースホルダー 5"/>
        <cdr:cNvSpPr>
          <a:spLocks xmlns:a="http://schemas.openxmlformats.org/drawingml/2006/main" noGrp="1"/>
        </cdr:cNvSpPr>
      </cdr:nvSpPr>
      <cdr:spPr>
        <a:xfrm xmlns:a="http://schemas.openxmlformats.org/drawingml/2006/main">
          <a:off x="6365056" y="4648076"/>
          <a:ext cx="2311400" cy="36512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endParaRPr lang="ja-JP" altLang="en-US" sz="18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316"/>
          </a:xfrm>
          <a:prstGeom prst="rect">
            <a:avLst/>
          </a:prstGeom>
        </p:spPr>
        <p:txBody>
          <a:bodyPr vert="horz" lIns="90628" tIns="45315" rIns="90628" bIns="45315"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6" y="0"/>
            <a:ext cx="2918831" cy="493316"/>
          </a:xfrm>
          <a:prstGeom prst="rect">
            <a:avLst/>
          </a:prstGeom>
        </p:spPr>
        <p:txBody>
          <a:bodyPr vert="horz" lIns="90628" tIns="45315" rIns="90628" bIns="45315" rtlCol="0"/>
          <a:lstStyle>
            <a:lvl1pPr algn="r">
              <a:defRPr sz="1200"/>
            </a:lvl1pPr>
          </a:lstStyle>
          <a:p>
            <a:fld id="{601456B5-DE8B-41C2-9539-7D49759F7095}" type="datetimeFigureOut">
              <a:rPr kumimoji="1" lang="ja-JP" altLang="en-US" smtClean="0"/>
              <a:pPr/>
              <a:t>2022/2/28</a:t>
            </a:fld>
            <a:endParaRPr kumimoji="1" lang="ja-JP" altLang="en-US"/>
          </a:p>
        </p:txBody>
      </p:sp>
      <p:sp>
        <p:nvSpPr>
          <p:cNvPr id="4" name="スライド イメージ プレースホル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628" tIns="45315" rIns="90628" bIns="45315" rtlCol="0" anchor="ctr"/>
          <a:lstStyle/>
          <a:p>
            <a:endParaRPr lang="ja-JP" altLang="en-US"/>
          </a:p>
        </p:txBody>
      </p:sp>
      <p:sp>
        <p:nvSpPr>
          <p:cNvPr id="5" name="ノート プレースホルダ 4"/>
          <p:cNvSpPr>
            <a:spLocks noGrp="1"/>
          </p:cNvSpPr>
          <p:nvPr>
            <p:ph type="body" sz="quarter" idx="3"/>
          </p:nvPr>
        </p:nvSpPr>
        <p:spPr>
          <a:xfrm>
            <a:off x="673577" y="4686500"/>
            <a:ext cx="5388610" cy="4439841"/>
          </a:xfrm>
          <a:prstGeom prst="rect">
            <a:avLst/>
          </a:prstGeom>
        </p:spPr>
        <p:txBody>
          <a:bodyPr vert="horz" lIns="90628" tIns="45315" rIns="90628" bIns="45315"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371287"/>
            <a:ext cx="2918831" cy="493316"/>
          </a:xfrm>
          <a:prstGeom prst="rect">
            <a:avLst/>
          </a:prstGeom>
        </p:spPr>
        <p:txBody>
          <a:bodyPr vert="horz" lIns="90628" tIns="45315" rIns="90628" bIns="4531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6" y="9371287"/>
            <a:ext cx="2918831" cy="493316"/>
          </a:xfrm>
          <a:prstGeom prst="rect">
            <a:avLst/>
          </a:prstGeom>
        </p:spPr>
        <p:txBody>
          <a:bodyPr vert="horz" lIns="90628" tIns="45315" rIns="90628" bIns="45315" rtlCol="0" anchor="b"/>
          <a:lstStyle>
            <a:lvl1pPr algn="r">
              <a:defRPr sz="1200"/>
            </a:lvl1pPr>
          </a:lstStyle>
          <a:p>
            <a:fld id="{1014F3A9-05A9-4065-836A-B0086F22EE8F}" type="slidenum">
              <a:rPr kumimoji="1" lang="ja-JP" altLang="en-US" smtClean="0"/>
              <a:pPr/>
              <a:t>‹#›</a:t>
            </a:fld>
            <a:endParaRPr kumimoji="1" lang="ja-JP" altLang="en-US"/>
          </a:p>
        </p:txBody>
      </p:sp>
    </p:spTree>
    <p:extLst>
      <p:ext uri="{BB962C8B-B14F-4D97-AF65-F5344CB8AC3E}">
        <p14:creationId xmlns:p14="http://schemas.microsoft.com/office/powerpoint/2010/main" val="6032481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7805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7092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14F3A9-05A9-4065-836A-B0086F22EE8F}" type="slidenum">
              <a:rPr kumimoji="1" lang="ja-JP" altLang="en-US" smtClean="0"/>
              <a:pPr/>
              <a:t>23</a:t>
            </a:fld>
            <a:endParaRPr kumimoji="1" lang="ja-JP" altLang="en-US"/>
          </a:p>
        </p:txBody>
      </p:sp>
    </p:spTree>
    <p:extLst>
      <p:ext uri="{BB962C8B-B14F-4D97-AF65-F5344CB8AC3E}">
        <p14:creationId xmlns:p14="http://schemas.microsoft.com/office/powerpoint/2010/main" val="2005095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37C52E8-D4B3-4BA1-9F26-9F5FBE3009A5}" type="datetime1">
              <a:rPr kumimoji="1" lang="ja-JP" altLang="en-US" smtClean="0"/>
              <a:t>2022/2/28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1600203"/>
            <a:ext cx="8915400" cy="4525963"/>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7B715EB-1B78-4523-94BE-F6CE439A314F}" type="datetime1">
              <a:rPr kumimoji="1" lang="ja-JP" altLang="en-US" smtClean="0"/>
              <a:t>2022/2/28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C17E89A-B5FD-402A-82EE-E3AD63A9D588}" type="datetime1">
              <a:rPr kumimoji="1" lang="ja-JP" altLang="en-US" smtClean="0"/>
              <a:t>2022/2/28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smtClean="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smtClean="0"/>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smtClean="0"/>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454543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smtClean="0"/>
              <a:t>マスター テキストの書式設定</a:t>
            </a:r>
          </a:p>
          <a:p>
            <a:pPr marL="342900" lvl="1" indent="-342900" defTabSz="457200">
              <a:lnSpc>
                <a:spcPct val="150000"/>
              </a:lnSpc>
              <a:buFont typeface="+mj-lt"/>
              <a:buAutoNum type="arabicPeriod"/>
            </a:pPr>
            <a:r>
              <a:rPr kumimoji="1" lang="ja-JP" altLang="en-US" smtClean="0"/>
              <a:t>第 </a:t>
            </a:r>
            <a:r>
              <a:rPr kumimoji="1" lang="en-US" altLang="ja-JP" smtClean="0"/>
              <a:t>2 </a:t>
            </a:r>
            <a:r>
              <a:rPr kumimoji="1" lang="ja-JP" altLang="en-US" smtClean="0"/>
              <a:t>レベル</a:t>
            </a:r>
          </a:p>
          <a:p>
            <a:pPr marL="342900" lvl="2" indent="-342900" defTabSz="457200">
              <a:lnSpc>
                <a:spcPct val="150000"/>
              </a:lnSpc>
              <a:buFont typeface="+mj-lt"/>
              <a:buAutoNum type="arabicPeriod"/>
            </a:pPr>
            <a:r>
              <a:rPr kumimoji="1" lang="ja-JP" altLang="en-US" smtClean="0"/>
              <a:t>第 </a:t>
            </a:r>
            <a:r>
              <a:rPr kumimoji="1" lang="en-US" altLang="ja-JP" smtClean="0"/>
              <a:t>3 </a:t>
            </a:r>
            <a:r>
              <a:rPr kumimoji="1" lang="ja-JP" altLang="en-US" smtClean="0"/>
              <a:t>レベル</a:t>
            </a:r>
          </a:p>
          <a:p>
            <a:pPr marL="342900" lvl="3" indent="-342900" defTabSz="457200">
              <a:lnSpc>
                <a:spcPct val="150000"/>
              </a:lnSpc>
              <a:buFont typeface="+mj-lt"/>
              <a:buAutoNum type="arabicPeriod"/>
            </a:pPr>
            <a:r>
              <a:rPr kumimoji="1" lang="ja-JP" altLang="en-US" smtClean="0"/>
              <a:t>第 </a:t>
            </a:r>
            <a:r>
              <a:rPr kumimoji="1" lang="en-US" altLang="ja-JP" smtClean="0"/>
              <a:t>4 </a:t>
            </a:r>
            <a:r>
              <a:rPr kumimoji="1" lang="ja-JP" altLang="en-US" smtClean="0"/>
              <a:t>レベル</a:t>
            </a:r>
          </a:p>
          <a:p>
            <a:pPr marL="342900" lvl="4" indent="-342900" defTabSz="457200">
              <a:lnSpc>
                <a:spcPct val="150000"/>
              </a:lnSpc>
              <a:buFont typeface="+mj-lt"/>
              <a:buAutoNum type="arabicPeriod"/>
            </a:pPr>
            <a:r>
              <a:rPr kumimoji="1" lang="ja-JP" altLang="en-US" smtClean="0"/>
              <a:t>第 </a:t>
            </a:r>
            <a:r>
              <a:rPr kumimoji="1" lang="en-US" altLang="ja-JP" smtClean="0"/>
              <a:t>5 </a:t>
            </a:r>
            <a:r>
              <a:rPr kumimoji="1" lang="ja-JP" altLang="en-US" smtClean="0"/>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3751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smtClean="0"/>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smtClean="0"/>
              <a:t>マスター テキストの書式設定</a:t>
            </a:r>
          </a:p>
        </p:txBody>
      </p:sp>
    </p:spTree>
    <p:extLst>
      <p:ext uri="{BB962C8B-B14F-4D97-AF65-F5344CB8AC3E}">
        <p14:creationId xmlns:p14="http://schemas.microsoft.com/office/powerpoint/2010/main" val="70375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6557" y="274639"/>
            <a:ext cx="9396000" cy="469641"/>
          </a:xfrm>
        </p:spPr>
        <p:txBody>
          <a:bodyPr>
            <a:noAutofit/>
          </a:body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256557" y="961885"/>
            <a:ext cx="9396000" cy="1170971"/>
          </a:xfrm>
          <a:prstGeom prst="roundRect">
            <a:avLst>
              <a:gd name="adj" fmla="val 6329"/>
            </a:avLst>
          </a:prstGeom>
          <a:ln w="9525">
            <a:prstDash val="sysDash"/>
          </a:ln>
        </p:spPr>
        <p:txBody>
          <a:bodyPr/>
          <a:lstStyle>
            <a:lvl1pPr marL="250825" indent="-250825">
              <a:defRPr/>
            </a:lvl1pPr>
          </a:lstStyle>
          <a:p>
            <a:pPr lvl="0"/>
            <a:endParaRPr kumimoji="1" lang="en-US" altLang="ja-JP" dirty="0" smtClean="0"/>
          </a:p>
        </p:txBody>
      </p:sp>
      <p:sp>
        <p:nvSpPr>
          <p:cNvPr id="4" name="日付プレースホルダ 3"/>
          <p:cNvSpPr>
            <a:spLocks noGrp="1"/>
          </p:cNvSpPr>
          <p:nvPr>
            <p:ph type="dt" sz="half" idx="10"/>
          </p:nvPr>
        </p:nvSpPr>
        <p:spPr/>
        <p:txBody>
          <a:bodyPr/>
          <a:lstStyle/>
          <a:p>
            <a:fld id="{9488AD59-69C3-4893-A7A8-A94AD6F6DA74}" type="datetime1">
              <a:rPr kumimoji="1" lang="ja-JP" altLang="en-US" smtClean="0"/>
              <a:t>2022/2/28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A2107C7-B22D-4D85-AC93-C26CC65AF74A}" type="datetime1">
              <a:rPr kumimoji="1" lang="ja-JP" altLang="en-US" smtClean="0"/>
              <a:t>2022/2/28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3"/>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3"/>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EA2FF31-38FC-491C-9C06-318E87FC30D1}" type="datetime1">
              <a:rPr kumimoji="1" lang="ja-JP" altLang="en-US" smtClean="0"/>
              <a:t>2022/2/28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96C964E-88BE-4527-BEF5-F8419FCFD8A9}" type="datetime1">
              <a:rPr kumimoji="1" lang="ja-JP" altLang="en-US" smtClean="0"/>
              <a:t>2022/2/28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50521" y="274638"/>
            <a:ext cx="9442481" cy="418058"/>
          </a:xfrm>
        </p:spPr>
        <p:txBody>
          <a:bodyPr>
            <a:noAutofit/>
          </a:body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fld id="{E06278D2-123F-44F0-A41D-5497C6F8487E}" type="datetime1">
              <a:rPr kumimoji="1" lang="ja-JP" altLang="en-US" smtClean="0"/>
              <a:t>2022/2/28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a:xfrm>
            <a:off x="7669756" y="6618137"/>
            <a:ext cx="2311400" cy="365125"/>
          </a:xfrm>
        </p:spPr>
        <p:txBody>
          <a:bodyPr/>
          <a:lstStyle/>
          <a:p>
            <a:fld id="{32927FFD-3D24-4EC2-AEC8-E83A8D96C0AC}" type="slidenum">
              <a:rPr kumimoji="1" lang="ja-JP" altLang="en-US" smtClean="0"/>
              <a:pPr/>
              <a:t>‹#›</a:t>
            </a:fld>
            <a:endParaRPr kumimoji="1" lang="ja-JP" altLang="en-US"/>
          </a:p>
        </p:txBody>
      </p:sp>
      <p:sp>
        <p:nvSpPr>
          <p:cNvPr id="7" name="テキスト プレースホルダ 6"/>
          <p:cNvSpPr>
            <a:spLocks noGrp="1"/>
          </p:cNvSpPr>
          <p:nvPr>
            <p:ph type="body" sz="quarter" idx="13"/>
          </p:nvPr>
        </p:nvSpPr>
        <p:spPr>
          <a:xfrm>
            <a:off x="250577" y="908722"/>
            <a:ext cx="9432478" cy="1223963"/>
          </a:xfrm>
        </p:spPr>
        <p:txBody>
          <a:bodyPr/>
          <a:lstStyle/>
          <a:p>
            <a:pPr lvl="0"/>
            <a:endParaRPr kumimoji="1" lang="ja-JP" altLang="en-US" dirty="0"/>
          </a:p>
        </p:txBody>
      </p:sp>
      <p:sp>
        <p:nvSpPr>
          <p:cNvPr id="10" name="テキスト ボックス 9"/>
          <p:cNvSpPr txBox="1"/>
          <p:nvPr userDrawn="1"/>
        </p:nvSpPr>
        <p:spPr>
          <a:xfrm>
            <a:off x="0" y="0"/>
            <a:ext cx="720080" cy="261610"/>
          </a:xfrm>
          <a:prstGeom prst="rect">
            <a:avLst/>
          </a:prstGeom>
          <a:noFill/>
          <a:ln w="12700">
            <a:solidFill>
              <a:schemeClr val="tx1"/>
            </a:solidFill>
          </a:ln>
        </p:spPr>
        <p:txBody>
          <a:bodyPr wrap="square" rtlCol="0" anchor="ctr" anchorCtr="0">
            <a:spAutoFit/>
          </a:bodyPr>
          <a:lstStyle/>
          <a:p>
            <a:r>
              <a:rPr kumimoji="1" lang="ja-JP" altLang="en-US" sz="1100" dirty="0" smtClean="0"/>
              <a:t>機密性２</a:t>
            </a:r>
            <a:endParaRPr kumimoji="1" lang="en-US" altLang="ja-JP" sz="1100" dirty="0" smtClean="0"/>
          </a:p>
        </p:txBody>
      </p:sp>
      <p:sp>
        <p:nvSpPr>
          <p:cNvPr id="12" name="コンテンツ プレースホルダ 11"/>
          <p:cNvSpPr>
            <a:spLocks noGrp="1"/>
          </p:cNvSpPr>
          <p:nvPr>
            <p:ph sz="quarter" idx="14"/>
          </p:nvPr>
        </p:nvSpPr>
        <p:spPr>
          <a:xfrm>
            <a:off x="200473" y="2276872"/>
            <a:ext cx="9432925" cy="1225550"/>
          </a:xfrm>
        </p:spPr>
        <p:txBody>
          <a:bodyPr/>
          <a:lstStyle/>
          <a:p>
            <a:pPr lvl="0"/>
            <a:r>
              <a:rPr kumimoji="1" lang="ja-JP" altLang="en-US" dirty="0" smtClean="0"/>
              <a:t>マスタ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E2C930F-3E26-4BE6-B958-B0BD05CE61CB}" type="datetime1">
              <a:rPr kumimoji="1" lang="ja-JP" altLang="en-US" smtClean="0"/>
              <a:t>2022/2/28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7B125C-A7C2-44B3-AD9A-6AB9BC03AF2C}" type="datetime1">
              <a:rPr kumimoji="1" lang="ja-JP" altLang="en-US" smtClean="0"/>
              <a:t>2022/2/28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E3F7044-8136-4B5F-BF22-ECECB960DB93}" type="datetime1">
              <a:rPr kumimoji="1" lang="ja-JP" altLang="en-US" smtClean="0"/>
              <a:t>2022/2/28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490066"/>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4" name="日付プレースホルダ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BABDB-80F2-4BF8-A1E1-FD4D24AE04B6}" type="datetime1">
              <a:rPr kumimoji="1" lang="ja-JP" altLang="en-US" smtClean="0"/>
              <a:t>2022/2/28</a:t>
            </a:fld>
            <a:endParaRPr kumimoji="1" lang="ja-JP" altLang="en-US"/>
          </a:p>
        </p:txBody>
      </p:sp>
      <p:sp>
        <p:nvSpPr>
          <p:cNvPr id="5" name="フッター プレースホルダ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69634" y="661939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kumimoji="1" lang="ja-JP" altLang="en-US" smtClean="0"/>
              <a:pPr/>
              <a:t>‹#›</a:t>
            </a:fld>
            <a:endParaRPr kumimoji="1" lang="ja-JP" altLang="en-US"/>
          </a:p>
        </p:txBody>
      </p:sp>
      <p:sp>
        <p:nvSpPr>
          <p:cNvPr id="7" name="テキスト プレースホルダ 6"/>
          <p:cNvSpPr>
            <a:spLocks noGrp="1"/>
          </p:cNvSpPr>
          <p:nvPr>
            <p:ph type="body" idx="1"/>
          </p:nvPr>
        </p:nvSpPr>
        <p:spPr>
          <a:xfrm>
            <a:off x="416497" y="1124744"/>
            <a:ext cx="9210228" cy="1396752"/>
          </a:xfrm>
          <a:prstGeom prst="roundRect">
            <a:avLst>
              <a:gd name="adj" fmla="val 13080"/>
            </a:avLst>
          </a:prstGeom>
          <a:ln w="12700">
            <a:solidFill>
              <a:schemeClr val="tx1"/>
            </a:solidFill>
            <a:prstDash val="sysDot"/>
          </a:ln>
        </p:spPr>
        <p:txBody>
          <a:bodyPr vert="horz" lIns="91440" tIns="108000" rIns="72000" bIns="45720" rtlCol="0" anchor="ctr" anchorCtr="0">
            <a:noAutofit/>
          </a:bodyPr>
          <a:lstStyle/>
          <a:p>
            <a:pPr lvl="0"/>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0" r:id="rId12"/>
    <p:sldLayoutId id="2147483711" r:id="rId13"/>
    <p:sldLayoutId id="2147483712" r:id="rId14"/>
  </p:sldLayoutIdLst>
  <p:hf hdr="0" ftr="0" dt="0"/>
  <p:txStyles>
    <p:titleStyle>
      <a:lvl1pPr algn="ctr" defTabSz="914400" rtl="0" eaLnBrk="1" latinLnBrk="0" hangingPunct="1">
        <a:spcBef>
          <a:spcPct val="0"/>
        </a:spcBef>
        <a:buNone/>
        <a:defRPr kumimoji="1" sz="2800" kern="1200">
          <a:solidFill>
            <a:schemeClr val="tx1"/>
          </a:solidFill>
          <a:latin typeface="HGP創英角ｺﾞｼｯｸUB" pitchFamily="50" charset="-128"/>
          <a:ea typeface="HGP創英角ｺﾞｼｯｸUB" pitchFamily="50" charset="-128"/>
          <a:cs typeface="+mj-cs"/>
        </a:defRPr>
      </a:lvl1pPr>
    </p:titleStyle>
    <p:bodyStyle>
      <a:lvl1pPr marL="263525" indent="-263525" algn="l" defTabSz="914400" rtl="0" eaLnBrk="1" latinLnBrk="0" hangingPunct="1">
        <a:spcBef>
          <a:spcPct val="20000"/>
        </a:spcBef>
        <a:buFont typeface="Arial" pitchFamily="34" charset="0"/>
        <a:buNone/>
        <a:defRPr kumimoji="1" sz="2000" kern="1200">
          <a:solidFill>
            <a:schemeClr val="tx1"/>
          </a:solidFill>
          <a:latin typeface="メイリオ" pitchFamily="50" charset="-128"/>
          <a:ea typeface="メイリオ"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hlw.go.jp/stf/seisakunitsuite/bunya/000103533.html" TargetMode="External"/><Relationship Id="rId2" Type="http://schemas.openxmlformats.org/officeDocument/2006/relationships/hyperlink" Target="https://ikumen-project.mhlw.go.jp/company/trainin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youritsu.mhlw.go.j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14.xml"/><Relationship Id="rId5" Type="http://schemas.openxmlformats.org/officeDocument/2006/relationships/image" Target="../media/image15.tmp"/><Relationship Id="rId4" Type="http://schemas.openxmlformats.org/officeDocument/2006/relationships/image" Target="../media/image14.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jpe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tmp"/></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0.png"/><Relationship Id="rId7" Type="http://schemas.openxmlformats.org/officeDocument/2006/relationships/hyperlink" Target="https://www.mhlw.go.jp/stf/seisakunitsuite/bunya/000103533.html" TargetMode="External"/><Relationship Id="rId2" Type="http://schemas.openxmlformats.org/officeDocument/2006/relationships/hyperlink" Target="https://ikumen-project.mhlw.go.jp/event/" TargetMode="External"/><Relationship Id="rId1" Type="http://schemas.openxmlformats.org/officeDocument/2006/relationships/slideLayout" Target="../slideLayouts/slideLayout14.xml"/><Relationship Id="rId6" Type="http://schemas.openxmlformats.org/officeDocument/2006/relationships/hyperlink" Target="https://ikumen-project.mhlw.go.jp/company/training/" TargetMode="External"/><Relationship Id="rId5" Type="http://schemas.openxmlformats.org/officeDocument/2006/relationships/image" Target="../media/image21.png"/><Relationship Id="rId4" Type="http://schemas.openxmlformats.org/officeDocument/2006/relationships/hyperlink" Target="https://www.mhlw.go.jp/stf/seisakunitsuite/bunya/0000130583.html"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a:xfrm>
            <a:off x="-13775" y="1356287"/>
            <a:ext cx="9897010" cy="1904457"/>
          </a:xfrm>
        </p:spPr>
        <p:txBody>
          <a:bodyPr>
            <a:normAutofit/>
          </a:bodyPr>
          <a:lstStyle/>
          <a:p>
            <a:r>
              <a:rPr lang="ja-JP" altLang="en-US" sz="3600" dirty="0">
                <a:latin typeface="Meiryo" panose="020B0604030504040204" pitchFamily="34" charset="-128"/>
                <a:ea typeface="Meiryo" panose="020B0604030504040204" pitchFamily="34" charset="-128"/>
              </a:rPr>
              <a:t>育児・介護休業法の改正について</a:t>
            </a:r>
            <a:r>
              <a:rPr lang="ja-JP" altLang="en-US" sz="3000" dirty="0">
                <a:latin typeface="Meiryo" panose="020B0604030504040204" pitchFamily="34" charset="-128"/>
                <a:ea typeface="Meiryo" panose="020B0604030504040204" pitchFamily="34" charset="-128"/>
              </a:rPr>
              <a:t/>
            </a:r>
            <a:br>
              <a:rPr lang="ja-JP" altLang="en-US" sz="3000" dirty="0">
                <a:latin typeface="Meiryo" panose="020B0604030504040204" pitchFamily="34" charset="-128"/>
                <a:ea typeface="Meiryo" panose="020B0604030504040204" pitchFamily="34" charset="-128"/>
              </a:rPr>
            </a:br>
            <a:endParaRPr kumimoji="1" lang="ja-JP" altLang="en-US" sz="3000" dirty="0"/>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a:xfrm>
            <a:off x="52006" y="3312015"/>
            <a:ext cx="9924453" cy="565137"/>
          </a:xfrm>
          <a:ln>
            <a:noFill/>
          </a:ln>
        </p:spPr>
        <p:txBody>
          <a:bodyPr/>
          <a:lstStyle/>
          <a:p>
            <a:r>
              <a:rPr lang="ja-JP" altLang="en-US" sz="2400" dirty="0">
                <a:solidFill>
                  <a:schemeClr val="tx1"/>
                </a:solidFill>
              </a:rPr>
              <a:t>～男性の育児休業取得促進等</a:t>
            </a:r>
            <a:r>
              <a:rPr lang="ja-JP" altLang="en-US" sz="2400" dirty="0" smtClean="0">
                <a:solidFill>
                  <a:schemeClr val="tx1"/>
                </a:solidFill>
              </a:rPr>
              <a:t>～</a:t>
            </a:r>
            <a:endParaRPr lang="ja-JP" altLang="en-US" sz="2400" dirty="0">
              <a:solidFill>
                <a:schemeClr val="tx1"/>
              </a:solidFill>
            </a:endParaRPr>
          </a:p>
        </p:txBody>
      </p:sp>
      <p:sp>
        <p:nvSpPr>
          <p:cNvPr id="6" name="タイトル 1"/>
          <p:cNvSpPr txBox="1">
            <a:spLocks/>
          </p:cNvSpPr>
          <p:nvPr/>
        </p:nvSpPr>
        <p:spPr>
          <a:xfrm>
            <a:off x="715737" y="5058697"/>
            <a:ext cx="8596993" cy="951428"/>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en-US" altLang="ja-JP" sz="3200" dirty="0" smtClean="0">
              <a:solidFill>
                <a:schemeClr val="bg1"/>
              </a:solidFill>
              <a:latin typeface="+mj-ea"/>
            </a:endParaRPr>
          </a:p>
          <a:p>
            <a:r>
              <a:rPr lang="ja-JP" altLang="en-US" sz="3900" dirty="0" smtClean="0">
                <a:solidFill>
                  <a:schemeClr val="bg1"/>
                </a:solidFill>
                <a:latin typeface="+mj-ea"/>
              </a:rPr>
              <a:t>愛媛労働局雇用環境・均等室</a:t>
            </a:r>
            <a:endParaRPr lang="en-US" altLang="ja-JP" sz="3900" b="1" dirty="0">
              <a:solidFill>
                <a:schemeClr val="bg1"/>
              </a:solidFill>
              <a:latin typeface="+mj-ea"/>
            </a:endParaRPr>
          </a:p>
        </p:txBody>
      </p:sp>
    </p:spTree>
    <p:extLst>
      <p:ext uri="{BB962C8B-B14F-4D97-AF65-F5344CB8AC3E}">
        <p14:creationId xmlns:p14="http://schemas.microsoft.com/office/powerpoint/2010/main" val="2087341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308484" y="1301783"/>
            <a:ext cx="9289032" cy="3970318"/>
          </a:xfrm>
          <a:prstGeom prst="rect">
            <a:avLst/>
          </a:prstGeom>
          <a:noFill/>
          <a:ln w="28575">
            <a:solidFill>
              <a:schemeClr val="bg1">
                <a:lumMod val="50000"/>
              </a:schemeClr>
            </a:solidFill>
          </a:ln>
        </p:spPr>
        <p:txBody>
          <a:bodyPr wrap="square" rtlCol="0">
            <a:spAutoFit/>
          </a:bodyPr>
          <a:lstStyle/>
          <a:p>
            <a:pPr marL="180975" indent="-180975">
              <a:lnSpc>
                <a:spcPct val="150000"/>
              </a:lnSpc>
            </a:pPr>
            <a:r>
              <a:rPr lang="ja-JP" altLang="en-US" sz="1400" dirty="0">
                <a:latin typeface="Meiryo UI" panose="020B0604030504040204" pitchFamily="50" charset="-128"/>
                <a:ea typeface="Meiryo UI" panose="020B0604030504040204" pitchFamily="50" charset="-128"/>
              </a:rPr>
              <a:t>○ また、夫の家事・育児時間が長いほど妻の継続就業割合や第二子以降の</a:t>
            </a:r>
            <a:r>
              <a:rPr lang="ja-JP" altLang="en-US" sz="1400" dirty="0" smtClean="0">
                <a:latin typeface="Meiryo UI" panose="020B0604030504040204" pitchFamily="50" charset="-128"/>
                <a:ea typeface="Meiryo UI" panose="020B0604030504040204" pitchFamily="50" charset="-128"/>
              </a:rPr>
              <a:t>出生</a:t>
            </a:r>
            <a:r>
              <a:rPr lang="ja-JP" altLang="en-US" sz="1400" dirty="0">
                <a:latin typeface="Meiryo UI" panose="020B0604030504040204" pitchFamily="50" charset="-128"/>
                <a:ea typeface="Meiryo UI" panose="020B0604030504040204" pitchFamily="50" charset="-128"/>
              </a:rPr>
              <a:t>割合が高くなっているという調査結果も存在する。</a:t>
            </a:r>
            <a:r>
              <a:rPr lang="ja-JP" altLang="en-US" sz="1400" b="1" dirty="0">
                <a:latin typeface="Meiryo UI" panose="020B0604030504040204" pitchFamily="50" charset="-128"/>
                <a:ea typeface="Meiryo UI" panose="020B0604030504040204" pitchFamily="50" charset="-128"/>
              </a:rPr>
              <a:t>男性が子の出生直後</a:t>
            </a:r>
            <a:r>
              <a:rPr lang="ja-JP" altLang="en-US" sz="1400" b="1" dirty="0" smtClean="0">
                <a:latin typeface="Meiryo UI" panose="020B0604030504040204" pitchFamily="50" charset="-128"/>
                <a:ea typeface="Meiryo UI" panose="020B0604030504040204" pitchFamily="50" charset="-128"/>
              </a:rPr>
              <a:t>に休業</a:t>
            </a:r>
            <a:r>
              <a:rPr lang="ja-JP" altLang="en-US" sz="1400" b="1" dirty="0">
                <a:latin typeface="Meiryo UI" panose="020B0604030504040204" pitchFamily="50" charset="-128"/>
                <a:ea typeface="Meiryo UI" panose="020B0604030504040204" pitchFamily="50" charset="-128"/>
              </a:rPr>
              <a:t>を取得して主体的に育児・家事</a:t>
            </a:r>
            <a:r>
              <a:rPr lang="ja-JP" altLang="en-US" sz="1400" dirty="0">
                <a:latin typeface="Meiryo UI" panose="020B0604030504040204" pitchFamily="50" charset="-128"/>
                <a:ea typeface="Meiryo UI" panose="020B0604030504040204" pitchFamily="50" charset="-128"/>
              </a:rPr>
              <a:t>に関わり、その後の育児・家事分担に</a:t>
            </a:r>
            <a:r>
              <a:rPr lang="ja-JP" altLang="en-US" sz="1400" dirty="0" smtClean="0">
                <a:latin typeface="Meiryo UI" panose="020B0604030504040204" pitchFamily="50" charset="-128"/>
                <a:ea typeface="Meiryo UI" panose="020B0604030504040204" pitchFamily="50" charset="-128"/>
              </a:rPr>
              <a:t>つなげる</a:t>
            </a:r>
            <a:r>
              <a:rPr lang="ja-JP" altLang="en-US" sz="1400" dirty="0">
                <a:latin typeface="Meiryo UI" panose="020B0604030504040204" pitchFamily="50" charset="-128"/>
                <a:ea typeface="Meiryo UI" panose="020B0604030504040204" pitchFamily="50" charset="-128"/>
              </a:rPr>
              <a:t>ことは、</a:t>
            </a:r>
            <a:r>
              <a:rPr lang="ja-JP" altLang="en-US" sz="1400" b="1" dirty="0">
                <a:latin typeface="Meiryo UI" panose="020B0604030504040204" pitchFamily="50" charset="-128"/>
                <a:ea typeface="Meiryo UI" panose="020B0604030504040204" pitchFamily="50" charset="-128"/>
              </a:rPr>
              <a:t>女性の雇用継続や夫婦が希望する数の子を持つことに</a:t>
            </a:r>
            <a:r>
              <a:rPr lang="ja-JP" altLang="en-US" sz="1400" b="1" dirty="0" smtClean="0">
                <a:latin typeface="Meiryo UI" panose="020B0604030504040204" pitchFamily="50" charset="-128"/>
                <a:ea typeface="Meiryo UI" panose="020B0604030504040204" pitchFamily="50" charset="-128"/>
              </a:rPr>
              <a:t>資する</a:t>
            </a:r>
            <a:r>
              <a:rPr lang="ja-JP" altLang="en-US" sz="1400" dirty="0" smtClean="0">
                <a:latin typeface="Meiryo UI" panose="020B0604030504040204" pitchFamily="50" charset="-128"/>
                <a:ea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rPr>
              <a:t>考えられる。 </a:t>
            </a:r>
          </a:p>
          <a:p>
            <a:pPr marL="180975" indent="-180975">
              <a:lnSpc>
                <a:spcPct val="150000"/>
              </a:lnSpc>
            </a:pPr>
            <a:endParaRPr lang="en-US" altLang="ja-JP" sz="1400" dirty="0" smtClean="0">
              <a:latin typeface="Meiryo UI" panose="020B0604030504040204" pitchFamily="50" charset="-128"/>
              <a:ea typeface="Meiryo UI" panose="020B0604030504040204" pitchFamily="50" charset="-128"/>
            </a:endParaRPr>
          </a:p>
          <a:p>
            <a:pPr marL="180975" indent="-180975">
              <a:lnSpc>
                <a:spcPct val="150000"/>
              </a:lnSpc>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こうした状況を受けて、令和２年５月に閣議決定された</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少子化社会</a:t>
            </a:r>
            <a:r>
              <a:rPr lang="ja-JP" altLang="en-US" sz="1400" b="1" dirty="0" smtClean="0">
                <a:latin typeface="Meiryo UI" panose="020B0604030504040204" pitchFamily="50" charset="-128"/>
                <a:ea typeface="Meiryo UI" panose="020B0604030504040204" pitchFamily="50" charset="-128"/>
              </a:rPr>
              <a:t>対策大綱</a:t>
            </a:r>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では、「労働者に対する育児休業制度等の個別の周知・広報や、</a:t>
            </a:r>
            <a:r>
              <a:rPr lang="ja-JP" altLang="en-US" sz="1400" dirty="0" smtClean="0">
                <a:latin typeface="Meiryo UI" panose="020B0604030504040204" pitchFamily="50" charset="-128"/>
                <a:ea typeface="Meiryo UI" panose="020B0604030504040204" pitchFamily="50" charset="-128"/>
              </a:rPr>
              <a:t>育児の</a:t>
            </a:r>
            <a:r>
              <a:rPr lang="ja-JP" altLang="en-US" sz="1400" dirty="0">
                <a:latin typeface="Meiryo UI" panose="020B0604030504040204" pitchFamily="50" charset="-128"/>
                <a:ea typeface="Meiryo UI" panose="020B0604030504040204" pitchFamily="50" charset="-128"/>
              </a:rPr>
              <a:t>ために休みやすい環境の整備、配偶者の出産直後の時期の休業を促進</a:t>
            </a:r>
            <a:r>
              <a:rPr lang="ja-JP" altLang="en-US" sz="1400" dirty="0" smtClean="0">
                <a:latin typeface="Meiryo UI" panose="020B0604030504040204" pitchFamily="50" charset="-128"/>
                <a:ea typeface="Meiryo UI" panose="020B0604030504040204" pitchFamily="50" charset="-128"/>
              </a:rPr>
              <a:t>する枠組み</a:t>
            </a:r>
            <a:r>
              <a:rPr lang="ja-JP" altLang="en-US" sz="1400" dirty="0">
                <a:latin typeface="Meiryo UI" panose="020B0604030504040204" pitchFamily="50" charset="-128"/>
                <a:ea typeface="Meiryo UI" panose="020B0604030504040204" pitchFamily="50" charset="-128"/>
              </a:rPr>
              <a:t>の検討など、男性の育児休業取得や育児参画を促進するための取組</a:t>
            </a:r>
            <a:r>
              <a:rPr lang="ja-JP" altLang="en-US" sz="1400" dirty="0" smtClean="0">
                <a:latin typeface="Meiryo UI" panose="020B0604030504040204" pitchFamily="50" charset="-128"/>
                <a:ea typeface="Meiryo UI" panose="020B0604030504040204" pitchFamily="50" charset="-128"/>
              </a:rPr>
              <a:t>を総合的</a:t>
            </a:r>
            <a:r>
              <a:rPr lang="ja-JP" altLang="en-US" sz="1400" dirty="0">
                <a:latin typeface="Meiryo UI" panose="020B0604030504040204" pitchFamily="50" charset="-128"/>
                <a:ea typeface="Meiryo UI" panose="020B0604030504040204" pitchFamily="50" charset="-128"/>
              </a:rPr>
              <a:t>に推進する」、「有期雇用労働者が育児休業を取得しやすくする方策</a:t>
            </a:r>
            <a:r>
              <a:rPr lang="ja-JP" altLang="en-US" sz="1400" dirty="0" smtClean="0">
                <a:latin typeface="Meiryo UI" panose="020B0604030504040204" pitchFamily="50" charset="-128"/>
                <a:ea typeface="Meiryo UI" panose="020B0604030504040204" pitchFamily="50" charset="-128"/>
              </a:rPr>
              <a:t>を検討</a:t>
            </a:r>
            <a:r>
              <a:rPr lang="ja-JP" altLang="en-US" sz="1400" dirty="0">
                <a:latin typeface="Meiryo UI" panose="020B0604030504040204" pitchFamily="50" charset="-128"/>
                <a:ea typeface="Meiryo UI" panose="020B0604030504040204" pitchFamily="50" charset="-128"/>
              </a:rPr>
              <a:t>する」といった内容が盛り込まれている。 </a:t>
            </a:r>
          </a:p>
          <a:p>
            <a:pPr marL="180975" indent="-180975">
              <a:lnSpc>
                <a:spcPct val="150000"/>
              </a:lnSpc>
            </a:pPr>
            <a:endParaRPr lang="en-US" altLang="ja-JP" sz="1400" dirty="0" smtClean="0">
              <a:latin typeface="Meiryo UI" panose="020B0604030504040204" pitchFamily="50" charset="-128"/>
              <a:ea typeface="Meiryo UI" panose="020B0604030504040204" pitchFamily="50" charset="-128"/>
            </a:endParaRPr>
          </a:p>
          <a:p>
            <a:pPr marL="180975" indent="-180975">
              <a:lnSpc>
                <a:spcPct val="150000"/>
              </a:lnSpc>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当分科会では、これらの問題意識の下、昨年９月以降、男性の育児休業</a:t>
            </a:r>
            <a:r>
              <a:rPr lang="ja-JP" altLang="en-US" sz="1400" dirty="0" smtClean="0">
                <a:latin typeface="Meiryo UI" panose="020B0604030504040204" pitchFamily="50" charset="-128"/>
                <a:ea typeface="Meiryo UI" panose="020B0604030504040204" pitchFamily="50" charset="-128"/>
              </a:rPr>
              <a:t>取得</a:t>
            </a:r>
            <a:r>
              <a:rPr lang="ja-JP" altLang="en-US" sz="1400" dirty="0">
                <a:latin typeface="Meiryo UI" panose="020B0604030504040204" pitchFamily="50" charset="-128"/>
                <a:ea typeface="Meiryo UI" panose="020B0604030504040204" pitchFamily="50" charset="-128"/>
              </a:rPr>
              <a:t>促進策等について議論を行ったところであり、その結果は以下のとおり</a:t>
            </a:r>
            <a:r>
              <a:rPr lang="ja-JP" altLang="en-US" sz="1400" dirty="0" smtClean="0">
                <a:latin typeface="Meiryo UI" panose="020B0604030504040204" pitchFamily="50" charset="-128"/>
                <a:ea typeface="Meiryo UI" panose="020B0604030504040204" pitchFamily="50" charset="-128"/>
              </a:rPr>
              <a:t>である</a:t>
            </a:r>
            <a:r>
              <a:rPr lang="ja-JP" altLang="en-US" sz="1400" dirty="0">
                <a:latin typeface="Meiryo UI" panose="020B0604030504040204" pitchFamily="50" charset="-128"/>
                <a:ea typeface="Meiryo UI" panose="020B0604030504040204" pitchFamily="50" charset="-128"/>
              </a:rPr>
              <a:t>ので報告する。この報告を受けて、</a:t>
            </a:r>
            <a:r>
              <a:rPr lang="ja-JP" altLang="en-US" sz="1400" b="1" dirty="0">
                <a:latin typeface="Meiryo UI" panose="020B0604030504040204" pitchFamily="50" charset="-128"/>
                <a:ea typeface="Meiryo UI" panose="020B0604030504040204" pitchFamily="50" charset="-128"/>
              </a:rPr>
              <a:t>厚生労働省において、法的整備も</a:t>
            </a:r>
            <a:r>
              <a:rPr lang="ja-JP" altLang="en-US" sz="1400" b="1" dirty="0" smtClean="0">
                <a:latin typeface="Meiryo UI" panose="020B0604030504040204" pitchFamily="50" charset="-128"/>
                <a:ea typeface="Meiryo UI" panose="020B0604030504040204" pitchFamily="50" charset="-128"/>
              </a:rPr>
              <a:t>含め</a:t>
            </a:r>
            <a:r>
              <a:rPr lang="ja-JP" altLang="en-US" sz="1400" b="1" dirty="0">
                <a:latin typeface="Meiryo UI" panose="020B0604030504040204" pitchFamily="50" charset="-128"/>
                <a:ea typeface="Meiryo UI" panose="020B0604030504040204" pitchFamily="50" charset="-128"/>
              </a:rPr>
              <a:t>所要の措置を講ずることが適当</a:t>
            </a:r>
            <a:r>
              <a:rPr lang="ja-JP" altLang="en-US" sz="1400" dirty="0">
                <a:latin typeface="Meiryo UI" panose="020B0604030504040204" pitchFamily="50" charset="-128"/>
                <a:ea typeface="Meiryo UI" panose="020B0604030504040204" pitchFamily="50" charset="-128"/>
              </a:rPr>
              <a:t>であると考える。 </a:t>
            </a:r>
          </a:p>
        </p:txBody>
      </p:sp>
      <p:sp>
        <p:nvSpPr>
          <p:cNvPr id="6" name="スライド番号プレースホルダー 5"/>
          <p:cNvSpPr>
            <a:spLocks noGrp="1"/>
          </p:cNvSpPr>
          <p:nvPr>
            <p:ph type="sldNum" sz="quarter" idx="12"/>
          </p:nvPr>
        </p:nvSpPr>
        <p:spPr>
          <a:xfrm>
            <a:off x="7610152" y="6492875"/>
            <a:ext cx="2311400" cy="365125"/>
          </a:xfrm>
        </p:spPr>
        <p:txBody>
          <a:bodyPr vert="horz" lIns="91440" tIns="45720" rIns="91440" bIns="45720" rtlCol="0" anchor="ctr"/>
          <a:lstStyle/>
          <a:p>
            <a:fld id="{32927FFD-3D24-4EC2-AEC8-E83A8D96C0AC}" type="slidenum">
              <a:rPr lang="ja-JP" altLang="en-US" sz="1800">
                <a:solidFill>
                  <a:schemeClr val="tx1"/>
                </a:solidFill>
              </a:rPr>
              <a:pPr/>
              <a:t>9</a:t>
            </a:fld>
            <a:endParaRPr lang="ja-JP" altLang="en-US" sz="1800" dirty="0">
              <a:solidFill>
                <a:schemeClr val="tx1"/>
              </a:solidFill>
            </a:endParaRPr>
          </a:p>
        </p:txBody>
      </p:sp>
      <p:sp>
        <p:nvSpPr>
          <p:cNvPr id="7" name="タイトル 1"/>
          <p:cNvSpPr txBox="1">
            <a:spLocks/>
          </p:cNvSpPr>
          <p:nvPr/>
        </p:nvSpPr>
        <p:spPr>
          <a:xfrm>
            <a:off x="7185248" y="0"/>
            <a:ext cx="2889398" cy="514011"/>
          </a:xfrm>
          <a:prstGeom prst="rect">
            <a:avLst/>
          </a:prstGeom>
          <a:noFill/>
          <a:ln w="12700" cap="flat" cmpd="sng" algn="ctr">
            <a:noFill/>
            <a:prstDash val="sysDot"/>
          </a:ln>
        </p:spPr>
        <p:style>
          <a:lnRef idx="2">
            <a:schemeClr val="accent5">
              <a:shade val="50000"/>
            </a:schemeClr>
          </a:lnRef>
          <a:fillRef idx="1">
            <a:schemeClr val="accent5"/>
          </a:fillRef>
          <a:effectRef idx="0">
            <a:schemeClr val="accent5"/>
          </a:effectRef>
          <a:fontRef idx="minor">
            <a:schemeClr val="lt1"/>
          </a:fontRef>
        </p:style>
        <p:txBody>
          <a:bodyPr vert="horz" lIns="91440" tIns="72000" rIns="91440" bIns="0" rtlCol="0" anchor="ctr">
            <a:noAutofit/>
          </a:bodyPr>
          <a:lstStyle>
            <a:lvl1pPr algn="ctr" defTabSz="914400" rtl="0" eaLnBrk="1" latinLnBrk="0" hangingPunct="1">
              <a:spcBef>
                <a:spcPct val="0"/>
              </a:spcBef>
              <a:buNone/>
              <a:defRPr kumimoji="1" sz="28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ja-JP" altLang="en-US" sz="1800" dirty="0" smtClean="0">
                <a:solidFill>
                  <a:schemeClr val="tx1"/>
                </a:solidFill>
                <a:latin typeface="メイリオ" panose="020B0604030504040204" pitchFamily="50" charset="-128"/>
                <a:ea typeface="メイリオ" panose="020B0604030504040204" pitchFamily="50" charset="-128"/>
              </a:rPr>
              <a:t>（前ページの続き）</a:t>
            </a:r>
            <a:endParaRPr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2628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81000" y="0"/>
            <a:ext cx="9144000" cy="858404"/>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bg1"/>
                </a:solidFill>
                <a:latin typeface="メイリオ" panose="020B0604030504040204" pitchFamily="50" charset="-128"/>
                <a:ea typeface="メイリオ" panose="020B0604030504040204" pitchFamily="50" charset="-128"/>
              </a:rPr>
              <a:t>2 </a:t>
            </a:r>
            <a:r>
              <a:rPr lang="ja-JP" altLang="en-US" sz="2400" dirty="0" err="1" smtClean="0">
                <a:solidFill>
                  <a:schemeClr val="bg1"/>
                </a:solidFill>
                <a:latin typeface="メイリオ" panose="020B0604030504040204" pitchFamily="50" charset="-128"/>
                <a:ea typeface="メイリオ" panose="020B0604030504040204" pitchFamily="50" charset="-128"/>
              </a:rPr>
              <a:t>．</a:t>
            </a:r>
            <a:r>
              <a:rPr lang="ja-JP" altLang="en-US" sz="2400" dirty="0" smtClean="0">
                <a:solidFill>
                  <a:schemeClr val="bg1"/>
                </a:solidFill>
                <a:latin typeface="メイリオ" panose="020B0604030504040204" pitchFamily="50" charset="-128"/>
                <a:ea typeface="メイリオ" panose="020B0604030504040204" pitchFamily="50" charset="-128"/>
              </a:rPr>
              <a:t>育児</a:t>
            </a:r>
            <a:r>
              <a:rPr lang="ja-JP" altLang="en-US" sz="2400" dirty="0">
                <a:solidFill>
                  <a:schemeClr val="bg1"/>
                </a:solidFill>
                <a:latin typeface="メイリオ" panose="020B0604030504040204" pitchFamily="50" charset="-128"/>
                <a:ea typeface="メイリオ" panose="020B0604030504040204" pitchFamily="50" charset="-128"/>
              </a:rPr>
              <a:t>・介護休業法及び雇用保険法の改正</a:t>
            </a:r>
            <a:r>
              <a:rPr lang="ja-JP" altLang="en-US" sz="2400" dirty="0" smtClean="0">
                <a:solidFill>
                  <a:schemeClr val="bg1"/>
                </a:solidFill>
                <a:latin typeface="メイリオ" panose="020B0604030504040204" pitchFamily="50" charset="-128"/>
                <a:ea typeface="メイリオ" panose="020B0604030504040204" pitchFamily="50" charset="-128"/>
              </a:rPr>
              <a:t>ポイント</a:t>
            </a:r>
            <a:endParaRPr lang="en-US" altLang="ja-JP" sz="2400" dirty="0">
              <a:solidFill>
                <a:schemeClr val="bg1"/>
              </a:solidFill>
            </a:endParaRPr>
          </a:p>
        </p:txBody>
      </p:sp>
      <p:sp>
        <p:nvSpPr>
          <p:cNvPr id="12" name="サブタイトル 2"/>
          <p:cNvSpPr txBox="1">
            <a:spLocks/>
          </p:cNvSpPr>
          <p:nvPr/>
        </p:nvSpPr>
        <p:spPr>
          <a:xfrm>
            <a:off x="381000" y="858405"/>
            <a:ext cx="8425543" cy="48778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pPr>
            <a:r>
              <a:rPr lang="ja-JP" altLang="en-US" sz="1600" dirty="0">
                <a:latin typeface="メイリオ" panose="020B0604030504040204" pitchFamily="50" charset="-128"/>
                <a:ea typeface="メイリオ" panose="020B0604030504040204" pitchFamily="50" charset="-128"/>
              </a:rPr>
              <a:t>以下が改正内容の主なポイントになります</a:t>
            </a:r>
            <a:r>
              <a:rPr lang="ja-JP" altLang="en-US" sz="1600" dirty="0" smtClean="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44483710"/>
              </p:ext>
            </p:extLst>
          </p:nvPr>
        </p:nvGraphicFramePr>
        <p:xfrm>
          <a:off x="380998" y="1255169"/>
          <a:ext cx="9324530" cy="5486198"/>
        </p:xfrm>
        <a:graphic>
          <a:graphicData uri="http://schemas.openxmlformats.org/drawingml/2006/table">
            <a:tbl>
              <a:tblPr firstRow="1" bandRow="1">
                <a:tableStyleId>{5C22544A-7EE6-4342-B048-85BDC9FD1C3A}</a:tableStyleId>
              </a:tblPr>
              <a:tblGrid>
                <a:gridCol w="7524330">
                  <a:extLst>
                    <a:ext uri="{9D8B030D-6E8A-4147-A177-3AD203B41FA5}">
                      <a16:colId xmlns:a16="http://schemas.microsoft.com/office/drawing/2014/main" val="1424233219"/>
                    </a:ext>
                  </a:extLst>
                </a:gridCol>
                <a:gridCol w="1800200">
                  <a:extLst>
                    <a:ext uri="{9D8B030D-6E8A-4147-A177-3AD203B41FA5}">
                      <a16:colId xmlns:a16="http://schemas.microsoft.com/office/drawing/2014/main" val="1578798899"/>
                    </a:ext>
                  </a:extLst>
                </a:gridCol>
              </a:tblGrid>
              <a:tr h="371736">
                <a:tc>
                  <a:txBody>
                    <a:bodyPr/>
                    <a:lstStyle/>
                    <a:p>
                      <a:pPr algn="ctr"/>
                      <a:r>
                        <a:rPr kumimoji="1" lang="ja-JP" altLang="en-US" dirty="0" smtClean="0"/>
                        <a:t>改正内容のポイント</a:t>
                      </a:r>
                    </a:p>
                  </a:txBody>
                  <a:tcPr anchor="ctr">
                    <a:lnB w="57150" cap="flat" cmpd="sng" algn="ctr">
                      <a:solidFill>
                        <a:schemeClr val="bg1"/>
                      </a:solidFill>
                      <a:prstDash val="solid"/>
                      <a:round/>
                      <a:headEnd type="none" w="med" len="med"/>
                      <a:tailEnd type="none" w="med" len="med"/>
                    </a:lnB>
                  </a:tcPr>
                </a:tc>
                <a:tc>
                  <a:txBody>
                    <a:bodyPr/>
                    <a:lstStyle/>
                    <a:p>
                      <a:pPr algn="ctr"/>
                      <a:r>
                        <a:rPr kumimoji="1" lang="ja-JP" altLang="en-US" dirty="0" smtClean="0"/>
                        <a:t>施行日</a:t>
                      </a:r>
                      <a:endParaRPr kumimoji="1" lang="ja-JP" altLang="en-US" dirty="0"/>
                    </a:p>
                  </a:txBody>
                  <a:tcPr anchor="ct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35801413"/>
                  </a:ext>
                </a:extLst>
              </a:tr>
              <a:tr h="1053251">
                <a:tc>
                  <a:txBody>
                    <a:bodyPr/>
                    <a:lstStyle/>
                    <a:p>
                      <a:r>
                        <a:rPr kumimoji="1" lang="ja-JP" altLang="en-US" sz="1600" b="1" dirty="0" smtClean="0"/>
                        <a:t>①雇用環境整備、個別の周知・意向確認の措置の義務化</a:t>
                      </a:r>
                      <a:endParaRPr kumimoji="1" lang="en-US" altLang="ja-JP" sz="1600" b="1" dirty="0" smtClean="0"/>
                    </a:p>
                    <a:p>
                      <a:pPr defTabSz="844083">
                        <a:lnSpc>
                          <a:spcPct val="100000"/>
                        </a:lnSpc>
                        <a:defRPr/>
                      </a:pPr>
                      <a:r>
                        <a:rPr kumimoji="1" lang="ja-JP" altLang="en-US" sz="2000" baseline="0" dirty="0" smtClean="0">
                          <a:solidFill>
                            <a:schemeClr val="tx1"/>
                          </a:solidFill>
                          <a:latin typeface="メイリオ" panose="020B0604030504040204" pitchFamily="50" charset="-128"/>
                          <a:ea typeface="メイリオ" panose="020B0604030504040204" pitchFamily="50" charset="-128"/>
                        </a:rPr>
                        <a:t>  </a:t>
                      </a:r>
                      <a:r>
                        <a:rPr kumimoji="1" lang="ja-JP" altLang="en-US" sz="1300" dirty="0" smtClean="0">
                          <a:solidFill>
                            <a:schemeClr val="tx1"/>
                          </a:solidFill>
                          <a:latin typeface="メイリオ" panose="020B0604030504040204" pitchFamily="50" charset="-128"/>
                          <a:ea typeface="メイリオ" panose="020B0604030504040204" pitchFamily="50" charset="-128"/>
                        </a:rPr>
                        <a:t>・育児休業を取得しやすい雇用環境の整備（研修、相談窓口設置等）</a:t>
                      </a:r>
                    </a:p>
                    <a:p>
                      <a:pPr defTabSz="844083">
                        <a:lnSpc>
                          <a:spcPct val="100000"/>
                        </a:lnSpc>
                        <a:defRPr/>
                      </a:pPr>
                      <a:r>
                        <a:rPr kumimoji="1" lang="ja-JP" altLang="en-US" sz="1300" dirty="0" smtClean="0">
                          <a:solidFill>
                            <a:schemeClr val="tx1"/>
                          </a:solidFill>
                          <a:latin typeface="メイリオ" panose="020B0604030504040204" pitchFamily="50" charset="-128"/>
                          <a:ea typeface="メイリオ" panose="020B0604030504040204" pitchFamily="50" charset="-128"/>
                        </a:rPr>
                        <a:t>　・妊娠・出産（本人または配偶者）の申し出をした労働者に対する個別の制度周知・休業の取得　　</a:t>
                      </a:r>
                      <a:endParaRPr kumimoji="1" lang="en-US" altLang="ja-JP" sz="1300" dirty="0" smtClean="0">
                        <a:solidFill>
                          <a:schemeClr val="tx1"/>
                        </a:solidFill>
                        <a:latin typeface="メイリオ" panose="020B0604030504040204" pitchFamily="50" charset="-128"/>
                        <a:ea typeface="メイリオ" panose="020B0604030504040204" pitchFamily="50" charset="-128"/>
                      </a:endParaRPr>
                    </a:p>
                    <a:p>
                      <a:pPr defTabSz="844083">
                        <a:lnSpc>
                          <a:spcPct val="100000"/>
                        </a:lnSpc>
                        <a:defRPr/>
                      </a:pPr>
                      <a:r>
                        <a:rPr kumimoji="1" lang="ja-JP" altLang="en-US" sz="1300" dirty="0" smtClean="0">
                          <a:solidFill>
                            <a:schemeClr val="tx1"/>
                          </a:solidFill>
                          <a:latin typeface="メイリオ" panose="020B0604030504040204" pitchFamily="50" charset="-128"/>
                          <a:ea typeface="メイリオ" panose="020B0604030504040204" pitchFamily="50" charset="-128"/>
                        </a:rPr>
                        <a:t>　　の意向確認の措置</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2">
                  <a:txBody>
                    <a:bodyPr/>
                    <a:lstStyle/>
                    <a:p>
                      <a:pPr algn="ctr"/>
                      <a:r>
                        <a:rPr kumimoji="1" lang="ja-JP" altLang="en-US" sz="2400" b="1" dirty="0" smtClean="0"/>
                        <a:t>令和４年</a:t>
                      </a:r>
                      <a:endParaRPr kumimoji="1" lang="en-US" altLang="ja-JP" sz="2400" b="1" dirty="0" smtClean="0"/>
                    </a:p>
                    <a:p>
                      <a:pPr algn="ctr"/>
                      <a:r>
                        <a:rPr kumimoji="1" lang="ja-JP" altLang="en-US" sz="2400" b="1" dirty="0" smtClean="0"/>
                        <a:t>４月１日</a:t>
                      </a:r>
                      <a:endParaRPr kumimoji="1" lang="ja-JP" altLang="en-US" sz="2400" b="1" dirty="0"/>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12661959"/>
                  </a:ext>
                </a:extLst>
              </a:tr>
              <a:tr h="789938">
                <a:tc>
                  <a:txBody>
                    <a:bodyPr/>
                    <a:lstStyle/>
                    <a:p>
                      <a:r>
                        <a:rPr kumimoji="1" lang="ja-JP" altLang="en-US" sz="1600" b="1" dirty="0" smtClean="0"/>
                        <a:t>②有期雇用労働者の育児・介護休業取得要件の緩和</a:t>
                      </a:r>
                      <a:endParaRPr kumimoji="1" lang="en-US" altLang="ja-JP" sz="16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t>　  </a:t>
                      </a:r>
                      <a:r>
                        <a:rPr kumimoji="1" lang="ja-JP" altLang="en-US" sz="1300" b="1" dirty="0" smtClean="0"/>
                        <a:t>・</a:t>
                      </a:r>
                      <a:r>
                        <a:rPr kumimoji="1" lang="ja-JP" altLang="en-US" sz="1300" dirty="0" smtClean="0">
                          <a:solidFill>
                            <a:schemeClr val="tx1"/>
                          </a:solidFill>
                          <a:latin typeface="メイリオ" panose="020B0604030504040204" pitchFamily="50" charset="-128"/>
                          <a:ea typeface="メイリオ" panose="020B0604030504040204" pitchFamily="50" charset="-128"/>
                        </a:rPr>
                        <a:t>「事業主に引き続き雇用された期間が１年以上である者」という要件を廃止</a:t>
                      </a:r>
                      <a:endParaRPr kumimoji="1" lang="en-US" altLang="ja-JP" sz="1300"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メイリオ" panose="020B0604030504040204" pitchFamily="50" charset="-128"/>
                          <a:ea typeface="メイリオ" panose="020B0604030504040204" pitchFamily="50" charset="-128"/>
                        </a:rPr>
                        <a:t>　　</a:t>
                      </a:r>
                      <a:r>
                        <a:rPr kumimoji="1" lang="ja-JP" altLang="en-US" sz="1200" dirty="0" smtClean="0">
                          <a:solidFill>
                            <a:schemeClr val="tx1"/>
                          </a:solidFill>
                          <a:latin typeface="メイリオ" panose="020B0604030504040204" pitchFamily="50" charset="-128"/>
                          <a:ea typeface="メイリオ" panose="020B0604030504040204" pitchFamily="50" charset="-128"/>
                        </a:rPr>
                        <a:t>ただし、労使協定を締結した場合は、無期雇用労働者と同様に、勤続</a:t>
                      </a:r>
                      <a:r>
                        <a:rPr kumimoji="1" lang="en-US" altLang="ja-JP" sz="1200" dirty="0" smtClean="0">
                          <a:solidFill>
                            <a:schemeClr val="tx1"/>
                          </a:solidFill>
                          <a:latin typeface="メイリオ" panose="020B0604030504040204" pitchFamily="50" charset="-128"/>
                          <a:ea typeface="メイリオ" panose="020B0604030504040204" pitchFamily="50" charset="-128"/>
                        </a:rPr>
                        <a:t>1</a:t>
                      </a:r>
                      <a:r>
                        <a:rPr kumimoji="1" lang="ja-JP" altLang="en-US" sz="1200" dirty="0" smtClean="0">
                          <a:solidFill>
                            <a:schemeClr val="tx1"/>
                          </a:solidFill>
                          <a:latin typeface="メイリオ" panose="020B0604030504040204" pitchFamily="50" charset="-128"/>
                          <a:ea typeface="メイリオ" panose="020B0604030504040204" pitchFamily="50" charset="-128"/>
                        </a:rPr>
                        <a:t>年未満の労働者を対象除外可能</a:t>
                      </a:r>
                      <a:endParaRPr kumimoji="1" lang="en-US" altLang="ja-JP" sz="1200" dirty="0" smtClean="0">
                        <a:solidFill>
                          <a:schemeClr val="tx1"/>
                        </a:solidFill>
                        <a:latin typeface="メイリオ" panose="020B0604030504040204" pitchFamily="50" charset="-128"/>
                        <a:ea typeface="メイリオ" panose="020B0604030504040204" pitchFamily="50" charset="-128"/>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vMerge="1">
                  <a:txBody>
                    <a:bodyPr/>
                    <a:lstStyle/>
                    <a:p>
                      <a:endParaRPr kumimoji="1" lang="ja-JP" altLang="en-US" sz="1400" dirty="0"/>
                    </a:p>
                  </a:txBody>
                  <a:tcPr/>
                </a:tc>
                <a:extLst>
                  <a:ext uri="{0D108BD9-81ED-4DB2-BD59-A6C34878D82A}">
                    <a16:rowId xmlns:a16="http://schemas.microsoft.com/office/drawing/2014/main" val="1061539999"/>
                  </a:ext>
                </a:extLst>
              </a:tr>
              <a:tr h="1206592">
                <a:tc>
                  <a:txBody>
                    <a:bodyPr/>
                    <a:lstStyle/>
                    <a:p>
                      <a:r>
                        <a:rPr kumimoji="1" lang="ja-JP" altLang="en-US" sz="1600" b="1" dirty="0" smtClean="0"/>
                        <a:t>③産後パパ育休（出生時育児休業）の創設</a:t>
                      </a:r>
                      <a:endParaRPr kumimoji="1" lang="en-US" altLang="ja-JP" sz="1600" b="1" dirty="0" smtClean="0"/>
                    </a:p>
                    <a:p>
                      <a:r>
                        <a:rPr kumimoji="1" lang="ja-JP" altLang="en-US" sz="1200" dirty="0" smtClean="0">
                          <a:solidFill>
                            <a:schemeClr val="tx1"/>
                          </a:solidFill>
                          <a:latin typeface="メイリオ" panose="020B0604030504040204" pitchFamily="50" charset="-128"/>
                          <a:ea typeface="メイリオ" panose="020B0604030504040204" pitchFamily="50" charset="-128"/>
                        </a:rPr>
                        <a:t>　</a:t>
                      </a:r>
                      <a:r>
                        <a:rPr kumimoji="1" lang="ja-JP" altLang="en-US" sz="1300" dirty="0" smtClean="0">
                          <a:solidFill>
                            <a:schemeClr val="tx1"/>
                          </a:solidFill>
                          <a:latin typeface="メイリオ" panose="020B0604030504040204" pitchFamily="50" charset="-128"/>
                          <a:ea typeface="メイリオ" panose="020B0604030504040204" pitchFamily="50" charset="-128"/>
                        </a:rPr>
                        <a:t>・子の出生後８週間以内に４週間まで取得可能</a:t>
                      </a:r>
                      <a:endParaRPr kumimoji="1" lang="en-US" altLang="ja-JP" sz="1300" dirty="0" smtClean="0">
                        <a:solidFill>
                          <a:schemeClr val="tx1"/>
                        </a:solidFill>
                        <a:latin typeface="メイリオ" panose="020B0604030504040204" pitchFamily="50" charset="-128"/>
                        <a:ea typeface="メイリオ" panose="020B0604030504040204" pitchFamily="50" charset="-128"/>
                      </a:endParaRPr>
                    </a:p>
                    <a:p>
                      <a:pPr defTabSz="844083">
                        <a:lnSpc>
                          <a:spcPct val="110000"/>
                        </a:lnSpc>
                        <a:defRPr/>
                      </a:pPr>
                      <a:r>
                        <a:rPr kumimoji="1" lang="ja-JP" altLang="en-US" sz="1300" dirty="0" smtClean="0">
                          <a:solidFill>
                            <a:schemeClr val="tx1"/>
                          </a:solidFill>
                          <a:latin typeface="メイリオ" panose="020B0604030504040204" pitchFamily="50" charset="-128"/>
                          <a:ea typeface="メイリオ" panose="020B0604030504040204" pitchFamily="50" charset="-128"/>
                        </a:rPr>
                        <a:t>　・休業の申出期限については、原則休業の２週間前まで</a:t>
                      </a:r>
                      <a:endParaRPr kumimoji="1" lang="en-US" altLang="ja-JP" sz="1300" dirty="0" smtClean="0">
                        <a:solidFill>
                          <a:schemeClr val="tx1"/>
                        </a:solidFill>
                        <a:latin typeface="メイリオ" panose="020B0604030504040204" pitchFamily="50" charset="-128"/>
                        <a:ea typeface="メイリオ" panose="020B0604030504040204" pitchFamily="50" charset="-128"/>
                      </a:endParaRPr>
                    </a:p>
                    <a:p>
                      <a:pPr defTabSz="844083">
                        <a:lnSpc>
                          <a:spcPct val="110000"/>
                        </a:lnSpc>
                        <a:defRPr/>
                      </a:pPr>
                      <a:r>
                        <a:rPr kumimoji="1" lang="ja-JP" altLang="en-US" sz="1300" dirty="0" smtClean="0">
                          <a:solidFill>
                            <a:schemeClr val="tx1"/>
                          </a:solidFill>
                          <a:latin typeface="メイリオ" panose="020B0604030504040204" pitchFamily="50" charset="-128"/>
                          <a:ea typeface="メイリオ" panose="020B0604030504040204" pitchFamily="50" charset="-128"/>
                        </a:rPr>
                        <a:t>　・分割して２回取得可能</a:t>
                      </a:r>
                      <a:endParaRPr kumimoji="1" lang="en-US" altLang="ja-JP" sz="1300" dirty="0" smtClean="0">
                        <a:solidFill>
                          <a:schemeClr val="tx1"/>
                        </a:solidFill>
                        <a:latin typeface="メイリオ" panose="020B0604030504040204" pitchFamily="50" charset="-128"/>
                        <a:ea typeface="メイリオ" panose="020B0604030504040204" pitchFamily="50" charset="-128"/>
                      </a:endParaRPr>
                    </a:p>
                    <a:p>
                      <a:pPr defTabSz="844083">
                        <a:lnSpc>
                          <a:spcPct val="110000"/>
                        </a:lnSpc>
                        <a:defRPr/>
                      </a:pPr>
                      <a:r>
                        <a:rPr kumimoji="1" lang="ja-JP" altLang="en-US" sz="1300" dirty="0" smtClean="0">
                          <a:solidFill>
                            <a:schemeClr val="tx1"/>
                          </a:solidFill>
                          <a:latin typeface="メイリオ" panose="020B0604030504040204" pitchFamily="50" charset="-128"/>
                          <a:ea typeface="メイリオ" panose="020B0604030504040204" pitchFamily="50" charset="-128"/>
                        </a:rPr>
                        <a:t>　・労使協定を締結している場合に限り、労働者が合意した範囲で休業中に就業することが可能</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rowSpan="2">
                  <a:txBody>
                    <a:bodyPr/>
                    <a:lstStyle/>
                    <a:p>
                      <a:pPr algn="ctr"/>
                      <a:r>
                        <a:rPr kumimoji="1" lang="ja-JP" altLang="en-US" sz="2400" b="1" dirty="0" smtClean="0"/>
                        <a:t>令和４年</a:t>
                      </a:r>
                      <a:endParaRPr kumimoji="1" lang="en-US" altLang="ja-JP" sz="2400" b="1" dirty="0" smtClean="0"/>
                    </a:p>
                    <a:p>
                      <a:pPr algn="ctr"/>
                      <a:r>
                        <a:rPr kumimoji="1" lang="en-US" altLang="ja-JP" sz="2400" b="1" dirty="0" smtClean="0"/>
                        <a:t>10</a:t>
                      </a:r>
                      <a:r>
                        <a:rPr kumimoji="1" lang="ja-JP" altLang="en-US" sz="2400" b="1" dirty="0" smtClean="0"/>
                        <a:t>月１日</a:t>
                      </a:r>
                      <a:endParaRPr kumimoji="1" lang="ja-JP" altLang="en-US" sz="2400" b="1" dirty="0"/>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6155067"/>
                  </a:ext>
                </a:extLst>
              </a:tr>
              <a:tr h="763607">
                <a:tc>
                  <a:txBody>
                    <a:bodyPr/>
                    <a:lstStyle/>
                    <a:p>
                      <a:r>
                        <a:rPr kumimoji="1" lang="ja-JP" altLang="en-US" sz="1600" b="1" dirty="0" smtClean="0"/>
                        <a:t>④育児休業の分割取得</a:t>
                      </a:r>
                      <a:endParaRPr kumimoji="1" lang="en-US" altLang="ja-JP" sz="1600" b="1" dirty="0" smtClean="0"/>
                    </a:p>
                    <a:p>
                      <a:r>
                        <a:rPr kumimoji="1" lang="ja-JP" altLang="en-US" sz="1200" dirty="0" smtClean="0">
                          <a:solidFill>
                            <a:schemeClr val="tx1"/>
                          </a:solidFill>
                          <a:latin typeface="メイリオ" panose="020B0604030504040204" pitchFamily="50" charset="-128"/>
                          <a:ea typeface="メイリオ" panose="020B0604030504040204" pitchFamily="50" charset="-128"/>
                        </a:rPr>
                        <a:t>　</a:t>
                      </a:r>
                      <a:r>
                        <a:rPr kumimoji="1" lang="ja-JP" altLang="en-US" sz="1300" dirty="0" smtClean="0">
                          <a:solidFill>
                            <a:schemeClr val="tx1"/>
                          </a:solidFill>
                          <a:latin typeface="メイリオ" panose="020B0604030504040204" pitchFamily="50" charset="-128"/>
                          <a:ea typeface="メイリオ" panose="020B0604030504040204" pitchFamily="50" charset="-128"/>
                        </a:rPr>
                        <a:t>・（③とは別に）分割して２回まで取得可能</a:t>
                      </a:r>
                      <a:endParaRPr kumimoji="1" lang="en-US" altLang="ja-JP" sz="1300" dirty="0" smtClean="0">
                        <a:solidFill>
                          <a:schemeClr val="tx1"/>
                        </a:solidFill>
                        <a:latin typeface="メイリオ" panose="020B0604030504040204" pitchFamily="50" charset="-128"/>
                        <a:ea typeface="メイリオ" panose="020B0604030504040204" pitchFamily="50" charset="-128"/>
                      </a:endParaRPr>
                    </a:p>
                    <a:p>
                      <a:pPr defTabSz="844083">
                        <a:lnSpc>
                          <a:spcPct val="110000"/>
                        </a:lnSpc>
                        <a:defRPr/>
                      </a:pPr>
                      <a:r>
                        <a:rPr kumimoji="1" lang="ja-JP" altLang="en-US" sz="1300" dirty="0" smtClean="0">
                          <a:solidFill>
                            <a:schemeClr val="tx1"/>
                          </a:solidFill>
                          <a:latin typeface="メイリオ" panose="020B0604030504040204" pitchFamily="50" charset="-128"/>
                          <a:ea typeface="メイリオ" panose="020B0604030504040204" pitchFamily="50" charset="-128"/>
                        </a:rPr>
                        <a:t>　・１歳以降に延長する場合について、育休開始日を柔軟化</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vMerge="1">
                  <a:txBody>
                    <a:bodyPr/>
                    <a:lstStyle/>
                    <a:p>
                      <a:endParaRPr kumimoji="1" lang="ja-JP" altLang="en-US" sz="1400" dirty="0"/>
                    </a:p>
                  </a:txBody>
                  <a:tcPr/>
                </a:tc>
                <a:extLst>
                  <a:ext uri="{0D108BD9-81ED-4DB2-BD59-A6C34878D82A}">
                    <a16:rowId xmlns:a16="http://schemas.microsoft.com/office/drawing/2014/main" val="2269765851"/>
                  </a:ext>
                </a:extLst>
              </a:tr>
              <a:tr h="588581">
                <a:tc>
                  <a:txBody>
                    <a:bodyPr/>
                    <a:lstStyle/>
                    <a:p>
                      <a:r>
                        <a:rPr kumimoji="1" lang="ja-JP" altLang="en-US" sz="1600" b="1" dirty="0" smtClean="0"/>
                        <a:t>⑤ 育児休業取得状況の公表の義務化</a:t>
                      </a:r>
                      <a:endParaRPr kumimoji="1" lang="en-US" altLang="ja-JP" sz="16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　 </a:t>
                      </a:r>
                      <a:r>
                        <a:rPr kumimoji="1" lang="ja-JP" altLang="en-US" sz="1300" dirty="0" smtClean="0"/>
                        <a:t>・</a:t>
                      </a:r>
                      <a:r>
                        <a:rPr kumimoji="1" lang="ja-JP" altLang="en-US" sz="1300" dirty="0" smtClean="0">
                          <a:solidFill>
                            <a:schemeClr val="tx1"/>
                          </a:solidFill>
                          <a:latin typeface="メイリオ" panose="020B0604030504040204" pitchFamily="50" charset="-128"/>
                          <a:ea typeface="メイリオ" panose="020B0604030504040204" pitchFamily="50" charset="-128"/>
                        </a:rPr>
                        <a:t>常用労働者</a:t>
                      </a:r>
                      <a:r>
                        <a:rPr lang="ja-JP" altLang="en-US" sz="1300" dirty="0" smtClean="0">
                          <a:solidFill>
                            <a:schemeClr val="tx1"/>
                          </a:solidFill>
                          <a:latin typeface="メイリオ" panose="020B0604030504040204" pitchFamily="50" charset="-128"/>
                          <a:ea typeface="メイリオ" panose="020B0604030504040204" pitchFamily="50" charset="-128"/>
                        </a:rPr>
                        <a:t>数</a:t>
                      </a:r>
                      <a:r>
                        <a:rPr lang="en-US" altLang="ja-JP" sz="1300" dirty="0" smtClean="0">
                          <a:solidFill>
                            <a:schemeClr val="tx1"/>
                          </a:solidFill>
                          <a:latin typeface="メイリオ" panose="020B0604030504040204" pitchFamily="50" charset="-128"/>
                          <a:ea typeface="メイリオ" panose="020B0604030504040204" pitchFamily="50" charset="-128"/>
                        </a:rPr>
                        <a:t>1,000</a:t>
                      </a:r>
                      <a:r>
                        <a:rPr lang="ja-JP" altLang="en-US" sz="1300" dirty="0" smtClean="0">
                          <a:solidFill>
                            <a:schemeClr val="tx1"/>
                          </a:solidFill>
                          <a:latin typeface="メイリオ" panose="020B0604030504040204" pitchFamily="50" charset="-128"/>
                          <a:ea typeface="メイリオ" panose="020B0604030504040204" pitchFamily="50" charset="-128"/>
                        </a:rPr>
                        <a:t>人超の企業に対し、</a:t>
                      </a:r>
                      <a:r>
                        <a:rPr lang="ja-JP" altLang="en-US" sz="1300" b="0" dirty="0" smtClean="0">
                          <a:solidFill>
                            <a:schemeClr val="tx1"/>
                          </a:solidFill>
                          <a:latin typeface="メイリオ" panose="020B0604030504040204" pitchFamily="50" charset="-128"/>
                          <a:ea typeface="メイリオ" panose="020B0604030504040204" pitchFamily="50" charset="-128"/>
                        </a:rPr>
                        <a:t>育児休業等の取得状況の公表の義務付け</a:t>
                      </a:r>
                      <a:endParaRPr kumimoji="1" lang="ja-JP" altLang="en-US" sz="1300" b="0" dirty="0" smtClean="0">
                        <a:solidFill>
                          <a:schemeClr val="tx1"/>
                        </a:solidFill>
                        <a:latin typeface="メイリオ" panose="020B0604030504040204" pitchFamily="50" charset="-128"/>
                        <a:ea typeface="メイリオ" panose="020B0604030504040204" pitchFamily="50" charset="-12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600" b="1" dirty="0" smtClean="0"/>
                        <a:t>令和５年４月１日</a:t>
                      </a:r>
                      <a:endParaRPr kumimoji="1" lang="ja-JP" altLang="en-US" sz="1400" dirty="0" smtClean="0"/>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2542165"/>
                  </a:ext>
                </a:extLst>
              </a:tr>
              <a:tr h="712493">
                <a:tc>
                  <a:txBody>
                    <a:bodyPr/>
                    <a:lstStyle/>
                    <a:p>
                      <a:r>
                        <a:rPr kumimoji="1" lang="ja-JP" altLang="en-US" sz="1400" b="1" dirty="0" smtClean="0"/>
                        <a:t>⑥ 育児休業給付制度の改正</a:t>
                      </a:r>
                      <a:endParaRPr kumimoji="1" lang="en-US" altLang="ja-JP"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a:t>
                      </a:r>
                      <a:r>
                        <a:rPr kumimoji="1" lang="ja-JP" altLang="en-US" sz="1300" dirty="0" smtClean="0"/>
                        <a:t>・上記③、④の改正を踏まえ、育児休業給付についても所要の規定を整備・・・ア</a:t>
                      </a:r>
                      <a:endParaRPr kumimoji="1" lang="en-US" altLang="ja-JP" sz="13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aseline="0" dirty="0" smtClean="0">
                          <a:solidFill>
                            <a:schemeClr val="tx1"/>
                          </a:solidFill>
                          <a:latin typeface="メイリオ" panose="020B0604030504040204" pitchFamily="50" charset="-128"/>
                          <a:ea typeface="メイリオ" panose="020B0604030504040204" pitchFamily="50" charset="-128"/>
                        </a:rPr>
                        <a:t>  ・受給要件となる被保険者期間の計算の起算点に関する特例を設ける</a:t>
                      </a:r>
                      <a:r>
                        <a:rPr kumimoji="1" lang="ja-JP" altLang="en-US" sz="1300" dirty="0" smtClean="0"/>
                        <a:t>・・・イ</a:t>
                      </a:r>
                      <a:endParaRPr kumimoji="1" lang="ja-JP" altLang="en-US" sz="1300" b="0" dirty="0" smtClean="0">
                        <a:solidFill>
                          <a:schemeClr val="tx1"/>
                        </a:solidFill>
                        <a:latin typeface="メイリオ" panose="020B0604030504040204" pitchFamily="50" charset="-128"/>
                        <a:ea typeface="メイリオ" panose="020B0604030504040204" pitchFamily="50" charset="-128"/>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kumimoji="1" lang="ja-JP" altLang="en-US" sz="1400" b="1" dirty="0" smtClean="0"/>
                        <a:t>ア：令和</a:t>
                      </a:r>
                      <a:r>
                        <a:rPr kumimoji="1" lang="en-US" altLang="ja-JP" sz="1400" b="1" dirty="0" smtClean="0"/>
                        <a:t>4</a:t>
                      </a:r>
                      <a:r>
                        <a:rPr kumimoji="1" lang="ja-JP" altLang="en-US" sz="1400" b="1" dirty="0" smtClean="0"/>
                        <a:t>年</a:t>
                      </a:r>
                      <a:r>
                        <a:rPr kumimoji="1" lang="en-US" altLang="ja-JP" sz="1400" b="1" dirty="0" smtClean="0"/>
                        <a:t>10</a:t>
                      </a:r>
                      <a:r>
                        <a:rPr kumimoji="1" lang="ja-JP" altLang="en-US" sz="1400" b="1" dirty="0" smtClean="0"/>
                        <a:t>月</a:t>
                      </a:r>
                      <a:r>
                        <a:rPr kumimoji="1" lang="en-US" altLang="ja-JP" sz="1400" b="1" dirty="0" smtClean="0"/>
                        <a:t>1</a:t>
                      </a:r>
                      <a:r>
                        <a:rPr kumimoji="1" lang="ja-JP" altLang="en-US" sz="1400" b="1" dirty="0" smtClean="0"/>
                        <a:t>日</a:t>
                      </a:r>
                      <a:endParaRPr kumimoji="1" lang="en-US" altLang="ja-JP" sz="1400" b="1" dirty="0" smtClean="0"/>
                    </a:p>
                    <a:p>
                      <a:r>
                        <a:rPr kumimoji="1" lang="ja-JP" altLang="en-US" sz="1400" b="1" dirty="0" smtClean="0"/>
                        <a:t>イ：令和</a:t>
                      </a:r>
                      <a:r>
                        <a:rPr kumimoji="1" lang="en-US" altLang="ja-JP" sz="1400" b="1" dirty="0" smtClean="0"/>
                        <a:t>3</a:t>
                      </a:r>
                      <a:r>
                        <a:rPr kumimoji="1" lang="ja-JP" altLang="en-US" sz="1400" b="1" dirty="0" smtClean="0"/>
                        <a:t>年</a:t>
                      </a:r>
                      <a:r>
                        <a:rPr kumimoji="1" lang="en-US" altLang="ja-JP" sz="1400" b="1" dirty="0" smtClean="0"/>
                        <a:t>9</a:t>
                      </a:r>
                      <a:r>
                        <a:rPr kumimoji="1" lang="ja-JP" altLang="en-US" sz="1400" b="1" dirty="0" smtClean="0"/>
                        <a:t>月</a:t>
                      </a:r>
                      <a:r>
                        <a:rPr kumimoji="1" lang="en-US" altLang="ja-JP" sz="1400" b="1" dirty="0" smtClean="0"/>
                        <a:t>1</a:t>
                      </a:r>
                      <a:r>
                        <a:rPr kumimoji="1" lang="ja-JP" altLang="en-US" sz="1400" b="1" dirty="0" smtClean="0"/>
                        <a:t>日</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9554260"/>
                  </a:ext>
                </a:extLst>
              </a:tr>
            </a:tbl>
          </a:graphicData>
        </a:graphic>
      </p:graphicFrame>
      <p:sp>
        <p:nvSpPr>
          <p:cNvPr id="3" name="スライド番号プレースホルダー 2"/>
          <p:cNvSpPr>
            <a:spLocks noGrp="1"/>
          </p:cNvSpPr>
          <p:nvPr>
            <p:ph type="sldNum" sz="quarter" idx="12"/>
          </p:nvPr>
        </p:nvSpPr>
        <p:spPr>
          <a:xfrm>
            <a:off x="7493725" y="6583998"/>
            <a:ext cx="2057400" cy="365125"/>
          </a:xfrm>
        </p:spPr>
        <p:txBody>
          <a:bodyPr/>
          <a:lstStyle/>
          <a:p>
            <a:fld id="{99F508C8-7BAC-453A-9F0B-2EA017D77DB2}" type="slidenum">
              <a:rPr kumimoji="1" lang="ja-JP" altLang="en-US" smtClean="0"/>
              <a:t>10</a:t>
            </a:fld>
            <a:endParaRPr kumimoji="1" lang="ja-JP" altLang="en-US" dirty="0"/>
          </a:p>
        </p:txBody>
      </p:sp>
    </p:spTree>
    <p:extLst>
      <p:ext uri="{BB962C8B-B14F-4D97-AF65-F5344CB8AC3E}">
        <p14:creationId xmlns:p14="http://schemas.microsoft.com/office/powerpoint/2010/main" val="2829387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0"/>
            <a:ext cx="9906000" cy="742584"/>
          </a:xfrm>
        </p:spPr>
        <p:txBody>
          <a:bodyPr>
            <a:noAutofit/>
          </a:bodyPr>
          <a:lstStyle/>
          <a:p>
            <a:r>
              <a:rPr lang="ja-JP" altLang="en-US" sz="2400" dirty="0" smtClean="0">
                <a:solidFill>
                  <a:schemeClr val="bg1"/>
                </a:solidFill>
                <a:latin typeface="メイリオ" panose="020B0604030504040204" pitchFamily="50" charset="-128"/>
                <a:ea typeface="メイリオ" panose="020B0604030504040204" pitchFamily="50" charset="-128"/>
              </a:rPr>
              <a:t>３－１</a:t>
            </a:r>
            <a:r>
              <a:rPr lang="ja-JP" altLang="en-US" sz="2400" dirty="0">
                <a:solidFill>
                  <a:schemeClr val="bg1"/>
                </a:solidFill>
                <a:latin typeface="メイリオ" panose="020B0604030504040204" pitchFamily="50" charset="-128"/>
                <a:ea typeface="メイリオ" panose="020B0604030504040204" pitchFamily="50" charset="-128"/>
              </a:rPr>
              <a:t>．雇用環境整備、個別の周知と意向</a:t>
            </a:r>
            <a:r>
              <a:rPr lang="ja-JP" altLang="en-US" sz="2400" dirty="0" smtClean="0">
                <a:solidFill>
                  <a:schemeClr val="bg1"/>
                </a:solidFill>
                <a:latin typeface="メイリオ" panose="020B0604030504040204" pitchFamily="50" charset="-128"/>
                <a:ea typeface="メイリオ" panose="020B0604030504040204" pitchFamily="50" charset="-128"/>
              </a:rPr>
              <a:t>確認</a:t>
            </a:r>
            <a:endParaRPr lang="ja-JP" altLang="en-US" sz="2400" dirty="0">
              <a:solidFill>
                <a:schemeClr val="bg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281740" y="4749857"/>
            <a:ext cx="9336520" cy="5375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defTabSz="844083">
              <a:lnSpc>
                <a:spcPct val="110000"/>
              </a:lnSpc>
              <a:defRPr/>
            </a:pPr>
            <a:r>
              <a:rPr lang="ja-JP" altLang="en-US" sz="1400" dirty="0" smtClean="0">
                <a:solidFill>
                  <a:schemeClr val="tx1"/>
                </a:solidFill>
                <a:latin typeface="メイリオ" panose="020B0604030504040204" pitchFamily="50" charset="-128"/>
                <a:ea typeface="メイリオ" panose="020B0604030504040204" pitchFamily="50" charset="-128"/>
              </a:rPr>
              <a:t>育児休業と産後パパ育休の申し出が円滑に行われるようにするため、事業主は以下のいずれかの措置を講じなければなりません。</a:t>
            </a: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smtClean="0">
                <a:solidFill>
                  <a:schemeClr val="tx1"/>
                </a:solidFill>
                <a:latin typeface="メイリオ" panose="020B0604030504040204" pitchFamily="50" charset="-128"/>
                <a:ea typeface="メイリオ" panose="020B0604030504040204" pitchFamily="50" charset="-128"/>
              </a:rPr>
              <a:t>p13</a:t>
            </a:r>
            <a:r>
              <a:rPr lang="ja-JP" altLang="en-US" sz="1400" dirty="0" smtClean="0">
                <a:solidFill>
                  <a:schemeClr val="tx1"/>
                </a:solidFill>
                <a:latin typeface="メイリオ" panose="020B0604030504040204" pitchFamily="50" charset="-128"/>
                <a:ea typeface="メイリオ" panose="020B0604030504040204" pitchFamily="50" charset="-128"/>
              </a:rPr>
              <a:t>参照</a:t>
            </a:r>
            <a:r>
              <a:rPr lang="ja-JP" altLang="en-US" sz="1400" dirty="0">
                <a:solidFill>
                  <a:schemeClr val="tx1"/>
                </a:solidFill>
                <a:latin typeface="メイリオ" panose="020B0604030504040204" pitchFamily="50" charset="-128"/>
                <a:ea typeface="メイリオ" panose="020B0604030504040204" pitchFamily="50" charset="-128"/>
              </a:rPr>
              <a:t>）</a:t>
            </a:r>
          </a:p>
          <a:p>
            <a:pPr defTabSz="844083">
              <a:lnSpc>
                <a:spcPct val="110000"/>
              </a:lnSpc>
              <a:defRPr/>
            </a:pPr>
            <a:endParaRPr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28945" y="6518069"/>
            <a:ext cx="6048312" cy="261610"/>
          </a:xfrm>
          <a:prstGeom prst="rect">
            <a:avLst/>
          </a:prstGeom>
          <a:noFill/>
        </p:spPr>
        <p:txBody>
          <a:bodyPr wrap="square" rtlCol="0">
            <a:spAutoFit/>
          </a:bodyPr>
          <a:lstStyle/>
          <a:p>
            <a:pPr lvl="0">
              <a:lnSpc>
                <a:spcPct val="110000"/>
              </a:lnSpc>
              <a:spcBef>
                <a:spcPts val="600"/>
              </a:spcBef>
            </a:pPr>
            <a:r>
              <a:rPr lang="en-US" altLang="ja-JP" sz="1000" dirty="0" smtClean="0">
                <a:latin typeface="メイリオ" panose="020B0604030504040204" pitchFamily="50" charset="-128"/>
                <a:ea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rPr>
              <a:t>雇用環境整備、個別周知・意向確認とも、産後</a:t>
            </a:r>
            <a:r>
              <a:rPr lang="ja-JP" altLang="en-US" sz="1000" dirty="0">
                <a:solidFill>
                  <a:prstClr val="black"/>
                </a:solidFill>
                <a:latin typeface="メイリオ" panose="020B0604030504040204" pitchFamily="50" charset="-128"/>
                <a:ea typeface="メイリオ" panose="020B0604030504040204" pitchFamily="50" charset="-128"/>
              </a:rPr>
              <a:t>パパ育休については、令和４年</a:t>
            </a:r>
            <a:r>
              <a:rPr lang="en-US" altLang="ja-JP" sz="1000" dirty="0">
                <a:solidFill>
                  <a:prstClr val="black"/>
                </a:solidFill>
                <a:latin typeface="メイリオ" panose="020B0604030504040204" pitchFamily="50" charset="-128"/>
                <a:ea typeface="メイリオ" panose="020B0604030504040204" pitchFamily="50" charset="-128"/>
              </a:rPr>
              <a:t>10</a:t>
            </a:r>
            <a:r>
              <a:rPr lang="ja-JP" altLang="en-US" sz="1000" dirty="0">
                <a:solidFill>
                  <a:prstClr val="black"/>
                </a:solidFill>
                <a:latin typeface="メイリオ" panose="020B0604030504040204" pitchFamily="50" charset="-128"/>
                <a:ea typeface="メイリオ" panose="020B0604030504040204" pitchFamily="50" charset="-128"/>
              </a:rPr>
              <a:t>月１日から対象</a:t>
            </a:r>
            <a:r>
              <a:rPr lang="ja-JP" altLang="en-US" sz="1000" dirty="0" smtClean="0">
                <a:solidFill>
                  <a:prstClr val="black"/>
                </a:solidFill>
                <a:latin typeface="メイリオ" panose="020B0604030504040204" pitchFamily="50" charset="-128"/>
                <a:ea typeface="メイリオ" panose="020B0604030504040204" pitchFamily="50" charset="-128"/>
              </a:rPr>
              <a:t>。</a:t>
            </a:r>
            <a:endParaRPr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6786" y="4437112"/>
            <a:ext cx="684000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600" b="1" spc="80" dirty="0" smtClean="0">
                <a:solidFill>
                  <a:srgbClr val="002060"/>
                </a:solidFill>
                <a:latin typeface="メイリオ" panose="020B0604030504040204" pitchFamily="50" charset="-128"/>
                <a:ea typeface="メイリオ" panose="020B0604030504040204" pitchFamily="50" charset="-128"/>
              </a:rPr>
              <a:t>２．育児</a:t>
            </a:r>
            <a:r>
              <a:rPr lang="ja-JP" altLang="en-US" sz="1600" b="1" spc="80" dirty="0">
                <a:solidFill>
                  <a:srgbClr val="002060"/>
                </a:solidFill>
                <a:latin typeface="メイリオ" panose="020B0604030504040204" pitchFamily="50" charset="-128"/>
                <a:ea typeface="メイリオ" panose="020B0604030504040204" pitchFamily="50" charset="-128"/>
              </a:rPr>
              <a:t>休業を取得しやすい雇用環境の</a:t>
            </a:r>
            <a:r>
              <a:rPr lang="ja-JP" altLang="en-US" sz="1600" b="1" spc="80" dirty="0" smtClean="0">
                <a:solidFill>
                  <a:srgbClr val="002060"/>
                </a:solidFill>
                <a:latin typeface="メイリオ" panose="020B0604030504040204" pitchFamily="50" charset="-128"/>
                <a:ea typeface="メイリオ" panose="020B0604030504040204" pitchFamily="50" charset="-128"/>
              </a:rPr>
              <a:t>整備</a:t>
            </a:r>
            <a:endParaRPr lang="ja-JP" altLang="en-US" sz="1600" b="1" spc="80" dirty="0">
              <a:solidFill>
                <a:srgbClr val="002060"/>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929812" y="5397122"/>
            <a:ext cx="8040376" cy="1018563"/>
          </a:xfrm>
          <a:prstGeom prst="rect">
            <a:avLst/>
          </a:prstGeom>
          <a:solidFill>
            <a:srgbClr val="EFFDFF"/>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nSpc>
                <a:spcPct val="110000"/>
              </a:lnSpc>
              <a:spcBef>
                <a:spcPts val="300"/>
              </a:spcBef>
            </a:pPr>
            <a:r>
              <a:rPr lang="ja-JP" altLang="en-US" sz="1300" dirty="0" smtClean="0">
                <a:solidFill>
                  <a:schemeClr val="tx1"/>
                </a:solidFill>
                <a:latin typeface="メイリオ" panose="020B0604030504040204" pitchFamily="50" charset="-128"/>
                <a:ea typeface="メイリオ" panose="020B0604030504040204" pitchFamily="50" charset="-128"/>
              </a:rPr>
              <a:t>① 育児休業・産後パパ育休に関する</a:t>
            </a:r>
            <a:r>
              <a:rPr lang="ja-JP" altLang="en-US" sz="1300" b="1" dirty="0" smtClean="0">
                <a:solidFill>
                  <a:schemeClr val="tx1"/>
                </a:solidFill>
                <a:latin typeface="メイリオ" panose="020B0604030504040204" pitchFamily="50" charset="-128"/>
                <a:ea typeface="メイリオ" panose="020B0604030504040204" pitchFamily="50" charset="-128"/>
              </a:rPr>
              <a:t>研修</a:t>
            </a:r>
            <a:r>
              <a:rPr lang="ja-JP" altLang="en-US" sz="1300" b="1" dirty="0">
                <a:solidFill>
                  <a:schemeClr val="tx1"/>
                </a:solidFill>
                <a:latin typeface="メイリオ" panose="020B0604030504040204" pitchFamily="50" charset="-128"/>
                <a:ea typeface="メイリオ" panose="020B0604030504040204" pitchFamily="50" charset="-128"/>
              </a:rPr>
              <a:t>の実施</a:t>
            </a:r>
          </a:p>
          <a:p>
            <a:pPr>
              <a:lnSpc>
                <a:spcPct val="110000"/>
              </a:lnSpc>
              <a:spcBef>
                <a:spcPts val="300"/>
              </a:spcBef>
            </a:pPr>
            <a:r>
              <a:rPr lang="ja-JP" altLang="en-US" sz="1300" dirty="0" smtClean="0">
                <a:solidFill>
                  <a:schemeClr val="tx1"/>
                </a:solidFill>
                <a:latin typeface="メイリオ" panose="020B0604030504040204" pitchFamily="50" charset="-128"/>
                <a:ea typeface="メイリオ" panose="020B0604030504040204" pitchFamily="50" charset="-128"/>
              </a:rPr>
              <a:t>② 育児休業・産後パパ育休に</a:t>
            </a:r>
            <a:r>
              <a:rPr lang="ja-JP" altLang="en-US" sz="1300" dirty="0">
                <a:solidFill>
                  <a:schemeClr val="tx1"/>
                </a:solidFill>
                <a:latin typeface="メイリオ" panose="020B0604030504040204" pitchFamily="50" charset="-128"/>
                <a:ea typeface="メイリオ" panose="020B0604030504040204" pitchFamily="50" charset="-128"/>
              </a:rPr>
              <a:t>関する相談体制の整備</a:t>
            </a:r>
            <a:r>
              <a:rPr lang="ja-JP" altLang="en-US" sz="1300" dirty="0" smtClean="0">
                <a:solidFill>
                  <a:schemeClr val="tx1"/>
                </a:solidFill>
                <a:latin typeface="メイリオ" panose="020B0604030504040204" pitchFamily="50" charset="-128"/>
                <a:ea typeface="メイリオ" panose="020B0604030504040204" pitchFamily="50" charset="-128"/>
              </a:rPr>
              <a:t>等（</a:t>
            </a:r>
            <a:r>
              <a:rPr lang="ja-JP" altLang="en-US" sz="1300" b="1" dirty="0" smtClean="0">
                <a:solidFill>
                  <a:schemeClr val="tx1"/>
                </a:solidFill>
                <a:latin typeface="メイリオ" panose="020B0604030504040204" pitchFamily="50" charset="-128"/>
                <a:ea typeface="メイリオ" panose="020B0604030504040204" pitchFamily="50" charset="-128"/>
              </a:rPr>
              <a:t>相談窓口設置</a:t>
            </a:r>
            <a:r>
              <a:rPr lang="ja-JP" altLang="en-US" sz="1300" dirty="0" smtClean="0">
                <a:solidFill>
                  <a:schemeClr val="tx1"/>
                </a:solidFill>
                <a:latin typeface="メイリオ" panose="020B0604030504040204" pitchFamily="50" charset="-128"/>
                <a:ea typeface="メイリオ" panose="020B0604030504040204" pitchFamily="50" charset="-128"/>
              </a:rPr>
              <a:t>）</a:t>
            </a:r>
            <a:endParaRPr lang="ja-JP" altLang="en-US" sz="1300" dirty="0">
              <a:solidFill>
                <a:schemeClr val="tx1"/>
              </a:solidFill>
              <a:latin typeface="メイリオ" panose="020B0604030504040204" pitchFamily="50" charset="-128"/>
              <a:ea typeface="メイリオ" panose="020B0604030504040204" pitchFamily="50" charset="-128"/>
            </a:endParaRPr>
          </a:p>
          <a:p>
            <a:pPr>
              <a:lnSpc>
                <a:spcPct val="110000"/>
              </a:lnSpc>
              <a:spcBef>
                <a:spcPts val="300"/>
              </a:spcBef>
            </a:pPr>
            <a:r>
              <a:rPr lang="ja-JP" altLang="en-US" sz="1300" dirty="0" smtClean="0">
                <a:solidFill>
                  <a:schemeClr val="tx1"/>
                </a:solidFill>
                <a:latin typeface="メイリオ" panose="020B0604030504040204" pitchFamily="50" charset="-128"/>
                <a:ea typeface="メイリオ" panose="020B0604030504040204" pitchFamily="50" charset="-128"/>
              </a:rPr>
              <a:t>③ 自社</a:t>
            </a:r>
            <a:r>
              <a:rPr lang="ja-JP" altLang="en-US" sz="1300" dirty="0">
                <a:solidFill>
                  <a:schemeClr val="tx1"/>
                </a:solidFill>
                <a:latin typeface="メイリオ" panose="020B0604030504040204" pitchFamily="50" charset="-128"/>
                <a:ea typeface="メイリオ" panose="020B0604030504040204" pitchFamily="50" charset="-128"/>
              </a:rPr>
              <a:t>の労働者の育児</a:t>
            </a:r>
            <a:r>
              <a:rPr lang="ja-JP" altLang="en-US" sz="1300" dirty="0" smtClean="0">
                <a:solidFill>
                  <a:schemeClr val="tx1"/>
                </a:solidFill>
                <a:latin typeface="メイリオ" panose="020B0604030504040204" pitchFamily="50" charset="-128"/>
                <a:ea typeface="メイリオ" panose="020B0604030504040204" pitchFamily="50" charset="-128"/>
              </a:rPr>
              <a:t>休業・産後パパ育休取得</a:t>
            </a:r>
            <a:r>
              <a:rPr lang="ja-JP" altLang="en-US" sz="1300" b="1" dirty="0">
                <a:solidFill>
                  <a:schemeClr val="tx1"/>
                </a:solidFill>
                <a:latin typeface="メイリオ" panose="020B0604030504040204" pitchFamily="50" charset="-128"/>
                <a:ea typeface="メイリオ" panose="020B0604030504040204" pitchFamily="50" charset="-128"/>
              </a:rPr>
              <a:t>事例の収集・提供</a:t>
            </a:r>
          </a:p>
          <a:p>
            <a:pPr>
              <a:lnSpc>
                <a:spcPct val="110000"/>
              </a:lnSpc>
              <a:spcBef>
                <a:spcPts val="300"/>
              </a:spcBef>
            </a:pPr>
            <a:r>
              <a:rPr lang="ja-JP" altLang="en-US" sz="1300" dirty="0" smtClean="0">
                <a:solidFill>
                  <a:schemeClr val="tx1"/>
                </a:solidFill>
                <a:latin typeface="メイリオ" panose="020B0604030504040204" pitchFamily="50" charset="-128"/>
                <a:ea typeface="メイリオ" panose="020B0604030504040204" pitchFamily="50" charset="-128"/>
              </a:rPr>
              <a:t>④ 自社の労働者へ育児休業</a:t>
            </a:r>
            <a:r>
              <a:rPr lang="ja-JP" altLang="en-US" sz="1300" dirty="0">
                <a:solidFill>
                  <a:schemeClr val="tx1"/>
                </a:solidFill>
                <a:latin typeface="メイリオ" panose="020B0604030504040204" pitchFamily="50" charset="-128"/>
                <a:ea typeface="メイリオ" panose="020B0604030504040204" pitchFamily="50" charset="-128"/>
              </a:rPr>
              <a:t>・産後パパ育休</a:t>
            </a:r>
            <a:r>
              <a:rPr lang="ja-JP" altLang="en-US" sz="1300" b="1" dirty="0" smtClean="0">
                <a:solidFill>
                  <a:schemeClr val="tx1"/>
                </a:solidFill>
                <a:latin typeface="メイリオ" panose="020B0604030504040204" pitchFamily="50" charset="-128"/>
                <a:ea typeface="メイリオ" panose="020B0604030504040204" pitchFamily="50" charset="-128"/>
              </a:rPr>
              <a:t>制度と育児休業取得促進に関する方針の周知</a:t>
            </a:r>
            <a:endParaRPr lang="en-US" altLang="ja-JP" sz="1300" b="1" dirty="0" smtClean="0">
              <a:solidFill>
                <a:schemeClr val="tx1"/>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328945" y="1729426"/>
            <a:ext cx="8472424" cy="5375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defTabSz="844083">
              <a:lnSpc>
                <a:spcPct val="110000"/>
              </a:lnSpc>
            </a:pPr>
            <a:r>
              <a:rPr lang="ja-JP" altLang="en-US" sz="1400" dirty="0">
                <a:solidFill>
                  <a:schemeClr val="tx1"/>
                </a:solidFill>
                <a:latin typeface="メイリオ" panose="020B0604030504040204" pitchFamily="50" charset="-128"/>
                <a:ea typeface="メイリオ" panose="020B0604030504040204" pitchFamily="50" charset="-128"/>
              </a:rPr>
              <a:t>本人または配偶者の妊娠・出産等を申し出た労働者に対して、事業主は育児休業制度等に関する以下の事項の周知と休業の取得意向の確認を、個別に行わなければなりません</a:t>
            </a:r>
            <a:r>
              <a:rPr lang="ja-JP" altLang="en-US" sz="1400" dirty="0" smtClean="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smtClean="0">
                <a:solidFill>
                  <a:schemeClr val="tx1"/>
                </a:solidFill>
                <a:latin typeface="メイリオ" panose="020B0604030504040204" pitchFamily="50" charset="-128"/>
                <a:ea typeface="メイリオ" panose="020B0604030504040204" pitchFamily="50" charset="-128"/>
              </a:rPr>
              <a:t>p12</a:t>
            </a:r>
            <a:r>
              <a:rPr lang="ja-JP" altLang="en-US" sz="1400" dirty="0" smtClean="0">
                <a:solidFill>
                  <a:schemeClr val="tx1"/>
                </a:solidFill>
                <a:latin typeface="メイリオ" panose="020B0604030504040204" pitchFamily="50" charset="-128"/>
                <a:ea typeface="メイリオ" panose="020B0604030504040204" pitchFamily="50" charset="-128"/>
              </a:rPr>
              <a:t>参照</a:t>
            </a:r>
            <a:r>
              <a:rPr lang="ja-JP" altLang="en-US" sz="1400" dirty="0">
                <a:solidFill>
                  <a:schemeClr val="tx1"/>
                </a:solidFill>
                <a:latin typeface="メイリオ" panose="020B0604030504040204" pitchFamily="50" charset="-128"/>
                <a:ea typeface="メイリオ" panose="020B0604030504040204" pitchFamily="50" charset="-128"/>
              </a:rPr>
              <a:t>）</a:t>
            </a:r>
          </a:p>
          <a:p>
            <a:pPr defTabSz="844083">
              <a:lnSpc>
                <a:spcPct val="110000"/>
              </a:lnSpc>
            </a:pPr>
            <a:endParaRPr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24638" y="1412776"/>
            <a:ext cx="9730166"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pPr>
            <a:r>
              <a:rPr lang="ja-JP" altLang="en-US" sz="1600" b="1" spc="80" dirty="0" smtClean="0">
                <a:solidFill>
                  <a:srgbClr val="002060"/>
                </a:solidFill>
                <a:latin typeface="メイリオ" panose="020B0604030504040204" pitchFamily="50" charset="-128"/>
                <a:ea typeface="メイリオ" panose="020B0604030504040204" pitchFamily="50" charset="-128"/>
              </a:rPr>
              <a:t>１．妊娠</a:t>
            </a:r>
            <a:r>
              <a:rPr lang="ja-JP" altLang="en-US" sz="1600" b="1" spc="80" dirty="0">
                <a:solidFill>
                  <a:srgbClr val="002060"/>
                </a:solidFill>
                <a:latin typeface="メイリオ" panose="020B0604030504040204" pitchFamily="50" charset="-128"/>
                <a:ea typeface="メイリオ" panose="020B0604030504040204" pitchFamily="50" charset="-128"/>
              </a:rPr>
              <a:t>・出産（本人または配偶者）の申し出をした労働者に</a:t>
            </a:r>
            <a:r>
              <a:rPr lang="ja-JP" altLang="en-US" sz="1600" b="1" spc="80" dirty="0" smtClean="0">
                <a:solidFill>
                  <a:srgbClr val="002060"/>
                </a:solidFill>
                <a:latin typeface="メイリオ" panose="020B0604030504040204" pitchFamily="50" charset="-128"/>
                <a:ea typeface="メイリオ" panose="020B0604030504040204" pitchFamily="50" charset="-128"/>
              </a:rPr>
              <a:t>対する個別</a:t>
            </a:r>
            <a:r>
              <a:rPr lang="ja-JP" altLang="en-US" sz="1600" b="1" spc="80" dirty="0">
                <a:solidFill>
                  <a:srgbClr val="002060"/>
                </a:solidFill>
                <a:latin typeface="メイリオ" panose="020B0604030504040204" pitchFamily="50" charset="-128"/>
                <a:ea typeface="メイリオ" panose="020B0604030504040204" pitchFamily="50" charset="-128"/>
              </a:rPr>
              <a:t>の周知・意向確認の措置</a:t>
            </a:r>
            <a:endParaRPr lang="en-US" altLang="ja-JP" sz="1600" b="1" spc="80" dirty="0">
              <a:solidFill>
                <a:srgbClr val="00206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8FCBBB6B-C367-E249-936B-1E07EDA30201}"/>
              </a:ext>
            </a:extLst>
          </p:cNvPr>
          <p:cNvSpPr/>
          <p:nvPr/>
        </p:nvSpPr>
        <p:spPr>
          <a:xfrm>
            <a:off x="186190" y="908720"/>
            <a:ext cx="2390547" cy="339324"/>
          </a:xfrm>
          <a:prstGeom prst="rect">
            <a:avLst/>
          </a:prstGeom>
        </p:spPr>
        <p:txBody>
          <a:bodyPr wrap="square" lIns="0" tIns="0" rIns="0" bIns="0">
            <a:spAutoFit/>
          </a:bodyPr>
          <a:lstStyle/>
          <a:p>
            <a:pPr lvl="0" defTabSz="591055">
              <a:lnSpc>
                <a:spcPct val="130000"/>
              </a:lnSpc>
              <a:spcAft>
                <a:spcPts val="796"/>
              </a:spcAft>
            </a:pPr>
            <a:r>
              <a:rPr lang="ja-JP" altLang="en-US" b="1" spc="239" dirty="0" smtClean="0">
                <a:solidFill>
                  <a:srgbClr val="0B348F"/>
                </a:solidFill>
                <a:latin typeface="Meiryo" panose="020B0604030504040204" pitchFamily="34" charset="-128"/>
                <a:ea typeface="Meiryo" panose="020B0604030504040204" pitchFamily="34" charset="-128"/>
                <a:cs typeface="Noto Sans CJK JP DemiLight" charset="-128"/>
              </a:rPr>
              <a:t>改正後の制度の概要</a:t>
            </a:r>
            <a:endParaRPr lang="ja-JP" altLang="en-US"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cxnSp>
        <p:nvCxnSpPr>
          <p:cNvPr id="26" name="直線コネクタ 25">
            <a:extLst>
              <a:ext uri="{FF2B5EF4-FFF2-40B4-BE49-F238E27FC236}">
                <a16:creationId xmlns:a16="http://schemas.microsoft.com/office/drawing/2014/main" id="{A958213C-2BAB-654A-9A34-2E19BA7BD9AF}"/>
              </a:ext>
            </a:extLst>
          </p:cNvPr>
          <p:cNvCxnSpPr>
            <a:cxnSpLocks/>
          </p:cNvCxnSpPr>
          <p:nvPr/>
        </p:nvCxnSpPr>
        <p:spPr>
          <a:xfrm>
            <a:off x="128465" y="1268760"/>
            <a:ext cx="2916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graphicFrame>
        <p:nvGraphicFramePr>
          <p:cNvPr id="37" name="表 36"/>
          <p:cNvGraphicFramePr>
            <a:graphicFrameLocks noGrp="1"/>
          </p:cNvGraphicFramePr>
          <p:nvPr>
            <p:extLst>
              <p:ext uri="{D42A27DB-BD31-4B8C-83A1-F6EECF244321}">
                <p14:modId xmlns:p14="http://schemas.microsoft.com/office/powerpoint/2010/main" val="14672586"/>
              </p:ext>
            </p:extLst>
          </p:nvPr>
        </p:nvGraphicFramePr>
        <p:xfrm>
          <a:off x="388533" y="2360766"/>
          <a:ext cx="9229727" cy="1604772"/>
        </p:xfrm>
        <a:graphic>
          <a:graphicData uri="http://schemas.openxmlformats.org/drawingml/2006/table">
            <a:tbl>
              <a:tblPr firstRow="1" bandRow="1">
                <a:tableStyleId>{5C22544A-7EE6-4342-B048-85BDC9FD1C3A}</a:tableStyleId>
              </a:tblPr>
              <a:tblGrid>
                <a:gridCol w="1972179">
                  <a:extLst>
                    <a:ext uri="{9D8B030D-6E8A-4147-A177-3AD203B41FA5}">
                      <a16:colId xmlns:a16="http://schemas.microsoft.com/office/drawing/2014/main" val="1277292713"/>
                    </a:ext>
                  </a:extLst>
                </a:gridCol>
                <a:gridCol w="7257548">
                  <a:extLst>
                    <a:ext uri="{9D8B030D-6E8A-4147-A177-3AD203B41FA5}">
                      <a16:colId xmlns:a16="http://schemas.microsoft.com/office/drawing/2014/main" val="1870078862"/>
                    </a:ext>
                  </a:extLst>
                </a:gridCol>
              </a:tblGrid>
              <a:tr h="370840">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ja-JP" altLang="en-US" sz="1300" b="0" spc="300" dirty="0" smtClean="0">
                          <a:solidFill>
                            <a:schemeClr val="tx1"/>
                          </a:solidFill>
                          <a:latin typeface="メイリオ" panose="020B0604030504040204" pitchFamily="50" charset="-128"/>
                          <a:ea typeface="メイリオ" panose="020B0604030504040204" pitchFamily="50" charset="-128"/>
                        </a:rPr>
                        <a:t>周知事項</a:t>
                      </a:r>
                      <a:endParaRPr kumimoji="1" lang="ja-JP" altLang="en-US" sz="1300" b="0" spc="3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a:lnSpc>
                          <a:spcPct val="110000"/>
                        </a:lnSpc>
                        <a:spcBef>
                          <a:spcPts val="300"/>
                        </a:spcBef>
                      </a:pPr>
                      <a:r>
                        <a:rPr lang="ja-JP" altLang="en-US" sz="1300" b="0" dirty="0" smtClean="0">
                          <a:solidFill>
                            <a:schemeClr val="tx1"/>
                          </a:solidFill>
                          <a:latin typeface="メイリオ" panose="020B0604030504040204" pitchFamily="50" charset="-128"/>
                          <a:ea typeface="メイリオ" panose="020B0604030504040204" pitchFamily="50" charset="-128"/>
                        </a:rPr>
                        <a:t>① 育児休業・産後パパ育休に関する制度</a:t>
                      </a:r>
                    </a:p>
                    <a:p>
                      <a:pPr>
                        <a:lnSpc>
                          <a:spcPct val="110000"/>
                        </a:lnSpc>
                        <a:spcBef>
                          <a:spcPts val="300"/>
                        </a:spcBef>
                      </a:pPr>
                      <a:r>
                        <a:rPr lang="ja-JP" altLang="en-US" sz="1300" b="0" dirty="0" smtClean="0">
                          <a:solidFill>
                            <a:schemeClr val="tx1"/>
                          </a:solidFill>
                          <a:latin typeface="メイリオ" panose="020B0604030504040204" pitchFamily="50" charset="-128"/>
                          <a:ea typeface="メイリオ" panose="020B0604030504040204" pitchFamily="50" charset="-128"/>
                        </a:rPr>
                        <a:t>② 育児休業・産後パパ育休の申し出先</a:t>
                      </a:r>
                    </a:p>
                    <a:p>
                      <a:pPr>
                        <a:lnSpc>
                          <a:spcPct val="110000"/>
                        </a:lnSpc>
                        <a:spcBef>
                          <a:spcPts val="300"/>
                        </a:spcBef>
                      </a:pPr>
                      <a:r>
                        <a:rPr lang="ja-JP" altLang="en-US" sz="1300" b="0" dirty="0" smtClean="0">
                          <a:solidFill>
                            <a:schemeClr val="tx1"/>
                          </a:solidFill>
                          <a:latin typeface="メイリオ" panose="020B0604030504040204" pitchFamily="50" charset="-128"/>
                          <a:ea typeface="メイリオ" panose="020B0604030504040204" pitchFamily="50" charset="-128"/>
                        </a:rPr>
                        <a:t>③ 育児休業給付に関すること</a:t>
                      </a:r>
                    </a:p>
                    <a:p>
                      <a:pPr>
                        <a:lnSpc>
                          <a:spcPct val="110000"/>
                        </a:lnSpc>
                        <a:spcBef>
                          <a:spcPts val="300"/>
                        </a:spcBef>
                      </a:pPr>
                      <a:r>
                        <a:rPr lang="ja-JP" altLang="en-US" sz="1300" b="0" dirty="0" smtClean="0">
                          <a:solidFill>
                            <a:schemeClr val="tx1"/>
                          </a:solidFill>
                          <a:latin typeface="メイリオ" panose="020B0604030504040204" pitchFamily="50" charset="-128"/>
                          <a:ea typeface="メイリオ" panose="020B0604030504040204" pitchFamily="50" charset="-128"/>
                        </a:rPr>
                        <a:t>④ 労働者が育児休業・産後パパ育休期間について負担すべき社会保険料の取り扱い</a:t>
                      </a:r>
                      <a:endParaRPr kumimoji="1" lang="ja-JP" altLang="en-US" sz="13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noFill/>
                  </a:tcPr>
                </a:tc>
                <a:extLst>
                  <a:ext uri="{0D108BD9-81ED-4DB2-BD59-A6C34878D82A}">
                    <a16:rowId xmlns:a16="http://schemas.microsoft.com/office/drawing/2014/main" val="3096983245"/>
                  </a:ext>
                </a:extLst>
              </a:tr>
              <a:tr h="370840">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ja-JP" altLang="en-US" sz="1300" b="0" spc="300" dirty="0" smtClean="0">
                          <a:solidFill>
                            <a:schemeClr val="tx1"/>
                          </a:solidFill>
                          <a:latin typeface="メイリオ" panose="020B0604030504040204" pitchFamily="50" charset="-128"/>
                          <a:ea typeface="メイリオ" panose="020B0604030504040204" pitchFamily="50" charset="-128"/>
                        </a:rPr>
                        <a:t>個別周知</a:t>
                      </a:r>
                      <a:r>
                        <a:rPr lang="ja-JP" altLang="en-US" sz="1300" b="0" dirty="0" smtClean="0">
                          <a:solidFill>
                            <a:schemeClr val="tx1"/>
                          </a:solidFill>
                          <a:latin typeface="メイリオ" panose="020B0604030504040204" pitchFamily="50" charset="-128"/>
                          <a:ea typeface="メイリオ" panose="020B0604030504040204" pitchFamily="50" charset="-128"/>
                        </a:rPr>
                        <a:t>・</a:t>
                      </a:r>
                      <a:r>
                        <a:rPr lang="en-US" altLang="ja-JP" sz="1300" b="0" dirty="0" smtClean="0">
                          <a:solidFill>
                            <a:schemeClr val="tx1"/>
                          </a:solidFill>
                          <a:latin typeface="メイリオ" panose="020B0604030504040204" pitchFamily="50" charset="-128"/>
                          <a:ea typeface="メイリオ" panose="020B0604030504040204" pitchFamily="50" charset="-128"/>
                        </a:rPr>
                        <a:t/>
                      </a:r>
                      <a:br>
                        <a:rPr lang="en-US" altLang="ja-JP" sz="1300" b="0" dirty="0" smtClean="0">
                          <a:solidFill>
                            <a:schemeClr val="tx1"/>
                          </a:solidFill>
                          <a:latin typeface="メイリオ" panose="020B0604030504040204" pitchFamily="50" charset="-128"/>
                          <a:ea typeface="メイリオ" panose="020B0604030504040204" pitchFamily="50" charset="-128"/>
                        </a:rPr>
                      </a:br>
                      <a:r>
                        <a:rPr lang="ja-JP" altLang="en-US" sz="1300" b="0" dirty="0" smtClean="0">
                          <a:solidFill>
                            <a:schemeClr val="tx1"/>
                          </a:solidFill>
                          <a:latin typeface="メイリオ" panose="020B0604030504040204" pitchFamily="50" charset="-128"/>
                          <a:ea typeface="メイリオ" panose="020B0604030504040204" pitchFamily="50" charset="-128"/>
                        </a:rPr>
                        <a:t>意向確認の方法</a:t>
                      </a:r>
                      <a:endParaRPr kumimoji="1" lang="ja-JP" altLang="en-US" sz="13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300" b="0" dirty="0" smtClean="0">
                          <a:solidFill>
                            <a:schemeClr val="tx1"/>
                          </a:solidFill>
                          <a:latin typeface="メイリオ" panose="020B0604030504040204" pitchFamily="50" charset="-128"/>
                          <a:ea typeface="メイリオ" panose="020B0604030504040204" pitchFamily="50" charset="-128"/>
                        </a:rPr>
                        <a:t>①面談　②書面交付　③</a:t>
                      </a:r>
                      <a:r>
                        <a:rPr lang="en-US" altLang="ja-JP" sz="1300" b="0" dirty="0" smtClean="0">
                          <a:solidFill>
                            <a:schemeClr val="tx1"/>
                          </a:solidFill>
                          <a:latin typeface="メイリオ" panose="020B0604030504040204" pitchFamily="50" charset="-128"/>
                          <a:ea typeface="メイリオ" panose="020B0604030504040204" pitchFamily="50" charset="-128"/>
                        </a:rPr>
                        <a:t>FAX</a:t>
                      </a:r>
                      <a:r>
                        <a:rPr lang="ja-JP" altLang="en-US" sz="1300" b="0" dirty="0" smtClean="0">
                          <a:solidFill>
                            <a:schemeClr val="tx1"/>
                          </a:solidFill>
                          <a:latin typeface="メイリオ" panose="020B0604030504040204" pitchFamily="50" charset="-128"/>
                          <a:ea typeface="メイリオ" panose="020B0604030504040204" pitchFamily="50" charset="-128"/>
                        </a:rPr>
                        <a:t>　④電子メール等　のいずれか</a:t>
                      </a:r>
                      <a:endParaRPr kumimoji="1" lang="ja-JP" altLang="en-US" sz="13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noFill/>
                  </a:tcPr>
                </a:tc>
                <a:extLst>
                  <a:ext uri="{0D108BD9-81ED-4DB2-BD59-A6C34878D82A}">
                    <a16:rowId xmlns:a16="http://schemas.microsoft.com/office/drawing/2014/main" val="223756235"/>
                  </a:ext>
                </a:extLst>
              </a:tr>
            </a:tbl>
          </a:graphicData>
        </a:graphic>
      </p:graphicFrame>
      <p:sp>
        <p:nvSpPr>
          <p:cNvPr id="38" name="テキスト ボックス 37"/>
          <p:cNvSpPr txBox="1"/>
          <p:nvPr/>
        </p:nvSpPr>
        <p:spPr>
          <a:xfrm>
            <a:off x="6841625" y="3720856"/>
            <a:ext cx="2807952" cy="244682"/>
          </a:xfrm>
          <a:prstGeom prst="rect">
            <a:avLst/>
          </a:prstGeom>
          <a:noFill/>
        </p:spPr>
        <p:txBody>
          <a:bodyPr wrap="square" rtlCol="0">
            <a:spAutoFit/>
          </a:bodyPr>
          <a:lstStyle/>
          <a:p>
            <a:pPr lvl="0" algn="r">
              <a:lnSpc>
                <a:spcPct val="110000"/>
              </a:lnSpc>
              <a:spcBef>
                <a:spcPts val="600"/>
              </a:spcBef>
            </a:pPr>
            <a:r>
              <a:rPr lang="ja-JP" altLang="en-US" sz="900" dirty="0" smtClean="0">
                <a:solidFill>
                  <a:prstClr val="black"/>
                </a:solidFill>
                <a:latin typeface="メイリオ" panose="020B0604030504040204" pitchFamily="50" charset="-128"/>
                <a:ea typeface="メイリオ" panose="020B0604030504040204" pitchFamily="50" charset="-128"/>
              </a:rPr>
              <a:t>注：③④は労働者が希望した場合のみ</a:t>
            </a:r>
            <a:endParaRPr lang="en-US" altLang="ja-JP" sz="900" dirty="0">
              <a:solidFill>
                <a:prstClr val="black"/>
              </a:solidFill>
              <a:latin typeface="メイリオ" panose="020B0604030504040204" pitchFamily="50" charset="-128"/>
              <a:ea typeface="メイリオ" panose="020B0604030504040204" pitchFamily="50" charset="-128"/>
            </a:endParaRPr>
          </a:p>
        </p:txBody>
      </p:sp>
      <p:sp>
        <p:nvSpPr>
          <p:cNvPr id="39" name="スライド番号プレースホルダー 1"/>
          <p:cNvSpPr txBox="1">
            <a:spLocks/>
          </p:cNvSpPr>
          <p:nvPr/>
        </p:nvSpPr>
        <p:spPr>
          <a:xfrm>
            <a:off x="7577795" y="6505588"/>
            <a:ext cx="23114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32927FFD-3D24-4EC2-AEC8-E83A8D96C0AC}" type="slidenum">
              <a:rPr lang="ja-JP" altLang="en-US" smtClean="0"/>
              <a:pPr algn="r"/>
              <a:t>11</a:t>
            </a:fld>
            <a:endParaRPr lang="ja-JP" altLang="en-US" dirty="0"/>
          </a:p>
        </p:txBody>
      </p:sp>
      <p:sp>
        <p:nvSpPr>
          <p:cNvPr id="40" name="上矢印吹き出し 39">
            <a:extLst>
              <a:ext uri="{FF2B5EF4-FFF2-40B4-BE49-F238E27FC236}">
                <a16:creationId xmlns:a16="http://schemas.microsoft.com/office/drawing/2014/main" id="{45F4111A-66CA-B149-9D2A-FD8BF7749475}"/>
              </a:ext>
            </a:extLst>
          </p:cNvPr>
          <p:cNvSpPr/>
          <p:nvPr/>
        </p:nvSpPr>
        <p:spPr>
          <a:xfrm>
            <a:off x="2360712" y="3778090"/>
            <a:ext cx="1144608" cy="400992"/>
          </a:xfrm>
          <a:prstGeom prst="upArrowCallout">
            <a:avLst>
              <a:gd name="adj1" fmla="val 17591"/>
              <a:gd name="adj2" fmla="val 58275"/>
              <a:gd name="adj3" fmla="val 25000"/>
              <a:gd name="adj4" fmla="val 68546"/>
            </a:avLst>
          </a:prstGeom>
          <a:solidFill>
            <a:srgbClr val="C3E4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オンライン面談も</a:t>
            </a:r>
            <a:r>
              <a:rPr kumimoji="1" lang="en-US" altLang="ja-JP" sz="900" b="1" dirty="0" smtClean="0">
                <a:solidFill>
                  <a:schemeClr val="tx1"/>
                </a:solidFill>
                <a:latin typeface="Meiryo UI" panose="020B0604030504040204" pitchFamily="50" charset="-128"/>
                <a:ea typeface="Meiryo UI" panose="020B0604030504040204" pitchFamily="50" charset="-128"/>
              </a:rPr>
              <a:t>OK</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9672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8FCBBB6B-C367-E249-936B-1E07EDA30201}"/>
              </a:ext>
            </a:extLst>
          </p:cNvPr>
          <p:cNvSpPr/>
          <p:nvPr/>
        </p:nvSpPr>
        <p:spPr>
          <a:xfrm>
            <a:off x="186190" y="44624"/>
            <a:ext cx="3038618" cy="360099"/>
          </a:xfrm>
          <a:prstGeom prst="rect">
            <a:avLst/>
          </a:prstGeom>
        </p:spPr>
        <p:txBody>
          <a:bodyPr wrap="square" lIns="0" tIns="0" rIns="0" bIns="0">
            <a:spAutoFit/>
          </a:bodyPr>
          <a:lstStyle/>
          <a:p>
            <a:pPr lvl="0" defTabSz="591055">
              <a:lnSpc>
                <a:spcPct val="130000"/>
              </a:lnSpc>
              <a:spcAft>
                <a:spcPts val="796"/>
              </a:spcAft>
            </a:pPr>
            <a:r>
              <a:rPr lang="ja-JP" altLang="en-US" b="1" spc="239" dirty="0" smtClean="0">
                <a:solidFill>
                  <a:srgbClr val="0B348F"/>
                </a:solidFill>
                <a:latin typeface="Meiryo" panose="020B0604030504040204" pitchFamily="34" charset="-128"/>
                <a:ea typeface="Meiryo" panose="020B0604030504040204" pitchFamily="34" charset="-128"/>
                <a:cs typeface="Noto Sans CJK JP DemiLight" charset="-128"/>
              </a:rPr>
              <a:t>実務上のポイント①</a:t>
            </a:r>
            <a:endParaRPr lang="ja-JP" altLang="en-US"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cxnSp>
        <p:nvCxnSpPr>
          <p:cNvPr id="18" name="直線コネクタ 17">
            <a:extLst>
              <a:ext uri="{FF2B5EF4-FFF2-40B4-BE49-F238E27FC236}">
                <a16:creationId xmlns:a16="http://schemas.microsoft.com/office/drawing/2014/main" id="{A958213C-2BAB-654A-9A34-2E19BA7BD9AF}"/>
              </a:ext>
            </a:extLst>
          </p:cNvPr>
          <p:cNvCxnSpPr>
            <a:cxnSpLocks/>
          </p:cNvCxnSpPr>
          <p:nvPr/>
        </p:nvCxnSpPr>
        <p:spPr>
          <a:xfrm>
            <a:off x="128465" y="404664"/>
            <a:ext cx="3168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A889522F-FA51-F14C-BAA2-ADEAB79DDF80}"/>
              </a:ext>
            </a:extLst>
          </p:cNvPr>
          <p:cNvSpPr/>
          <p:nvPr/>
        </p:nvSpPr>
        <p:spPr>
          <a:xfrm>
            <a:off x="357400" y="1087760"/>
            <a:ext cx="9346966" cy="1903968"/>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accent3"/>
              </a:buClr>
            </a:pPr>
            <a:endParaRPr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4" name="角丸四角形 23">
            <a:extLst>
              <a:ext uri="{FF2B5EF4-FFF2-40B4-BE49-F238E27FC236}">
                <a16:creationId xmlns:a16="http://schemas.microsoft.com/office/drawing/2014/main" id="{053B0485-00BC-3E4F-B797-35CB015D43DD}"/>
              </a:ext>
            </a:extLst>
          </p:cNvPr>
          <p:cNvSpPr/>
          <p:nvPr/>
        </p:nvSpPr>
        <p:spPr>
          <a:xfrm>
            <a:off x="522504" y="890323"/>
            <a:ext cx="4718528" cy="394874"/>
          </a:xfrm>
          <a:prstGeom prst="roundRect">
            <a:avLst>
              <a:gd name="adj" fmla="val 0"/>
            </a:avLst>
          </a:prstGeom>
          <a:solidFill>
            <a:schemeClr val="accent1"/>
          </a:solidFill>
          <a:ln w="76200">
            <a:solidFill>
              <a:schemeClr val="bg1"/>
            </a:solidFill>
          </a:ln>
        </p:spPr>
        <p:txBody>
          <a:bodyPr anchor="ctr"/>
          <a:lstStyle/>
          <a:p>
            <a:pPr algn="ctr" defTabSz="591055">
              <a:lnSpc>
                <a:spcPct val="130000"/>
              </a:lnSpc>
              <a:spcAft>
                <a:spcPts val="796"/>
              </a:spcAft>
            </a:pPr>
            <a:r>
              <a:rPr lang="ja-JP" altLang="en-US" sz="1400" b="1" spc="239" dirty="0" smtClean="0">
                <a:solidFill>
                  <a:schemeClr val="bg1"/>
                </a:solidFill>
                <a:latin typeface="Meiryo UI" panose="020B0604030504040204" pitchFamily="50" charset="-128"/>
                <a:ea typeface="Meiryo UI" panose="020B0604030504040204" pitchFamily="50" charset="-128"/>
                <a:cs typeface="Noto Sans CJK JP DemiLight" charset="-128"/>
              </a:rPr>
              <a:t>措置実施の際の留意事項</a:t>
            </a:r>
            <a:r>
              <a:rPr lang="ja-JP" altLang="en-US" sz="1100" b="1" spc="239" dirty="0" smtClean="0">
                <a:solidFill>
                  <a:schemeClr val="bg1"/>
                </a:solidFill>
                <a:latin typeface="Meiryo UI" panose="020B0604030504040204" pitchFamily="50" charset="-128"/>
                <a:ea typeface="Meiryo UI" panose="020B0604030504040204" pitchFamily="50" charset="-128"/>
                <a:cs typeface="Noto Sans CJK JP DemiLight" charset="-128"/>
              </a:rPr>
              <a:t>（指針</a:t>
            </a:r>
            <a:r>
              <a:rPr lang="en-US" altLang="ja-JP" sz="1100" b="1" spc="239" dirty="0" smtClean="0">
                <a:solidFill>
                  <a:schemeClr val="bg1"/>
                </a:solidFill>
                <a:latin typeface="Meiryo UI" panose="020B0604030504040204" pitchFamily="50" charset="-128"/>
                <a:ea typeface="Meiryo UI" panose="020B0604030504040204" pitchFamily="50" charset="-128"/>
                <a:cs typeface="Noto Sans CJK JP DemiLight" charset="-128"/>
              </a:rPr>
              <a:t>※</a:t>
            </a:r>
            <a:r>
              <a:rPr lang="ja-JP" altLang="en-US" sz="1100" b="1" spc="239" dirty="0" smtClean="0">
                <a:solidFill>
                  <a:schemeClr val="bg1"/>
                </a:solidFill>
                <a:latin typeface="Meiryo UI" panose="020B0604030504040204" pitchFamily="50" charset="-128"/>
                <a:ea typeface="Meiryo UI" panose="020B0604030504040204" pitchFamily="50" charset="-128"/>
                <a:cs typeface="Noto Sans CJK JP DemiLight" charset="-128"/>
              </a:rPr>
              <a:t>より</a:t>
            </a:r>
            <a:r>
              <a:rPr lang="en-US" altLang="ja-JP" sz="1100" b="1" spc="239" dirty="0" smtClean="0">
                <a:solidFill>
                  <a:schemeClr val="bg1"/>
                </a:solidFill>
                <a:latin typeface="Meiryo UI" panose="020B0604030504040204" pitchFamily="50" charset="-128"/>
                <a:ea typeface="Meiryo UI" panose="020B0604030504040204" pitchFamily="50" charset="-128"/>
                <a:cs typeface="Noto Sans CJK JP DemiLight" charset="-128"/>
              </a:rPr>
              <a:t>(</a:t>
            </a:r>
            <a:r>
              <a:rPr lang="ja-JP" altLang="en-US" sz="1100" b="1" spc="239" dirty="0" smtClean="0">
                <a:solidFill>
                  <a:schemeClr val="bg1"/>
                </a:solidFill>
                <a:latin typeface="Meiryo UI" panose="020B0604030504040204" pitchFamily="50" charset="-128"/>
                <a:ea typeface="Meiryo UI" panose="020B0604030504040204" pitchFamily="50" charset="-128"/>
                <a:cs typeface="Noto Sans CJK JP DemiLight" charset="-128"/>
              </a:rPr>
              <a:t>以下同じ</a:t>
            </a:r>
            <a:r>
              <a:rPr lang="en-US" altLang="ja-JP" sz="1100" b="1" spc="239" dirty="0" smtClean="0">
                <a:solidFill>
                  <a:schemeClr val="bg1"/>
                </a:solidFill>
                <a:latin typeface="Meiryo UI" panose="020B0604030504040204" pitchFamily="50" charset="-128"/>
                <a:ea typeface="Meiryo UI" panose="020B0604030504040204" pitchFamily="50" charset="-128"/>
                <a:cs typeface="Noto Sans CJK JP DemiLight" charset="-128"/>
              </a:rPr>
              <a:t>)</a:t>
            </a:r>
            <a:r>
              <a:rPr lang="ja-JP" altLang="en-US" sz="1100" b="1" spc="239" dirty="0" smtClean="0">
                <a:solidFill>
                  <a:schemeClr val="bg1"/>
                </a:solidFill>
                <a:latin typeface="Meiryo UI" panose="020B0604030504040204" pitchFamily="50" charset="-128"/>
                <a:ea typeface="Meiryo UI" panose="020B0604030504040204" pitchFamily="50" charset="-128"/>
                <a:cs typeface="Noto Sans CJK JP DemiLight" charset="-128"/>
              </a:rPr>
              <a:t>）</a:t>
            </a:r>
            <a:endParaRPr lang="ja-JP" altLang="en-US" sz="1100" b="1" spc="239" dirty="0">
              <a:solidFill>
                <a:schemeClr val="bg1"/>
              </a:solidFill>
              <a:latin typeface="Meiryo UI" panose="020B0604030504040204" pitchFamily="50" charset="-128"/>
              <a:ea typeface="Meiryo UI" panose="020B0604030504040204" pitchFamily="50" charset="-128"/>
              <a:cs typeface="Noto Sans CJK JP DemiLight" charset="-128"/>
            </a:endParaRPr>
          </a:p>
        </p:txBody>
      </p:sp>
      <p:sp>
        <p:nvSpPr>
          <p:cNvPr id="3" name="正方形/長方形 2"/>
          <p:cNvSpPr/>
          <p:nvPr/>
        </p:nvSpPr>
        <p:spPr>
          <a:xfrm>
            <a:off x="342598" y="1307376"/>
            <a:ext cx="9346966" cy="1643142"/>
          </a:xfrm>
          <a:prstGeom prst="rect">
            <a:avLst/>
          </a:prstGeom>
        </p:spPr>
        <p:txBody>
          <a:bodyPr wrap="square">
            <a:spAutoFit/>
          </a:bodyPr>
          <a:lstStyle/>
          <a:p>
            <a:pPr marL="273050" indent="-273050" algn="just">
              <a:lnSpc>
                <a:spcPct val="150000"/>
              </a:lnSpc>
            </a:pPr>
            <a:r>
              <a:rPr lang="ja-JP" altLang="en-US" sz="1300" dirty="0" smtClean="0">
                <a:latin typeface="Meiryo UI" panose="020B0604030504040204" pitchFamily="50" charset="-128"/>
                <a:ea typeface="Meiryo UI" panose="020B0604030504040204" pitchFamily="50" charset="-128"/>
              </a:rPr>
              <a:t>①　育児</a:t>
            </a:r>
            <a:r>
              <a:rPr lang="ja-JP" altLang="en-US" sz="1300" dirty="0">
                <a:latin typeface="Meiryo UI" panose="020B0604030504040204" pitchFamily="50" charset="-128"/>
                <a:ea typeface="Meiryo UI" panose="020B0604030504040204" pitchFamily="50" charset="-128"/>
              </a:rPr>
              <a:t>休業に関する制度等を知らせる措置及び育児休業申出に係る労働者の意向を確認するための措置は、</a:t>
            </a:r>
            <a:r>
              <a:rPr lang="ja-JP" altLang="en-US" sz="1300" dirty="0" smtClean="0">
                <a:latin typeface="Meiryo UI" panose="020B0604030504040204" pitchFamily="50" charset="-128"/>
                <a:ea typeface="Meiryo UI" panose="020B0604030504040204" pitchFamily="50" charset="-128"/>
              </a:rPr>
              <a:t>労働者</a:t>
            </a:r>
            <a:r>
              <a:rPr lang="ja-JP" altLang="en-US" sz="1300" dirty="0">
                <a:latin typeface="Meiryo UI" panose="020B0604030504040204" pitchFamily="50" charset="-128"/>
                <a:ea typeface="Meiryo UI" panose="020B0604030504040204" pitchFamily="50" charset="-128"/>
              </a:rPr>
              <a:t>による育児休業申出が円滑に行われるようにすることを目的とするものであることから、</a:t>
            </a:r>
            <a:r>
              <a:rPr lang="ja-JP" altLang="en-US" sz="1300" b="1" dirty="0">
                <a:latin typeface="Meiryo UI" panose="020B0604030504040204" pitchFamily="50" charset="-128"/>
                <a:ea typeface="Meiryo UI" panose="020B0604030504040204" pitchFamily="50" charset="-128"/>
              </a:rPr>
              <a:t>取得を控えさせるような形での周知及び意向確認の措置</a:t>
            </a:r>
            <a:r>
              <a:rPr lang="ja-JP" altLang="en-US" sz="1300" dirty="0">
                <a:latin typeface="Meiryo UI" panose="020B0604030504040204" pitchFamily="50" charset="-128"/>
                <a:ea typeface="Meiryo UI" panose="020B0604030504040204" pitchFamily="50" charset="-128"/>
              </a:rPr>
              <a:t>の実施は、法第</a:t>
            </a:r>
            <a:r>
              <a:rPr lang="en-US" altLang="ja-JP" sz="1300" dirty="0">
                <a:latin typeface="Meiryo UI" panose="020B0604030504040204" pitchFamily="50" charset="-128"/>
                <a:ea typeface="Meiryo UI" panose="020B0604030504040204" pitchFamily="50" charset="-128"/>
              </a:rPr>
              <a:t>21</a:t>
            </a:r>
            <a:r>
              <a:rPr lang="ja-JP" altLang="en-US" sz="1300" dirty="0">
                <a:latin typeface="Meiryo UI" panose="020B0604030504040204" pitchFamily="50" charset="-128"/>
                <a:ea typeface="Meiryo UI" panose="020B0604030504040204" pitchFamily="50" charset="-128"/>
              </a:rPr>
              <a:t>条第１項の措置の実施とは</a:t>
            </a:r>
            <a:r>
              <a:rPr lang="ja-JP" altLang="en-US" sz="1300" b="1" dirty="0">
                <a:latin typeface="Meiryo UI" panose="020B0604030504040204" pitchFamily="50" charset="-128"/>
                <a:ea typeface="Meiryo UI" panose="020B0604030504040204" pitchFamily="50" charset="-128"/>
              </a:rPr>
              <a:t>認められない</a:t>
            </a:r>
            <a:r>
              <a:rPr lang="ja-JP" altLang="en-US" sz="1300" dirty="0">
                <a:latin typeface="Meiryo UI" panose="020B0604030504040204" pitchFamily="50" charset="-128"/>
                <a:ea typeface="Meiryo UI" panose="020B0604030504040204" pitchFamily="50" charset="-128"/>
              </a:rPr>
              <a:t>ものであること</a:t>
            </a:r>
            <a:r>
              <a:rPr lang="ja-JP" altLang="en-US" sz="1300" dirty="0" smtClean="0">
                <a:latin typeface="Meiryo UI" panose="020B0604030504040204" pitchFamily="50" charset="-128"/>
                <a:ea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endParaRPr>
          </a:p>
          <a:p>
            <a:pPr marL="361950" indent="-361950" algn="just">
              <a:lnSpc>
                <a:spcPct val="150000"/>
              </a:lnSpc>
            </a:pPr>
            <a:endParaRPr lang="en-US" altLang="ja-JP" sz="400" dirty="0">
              <a:latin typeface="Meiryo UI" panose="020B0604030504040204" pitchFamily="50" charset="-128"/>
              <a:ea typeface="Meiryo UI" panose="020B0604030504040204" pitchFamily="50" charset="-128"/>
            </a:endParaRPr>
          </a:p>
          <a:p>
            <a:pPr marL="273050" indent="-273050" algn="just">
              <a:lnSpc>
                <a:spcPct val="150000"/>
              </a:lnSpc>
            </a:pPr>
            <a:r>
              <a:rPr lang="ja-JP" altLang="en-US" sz="1300" dirty="0" smtClean="0">
                <a:latin typeface="Meiryo UI" panose="020B0604030504040204" pitchFamily="50" charset="-128"/>
                <a:ea typeface="Meiryo UI" panose="020B0604030504040204" pitchFamily="50" charset="-128"/>
              </a:rPr>
              <a:t>②　育児</a:t>
            </a:r>
            <a:r>
              <a:rPr lang="ja-JP" altLang="en-US" sz="1300" dirty="0">
                <a:latin typeface="Meiryo UI" panose="020B0604030504040204" pitchFamily="50" charset="-128"/>
                <a:ea typeface="Meiryo UI" panose="020B0604030504040204" pitchFamily="50" charset="-128"/>
              </a:rPr>
              <a:t>休業申出に係る労働者の意向を確認するための措置については、事業主から労働者に対して、</a:t>
            </a:r>
            <a:r>
              <a:rPr lang="ja-JP" altLang="en-US" sz="1300" b="1" dirty="0">
                <a:latin typeface="Meiryo UI" panose="020B0604030504040204" pitchFamily="50" charset="-128"/>
                <a:ea typeface="Meiryo UI" panose="020B0604030504040204" pitchFamily="50" charset="-128"/>
              </a:rPr>
              <a:t>意向確認のための働きかけを行えばよい</a:t>
            </a:r>
            <a:r>
              <a:rPr lang="ja-JP" altLang="en-US" sz="1300" dirty="0">
                <a:latin typeface="Meiryo UI" panose="020B0604030504040204" pitchFamily="50" charset="-128"/>
                <a:ea typeface="Meiryo UI" panose="020B0604030504040204" pitchFamily="50" charset="-128"/>
              </a:rPr>
              <a:t>ものであること。</a:t>
            </a:r>
          </a:p>
        </p:txBody>
      </p:sp>
      <p:sp>
        <p:nvSpPr>
          <p:cNvPr id="4" name="正方形/長方形 3"/>
          <p:cNvSpPr/>
          <p:nvPr/>
        </p:nvSpPr>
        <p:spPr>
          <a:xfrm>
            <a:off x="-450790" y="3042780"/>
            <a:ext cx="10441161" cy="230832"/>
          </a:xfrm>
          <a:prstGeom prst="rect">
            <a:avLst/>
          </a:prstGeom>
        </p:spPr>
        <p:txBody>
          <a:bodyPr wrap="square">
            <a:spAutoFit/>
          </a:bodyPr>
          <a:lstStyle/>
          <a:p>
            <a:pPr marL="630238" indent="-630238" algn="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指針：子</a:t>
            </a:r>
            <a:r>
              <a:rPr lang="ja-JP" altLang="en-US" sz="900" dirty="0">
                <a:latin typeface="Meiryo UI" panose="020B0604030504040204" pitchFamily="50" charset="-128"/>
                <a:ea typeface="Meiryo UI" panose="020B0604030504040204" pitchFamily="50" charset="-128"/>
              </a:rPr>
              <a:t>の養育又は家族の介護を行い、又は行うこととなる労働者の職業生活と家庭生活との両立が図られるようにするため</a:t>
            </a:r>
            <a:r>
              <a:rPr lang="ja-JP" altLang="en-US" sz="900" dirty="0" smtClean="0">
                <a:latin typeface="Meiryo UI" panose="020B0604030504040204" pitchFamily="50" charset="-128"/>
                <a:ea typeface="Meiryo UI" panose="020B0604030504040204" pitchFamily="50" charset="-128"/>
              </a:rPr>
              <a:t>に事業</a:t>
            </a:r>
            <a:r>
              <a:rPr lang="ja-JP" altLang="en-US" sz="900" dirty="0">
                <a:latin typeface="Meiryo UI" panose="020B0604030504040204" pitchFamily="50" charset="-128"/>
                <a:ea typeface="Meiryo UI" panose="020B0604030504040204" pitchFamily="50" charset="-128"/>
              </a:rPr>
              <a:t>主が講ずべき措置等に関する</a:t>
            </a:r>
            <a:r>
              <a:rPr lang="ja-JP" altLang="en-US" sz="900" dirty="0" smtClean="0">
                <a:latin typeface="Meiryo UI" panose="020B0604030504040204" pitchFamily="50" charset="-128"/>
                <a:ea typeface="Meiryo UI" panose="020B0604030504040204" pitchFamily="50" charset="-128"/>
              </a:rPr>
              <a:t>指針</a:t>
            </a:r>
            <a:r>
              <a:rPr lang="zh-CN" altLang="en-US" sz="900" dirty="0" smtClean="0">
                <a:latin typeface="Meiryo UI" panose="020B0604030504040204" pitchFamily="50" charset="-128"/>
                <a:ea typeface="Meiryo UI" panose="020B0604030504040204" pitchFamily="50" charset="-128"/>
              </a:rPr>
              <a:t>（</a:t>
            </a:r>
            <a:r>
              <a:rPr lang="zh-CN" altLang="en-US" sz="900" dirty="0">
                <a:latin typeface="Meiryo UI" panose="020B0604030504040204" pitchFamily="50" charset="-128"/>
                <a:ea typeface="Meiryo UI" panose="020B0604030504040204" pitchFamily="50" charset="-128"/>
              </a:rPr>
              <a:t>平成</a:t>
            </a:r>
            <a:r>
              <a:rPr lang="en-US" altLang="zh-CN" sz="900" dirty="0">
                <a:latin typeface="Meiryo UI" panose="020B0604030504040204" pitchFamily="50" charset="-128"/>
                <a:ea typeface="Meiryo UI" panose="020B0604030504040204" pitchFamily="50" charset="-128"/>
              </a:rPr>
              <a:t>21</a:t>
            </a:r>
            <a:r>
              <a:rPr lang="zh-CN" altLang="en-US" sz="900" dirty="0">
                <a:latin typeface="Meiryo UI" panose="020B0604030504040204" pitchFamily="50" charset="-128"/>
                <a:ea typeface="Meiryo UI" panose="020B0604030504040204" pitchFamily="50" charset="-128"/>
              </a:rPr>
              <a:t>年厚生労働省告示第</a:t>
            </a:r>
            <a:r>
              <a:rPr lang="en-US" altLang="zh-CN" sz="900" dirty="0">
                <a:latin typeface="Meiryo UI" panose="020B0604030504040204" pitchFamily="50" charset="-128"/>
                <a:ea typeface="Meiryo UI" panose="020B0604030504040204" pitchFamily="50" charset="-128"/>
              </a:rPr>
              <a:t>509</a:t>
            </a:r>
            <a:r>
              <a:rPr lang="zh-CN" altLang="en-US" sz="900" dirty="0">
                <a:latin typeface="Meiryo UI" panose="020B0604030504040204" pitchFamily="50" charset="-128"/>
                <a:ea typeface="Meiryo UI" panose="020B0604030504040204" pitchFamily="50" charset="-128"/>
              </a:rPr>
              <a:t>号）</a:t>
            </a:r>
            <a:endParaRPr lang="ja-JP" altLang="en-US" sz="900" dirty="0">
              <a:latin typeface="Meiryo UI" panose="020B0604030504040204" pitchFamily="50" charset="-128"/>
              <a:ea typeface="Meiryo UI" panose="020B0604030504040204" pitchFamily="50" charset="-128"/>
            </a:endParaRPr>
          </a:p>
        </p:txBody>
      </p:sp>
      <p:sp>
        <p:nvSpPr>
          <p:cNvPr id="29" name="正方形/長方形 28"/>
          <p:cNvSpPr/>
          <p:nvPr/>
        </p:nvSpPr>
        <p:spPr>
          <a:xfrm>
            <a:off x="103123" y="476672"/>
            <a:ext cx="9865096"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pPr>
            <a:r>
              <a:rPr lang="ja-JP" altLang="en-US" sz="1600" b="1" spc="80" dirty="0">
                <a:solidFill>
                  <a:srgbClr val="002060"/>
                </a:solidFill>
                <a:latin typeface="メイリオ" panose="020B0604030504040204" pitchFamily="50" charset="-128"/>
                <a:ea typeface="メイリオ" panose="020B0604030504040204" pitchFamily="50" charset="-128"/>
              </a:rPr>
              <a:t>● 妊娠・出産（本人または配偶者）の申し出をした労働者に</a:t>
            </a:r>
            <a:r>
              <a:rPr lang="ja-JP" altLang="en-US" sz="1600" b="1" spc="80" dirty="0" smtClean="0">
                <a:solidFill>
                  <a:srgbClr val="002060"/>
                </a:solidFill>
                <a:latin typeface="メイリオ" panose="020B0604030504040204" pitchFamily="50" charset="-128"/>
                <a:ea typeface="メイリオ" panose="020B0604030504040204" pitchFamily="50" charset="-128"/>
              </a:rPr>
              <a:t>対する個別</a:t>
            </a:r>
            <a:r>
              <a:rPr lang="ja-JP" altLang="en-US" sz="1600" b="1" spc="80" dirty="0">
                <a:solidFill>
                  <a:srgbClr val="002060"/>
                </a:solidFill>
                <a:latin typeface="メイリオ" panose="020B0604030504040204" pitchFamily="50" charset="-128"/>
                <a:ea typeface="メイリオ" panose="020B0604030504040204" pitchFamily="50" charset="-128"/>
              </a:rPr>
              <a:t>の周知・意向確認の措置</a:t>
            </a:r>
            <a:endParaRPr lang="en-US" altLang="ja-JP" sz="1600" b="1" spc="80" dirty="0">
              <a:solidFill>
                <a:srgbClr val="002060"/>
              </a:solidFill>
              <a:latin typeface="メイリオ" panose="020B0604030504040204" pitchFamily="50" charset="-128"/>
              <a:ea typeface="メイリオ" panose="020B0604030504040204" pitchFamily="50" charset="-128"/>
            </a:endParaRPr>
          </a:p>
        </p:txBody>
      </p:sp>
      <p:sp>
        <p:nvSpPr>
          <p:cNvPr id="32" name="正方形/長方形 31"/>
          <p:cNvSpPr/>
          <p:nvPr/>
        </p:nvSpPr>
        <p:spPr>
          <a:xfrm>
            <a:off x="-87560" y="3362120"/>
            <a:ext cx="396044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400" b="1" spc="80" dirty="0" smtClean="0">
                <a:solidFill>
                  <a:srgbClr val="0277C6"/>
                </a:solidFill>
                <a:latin typeface="メイリオ" panose="020B0604030504040204" pitchFamily="50" charset="-128"/>
                <a:ea typeface="メイリオ" panose="020B0604030504040204" pitchFamily="50" charset="-128"/>
              </a:rPr>
              <a:t>・・・・・その他のポイント・・・・・</a:t>
            </a:r>
            <a:endParaRPr lang="ja-JP" altLang="en-US" sz="1400" b="1" spc="80" dirty="0">
              <a:solidFill>
                <a:srgbClr val="0277C6"/>
              </a:solidFill>
              <a:latin typeface="メイリオ" panose="020B0604030504040204" pitchFamily="50" charset="-128"/>
              <a:ea typeface="メイリオ" panose="020B0604030504040204" pitchFamily="50" charset="-128"/>
            </a:endParaRPr>
          </a:p>
        </p:txBody>
      </p:sp>
      <p:sp>
        <p:nvSpPr>
          <p:cNvPr id="33" name="正方形/長方形 32"/>
          <p:cNvSpPr/>
          <p:nvPr/>
        </p:nvSpPr>
        <p:spPr>
          <a:xfrm>
            <a:off x="186190" y="3688437"/>
            <a:ext cx="9491233" cy="2923877"/>
          </a:xfrm>
          <a:prstGeom prst="rect">
            <a:avLst/>
          </a:prstGeom>
        </p:spPr>
        <p:txBody>
          <a:bodyPr wrap="square">
            <a:spAutoFit/>
          </a:bodyPr>
          <a:lstStyle/>
          <a:p>
            <a:pPr marL="180975" indent="-180975" algn="just">
              <a:lnSpc>
                <a:spcPct val="150000"/>
              </a:lnSpc>
              <a:spcBef>
                <a:spcPts val="600"/>
              </a:spcBef>
            </a:pPr>
            <a:r>
              <a:rPr lang="ja-JP" altLang="en-US" sz="1200" b="1" dirty="0" smtClean="0">
                <a:latin typeface="Meiryo UI" panose="020B0604030504040204" pitchFamily="50" charset="-128"/>
                <a:ea typeface="Meiryo UI" panose="020B0604030504040204" pitchFamily="50" charset="-128"/>
              </a:rPr>
              <a:t>○　上記指針</a:t>
            </a:r>
            <a:r>
              <a:rPr lang="ja-JP" altLang="en-US" sz="1200" dirty="0" smtClean="0">
                <a:latin typeface="Meiryo UI" panose="020B0604030504040204" pitchFamily="50" charset="-128"/>
                <a:ea typeface="Meiryo UI" panose="020B0604030504040204" pitchFamily="50" charset="-128"/>
              </a:rPr>
              <a:t>事項</a:t>
            </a:r>
            <a:r>
              <a:rPr lang="ja-JP" altLang="en-US" sz="1200" b="1" dirty="0" smtClean="0">
                <a:latin typeface="Meiryo UI" panose="020B0604030504040204" pitchFamily="50" charset="-128"/>
                <a:ea typeface="Meiryo UI" panose="020B0604030504040204" pitchFamily="50" charset="-128"/>
              </a:rPr>
              <a:t>②</a:t>
            </a:r>
            <a:r>
              <a:rPr lang="ja-JP" altLang="en-US" sz="1200" dirty="0">
                <a:latin typeface="Meiryo UI" panose="020B0604030504040204" pitchFamily="50" charset="-128"/>
                <a:ea typeface="Meiryo UI" panose="020B0604030504040204" pitchFamily="50" charset="-128"/>
              </a:rPr>
              <a:t>は</a:t>
            </a:r>
            <a:r>
              <a:rPr lang="ja-JP" altLang="en-US" sz="1200" dirty="0" smtClean="0">
                <a:latin typeface="Meiryo UI" panose="020B0604030504040204" pitchFamily="50" charset="-128"/>
                <a:ea typeface="Meiryo UI" panose="020B0604030504040204" pitchFamily="50" charset="-128"/>
              </a:rPr>
              <a:t>、意向確認の措置は、面談／書面の交付／</a:t>
            </a:r>
            <a:r>
              <a:rPr lang="en-US" altLang="ja-JP" sz="1200" dirty="0" smtClean="0">
                <a:latin typeface="Meiryo UI" panose="020B0604030504040204" pitchFamily="50" charset="-128"/>
                <a:ea typeface="Meiryo UI" panose="020B0604030504040204" pitchFamily="50" charset="-128"/>
              </a:rPr>
              <a:t>FAX</a:t>
            </a:r>
            <a:r>
              <a:rPr lang="ja-JP" altLang="en-US" sz="1200" dirty="0" smtClean="0">
                <a:latin typeface="Meiryo UI" panose="020B0604030504040204" pitchFamily="50" charset="-128"/>
                <a:ea typeface="Meiryo UI" panose="020B0604030504040204" pitchFamily="50" charset="-128"/>
              </a:rPr>
              <a:t>／電子メール等の</a:t>
            </a:r>
            <a:r>
              <a:rPr lang="ja-JP" altLang="en-US" sz="1200" b="1" dirty="0" smtClean="0">
                <a:latin typeface="Meiryo UI" panose="020B0604030504040204" pitchFamily="50" charset="-128"/>
                <a:ea typeface="Meiryo UI" panose="020B0604030504040204" pitchFamily="50" charset="-128"/>
              </a:rPr>
              <a:t>いずれかの措置</a:t>
            </a:r>
            <a:r>
              <a:rPr lang="ja-JP" altLang="en-US" sz="1200" dirty="0" smtClean="0">
                <a:latin typeface="Meiryo UI" panose="020B0604030504040204" pitchFamily="50" charset="-128"/>
                <a:ea typeface="Meiryo UI" panose="020B0604030504040204" pitchFamily="50" charset="-128"/>
              </a:rPr>
              <a:t>を行えばよいことを</a:t>
            </a:r>
            <a:r>
              <a:rPr lang="ja-JP" altLang="en-US" sz="1200" dirty="0">
                <a:latin typeface="Meiryo UI" panose="020B0604030504040204" pitchFamily="50" charset="-128"/>
                <a:ea typeface="Meiryo UI" panose="020B0604030504040204" pitchFamily="50" charset="-128"/>
              </a:rPr>
              <a:t>示した</a:t>
            </a:r>
            <a:r>
              <a:rPr lang="ja-JP" altLang="en-US" sz="1200" dirty="0" smtClean="0">
                <a:latin typeface="Meiryo UI" panose="020B0604030504040204" pitchFamily="50" charset="-128"/>
                <a:ea typeface="Meiryo UI" panose="020B0604030504040204" pitchFamily="50" charset="-128"/>
              </a:rPr>
              <a:t>ものです。</a:t>
            </a:r>
            <a:endParaRPr lang="en-US" altLang="ja-JP" sz="1200" dirty="0" smtClean="0">
              <a:latin typeface="Meiryo UI" panose="020B0604030504040204" pitchFamily="50" charset="-128"/>
              <a:ea typeface="Meiryo UI" panose="020B0604030504040204" pitchFamily="50" charset="-128"/>
            </a:endParaRPr>
          </a:p>
          <a:p>
            <a:pPr marL="180975" indent="-180975" algn="just">
              <a:lnSpc>
                <a:spcPct val="150000"/>
              </a:lnSpc>
              <a:spcBef>
                <a:spcPts val="600"/>
              </a:spcBef>
            </a:pPr>
            <a:r>
              <a:rPr lang="ja-JP" altLang="en-US" sz="1200" dirty="0" smtClean="0">
                <a:latin typeface="Meiryo UI" panose="020B0604030504040204" pitchFamily="50" charset="-128"/>
                <a:ea typeface="Meiryo UI" panose="020B0604030504040204" pitchFamily="50" charset="-128"/>
              </a:rPr>
              <a:t>○　個別周知や意向確認の措置の実施にご活用いただける素材を、厚生労働省のウェブサイトに掲載しています（詳細次ページ）。</a:t>
            </a:r>
            <a:endParaRPr lang="en-US" altLang="ja-JP" sz="1200" dirty="0" smtClean="0">
              <a:latin typeface="Meiryo UI" panose="020B0604030504040204" pitchFamily="50" charset="-128"/>
              <a:ea typeface="Meiryo UI" panose="020B0604030504040204" pitchFamily="50" charset="-128"/>
            </a:endParaRPr>
          </a:p>
          <a:p>
            <a:pPr marL="180975" indent="-180975" algn="just">
              <a:lnSpc>
                <a:spcPct val="150000"/>
              </a:lnSpc>
              <a:spcBef>
                <a:spcPts val="600"/>
              </a:spcBef>
            </a:pP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措置は、労働者が</a:t>
            </a:r>
            <a:r>
              <a:rPr lang="ja-JP" altLang="en-US" sz="1200" b="1" dirty="0" smtClean="0">
                <a:latin typeface="Meiryo UI" panose="020B0604030504040204" pitchFamily="50" charset="-128"/>
                <a:ea typeface="Meiryo UI" panose="020B0604030504040204" pitchFamily="50" charset="-128"/>
              </a:rPr>
              <a:t>希望</a:t>
            </a:r>
            <a:r>
              <a:rPr lang="ja-JP" altLang="en-US" sz="1200" b="1" dirty="0">
                <a:latin typeface="Meiryo UI" panose="020B0604030504040204" pitchFamily="50" charset="-128"/>
                <a:ea typeface="Meiryo UI" panose="020B0604030504040204" pitchFamily="50" charset="-128"/>
              </a:rPr>
              <a:t>の日から円滑に育児休業を取得することができるよう</a:t>
            </a:r>
            <a:r>
              <a:rPr lang="ja-JP" altLang="en-US" sz="1200" dirty="0">
                <a:latin typeface="Meiryo UI" panose="020B0604030504040204" pitchFamily="50" charset="-128"/>
                <a:ea typeface="Meiryo UI" panose="020B0604030504040204" pitchFamily="50" charset="-128"/>
              </a:rPr>
              <a:t>に配慮し、</a:t>
            </a:r>
            <a:r>
              <a:rPr lang="ja-JP" altLang="en-US" sz="1200" b="1" dirty="0">
                <a:latin typeface="Meiryo UI" panose="020B0604030504040204" pitchFamily="50" charset="-128"/>
                <a:ea typeface="Meiryo UI" panose="020B0604030504040204" pitchFamily="50" charset="-128"/>
              </a:rPr>
              <a:t>適切な時期に実施</a:t>
            </a:r>
            <a:r>
              <a:rPr lang="ja-JP" altLang="en-US" sz="1200" dirty="0">
                <a:latin typeface="Meiryo UI" panose="020B0604030504040204" pitchFamily="50" charset="-128"/>
                <a:ea typeface="Meiryo UI" panose="020B0604030504040204" pitchFamily="50" charset="-128"/>
              </a:rPr>
              <a:t>することが</a:t>
            </a:r>
            <a:r>
              <a:rPr lang="ja-JP" altLang="en-US" sz="1200" dirty="0" smtClean="0">
                <a:latin typeface="Meiryo UI" panose="020B0604030504040204" pitchFamily="50" charset="-128"/>
                <a:ea typeface="Meiryo UI" panose="020B0604030504040204" pitchFamily="50" charset="-128"/>
              </a:rPr>
              <a:t>必要です。具体的</a:t>
            </a:r>
            <a:r>
              <a:rPr lang="ja-JP" altLang="en-US" sz="1200" dirty="0">
                <a:latin typeface="Meiryo UI" panose="020B0604030504040204" pitchFamily="50" charset="-128"/>
                <a:ea typeface="Meiryo UI" panose="020B0604030504040204" pitchFamily="50" charset="-128"/>
              </a:rPr>
              <a:t>には</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80975" indent="-180975" algn="just">
              <a:spcBef>
                <a:spcPts val="600"/>
              </a:spcBef>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妊娠・</a:t>
            </a:r>
            <a:r>
              <a:rPr lang="ja-JP" altLang="en-US" sz="1200" dirty="0" smtClean="0">
                <a:latin typeface="Meiryo UI" panose="020B0604030504040204" pitchFamily="50" charset="-128"/>
                <a:ea typeface="Meiryo UI" panose="020B0604030504040204" pitchFamily="50" charset="-128"/>
              </a:rPr>
              <a:t>出産の</a:t>
            </a:r>
            <a:r>
              <a:rPr lang="ja-JP" altLang="en-US" sz="1200" b="1" dirty="0">
                <a:latin typeface="Meiryo UI" panose="020B0604030504040204" pitchFamily="50" charset="-128"/>
                <a:ea typeface="Meiryo UI" panose="020B0604030504040204" pitchFamily="50" charset="-128"/>
              </a:rPr>
              <a:t>申出</a:t>
            </a:r>
            <a:r>
              <a:rPr lang="ja-JP" altLang="en-US" sz="1200" dirty="0">
                <a:latin typeface="Meiryo UI" panose="020B0604030504040204" pitchFamily="50" charset="-128"/>
                <a:ea typeface="Meiryo UI" panose="020B0604030504040204" pitchFamily="50" charset="-128"/>
              </a:rPr>
              <a:t>が</a:t>
            </a:r>
            <a:r>
              <a:rPr lang="ja-JP" altLang="en-US" sz="1200" b="1" dirty="0" smtClean="0">
                <a:latin typeface="Meiryo UI" panose="020B0604030504040204" pitchFamily="50" charset="-128"/>
                <a:ea typeface="Meiryo UI" panose="020B0604030504040204" pitchFamily="50" charset="-128"/>
              </a:rPr>
              <a:t>出産</a:t>
            </a:r>
            <a:r>
              <a:rPr lang="ja-JP" altLang="en-US" sz="1200" b="1" dirty="0">
                <a:latin typeface="Meiryo UI" panose="020B0604030504040204" pitchFamily="50" charset="-128"/>
                <a:ea typeface="Meiryo UI" panose="020B0604030504040204" pitchFamily="50" charset="-128"/>
              </a:rPr>
              <a:t>予定日の１か月半以上前</a:t>
            </a:r>
            <a:r>
              <a:rPr lang="ja-JP" altLang="en-US" sz="1200" dirty="0" smtClean="0">
                <a:latin typeface="Meiryo UI" panose="020B0604030504040204" pitchFamily="50" charset="-128"/>
                <a:ea typeface="Meiryo UI" panose="020B0604030504040204" pitchFamily="50" charset="-128"/>
              </a:rPr>
              <a:t>に行われた場合：</a:t>
            </a:r>
            <a:r>
              <a:rPr lang="ja-JP" altLang="en-US" sz="1200" b="1" dirty="0" smtClean="0">
                <a:latin typeface="Meiryo UI" panose="020B0604030504040204" pitchFamily="50" charset="-128"/>
                <a:ea typeface="Meiryo UI" panose="020B0604030504040204" pitchFamily="50" charset="-128"/>
              </a:rPr>
              <a:t>出産</a:t>
            </a:r>
            <a:r>
              <a:rPr lang="ja-JP" altLang="en-US" sz="1200" b="1" dirty="0">
                <a:latin typeface="Meiryo UI" panose="020B0604030504040204" pitchFamily="50" charset="-128"/>
                <a:ea typeface="Meiryo UI" panose="020B0604030504040204" pitchFamily="50" charset="-128"/>
              </a:rPr>
              <a:t>予定日の１か月前まで</a:t>
            </a:r>
            <a:r>
              <a:rPr lang="ja-JP" altLang="en-US" sz="1200" dirty="0">
                <a:latin typeface="Meiryo UI" panose="020B0604030504040204" pitchFamily="50" charset="-128"/>
                <a:ea typeface="Meiryo UI" panose="020B0604030504040204" pitchFamily="50" charset="-128"/>
              </a:rPr>
              <a:t>に、</a:t>
            </a:r>
          </a:p>
          <a:p>
            <a:pPr marL="357188" indent="-357188" algn="just">
              <a:spcBef>
                <a:spcPts val="600"/>
              </a:spcBef>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それ以降に申出があった場合でも、</a:t>
            </a:r>
            <a:r>
              <a:rPr lang="ja-JP" altLang="en-US" sz="1200" b="1" dirty="0" smtClean="0">
                <a:latin typeface="Meiryo UI" panose="020B0604030504040204" pitchFamily="50" charset="-128"/>
                <a:ea typeface="Meiryo UI" panose="020B0604030504040204" pitchFamily="50" charset="-128"/>
              </a:rPr>
              <a:t>出産</a:t>
            </a:r>
            <a:r>
              <a:rPr lang="ja-JP" altLang="en-US" sz="1200" b="1" dirty="0">
                <a:latin typeface="Meiryo UI" panose="020B0604030504040204" pitchFamily="50" charset="-128"/>
                <a:ea typeface="Meiryo UI" panose="020B0604030504040204" pitchFamily="50" charset="-128"/>
              </a:rPr>
              <a:t>予定日の</a:t>
            </a:r>
            <a:r>
              <a:rPr lang="ja-JP" altLang="en-US" sz="1200" b="1" dirty="0" smtClean="0">
                <a:latin typeface="Meiryo UI" panose="020B0604030504040204" pitchFamily="50" charset="-128"/>
                <a:ea typeface="Meiryo UI" panose="020B0604030504040204" pitchFamily="50" charset="-128"/>
              </a:rPr>
              <a:t>１か月前</a:t>
            </a:r>
            <a:r>
              <a:rPr lang="ja-JP" altLang="en-US" sz="1200" dirty="0" smtClean="0">
                <a:latin typeface="Meiryo UI" panose="020B0604030504040204" pitchFamily="50" charset="-128"/>
                <a:ea typeface="Meiryo UI" panose="020B0604030504040204" pitchFamily="50" charset="-128"/>
              </a:rPr>
              <a:t>までに</a:t>
            </a:r>
            <a:r>
              <a:rPr lang="ja-JP" altLang="en-US" sz="1200" b="1" dirty="0" smtClean="0">
                <a:latin typeface="Meiryo UI" panose="020B0604030504040204" pitchFamily="50" charset="-128"/>
                <a:ea typeface="Meiryo UI" panose="020B0604030504040204" pitchFamily="50" charset="-128"/>
              </a:rPr>
              <a:t>申出</a:t>
            </a:r>
            <a:r>
              <a:rPr lang="ja-JP" altLang="en-US" sz="1200" dirty="0">
                <a:latin typeface="Meiryo UI" panose="020B0604030504040204" pitchFamily="50" charset="-128"/>
                <a:ea typeface="Meiryo UI" panose="020B0604030504040204" pitchFamily="50" charset="-128"/>
              </a:rPr>
              <a:t>が行われた</a:t>
            </a:r>
            <a:r>
              <a:rPr lang="ja-JP" altLang="en-US" sz="1200" dirty="0" smtClean="0">
                <a:latin typeface="Meiryo UI" panose="020B0604030504040204" pitchFamily="50" charset="-128"/>
                <a:ea typeface="Meiryo UI" panose="020B0604030504040204" pitchFamily="50" charset="-128"/>
              </a:rPr>
              <a:t>場合：</a:t>
            </a:r>
            <a:r>
              <a:rPr lang="ja-JP" altLang="en-US" sz="1200" b="1" dirty="0" smtClean="0">
                <a:latin typeface="Meiryo UI" panose="020B0604030504040204" pitchFamily="50" charset="-128"/>
                <a:ea typeface="Meiryo UI" panose="020B0604030504040204" pitchFamily="50" charset="-128"/>
              </a:rPr>
              <a:t>２週間</a:t>
            </a:r>
            <a:r>
              <a:rPr lang="ja-JP" altLang="en-US" sz="1200" b="1" dirty="0">
                <a:latin typeface="Meiryo UI" panose="020B0604030504040204" pitchFamily="50" charset="-128"/>
                <a:ea typeface="Meiryo UI" panose="020B0604030504040204" pitchFamily="50" charset="-128"/>
              </a:rPr>
              <a:t>以内</a:t>
            </a:r>
            <a:r>
              <a:rPr lang="ja-JP" altLang="en-US" sz="1200" dirty="0" smtClean="0">
                <a:latin typeface="Meiryo UI" panose="020B0604030504040204" pitchFamily="50" charset="-128"/>
                <a:ea typeface="Meiryo UI" panose="020B0604030504040204" pitchFamily="50" charset="-128"/>
              </a:rPr>
              <a:t>、出産</a:t>
            </a:r>
            <a:r>
              <a:rPr lang="ja-JP" altLang="en-US" sz="1200" dirty="0">
                <a:latin typeface="Meiryo UI" panose="020B0604030504040204" pitchFamily="50" charset="-128"/>
                <a:ea typeface="Meiryo UI" panose="020B0604030504040204" pitchFamily="50" charset="-128"/>
              </a:rPr>
              <a:t>予定日の１か月前から</a:t>
            </a:r>
            <a:r>
              <a:rPr lang="ja-JP" altLang="en-US" sz="1200" b="1" dirty="0" smtClean="0">
                <a:latin typeface="Meiryo UI" panose="020B0604030504040204" pitchFamily="50" charset="-128"/>
                <a:ea typeface="Meiryo UI" panose="020B0604030504040204" pitchFamily="50" charset="-128"/>
              </a:rPr>
              <a:t>２週間前</a:t>
            </a:r>
            <a:r>
              <a:rPr lang="ja-JP" altLang="en-US" sz="1200" b="1" dirty="0">
                <a:latin typeface="Meiryo UI" panose="020B0604030504040204" pitchFamily="50" charset="-128"/>
                <a:ea typeface="Meiryo UI" panose="020B0604030504040204" pitchFamily="50" charset="-128"/>
              </a:rPr>
              <a:t>の間</a:t>
            </a:r>
            <a:r>
              <a:rPr lang="ja-JP" altLang="en-US" sz="1200" dirty="0">
                <a:latin typeface="Meiryo UI" panose="020B0604030504040204" pitchFamily="50" charset="-128"/>
                <a:ea typeface="Meiryo UI" panose="020B0604030504040204" pitchFamily="50" charset="-128"/>
              </a:rPr>
              <a:t>に申出が行われた</a:t>
            </a:r>
            <a:r>
              <a:rPr lang="ja-JP" altLang="en-US" sz="1200" dirty="0" smtClean="0">
                <a:latin typeface="Meiryo UI" panose="020B0604030504040204" pitchFamily="50" charset="-128"/>
                <a:ea typeface="Meiryo UI" panose="020B0604030504040204" pitchFamily="50" charset="-128"/>
              </a:rPr>
              <a:t>場合：</a:t>
            </a:r>
            <a:r>
              <a:rPr lang="ja-JP" altLang="en-US" sz="1200" b="1" dirty="0" smtClean="0">
                <a:latin typeface="Meiryo UI" panose="020B0604030504040204" pitchFamily="50" charset="-128"/>
                <a:ea typeface="Meiryo UI" panose="020B0604030504040204" pitchFamily="50" charset="-128"/>
              </a:rPr>
              <a:t>１週間</a:t>
            </a:r>
            <a:r>
              <a:rPr lang="ja-JP" altLang="en-US" sz="1200" b="1" dirty="0">
                <a:latin typeface="Meiryo UI" panose="020B0604030504040204" pitchFamily="50" charset="-128"/>
                <a:ea typeface="Meiryo UI" panose="020B0604030504040204" pitchFamily="50" charset="-128"/>
              </a:rPr>
              <a:t>以内</a:t>
            </a:r>
            <a:r>
              <a:rPr lang="ja-JP" altLang="en-US" sz="1200" dirty="0">
                <a:latin typeface="Meiryo UI" panose="020B0604030504040204" pitchFamily="50" charset="-128"/>
                <a:ea typeface="Meiryo UI" panose="020B0604030504040204" pitchFamily="50" charset="-128"/>
              </a:rPr>
              <a:t>など、</a:t>
            </a:r>
            <a:r>
              <a:rPr lang="ja-JP" altLang="en-US" sz="1200" b="1" dirty="0">
                <a:latin typeface="Meiryo UI" panose="020B0604030504040204" pitchFamily="50" charset="-128"/>
                <a:ea typeface="Meiryo UI" panose="020B0604030504040204" pitchFamily="50" charset="-128"/>
              </a:rPr>
              <a:t>できる限り早い時期に措置</a:t>
            </a:r>
            <a:r>
              <a:rPr lang="ja-JP" altLang="en-US" sz="1200" dirty="0">
                <a:latin typeface="Meiryo UI" panose="020B0604030504040204" pitchFamily="50" charset="-128"/>
                <a:ea typeface="Meiryo UI" panose="020B0604030504040204" pitchFamily="50" charset="-128"/>
              </a:rPr>
              <a:t>を行うことが必要であり、</a:t>
            </a:r>
          </a:p>
          <a:p>
            <a:pPr marL="180975" indent="-180975" algn="just">
              <a:spcBef>
                <a:spcPts val="600"/>
              </a:spcBef>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出産</a:t>
            </a:r>
            <a:r>
              <a:rPr lang="ja-JP" altLang="en-US" sz="1200" dirty="0">
                <a:latin typeface="Meiryo UI" panose="020B0604030504040204" pitchFamily="50" charset="-128"/>
                <a:ea typeface="Meiryo UI" panose="020B0604030504040204" pitchFamily="50" charset="-128"/>
              </a:rPr>
              <a:t>予定日の</a:t>
            </a:r>
            <a:r>
              <a:rPr lang="ja-JP" altLang="en-US" sz="1200" b="1" dirty="0" smtClean="0">
                <a:latin typeface="Meiryo UI" panose="020B0604030504040204" pitchFamily="50" charset="-128"/>
                <a:ea typeface="Meiryo UI" panose="020B0604030504040204" pitchFamily="50" charset="-128"/>
              </a:rPr>
              <a:t>２週間前以降</a:t>
            </a:r>
            <a:r>
              <a:rPr lang="ja-JP" altLang="en-US" sz="1200" dirty="0" smtClean="0">
                <a:latin typeface="Meiryo UI" panose="020B0604030504040204" pitchFamily="50" charset="-128"/>
                <a:ea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rPr>
              <a:t>申出があった場合や、</a:t>
            </a:r>
            <a:r>
              <a:rPr lang="ja-JP" altLang="en-US" sz="1200" b="1" dirty="0">
                <a:latin typeface="Meiryo UI" panose="020B0604030504040204" pitchFamily="50" charset="-128"/>
                <a:ea typeface="Meiryo UI" panose="020B0604030504040204" pitchFamily="50" charset="-128"/>
              </a:rPr>
              <a:t>子の出生後</a:t>
            </a:r>
            <a:r>
              <a:rPr lang="ja-JP" altLang="en-US" sz="1200" dirty="0">
                <a:latin typeface="Meiryo UI" panose="020B0604030504040204" pitchFamily="50" charset="-128"/>
                <a:ea typeface="Meiryo UI" panose="020B0604030504040204" pitchFamily="50" charset="-128"/>
              </a:rPr>
              <a:t>に申出があった場合は、</a:t>
            </a:r>
            <a:r>
              <a:rPr lang="ja-JP" altLang="en-US" sz="1200" b="1" dirty="0">
                <a:latin typeface="Meiryo UI" panose="020B0604030504040204" pitchFamily="50" charset="-128"/>
                <a:ea typeface="Meiryo UI" panose="020B0604030504040204" pitchFamily="50" charset="-128"/>
              </a:rPr>
              <a:t>できる限り速やかに</a:t>
            </a:r>
            <a:r>
              <a:rPr lang="ja-JP" altLang="en-US" sz="1200" dirty="0">
                <a:latin typeface="Meiryo UI" panose="020B0604030504040204" pitchFamily="50" charset="-128"/>
                <a:ea typeface="Meiryo UI" panose="020B0604030504040204" pitchFamily="50" charset="-128"/>
              </a:rPr>
              <a:t>措置を行うことが必要。</a:t>
            </a:r>
          </a:p>
          <a:p>
            <a:pPr marL="180975" indent="-180975" algn="just">
              <a:lnSpc>
                <a:spcPct val="150000"/>
              </a:lnSpc>
              <a:spcBef>
                <a:spcPts val="600"/>
              </a:spcBef>
            </a:pPr>
            <a:r>
              <a:rPr lang="ja-JP" altLang="en-US" sz="1200" dirty="0" smtClean="0">
                <a:latin typeface="Meiryo UI" panose="020B0604030504040204" pitchFamily="50" charset="-128"/>
                <a:ea typeface="Meiryo UI" panose="020B0604030504040204" pitchFamily="50" charset="-128"/>
              </a:rPr>
              <a:t>○　「妊娠・出産」の申出については、「妊娠・出産」に準ずる</a:t>
            </a:r>
            <a:r>
              <a:rPr lang="ja-JP" altLang="en-US" sz="1200" b="1" dirty="0" smtClean="0">
                <a:latin typeface="Meiryo UI" panose="020B0604030504040204" pitchFamily="50" charset="-128"/>
                <a:ea typeface="Meiryo UI" panose="020B0604030504040204" pitchFamily="50" charset="-128"/>
              </a:rPr>
              <a:t>以下の事実</a:t>
            </a:r>
            <a:r>
              <a:rPr lang="ja-JP" altLang="en-US" sz="1200" dirty="0" smtClean="0">
                <a:latin typeface="Meiryo UI" panose="020B0604030504040204" pitchFamily="50" charset="-128"/>
                <a:ea typeface="Meiryo UI" panose="020B0604030504040204" pitchFamily="50" charset="-128"/>
              </a:rPr>
              <a:t>を事業主に申し出ることも、ここでの「申出」に当たります。</a:t>
            </a:r>
            <a:endParaRPr lang="en-US" altLang="ja-JP" sz="1200" dirty="0" smtClean="0">
              <a:latin typeface="Meiryo UI" panose="020B0604030504040204" pitchFamily="50" charset="-128"/>
              <a:ea typeface="Meiryo UI" panose="020B0604030504040204" pitchFamily="50" charset="-128"/>
            </a:endParaRPr>
          </a:p>
          <a:p>
            <a:pPr marL="180975" indent="-180975" algn="just">
              <a:spcBef>
                <a:spcPts val="600"/>
              </a:spcBef>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労働者が</a:t>
            </a:r>
            <a:r>
              <a:rPr lang="ja-JP" altLang="en-US" sz="1200" b="1" dirty="0" smtClean="0">
                <a:latin typeface="Meiryo UI" panose="020B0604030504040204" pitchFamily="50" charset="-128"/>
                <a:ea typeface="Meiryo UI" panose="020B0604030504040204" pitchFamily="50" charset="-128"/>
              </a:rPr>
              <a:t>特別養子縁組に向けた監護期間</a:t>
            </a:r>
            <a:r>
              <a:rPr lang="ja-JP" altLang="en-US" sz="1200" dirty="0" smtClean="0">
                <a:latin typeface="Meiryo UI" panose="020B0604030504040204" pitchFamily="50" charset="-128"/>
                <a:ea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rPr>
              <a:t>ある子を養育していること、</a:t>
            </a:r>
            <a:r>
              <a:rPr lang="ja-JP" altLang="en-US" sz="1200" b="1" dirty="0">
                <a:latin typeface="Meiryo UI" panose="020B0604030504040204" pitchFamily="50" charset="-128"/>
                <a:ea typeface="Meiryo UI" panose="020B0604030504040204" pitchFamily="50" charset="-128"/>
              </a:rPr>
              <a:t>養育する意思を明示</a:t>
            </a:r>
            <a:r>
              <a:rPr lang="ja-JP" altLang="en-US" sz="1200" dirty="0">
                <a:latin typeface="Meiryo UI" panose="020B0604030504040204" pitchFamily="50" charset="-128"/>
                <a:ea typeface="Meiryo UI" panose="020B0604030504040204" pitchFamily="50" charset="-128"/>
              </a:rPr>
              <a:t>した</a:t>
            </a:r>
            <a:r>
              <a:rPr lang="ja-JP" altLang="en-US" sz="1200" dirty="0" smtClean="0">
                <a:latin typeface="Meiryo UI" panose="020B0604030504040204" pitchFamily="50" charset="-128"/>
                <a:ea typeface="Meiryo UI" panose="020B0604030504040204" pitchFamily="50" charset="-128"/>
              </a:rPr>
              <a:t>こと</a:t>
            </a:r>
            <a:endParaRPr lang="en-US" altLang="ja-JP" sz="1200" dirty="0" smtClean="0">
              <a:latin typeface="Meiryo UI" panose="020B0604030504040204" pitchFamily="50" charset="-128"/>
              <a:ea typeface="Meiryo UI" panose="020B0604030504040204" pitchFamily="50" charset="-128"/>
            </a:endParaRPr>
          </a:p>
          <a:p>
            <a:pPr marL="180975" indent="-180975" algn="just">
              <a:spcBef>
                <a:spcPts val="600"/>
              </a:spcBef>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労働者が</a:t>
            </a:r>
            <a:r>
              <a:rPr lang="ja-JP" altLang="en-US" sz="1200" b="1" dirty="0">
                <a:latin typeface="Meiryo UI" panose="020B0604030504040204" pitchFamily="50" charset="-128"/>
                <a:ea typeface="Meiryo UI" panose="020B0604030504040204" pitchFamily="50" charset="-128"/>
              </a:rPr>
              <a:t>養子縁組里親として委託</a:t>
            </a:r>
            <a:r>
              <a:rPr lang="ja-JP" altLang="en-US" sz="1200" dirty="0">
                <a:latin typeface="Meiryo UI" panose="020B0604030504040204" pitchFamily="50" charset="-128"/>
                <a:ea typeface="Meiryo UI" panose="020B0604030504040204" pitchFamily="50" charset="-128"/>
              </a:rPr>
              <a:t>されている子を養育していること、</a:t>
            </a:r>
            <a:r>
              <a:rPr lang="ja-JP" altLang="en-US" sz="1200" b="1" dirty="0">
                <a:latin typeface="Meiryo UI" panose="020B0604030504040204" pitchFamily="50" charset="-128"/>
                <a:ea typeface="Meiryo UI" panose="020B0604030504040204" pitchFamily="50" charset="-128"/>
              </a:rPr>
              <a:t>受託する意思を明示</a:t>
            </a:r>
            <a:r>
              <a:rPr lang="ja-JP" altLang="en-US" sz="1200" dirty="0">
                <a:latin typeface="Meiryo UI" panose="020B0604030504040204" pitchFamily="50" charset="-128"/>
                <a:ea typeface="Meiryo UI" panose="020B0604030504040204" pitchFamily="50" charset="-128"/>
              </a:rPr>
              <a:t>した</a:t>
            </a:r>
            <a:r>
              <a:rPr lang="ja-JP" altLang="en-US" sz="1200" dirty="0" smtClean="0">
                <a:latin typeface="Meiryo UI" panose="020B0604030504040204" pitchFamily="50" charset="-128"/>
                <a:ea typeface="Meiryo UI" panose="020B0604030504040204" pitchFamily="50" charset="-128"/>
              </a:rPr>
              <a:t>こと　等</a:t>
            </a:r>
            <a:endParaRPr lang="ja-JP" altLang="en-US" sz="1200" dirty="0">
              <a:latin typeface="Meiryo UI" panose="020B0604030504040204" pitchFamily="50" charset="-128"/>
              <a:ea typeface="Meiryo UI" panose="020B0604030504040204" pitchFamily="50" charset="-128"/>
            </a:endParaRPr>
          </a:p>
        </p:txBody>
      </p:sp>
      <p:sp>
        <p:nvSpPr>
          <p:cNvPr id="34" name="スライド番号プレースホルダー 1"/>
          <p:cNvSpPr>
            <a:spLocks noGrp="1"/>
          </p:cNvSpPr>
          <p:nvPr>
            <p:ph type="sldNum" sz="quarter" idx="12"/>
          </p:nvPr>
        </p:nvSpPr>
        <p:spPr>
          <a:xfrm>
            <a:off x="7594600" y="6440856"/>
            <a:ext cx="2311400" cy="365125"/>
          </a:xfrm>
        </p:spPr>
        <p:txBody>
          <a:bodyPr vert="horz" lIns="91440" tIns="45720" rIns="91440" bIns="45720" rtlCol="0" anchor="ctr"/>
          <a:lstStyle/>
          <a:p>
            <a:fld id="{32927FFD-3D24-4EC2-AEC8-E83A8D96C0AC}" type="slidenum">
              <a:rPr lang="ja-JP" altLang="en-US" sz="1800">
                <a:solidFill>
                  <a:schemeClr val="tx1"/>
                </a:solidFill>
              </a:rPr>
              <a:pPr/>
              <a:t>12</a:t>
            </a:fld>
            <a:endParaRPr lang="ja-JP" altLang="en-US" sz="1800" dirty="0">
              <a:solidFill>
                <a:schemeClr val="tx1"/>
              </a:solidFill>
            </a:endParaRPr>
          </a:p>
        </p:txBody>
      </p:sp>
    </p:spTree>
    <p:extLst>
      <p:ext uri="{BB962C8B-B14F-4D97-AF65-F5344CB8AC3E}">
        <p14:creationId xmlns:p14="http://schemas.microsoft.com/office/powerpoint/2010/main" val="3304717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617296" y="6525344"/>
            <a:ext cx="2311400" cy="365125"/>
          </a:xfrm>
        </p:spPr>
        <p:txBody>
          <a:bodyPr vert="horz" lIns="91440" tIns="45720" rIns="91440" bIns="45720" rtlCol="0" anchor="ctr"/>
          <a:lstStyle/>
          <a:p>
            <a:fld id="{32927FFD-3D24-4EC2-AEC8-E83A8D96C0AC}" type="slidenum">
              <a:rPr lang="ja-JP" altLang="en-US" sz="1800">
                <a:solidFill>
                  <a:schemeClr val="tx1"/>
                </a:solidFill>
              </a:rPr>
              <a:pPr/>
              <a:t>13</a:t>
            </a:fld>
            <a:endParaRPr lang="ja-JP" altLang="en-US" sz="1800" dirty="0">
              <a:solidFill>
                <a:schemeClr val="tx1"/>
              </a:solidFill>
            </a:endParaRPr>
          </a:p>
        </p:txBody>
      </p:sp>
      <p:sp>
        <p:nvSpPr>
          <p:cNvPr id="16" name="正方形/長方形 15">
            <a:extLst>
              <a:ext uri="{FF2B5EF4-FFF2-40B4-BE49-F238E27FC236}">
                <a16:creationId xmlns:a16="http://schemas.microsoft.com/office/drawing/2014/main" id="{8FCBBB6B-C367-E249-936B-1E07EDA30201}"/>
              </a:ext>
            </a:extLst>
          </p:cNvPr>
          <p:cNvSpPr/>
          <p:nvPr/>
        </p:nvSpPr>
        <p:spPr>
          <a:xfrm>
            <a:off x="186190" y="44624"/>
            <a:ext cx="3038618" cy="360099"/>
          </a:xfrm>
          <a:prstGeom prst="rect">
            <a:avLst/>
          </a:prstGeom>
        </p:spPr>
        <p:txBody>
          <a:bodyPr wrap="square" lIns="0" tIns="0" rIns="0" bIns="0">
            <a:spAutoFit/>
          </a:bodyPr>
          <a:lstStyle/>
          <a:p>
            <a:pPr lvl="0" defTabSz="591055">
              <a:lnSpc>
                <a:spcPct val="130000"/>
              </a:lnSpc>
              <a:spcAft>
                <a:spcPts val="796"/>
              </a:spcAft>
            </a:pPr>
            <a:r>
              <a:rPr lang="ja-JP" altLang="en-US" b="1" spc="239" dirty="0" smtClean="0">
                <a:solidFill>
                  <a:srgbClr val="0B348F"/>
                </a:solidFill>
                <a:latin typeface="Meiryo" panose="020B0604030504040204" pitchFamily="34" charset="-128"/>
                <a:ea typeface="Meiryo" panose="020B0604030504040204" pitchFamily="34" charset="-128"/>
                <a:cs typeface="Noto Sans CJK JP DemiLight" charset="-128"/>
              </a:rPr>
              <a:t>実務上のポイント②</a:t>
            </a:r>
            <a:endParaRPr lang="ja-JP" altLang="en-US"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cxnSp>
        <p:nvCxnSpPr>
          <p:cNvPr id="18" name="直線コネクタ 17">
            <a:extLst>
              <a:ext uri="{FF2B5EF4-FFF2-40B4-BE49-F238E27FC236}">
                <a16:creationId xmlns:a16="http://schemas.microsoft.com/office/drawing/2014/main" id="{A958213C-2BAB-654A-9A34-2E19BA7BD9AF}"/>
              </a:ext>
            </a:extLst>
          </p:cNvPr>
          <p:cNvCxnSpPr>
            <a:cxnSpLocks/>
          </p:cNvCxnSpPr>
          <p:nvPr/>
        </p:nvCxnSpPr>
        <p:spPr>
          <a:xfrm>
            <a:off x="128465" y="404664"/>
            <a:ext cx="3168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28465" y="404664"/>
            <a:ext cx="684000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600" b="1" spc="80" dirty="0" smtClean="0">
                <a:solidFill>
                  <a:srgbClr val="002060"/>
                </a:solidFill>
                <a:latin typeface="メイリオ" panose="020B0604030504040204" pitchFamily="50" charset="-128"/>
                <a:ea typeface="メイリオ" panose="020B0604030504040204" pitchFamily="50" charset="-128"/>
              </a:rPr>
              <a:t>● 育児</a:t>
            </a:r>
            <a:r>
              <a:rPr lang="ja-JP" altLang="en-US" sz="1600" b="1" spc="80" dirty="0">
                <a:solidFill>
                  <a:srgbClr val="002060"/>
                </a:solidFill>
                <a:latin typeface="メイリオ" panose="020B0604030504040204" pitchFamily="50" charset="-128"/>
                <a:ea typeface="メイリオ" panose="020B0604030504040204" pitchFamily="50" charset="-128"/>
              </a:rPr>
              <a:t>休業を取得しやすい雇用環境の</a:t>
            </a:r>
            <a:r>
              <a:rPr lang="ja-JP" altLang="en-US" sz="1600" b="1" spc="80" dirty="0" smtClean="0">
                <a:solidFill>
                  <a:srgbClr val="002060"/>
                </a:solidFill>
                <a:latin typeface="メイリオ" panose="020B0604030504040204" pitchFamily="50" charset="-128"/>
                <a:ea typeface="メイリオ" panose="020B0604030504040204" pitchFamily="50" charset="-128"/>
              </a:rPr>
              <a:t>整備</a:t>
            </a:r>
            <a:endParaRPr lang="ja-JP" altLang="en-US" sz="1600" b="1" spc="80" dirty="0">
              <a:solidFill>
                <a:srgbClr val="002060"/>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889522F-FA51-F14C-BAA2-ADEAB79DDF80}"/>
              </a:ext>
            </a:extLst>
          </p:cNvPr>
          <p:cNvSpPr/>
          <p:nvPr/>
        </p:nvSpPr>
        <p:spPr>
          <a:xfrm>
            <a:off x="297822" y="958156"/>
            <a:ext cx="9417084" cy="1392292"/>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accent3"/>
              </a:buClr>
            </a:pPr>
            <a:endParaRPr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9" name="角丸四角形 18">
            <a:extLst>
              <a:ext uri="{FF2B5EF4-FFF2-40B4-BE49-F238E27FC236}">
                <a16:creationId xmlns:a16="http://schemas.microsoft.com/office/drawing/2014/main" id="{053B0485-00BC-3E4F-B797-35CB015D43DD}"/>
              </a:ext>
            </a:extLst>
          </p:cNvPr>
          <p:cNvSpPr/>
          <p:nvPr/>
        </p:nvSpPr>
        <p:spPr>
          <a:xfrm>
            <a:off x="462926" y="760719"/>
            <a:ext cx="3337946" cy="394874"/>
          </a:xfrm>
          <a:prstGeom prst="roundRect">
            <a:avLst>
              <a:gd name="adj" fmla="val 0"/>
            </a:avLst>
          </a:prstGeom>
          <a:solidFill>
            <a:schemeClr val="accent1"/>
          </a:solidFill>
          <a:ln w="76200">
            <a:solidFill>
              <a:schemeClr val="bg1"/>
            </a:solidFill>
          </a:ln>
        </p:spPr>
        <p:txBody>
          <a:bodyPr anchor="ctr"/>
          <a:lstStyle/>
          <a:p>
            <a:pPr algn="ctr" defTabSz="591055">
              <a:lnSpc>
                <a:spcPct val="130000"/>
              </a:lnSpc>
              <a:spcAft>
                <a:spcPts val="796"/>
              </a:spcAft>
            </a:pPr>
            <a:r>
              <a:rPr lang="ja-JP" altLang="en-US" sz="1400" b="1" spc="239" dirty="0" smtClean="0">
                <a:solidFill>
                  <a:schemeClr val="bg1"/>
                </a:solidFill>
                <a:latin typeface="Meiryo UI" panose="020B0604030504040204" pitchFamily="50" charset="-128"/>
                <a:ea typeface="Meiryo UI" panose="020B0604030504040204" pitchFamily="50" charset="-128"/>
                <a:cs typeface="Noto Sans CJK JP DemiLight" charset="-128"/>
              </a:rPr>
              <a:t>措置実施の際の留意</a:t>
            </a:r>
            <a:r>
              <a:rPr lang="ja-JP" altLang="en-US" sz="1400" b="1" spc="239" dirty="0">
                <a:solidFill>
                  <a:schemeClr val="bg1"/>
                </a:solidFill>
                <a:latin typeface="Meiryo UI" panose="020B0604030504040204" pitchFamily="50" charset="-128"/>
                <a:ea typeface="Meiryo UI" panose="020B0604030504040204" pitchFamily="50" charset="-128"/>
                <a:cs typeface="Noto Sans CJK JP DemiLight" charset="-128"/>
              </a:rPr>
              <a:t>事項</a:t>
            </a:r>
            <a:r>
              <a:rPr lang="ja-JP" altLang="en-US" sz="1100" b="1" spc="239" dirty="0">
                <a:solidFill>
                  <a:schemeClr val="bg1"/>
                </a:solidFill>
                <a:latin typeface="Meiryo UI" panose="020B0604030504040204" pitchFamily="50" charset="-128"/>
                <a:ea typeface="Meiryo UI" panose="020B0604030504040204" pitchFamily="50" charset="-128"/>
                <a:cs typeface="Noto Sans CJK JP DemiLight" charset="-128"/>
              </a:rPr>
              <a:t>（</a:t>
            </a:r>
            <a:r>
              <a:rPr lang="ja-JP" altLang="en-US" sz="1100" b="1" spc="239" dirty="0" smtClean="0">
                <a:solidFill>
                  <a:schemeClr val="bg1"/>
                </a:solidFill>
                <a:latin typeface="Meiryo UI" panose="020B0604030504040204" pitchFamily="50" charset="-128"/>
                <a:ea typeface="Meiryo UI" panose="020B0604030504040204" pitchFamily="50" charset="-128"/>
                <a:cs typeface="Noto Sans CJK JP DemiLight" charset="-128"/>
              </a:rPr>
              <a:t>指針）</a:t>
            </a:r>
            <a:endParaRPr lang="ja-JP" altLang="en-US" sz="1100" b="1" spc="239" dirty="0">
              <a:solidFill>
                <a:schemeClr val="bg1"/>
              </a:solidFill>
              <a:latin typeface="Meiryo UI" panose="020B0604030504040204" pitchFamily="50" charset="-128"/>
              <a:ea typeface="Meiryo UI" panose="020B0604030504040204" pitchFamily="50" charset="-128"/>
              <a:cs typeface="Noto Sans CJK JP DemiLight" charset="-128"/>
            </a:endParaRPr>
          </a:p>
        </p:txBody>
      </p:sp>
      <p:sp>
        <p:nvSpPr>
          <p:cNvPr id="22" name="正方形/長方形 21"/>
          <p:cNvSpPr/>
          <p:nvPr/>
        </p:nvSpPr>
        <p:spPr>
          <a:xfrm>
            <a:off x="318112" y="1152770"/>
            <a:ext cx="9371452" cy="1084912"/>
          </a:xfrm>
          <a:prstGeom prst="rect">
            <a:avLst/>
          </a:prstGeom>
        </p:spPr>
        <p:txBody>
          <a:bodyPr wrap="square">
            <a:spAutoFit/>
          </a:bodyPr>
          <a:lstStyle/>
          <a:p>
            <a:pPr marL="273050" indent="-273050" algn="just">
              <a:lnSpc>
                <a:spcPct val="150000"/>
              </a:lnSpc>
            </a:pPr>
            <a:r>
              <a:rPr lang="ja-JP" altLang="en-US" sz="1300" dirty="0" smtClean="0">
                <a:latin typeface="Meiryo UI" panose="020B0604030504040204" pitchFamily="50" charset="-128"/>
                <a:ea typeface="Meiryo UI" panose="020B0604030504040204" pitchFamily="50" charset="-128"/>
              </a:rPr>
              <a:t>①　雇用</a:t>
            </a:r>
            <a:r>
              <a:rPr lang="ja-JP" altLang="en-US" sz="1300" dirty="0">
                <a:latin typeface="Meiryo UI" panose="020B0604030504040204" pitchFamily="50" charset="-128"/>
                <a:ea typeface="Meiryo UI" panose="020B0604030504040204" pitchFamily="50" charset="-128"/>
              </a:rPr>
              <a:t>環境の整備の措置を講ずるに当たっては、短期はもとより１か月以上の</a:t>
            </a:r>
            <a:r>
              <a:rPr lang="ja-JP" altLang="en-US" sz="1300" b="1" dirty="0">
                <a:latin typeface="Meiryo UI" panose="020B0604030504040204" pitchFamily="50" charset="-128"/>
                <a:ea typeface="Meiryo UI" panose="020B0604030504040204" pitchFamily="50" charset="-128"/>
              </a:rPr>
              <a:t>長期の休業</a:t>
            </a:r>
            <a:r>
              <a:rPr lang="ja-JP" altLang="en-US" sz="1300" dirty="0">
                <a:latin typeface="Meiryo UI" panose="020B0604030504040204" pitchFamily="50" charset="-128"/>
                <a:ea typeface="Meiryo UI" panose="020B0604030504040204" pitchFamily="50" charset="-128"/>
              </a:rPr>
              <a:t>の取得を希望する</a:t>
            </a:r>
            <a:r>
              <a:rPr lang="ja-JP" altLang="en-US" sz="1300" b="1" dirty="0">
                <a:latin typeface="Meiryo UI" panose="020B0604030504040204" pitchFamily="50" charset="-128"/>
                <a:ea typeface="Meiryo UI" panose="020B0604030504040204" pitchFamily="50" charset="-128"/>
              </a:rPr>
              <a:t>労働者が希望するとおりの期間</a:t>
            </a:r>
            <a:r>
              <a:rPr lang="ja-JP" altLang="en-US" sz="1300" dirty="0">
                <a:latin typeface="Meiryo UI" panose="020B0604030504040204" pitchFamily="50" charset="-128"/>
                <a:ea typeface="Meiryo UI" panose="020B0604030504040204" pitchFamily="50" charset="-128"/>
              </a:rPr>
              <a:t>の休業を申出し取得できるように配慮すること。</a:t>
            </a:r>
          </a:p>
          <a:p>
            <a:pPr marL="273050" indent="-273050" algn="just">
              <a:lnSpc>
                <a:spcPct val="150000"/>
              </a:lnSpc>
            </a:pPr>
            <a:endParaRPr lang="en-US" altLang="ja-JP" sz="400" dirty="0" smtClean="0">
              <a:latin typeface="Meiryo UI" panose="020B0604030504040204" pitchFamily="50" charset="-128"/>
              <a:ea typeface="Meiryo UI" panose="020B0604030504040204" pitchFamily="50" charset="-128"/>
            </a:endParaRPr>
          </a:p>
          <a:p>
            <a:pPr marL="273050" indent="-273050" algn="just">
              <a:lnSpc>
                <a:spcPct val="150000"/>
              </a:lnSpc>
            </a:pPr>
            <a:r>
              <a:rPr lang="ja-JP" altLang="en-US" sz="1300" dirty="0" smtClean="0">
                <a:latin typeface="Meiryo UI" panose="020B0604030504040204" pitchFamily="50" charset="-128"/>
                <a:ea typeface="Meiryo UI" panose="020B0604030504040204" pitchFamily="50" charset="-128"/>
              </a:rPr>
              <a:t>②　雇用</a:t>
            </a:r>
            <a:r>
              <a:rPr lang="ja-JP" altLang="en-US" sz="1300" dirty="0">
                <a:latin typeface="Meiryo UI" panose="020B0604030504040204" pitchFamily="50" charset="-128"/>
                <a:ea typeface="Meiryo UI" panose="020B0604030504040204" pitchFamily="50" charset="-128"/>
              </a:rPr>
              <a:t>環境の整備の措置を講ずるに当たっては、可能な限り、</a:t>
            </a:r>
            <a:r>
              <a:rPr lang="ja-JP" altLang="en-US" sz="1300" b="1" dirty="0">
                <a:latin typeface="Meiryo UI" panose="020B0604030504040204" pitchFamily="50" charset="-128"/>
                <a:ea typeface="Meiryo UI" panose="020B0604030504040204" pitchFamily="50" charset="-128"/>
              </a:rPr>
              <a:t>複数の措置を行うことが望ましい</a:t>
            </a:r>
            <a:r>
              <a:rPr lang="ja-JP" altLang="en-US" sz="1300" dirty="0">
                <a:latin typeface="Meiryo UI" panose="020B0604030504040204" pitchFamily="50" charset="-128"/>
                <a:ea typeface="Meiryo UI" panose="020B0604030504040204" pitchFamily="50" charset="-128"/>
              </a:rPr>
              <a:t>ものであること</a:t>
            </a:r>
            <a:r>
              <a:rPr lang="ja-JP" altLang="en-US" sz="1300" dirty="0" smtClean="0">
                <a:latin typeface="Meiryo UI" panose="020B0604030504040204" pitchFamily="50" charset="-128"/>
                <a:ea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endParaRPr>
          </a:p>
        </p:txBody>
      </p:sp>
      <p:sp>
        <p:nvSpPr>
          <p:cNvPr id="25" name="正方形/長方形 24"/>
          <p:cNvSpPr/>
          <p:nvPr/>
        </p:nvSpPr>
        <p:spPr>
          <a:xfrm>
            <a:off x="0" y="2450267"/>
            <a:ext cx="396044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400" b="1" spc="80" dirty="0" smtClean="0">
                <a:solidFill>
                  <a:srgbClr val="0277C6"/>
                </a:solidFill>
                <a:latin typeface="メイリオ" panose="020B0604030504040204" pitchFamily="50" charset="-128"/>
                <a:ea typeface="メイリオ" panose="020B0604030504040204" pitchFamily="50" charset="-128"/>
              </a:rPr>
              <a:t>・・・・・その他のポイント・・・・・</a:t>
            </a:r>
            <a:endParaRPr lang="ja-JP" altLang="en-US" sz="1400" b="1" spc="80" dirty="0">
              <a:solidFill>
                <a:srgbClr val="0277C6"/>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0" y="2755427"/>
            <a:ext cx="9928696" cy="2616101"/>
          </a:xfrm>
          <a:prstGeom prst="rect">
            <a:avLst/>
          </a:prstGeom>
        </p:spPr>
        <p:txBody>
          <a:bodyPr wrap="square">
            <a:spAutoFit/>
          </a:bodyPr>
          <a:lstStyle/>
          <a:p>
            <a:pPr marL="180975" indent="-180975" algn="just">
              <a:spcBef>
                <a:spcPts val="600"/>
              </a:spcBef>
            </a:pPr>
            <a:r>
              <a:rPr lang="ja-JP" altLang="en-US" sz="1200" dirty="0" smtClean="0">
                <a:latin typeface="Meiryo UI" panose="020B0604030504040204" pitchFamily="50" charset="-128"/>
                <a:ea typeface="Meiryo UI" panose="020B0604030504040204" pitchFamily="50" charset="-128"/>
              </a:rPr>
              <a:t>○　雇用環境の環境整備措置は、</a:t>
            </a:r>
            <a:r>
              <a:rPr lang="en-US" altLang="ja-JP" sz="1200" dirty="0" smtClean="0">
                <a:latin typeface="Meiryo UI" panose="020B0604030504040204" pitchFamily="50" charset="-128"/>
                <a:ea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rPr>
              <a:t>にあるとおり、①研修、②相談窓口設置、③自社の育休取得の事例提供</a:t>
            </a:r>
            <a:r>
              <a:rPr lang="ja-JP" altLang="en-US" sz="1200" dirty="0">
                <a:latin typeface="Meiryo UI" panose="020B0604030504040204" pitchFamily="50" charset="-128"/>
                <a:ea typeface="Meiryo UI" panose="020B0604030504040204" pitchFamily="50" charset="-128"/>
              </a:rPr>
              <a:t>、④制度と</a:t>
            </a:r>
            <a:r>
              <a:rPr lang="ja-JP" altLang="en-US" sz="1200" dirty="0" smtClean="0">
                <a:latin typeface="Meiryo UI" panose="020B0604030504040204" pitchFamily="50" charset="-128"/>
                <a:ea typeface="Meiryo UI" panose="020B0604030504040204" pitchFamily="50" charset="-128"/>
              </a:rPr>
              <a:t>育休取得</a:t>
            </a:r>
            <a:r>
              <a:rPr lang="ja-JP" altLang="en-US" sz="1200" dirty="0">
                <a:latin typeface="Meiryo UI" panose="020B0604030504040204" pitchFamily="50" charset="-128"/>
                <a:ea typeface="Meiryo UI" panose="020B0604030504040204" pitchFamily="50" charset="-128"/>
              </a:rPr>
              <a:t>促進に関する方針の</a:t>
            </a:r>
            <a:r>
              <a:rPr lang="ja-JP" altLang="en-US" sz="1200" dirty="0" smtClean="0">
                <a:latin typeface="Meiryo UI" panose="020B0604030504040204" pitchFamily="50" charset="-128"/>
                <a:ea typeface="Meiryo UI" panose="020B0604030504040204" pitchFamily="50" charset="-128"/>
              </a:rPr>
              <a:t>周知　のいずれかを実施することが必要ですが、その際に</a:t>
            </a:r>
            <a:r>
              <a:rPr lang="ja-JP" altLang="en-US" sz="1200" b="1" dirty="0" smtClean="0">
                <a:latin typeface="Meiryo UI" panose="020B0604030504040204" pitchFamily="50" charset="-128"/>
                <a:ea typeface="Meiryo UI" panose="020B0604030504040204" pitchFamily="50" charset="-128"/>
              </a:rPr>
              <a:t>活用できる素材</a:t>
            </a:r>
            <a:r>
              <a:rPr lang="ja-JP" altLang="en-US" sz="1200" dirty="0" smtClean="0">
                <a:latin typeface="Meiryo UI" panose="020B0604030504040204" pitchFamily="50" charset="-128"/>
                <a:ea typeface="Meiryo UI" panose="020B0604030504040204" pitchFamily="50" charset="-128"/>
              </a:rPr>
              <a:t>を、厚生労働省のウェブサイトに掲載しています。</a:t>
            </a:r>
            <a:endParaRPr lang="en-US" altLang="ja-JP" sz="1200" dirty="0" smtClean="0">
              <a:latin typeface="Meiryo UI" panose="020B0604030504040204" pitchFamily="50" charset="-128"/>
              <a:ea typeface="Meiryo UI" panose="020B0604030504040204" pitchFamily="50" charset="-128"/>
            </a:endParaRPr>
          </a:p>
          <a:p>
            <a:pPr marL="180975" indent="-180975" algn="just">
              <a:spcBef>
                <a:spcPts val="600"/>
              </a:spcBef>
            </a:pPr>
            <a:endParaRPr lang="en-US" altLang="ja-JP" sz="200" dirty="0">
              <a:latin typeface="Meiryo UI" panose="020B0604030504040204" pitchFamily="50" charset="-128"/>
              <a:ea typeface="Meiryo UI" panose="020B0604030504040204" pitchFamily="50" charset="-128"/>
            </a:endParaRPr>
          </a:p>
          <a:p>
            <a:pPr marL="180975" indent="-180975" algn="just">
              <a:spcBef>
                <a:spcPts val="600"/>
              </a:spcBef>
            </a:pPr>
            <a:r>
              <a:rPr lang="ja-JP" altLang="en-US" sz="1200" dirty="0" smtClean="0">
                <a:latin typeface="Meiryo UI" panose="020B0604030504040204" pitchFamily="50" charset="-128"/>
                <a:ea typeface="Meiryo UI" panose="020B0604030504040204" pitchFamily="50" charset="-128"/>
              </a:rPr>
              <a:t>　①　「</a:t>
            </a:r>
            <a:r>
              <a:rPr lang="ja-JP" altLang="en-US" sz="1200" b="1" dirty="0" smtClean="0">
                <a:latin typeface="Meiryo UI" panose="020B0604030504040204" pitchFamily="50" charset="-128"/>
                <a:ea typeface="Meiryo UI" panose="020B0604030504040204" pitchFamily="50" charset="-128"/>
              </a:rPr>
              <a:t>研修」</a:t>
            </a:r>
            <a:r>
              <a:rPr lang="ja-JP" altLang="en-US" sz="1200" dirty="0" smtClean="0">
                <a:latin typeface="Meiryo UI" panose="020B0604030504040204" pitchFamily="50" charset="-128"/>
                <a:ea typeface="Meiryo UI" panose="020B0604030504040204" pitchFamily="50" charset="-128"/>
              </a:rPr>
              <a:t>は</a:t>
            </a:r>
            <a:r>
              <a:rPr lang="ja-JP" altLang="en-US" sz="1200" dirty="0">
                <a:latin typeface="Meiryo UI" panose="020B0604030504040204" pitchFamily="50" charset="-128"/>
                <a:ea typeface="Meiryo UI" panose="020B0604030504040204" pitchFamily="50" charset="-128"/>
              </a:rPr>
              <a:t>、全労働者を対象とすることが</a:t>
            </a:r>
            <a:r>
              <a:rPr lang="ja-JP" altLang="en-US" sz="1200" dirty="0" smtClean="0">
                <a:latin typeface="Meiryo UI" panose="020B0604030504040204" pitchFamily="50" charset="-128"/>
                <a:ea typeface="Meiryo UI" panose="020B0604030504040204" pitchFamily="50" charset="-128"/>
              </a:rPr>
              <a:t>望ましいですが</a:t>
            </a:r>
            <a:r>
              <a:rPr lang="ja-JP" altLang="en-US" sz="1200" dirty="0">
                <a:latin typeface="Meiryo UI" panose="020B0604030504040204" pitchFamily="50" charset="-128"/>
                <a:ea typeface="Meiryo UI" panose="020B0604030504040204" pitchFamily="50" charset="-128"/>
              </a:rPr>
              <a:t>、少なく</a:t>
            </a:r>
            <a:r>
              <a:rPr lang="ja-JP" altLang="en-US" sz="1200" dirty="0" smtClean="0">
                <a:latin typeface="Meiryo UI" panose="020B0604030504040204" pitchFamily="50" charset="-128"/>
                <a:ea typeface="Meiryo UI" panose="020B0604030504040204" pitchFamily="50" charset="-128"/>
              </a:rPr>
              <a:t>とも</a:t>
            </a:r>
            <a:r>
              <a:rPr lang="ja-JP" altLang="en-US" sz="1200" b="1" dirty="0" smtClean="0">
                <a:latin typeface="Meiryo UI" panose="020B0604030504040204" pitchFamily="50" charset="-128"/>
                <a:ea typeface="Meiryo UI" panose="020B0604030504040204" pitchFamily="50" charset="-128"/>
              </a:rPr>
              <a:t>管理</a:t>
            </a:r>
            <a:r>
              <a:rPr lang="ja-JP" altLang="en-US" sz="1200" b="1" dirty="0">
                <a:latin typeface="Meiryo UI" panose="020B0604030504040204" pitchFamily="50" charset="-128"/>
                <a:ea typeface="Meiryo UI" panose="020B0604030504040204" pitchFamily="50" charset="-128"/>
              </a:rPr>
              <a:t>職については</a:t>
            </a:r>
            <a:r>
              <a:rPr lang="ja-JP" altLang="en-US" sz="1200" b="1"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研修</a:t>
            </a:r>
            <a:r>
              <a:rPr lang="ja-JP" altLang="en-US" sz="1200" dirty="0">
                <a:latin typeface="Meiryo UI" panose="020B0604030504040204" pitchFamily="50" charset="-128"/>
                <a:ea typeface="Meiryo UI" panose="020B0604030504040204" pitchFamily="50" charset="-128"/>
              </a:rPr>
              <a:t>を受けたことがある状態</a:t>
            </a:r>
            <a:r>
              <a:rPr lang="ja-JP" altLang="en-US" sz="1200" dirty="0" smtClean="0">
                <a:latin typeface="Meiryo UI" panose="020B0604030504040204" pitchFamily="50" charset="-128"/>
                <a:ea typeface="Meiryo UI" panose="020B0604030504040204" pitchFamily="50" charset="-128"/>
              </a:rPr>
              <a:t>にすること</a:t>
            </a:r>
            <a:r>
              <a:rPr lang="ja-JP" altLang="en-US" sz="1200" dirty="0">
                <a:latin typeface="Meiryo UI" panose="020B0604030504040204" pitchFamily="50" charset="-128"/>
                <a:ea typeface="Meiryo UI" panose="020B0604030504040204" pitchFamily="50" charset="-128"/>
              </a:rPr>
              <a:t>が</a:t>
            </a:r>
            <a:r>
              <a:rPr lang="ja-JP" altLang="en-US" sz="1200" dirty="0" smtClean="0">
                <a:latin typeface="Meiryo UI" panose="020B0604030504040204" pitchFamily="50" charset="-128"/>
                <a:ea typeface="Meiryo UI" panose="020B0604030504040204" pitchFamily="50" charset="-128"/>
              </a:rPr>
              <a:t>必要です。</a:t>
            </a:r>
            <a:endParaRPr lang="en-US" altLang="ja-JP" sz="1200" dirty="0" smtClean="0">
              <a:latin typeface="Meiryo UI" panose="020B0604030504040204" pitchFamily="50" charset="-128"/>
              <a:ea typeface="Meiryo UI" panose="020B0604030504040204" pitchFamily="50" charset="-128"/>
            </a:endParaRPr>
          </a:p>
          <a:p>
            <a:pPr marL="357188" indent="-357188" algn="just">
              <a:spcBef>
                <a:spcPts val="600"/>
              </a:spcBef>
            </a:pPr>
            <a:r>
              <a:rPr lang="ja-JP" altLang="en-US" sz="1200" dirty="0" smtClean="0">
                <a:latin typeface="Meiryo UI" panose="020B0604030504040204" pitchFamily="50" charset="-128"/>
                <a:ea typeface="Meiryo UI" panose="020B0604030504040204" pitchFamily="50" charset="-128"/>
              </a:rPr>
              <a:t>　②　「</a:t>
            </a:r>
            <a:r>
              <a:rPr lang="ja-JP" altLang="en-US" sz="1200" b="1" dirty="0" smtClean="0">
                <a:latin typeface="Meiryo UI" panose="020B0604030504040204" pitchFamily="50" charset="-128"/>
                <a:ea typeface="Meiryo UI" panose="020B0604030504040204" pitchFamily="50" charset="-128"/>
              </a:rPr>
              <a:t>相談</a:t>
            </a:r>
            <a:r>
              <a:rPr lang="ja-JP" altLang="en-US" sz="1200" b="1" dirty="0">
                <a:latin typeface="Meiryo UI" panose="020B0604030504040204" pitchFamily="50" charset="-128"/>
                <a:ea typeface="Meiryo UI" panose="020B0604030504040204" pitchFamily="50" charset="-128"/>
              </a:rPr>
              <a:t>体制の</a:t>
            </a:r>
            <a:r>
              <a:rPr lang="ja-JP" altLang="en-US" sz="1200" b="1" dirty="0" smtClean="0">
                <a:latin typeface="Meiryo UI" panose="020B0604030504040204" pitchFamily="50" charset="-128"/>
                <a:ea typeface="Meiryo UI" panose="020B0604030504040204" pitchFamily="50" charset="-128"/>
              </a:rPr>
              <a:t>整備」</a:t>
            </a:r>
            <a:r>
              <a:rPr lang="ja-JP" altLang="en-US" sz="1200" dirty="0" smtClean="0">
                <a:latin typeface="Meiryo UI" panose="020B0604030504040204" pitchFamily="50" charset="-128"/>
                <a:ea typeface="Meiryo UI" panose="020B0604030504040204" pitchFamily="50" charset="-128"/>
              </a:rPr>
              <a:t>は</a:t>
            </a:r>
            <a:r>
              <a:rPr lang="ja-JP" altLang="en-US" sz="1200" dirty="0">
                <a:latin typeface="Meiryo UI" panose="020B0604030504040204" pitchFamily="50" charset="-128"/>
                <a:ea typeface="Meiryo UI" panose="020B0604030504040204" pitchFamily="50" charset="-128"/>
              </a:rPr>
              <a:t>、相談体制の窓口の設置や相談対応者を置き、これを周知する</a:t>
            </a:r>
            <a:r>
              <a:rPr lang="ja-JP" altLang="en-US" sz="1200" dirty="0" smtClean="0">
                <a:latin typeface="Meiryo UI" panose="020B0604030504040204" pitchFamily="50" charset="-128"/>
                <a:ea typeface="Meiryo UI" panose="020B0604030504040204" pitchFamily="50" charset="-128"/>
              </a:rPr>
              <a:t>ことを意味します。窓口</a:t>
            </a:r>
            <a:r>
              <a:rPr lang="ja-JP" altLang="en-US" sz="1200" dirty="0">
                <a:latin typeface="Meiryo UI" panose="020B0604030504040204" pitchFamily="50" charset="-128"/>
                <a:ea typeface="Meiryo UI" panose="020B0604030504040204" pitchFamily="50" charset="-128"/>
              </a:rPr>
              <a:t>を形式的に設けるだけ</a:t>
            </a:r>
            <a:r>
              <a:rPr lang="ja-JP" altLang="en-US" sz="1200" dirty="0" smtClean="0">
                <a:latin typeface="Meiryo UI" panose="020B0604030504040204" pitchFamily="50" charset="-128"/>
                <a:ea typeface="Meiryo UI" panose="020B0604030504040204" pitchFamily="50" charset="-128"/>
              </a:rPr>
              <a:t>でなく、</a:t>
            </a:r>
            <a:r>
              <a:rPr lang="ja-JP" altLang="en-US" sz="1200" b="1" dirty="0">
                <a:latin typeface="Meiryo UI" panose="020B0604030504040204" pitchFamily="50" charset="-128"/>
                <a:ea typeface="Meiryo UI" panose="020B0604030504040204" pitchFamily="50" charset="-128"/>
              </a:rPr>
              <a:t>実質的な対応が</a:t>
            </a:r>
            <a:r>
              <a:rPr lang="ja-JP" altLang="en-US" sz="1200" b="1" dirty="0" smtClean="0">
                <a:latin typeface="Meiryo UI" panose="020B0604030504040204" pitchFamily="50" charset="-128"/>
                <a:ea typeface="Meiryo UI" panose="020B0604030504040204" pitchFamily="50" charset="-128"/>
              </a:rPr>
              <a:t>可能</a:t>
            </a:r>
            <a:r>
              <a:rPr lang="ja-JP" altLang="en-US" sz="1200" b="1" dirty="0">
                <a:latin typeface="Meiryo UI" panose="020B0604030504040204" pitchFamily="50" charset="-128"/>
                <a:ea typeface="Meiryo UI" panose="020B0604030504040204" pitchFamily="50" charset="-128"/>
              </a:rPr>
              <a:t>な窓口が設けられている</a:t>
            </a:r>
            <a:r>
              <a:rPr lang="ja-JP" altLang="en-US" sz="1200" b="1" dirty="0" smtClean="0">
                <a:latin typeface="Meiryo UI" panose="020B0604030504040204" pitchFamily="50" charset="-128"/>
                <a:ea typeface="Meiryo UI" panose="020B0604030504040204" pitchFamily="50" charset="-128"/>
              </a:rPr>
              <a:t>ことが必要</a:t>
            </a:r>
            <a:r>
              <a:rPr lang="ja-JP" altLang="en-US" sz="1200" dirty="0" smtClean="0">
                <a:latin typeface="Meiryo UI" panose="020B0604030504040204" pitchFamily="50" charset="-128"/>
                <a:ea typeface="Meiryo UI" panose="020B0604030504040204" pitchFamily="50" charset="-128"/>
              </a:rPr>
              <a:t>であり、また、労働者</a:t>
            </a:r>
            <a:r>
              <a:rPr lang="ja-JP" altLang="en-US" sz="1200" dirty="0">
                <a:latin typeface="Meiryo UI" panose="020B0604030504040204" pitchFamily="50" charset="-128"/>
                <a:ea typeface="Meiryo UI" panose="020B0604030504040204" pitchFamily="50" charset="-128"/>
              </a:rPr>
              <a:t>に対する</a:t>
            </a:r>
            <a:r>
              <a:rPr lang="ja-JP" altLang="en-US" sz="1200" b="1" dirty="0">
                <a:latin typeface="Meiryo UI" panose="020B0604030504040204" pitchFamily="50" charset="-128"/>
                <a:ea typeface="Meiryo UI" panose="020B0604030504040204" pitchFamily="50" charset="-128"/>
              </a:rPr>
              <a:t>窓口の周知</a:t>
            </a:r>
            <a:r>
              <a:rPr lang="ja-JP" altLang="en-US" sz="1200" dirty="0">
                <a:latin typeface="Meiryo UI" panose="020B0604030504040204" pitchFamily="50" charset="-128"/>
                <a:ea typeface="Meiryo UI" panose="020B0604030504040204" pitchFamily="50" charset="-128"/>
              </a:rPr>
              <a:t>等により、労働者が利用しやすい体制を整備しておくことが必要</a:t>
            </a:r>
            <a:r>
              <a:rPr lang="ja-JP" altLang="en-US" sz="1200" dirty="0" smtClean="0">
                <a:latin typeface="Meiryo UI" panose="020B0604030504040204" pitchFamily="50" charset="-128"/>
                <a:ea typeface="Meiryo UI" panose="020B0604030504040204" pitchFamily="50" charset="-128"/>
              </a:rPr>
              <a:t>です。</a:t>
            </a:r>
            <a:endParaRPr lang="en-US" altLang="ja-JP" sz="1200" dirty="0" smtClean="0">
              <a:latin typeface="Meiryo UI" panose="020B0604030504040204" pitchFamily="50" charset="-128"/>
              <a:ea typeface="Meiryo UI" panose="020B0604030504040204" pitchFamily="50" charset="-128"/>
            </a:endParaRPr>
          </a:p>
          <a:p>
            <a:pPr marL="357188" indent="-357188" algn="just">
              <a:spcBef>
                <a:spcPts val="600"/>
              </a:spcBef>
            </a:pPr>
            <a:r>
              <a:rPr lang="ja-JP" altLang="en-US" sz="1200" dirty="0" smtClean="0">
                <a:latin typeface="Meiryo UI" panose="020B0604030504040204" pitchFamily="50" charset="-128"/>
                <a:ea typeface="Meiryo UI" panose="020B0604030504040204" pitchFamily="50" charset="-128"/>
              </a:rPr>
              <a:t>　③　「</a:t>
            </a:r>
            <a:r>
              <a:rPr lang="ja-JP" altLang="en-US" sz="1200" b="1" dirty="0" smtClean="0">
                <a:latin typeface="Meiryo UI" panose="020B0604030504040204" pitchFamily="50" charset="-128"/>
                <a:ea typeface="Meiryo UI" panose="020B0604030504040204" pitchFamily="50" charset="-128"/>
              </a:rPr>
              <a:t>自社</a:t>
            </a:r>
            <a:r>
              <a:rPr lang="ja-JP" altLang="en-US" sz="1200" b="1" dirty="0">
                <a:latin typeface="Meiryo UI" panose="020B0604030504040204" pitchFamily="50" charset="-128"/>
                <a:ea typeface="Meiryo UI" panose="020B0604030504040204" pitchFamily="50" charset="-128"/>
              </a:rPr>
              <a:t>の育休取得の事例</a:t>
            </a:r>
            <a:r>
              <a:rPr lang="ja-JP" altLang="en-US" sz="1200" b="1" dirty="0" smtClean="0">
                <a:latin typeface="Meiryo UI" panose="020B0604030504040204" pitchFamily="50" charset="-128"/>
                <a:ea typeface="Meiryo UI" panose="020B0604030504040204" pitchFamily="50" charset="-128"/>
              </a:rPr>
              <a:t>提供</a:t>
            </a:r>
            <a:r>
              <a:rPr lang="ja-JP" altLang="en-US" sz="1200" dirty="0" smtClean="0">
                <a:latin typeface="Meiryo UI" panose="020B0604030504040204" pitchFamily="50" charset="-128"/>
                <a:ea typeface="Meiryo UI" panose="020B0604030504040204" pitchFamily="50" charset="-128"/>
              </a:rPr>
              <a:t>」は</a:t>
            </a:r>
            <a:r>
              <a:rPr lang="ja-JP" altLang="en-US" sz="1200" dirty="0">
                <a:latin typeface="Meiryo UI" panose="020B0604030504040204" pitchFamily="50" charset="-128"/>
                <a:ea typeface="Meiryo UI" panose="020B0604030504040204" pitchFamily="50" charset="-128"/>
              </a:rPr>
              <a:t>、自社の育児休業の</a:t>
            </a:r>
            <a:r>
              <a:rPr lang="ja-JP" altLang="en-US" sz="1200" b="1" dirty="0">
                <a:latin typeface="Meiryo UI" panose="020B0604030504040204" pitchFamily="50" charset="-128"/>
                <a:ea typeface="Meiryo UI" panose="020B0604030504040204" pitchFamily="50" charset="-128"/>
              </a:rPr>
              <a:t>取得事例を収集</a:t>
            </a:r>
            <a:r>
              <a:rPr lang="ja-JP" altLang="en-US" sz="1200" dirty="0">
                <a:latin typeface="Meiryo UI" panose="020B0604030504040204" pitchFamily="50" charset="-128"/>
                <a:ea typeface="Meiryo UI" panose="020B0604030504040204" pitchFamily="50" charset="-128"/>
              </a:rPr>
              <a:t>し、当該事例の掲載された書類の配付やイントラネットへの掲載等を行い、</a:t>
            </a:r>
            <a:r>
              <a:rPr lang="ja-JP" altLang="en-US" sz="1200" b="1" dirty="0">
                <a:latin typeface="Meiryo UI" panose="020B0604030504040204" pitchFamily="50" charset="-128"/>
                <a:ea typeface="Meiryo UI" panose="020B0604030504040204" pitchFamily="50" charset="-128"/>
              </a:rPr>
              <a:t>労働者の閲覧に供する</a:t>
            </a:r>
            <a:r>
              <a:rPr lang="ja-JP" altLang="en-US" sz="1200" dirty="0" smtClean="0">
                <a:latin typeface="Meiryo UI" panose="020B0604030504040204" pitchFamily="50" charset="-128"/>
                <a:ea typeface="Meiryo UI" panose="020B0604030504040204" pitchFamily="50" charset="-128"/>
              </a:rPr>
              <a:t>ことを意味します。</a:t>
            </a:r>
            <a:r>
              <a:rPr lang="ja-JP" altLang="en-US" sz="1200" dirty="0">
                <a:latin typeface="Meiryo UI" panose="020B0604030504040204" pitchFamily="50" charset="-128"/>
                <a:ea typeface="Meiryo UI" panose="020B0604030504040204" pitchFamily="50" charset="-128"/>
              </a:rPr>
              <a:t>提供する取得事例</a:t>
            </a:r>
            <a:r>
              <a:rPr lang="ja-JP" altLang="en-US" sz="1200" dirty="0" smtClean="0">
                <a:latin typeface="Meiryo UI" panose="020B0604030504040204" pitchFamily="50" charset="-128"/>
                <a:ea typeface="Meiryo UI" panose="020B0604030504040204" pitchFamily="50" charset="-128"/>
              </a:rPr>
              <a:t>を特定</a:t>
            </a:r>
            <a:r>
              <a:rPr lang="ja-JP" altLang="en-US" sz="1200" dirty="0">
                <a:latin typeface="Meiryo UI" panose="020B0604030504040204" pitchFamily="50" charset="-128"/>
                <a:ea typeface="Meiryo UI" panose="020B0604030504040204" pitchFamily="50" charset="-128"/>
              </a:rPr>
              <a:t>の性別や職種、雇用形態等に</a:t>
            </a:r>
            <a:r>
              <a:rPr lang="ja-JP" altLang="en-US" sz="1200" dirty="0" smtClean="0">
                <a:latin typeface="Meiryo UI" panose="020B0604030504040204" pitchFamily="50" charset="-128"/>
                <a:ea typeface="Meiryo UI" panose="020B0604030504040204" pitchFamily="50" charset="-128"/>
              </a:rPr>
              <a:t>偏らせず、可能</a:t>
            </a:r>
            <a:r>
              <a:rPr lang="ja-JP" altLang="en-US" sz="1200" dirty="0">
                <a:latin typeface="Meiryo UI" panose="020B0604030504040204" pitchFamily="50" charset="-128"/>
                <a:ea typeface="Meiryo UI" panose="020B0604030504040204" pitchFamily="50" charset="-128"/>
              </a:rPr>
              <a:t>な限り様々な労働者の事例を</a:t>
            </a:r>
            <a:r>
              <a:rPr lang="ja-JP" altLang="en-US" sz="1200" dirty="0" smtClean="0">
                <a:latin typeface="Meiryo UI" panose="020B0604030504040204" pitchFamily="50" charset="-128"/>
                <a:ea typeface="Meiryo UI" panose="020B0604030504040204" pitchFamily="50" charset="-128"/>
              </a:rPr>
              <a:t>収集・提供</a:t>
            </a:r>
            <a:r>
              <a:rPr lang="ja-JP" altLang="en-US" sz="1200" dirty="0">
                <a:latin typeface="Meiryo UI" panose="020B0604030504040204" pitchFamily="50" charset="-128"/>
                <a:ea typeface="Meiryo UI" panose="020B0604030504040204" pitchFamily="50" charset="-128"/>
              </a:rPr>
              <a:t>することにより、特定の者の育児休業の申出を控えさせることに繋がらないように配慮する</a:t>
            </a:r>
            <a:r>
              <a:rPr lang="ja-JP" altLang="en-US" sz="1200" dirty="0" smtClean="0">
                <a:latin typeface="Meiryo UI" panose="020B0604030504040204" pitchFamily="50" charset="-128"/>
                <a:ea typeface="Meiryo UI" panose="020B0604030504040204" pitchFamily="50" charset="-128"/>
              </a:rPr>
              <a:t>ことが必要です。</a:t>
            </a:r>
            <a:endParaRPr lang="en-US" altLang="ja-JP" sz="1200" dirty="0" smtClean="0">
              <a:latin typeface="Meiryo UI" panose="020B0604030504040204" pitchFamily="50" charset="-128"/>
              <a:ea typeface="Meiryo UI" panose="020B0604030504040204" pitchFamily="50" charset="-128"/>
            </a:endParaRPr>
          </a:p>
          <a:p>
            <a:pPr marL="357188" indent="-357188" algn="just">
              <a:spcBef>
                <a:spcPts val="600"/>
              </a:spcBef>
            </a:pPr>
            <a:r>
              <a:rPr lang="ja-JP" altLang="en-US" sz="1200" dirty="0" smtClean="0">
                <a:latin typeface="Meiryo UI" panose="020B0604030504040204" pitchFamily="50" charset="-128"/>
                <a:ea typeface="Meiryo UI" panose="020B0604030504040204" pitchFamily="50" charset="-128"/>
              </a:rPr>
              <a:t>　④ 「</a:t>
            </a:r>
            <a:r>
              <a:rPr lang="ja-JP" altLang="en-US" sz="1200" b="1" dirty="0" smtClean="0">
                <a:latin typeface="Meiryo UI" panose="020B0604030504040204" pitchFamily="50" charset="-128"/>
                <a:ea typeface="Meiryo UI" panose="020B0604030504040204" pitchFamily="50" charset="-128"/>
              </a:rPr>
              <a:t>制度</a:t>
            </a:r>
            <a:r>
              <a:rPr lang="ja-JP" altLang="en-US" sz="1200" b="1" dirty="0">
                <a:latin typeface="Meiryo UI" panose="020B0604030504040204" pitchFamily="50" charset="-128"/>
                <a:ea typeface="Meiryo UI" panose="020B0604030504040204" pitchFamily="50" charset="-128"/>
              </a:rPr>
              <a:t>と育休取得促進に関する方針の</a:t>
            </a:r>
            <a:r>
              <a:rPr lang="ja-JP" altLang="en-US" sz="1200" b="1" dirty="0" smtClean="0">
                <a:latin typeface="Meiryo UI" panose="020B0604030504040204" pitchFamily="50" charset="-128"/>
                <a:ea typeface="Meiryo UI" panose="020B0604030504040204" pitchFamily="50" charset="-128"/>
              </a:rPr>
              <a:t>周知</a:t>
            </a:r>
            <a:r>
              <a:rPr lang="ja-JP" altLang="en-US" sz="1200" dirty="0" smtClean="0">
                <a:latin typeface="Meiryo UI" panose="020B0604030504040204" pitchFamily="50" charset="-128"/>
                <a:ea typeface="Meiryo UI" panose="020B0604030504040204" pitchFamily="50" charset="-128"/>
              </a:rPr>
              <a:t>」は、</a:t>
            </a:r>
            <a:r>
              <a:rPr lang="ja-JP" altLang="en-US" sz="1200" dirty="0">
                <a:latin typeface="Meiryo UI" panose="020B0604030504040204" pitchFamily="50" charset="-128"/>
                <a:ea typeface="Meiryo UI" panose="020B0604030504040204" pitchFamily="50" charset="-128"/>
              </a:rPr>
              <a:t>育児休業に関する</a:t>
            </a:r>
            <a:r>
              <a:rPr lang="ja-JP" altLang="en-US" sz="1200" b="1" dirty="0">
                <a:latin typeface="Meiryo UI" panose="020B0604030504040204" pitchFamily="50" charset="-128"/>
                <a:ea typeface="Meiryo UI" panose="020B0604030504040204" pitchFamily="50" charset="-128"/>
              </a:rPr>
              <a:t>制度</a:t>
            </a:r>
            <a:r>
              <a:rPr lang="ja-JP" altLang="en-US" sz="1200" dirty="0">
                <a:latin typeface="Meiryo UI" panose="020B0604030504040204" pitchFamily="50" charset="-128"/>
                <a:ea typeface="Meiryo UI" panose="020B0604030504040204" pitchFamily="50" charset="-128"/>
              </a:rPr>
              <a:t>及び育児休業の取得の促進に関する</a:t>
            </a:r>
            <a:r>
              <a:rPr lang="ja-JP" altLang="en-US" sz="1200" b="1" dirty="0">
                <a:latin typeface="Meiryo UI" panose="020B0604030504040204" pitchFamily="50" charset="-128"/>
                <a:ea typeface="Meiryo UI" panose="020B0604030504040204" pitchFamily="50" charset="-128"/>
              </a:rPr>
              <a:t>事業主の方針</a:t>
            </a:r>
            <a:r>
              <a:rPr lang="ja-JP" altLang="en-US" sz="1200" dirty="0">
                <a:latin typeface="Meiryo UI" panose="020B0604030504040204" pitchFamily="50" charset="-128"/>
                <a:ea typeface="Meiryo UI" panose="020B0604030504040204" pitchFamily="50" charset="-128"/>
              </a:rPr>
              <a:t>を記載したもの</a:t>
            </a:r>
            <a:r>
              <a:rPr lang="ja-JP" altLang="en-US" sz="1200" dirty="0" smtClean="0">
                <a:latin typeface="Meiryo UI" panose="020B0604030504040204" pitchFamily="50" charset="-128"/>
                <a:ea typeface="Meiryo UI" panose="020B0604030504040204" pitchFamily="50" charset="-128"/>
              </a:rPr>
              <a:t>を、事業</a:t>
            </a:r>
            <a:r>
              <a:rPr lang="ja-JP" altLang="en-US" sz="1200" dirty="0">
                <a:latin typeface="Meiryo UI" panose="020B0604030504040204" pitchFamily="50" charset="-128"/>
                <a:ea typeface="Meiryo UI" panose="020B0604030504040204" pitchFamily="50" charset="-128"/>
              </a:rPr>
              <a:t>所内やイントラネットへ掲示</a:t>
            </a:r>
            <a:r>
              <a:rPr lang="ja-JP" altLang="en-US" sz="1200" dirty="0" smtClean="0">
                <a:latin typeface="Meiryo UI" panose="020B0604030504040204" pitchFamily="50" charset="-128"/>
                <a:ea typeface="Meiryo UI" panose="020B0604030504040204" pitchFamily="50" charset="-128"/>
              </a:rPr>
              <a:t>することを意味します。</a:t>
            </a:r>
            <a:endParaRPr lang="ja-JP" altLang="en-US" sz="1200" dirty="0">
              <a:latin typeface="Meiryo UI" panose="020B0604030504040204" pitchFamily="50" charset="-128"/>
              <a:ea typeface="Meiryo UI" panose="020B0604030504040204" pitchFamily="50" charset="-128"/>
            </a:endParaRPr>
          </a:p>
          <a:p>
            <a:pPr marL="180975" indent="-180975" algn="just">
              <a:spcBef>
                <a:spcPts val="600"/>
              </a:spcBef>
            </a:pP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122009" y="5114766"/>
            <a:ext cx="8856984" cy="1643527"/>
          </a:xfrm>
          <a:prstGeom prst="rect">
            <a:avLst/>
          </a:prstGeom>
        </p:spPr>
        <p:txBody>
          <a:bodyPr wrap="square">
            <a:spAutoFit/>
          </a:bodyPr>
          <a:lstStyle/>
          <a:p>
            <a:pPr>
              <a:lnSpc>
                <a:spcPct val="110000"/>
              </a:lnSpc>
              <a:spcBef>
                <a:spcPts val="600"/>
              </a:spcBef>
            </a:pPr>
            <a:r>
              <a:rPr lang="ja-JP" altLang="en-US" sz="1600" b="1" dirty="0" smtClean="0">
                <a:solidFill>
                  <a:srgbClr val="DB4D6D"/>
                </a:solidFill>
                <a:latin typeface="メイリオ" panose="020B0604030504040204" pitchFamily="50" charset="-128"/>
                <a:ea typeface="メイリオ" panose="020B0604030504040204" pitchFamily="50" charset="-128"/>
              </a:rPr>
              <a:t>■雇用環境整備、個別周知・意向確認に活用できる素材</a:t>
            </a:r>
            <a:endParaRPr lang="en-US" altLang="ja-JP" sz="1600" b="1" dirty="0" smtClean="0">
              <a:solidFill>
                <a:srgbClr val="DB4D6D"/>
              </a:solidFill>
              <a:latin typeface="メイリオ" panose="020B0604030504040204" pitchFamily="50" charset="-128"/>
              <a:ea typeface="メイリオ" panose="020B0604030504040204" pitchFamily="50" charset="-128"/>
            </a:endParaRPr>
          </a:p>
          <a:p>
            <a:pPr>
              <a:lnSpc>
                <a:spcPct val="110000"/>
              </a:lnSpc>
              <a:spcBef>
                <a:spcPts val="600"/>
              </a:spcBef>
            </a:pPr>
            <a:r>
              <a:rPr lang="ja-JP" altLang="en-US" sz="1400" dirty="0" smtClean="0">
                <a:latin typeface="Meiryo UI" panose="020B0604030504040204" pitchFamily="50" charset="-128"/>
                <a:ea typeface="Meiryo UI" panose="020B0604030504040204" pitchFamily="50" charset="-128"/>
              </a:rPr>
              <a:t>    厚生</a:t>
            </a:r>
            <a:r>
              <a:rPr lang="ja-JP" altLang="en-US" sz="1400" dirty="0">
                <a:latin typeface="Meiryo UI" panose="020B0604030504040204" pitchFamily="50" charset="-128"/>
                <a:ea typeface="Meiryo UI" panose="020B0604030504040204" pitchFamily="50" charset="-128"/>
              </a:rPr>
              <a:t>労働省では以下の資料をご用意しています</a:t>
            </a:r>
            <a:r>
              <a:rPr lang="ja-JP" altLang="en-US" sz="1400" dirty="0" smtClean="0">
                <a:latin typeface="Meiryo UI" panose="020B0604030504040204" pitchFamily="50" charset="-128"/>
                <a:ea typeface="Meiryo UI" panose="020B0604030504040204" pitchFamily="50" charset="-128"/>
              </a:rPr>
              <a:t>。社内用</a:t>
            </a:r>
            <a:r>
              <a:rPr lang="ja-JP" altLang="en-US" sz="1400" dirty="0">
                <a:latin typeface="Meiryo UI" panose="020B0604030504040204" pitchFamily="50" charset="-128"/>
                <a:ea typeface="Meiryo UI" panose="020B0604030504040204" pitchFamily="50" charset="-128"/>
              </a:rPr>
              <a:t>にアレンジする等してご活用いただけます。</a:t>
            </a:r>
            <a:endParaRPr lang="en-US" altLang="ja-JP" sz="1400" dirty="0">
              <a:latin typeface="Meiryo UI" panose="020B0604030504040204" pitchFamily="50" charset="-128"/>
              <a:ea typeface="Meiryo UI" panose="020B0604030504040204" pitchFamily="50" charset="-128"/>
            </a:endParaRPr>
          </a:p>
          <a:p>
            <a:pPr lvl="0">
              <a:lnSpc>
                <a:spcPct val="110000"/>
              </a:lnSpc>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①　</a:t>
            </a:r>
            <a:r>
              <a:rPr lang="ja-JP" altLang="en-US" sz="1600" b="1" dirty="0" smtClean="0">
                <a:latin typeface="Meiryo UI" panose="020B0604030504040204" pitchFamily="50" charset="-128"/>
                <a:ea typeface="Meiryo UI" panose="020B0604030504040204" pitchFamily="50" charset="-128"/>
              </a:rPr>
              <a:t>社内</a:t>
            </a:r>
            <a:r>
              <a:rPr lang="ja-JP" altLang="en-US" sz="1600" b="1" dirty="0">
                <a:solidFill>
                  <a:prstClr val="black"/>
                </a:solidFill>
                <a:latin typeface="Meiryo UI" panose="020B0604030504040204" pitchFamily="50" charset="-128"/>
                <a:ea typeface="Meiryo UI" panose="020B0604030504040204" pitchFamily="50" charset="-128"/>
              </a:rPr>
              <a:t>研修用資料、</a:t>
            </a:r>
            <a:r>
              <a:rPr lang="ja-JP" altLang="en-US" sz="1600" b="1" dirty="0" smtClean="0">
                <a:solidFill>
                  <a:prstClr val="black"/>
                </a:solidFill>
                <a:latin typeface="Meiryo UI" panose="020B0604030504040204" pitchFamily="50" charset="-128"/>
                <a:ea typeface="Meiryo UI" panose="020B0604030504040204" pitchFamily="50" charset="-128"/>
              </a:rPr>
              <a:t>動画</a:t>
            </a: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hlinkClick r:id="rId2"/>
              </a:rPr>
              <a:t>https://ikumen-project.mhlw.go.jp/company/training</a:t>
            </a:r>
            <a:r>
              <a:rPr lang="en-US" altLang="ja-JP" sz="1200" dirty="0" smtClean="0">
                <a:solidFill>
                  <a:prstClr val="black"/>
                </a:solidFill>
                <a:latin typeface="Meiryo UI" panose="020B0604030504040204" pitchFamily="50" charset="-128"/>
                <a:ea typeface="Meiryo UI" panose="020B0604030504040204" pitchFamily="50" charset="-128"/>
                <a:hlinkClick r:id="rId2"/>
              </a:rPr>
              <a:t>/</a:t>
            </a:r>
            <a:endParaRPr lang="en-US" altLang="ja-JP" sz="1050" dirty="0" smtClean="0">
              <a:latin typeface="Meiryo UI" panose="020B0604030504040204" pitchFamily="50" charset="-128"/>
              <a:ea typeface="Meiryo UI" panose="020B0604030504040204" pitchFamily="50" charset="-128"/>
            </a:endParaRPr>
          </a:p>
          <a:p>
            <a:pPr>
              <a:lnSpc>
                <a:spcPct val="110000"/>
              </a:lnSpc>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②　</a:t>
            </a:r>
            <a:r>
              <a:rPr lang="ja-JP" altLang="en-US" sz="1600" b="1" dirty="0" smtClean="0">
                <a:latin typeface="Meiryo UI" panose="020B0604030504040204" pitchFamily="50" charset="-128"/>
                <a:ea typeface="Meiryo UI" panose="020B0604030504040204" pitchFamily="50" charset="-128"/>
              </a:rPr>
              <a:t>個別</a:t>
            </a:r>
            <a:r>
              <a:rPr lang="ja-JP" altLang="en-US" sz="1600" b="1" dirty="0" smtClean="0">
                <a:solidFill>
                  <a:prstClr val="black"/>
                </a:solidFill>
                <a:latin typeface="Meiryo UI" panose="020B0604030504040204" pitchFamily="50" charset="-128"/>
                <a:ea typeface="Meiryo UI" panose="020B0604030504040204" pitchFamily="50" charset="-128"/>
              </a:rPr>
              <a:t>周知・意向確認、事例紹介、制度・方針周知ポスター例</a:t>
            </a:r>
            <a:r>
              <a:rPr lang="en-US" altLang="ja-JP" sz="1600" b="1" dirty="0" smtClean="0">
                <a:solidFill>
                  <a:prstClr val="black"/>
                </a:solidFill>
                <a:latin typeface="Meiryo UI" panose="020B0604030504040204" pitchFamily="50" charset="-128"/>
                <a:ea typeface="Meiryo UI" panose="020B0604030504040204" pitchFamily="50" charset="-128"/>
              </a:rPr>
              <a:t/>
            </a:r>
            <a:br>
              <a:rPr lang="en-US" altLang="ja-JP" sz="1600" b="1" dirty="0" smtClean="0">
                <a:solidFill>
                  <a:prstClr val="black"/>
                </a:solidFill>
                <a:latin typeface="Meiryo UI" panose="020B0604030504040204" pitchFamily="50" charset="-128"/>
                <a:ea typeface="Meiryo UI" panose="020B0604030504040204" pitchFamily="50" charset="-128"/>
              </a:rPr>
            </a:br>
            <a:r>
              <a:rPr lang="ja-JP" altLang="en-US" sz="1600" b="1"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hlinkClick r:id="rId3"/>
              </a:rPr>
              <a:t>https://www.mhlw.go.jp/stf/seisakunitsuite/bunya/000103533.html</a:t>
            </a:r>
            <a:endParaRPr lang="en-US" altLang="ja-JP" sz="1400" dirty="0">
              <a:solidFill>
                <a:srgbClr val="FF0000"/>
              </a:solidFill>
              <a:latin typeface="メイリオ" panose="020B0604030504040204" pitchFamily="50" charset="-128"/>
              <a:ea typeface="メイリオ" panose="020B0604030504040204" pitchFamily="50" charset="-128"/>
            </a:endParaRPr>
          </a:p>
        </p:txBody>
      </p:sp>
      <p:pic>
        <p:nvPicPr>
          <p:cNvPr id="29" name="図 28"/>
          <p:cNvPicPr>
            <a:picLocks noChangeAspect="1"/>
          </p:cNvPicPr>
          <p:nvPr/>
        </p:nvPicPr>
        <p:blipFill>
          <a:blip r:embed="rId4"/>
          <a:stretch>
            <a:fillRect/>
          </a:stretch>
        </p:blipFill>
        <p:spPr>
          <a:xfrm>
            <a:off x="7528723" y="5710980"/>
            <a:ext cx="814364" cy="814364"/>
          </a:xfrm>
          <a:prstGeom prst="rect">
            <a:avLst/>
          </a:prstGeom>
        </p:spPr>
      </p:pic>
      <p:pic>
        <p:nvPicPr>
          <p:cNvPr id="14" name="図 13"/>
          <p:cNvPicPr>
            <a:picLocks noChangeAspect="1"/>
          </p:cNvPicPr>
          <p:nvPr/>
        </p:nvPicPr>
        <p:blipFill>
          <a:blip r:embed="rId5"/>
          <a:stretch>
            <a:fillRect/>
          </a:stretch>
        </p:blipFill>
        <p:spPr>
          <a:xfrm>
            <a:off x="8673225" y="5711962"/>
            <a:ext cx="822159" cy="822159"/>
          </a:xfrm>
          <a:prstGeom prst="rect">
            <a:avLst/>
          </a:prstGeom>
        </p:spPr>
      </p:pic>
      <p:sp>
        <p:nvSpPr>
          <p:cNvPr id="20" name="正方形/長方形 19"/>
          <p:cNvSpPr/>
          <p:nvPr/>
        </p:nvSpPr>
        <p:spPr>
          <a:xfrm>
            <a:off x="8673225" y="5441178"/>
            <a:ext cx="369361" cy="312393"/>
          </a:xfrm>
          <a:prstGeom prst="rect">
            <a:avLst/>
          </a:prstGeom>
        </p:spPr>
        <p:txBody>
          <a:bodyPr wrap="square">
            <a:spAutoFit/>
          </a:bodyPr>
          <a:lstStyle/>
          <a:p>
            <a:pPr>
              <a:lnSpc>
                <a:spcPct val="110000"/>
              </a:lnSpc>
            </a:pPr>
            <a:r>
              <a:rPr lang="ja-JP" altLang="en-US" sz="1300" dirty="0" smtClean="0">
                <a:latin typeface="メイリオ" panose="020B0604030504040204" pitchFamily="50" charset="-128"/>
                <a:ea typeface="メイリオ" panose="020B0604030504040204" pitchFamily="50" charset="-128"/>
              </a:rPr>
              <a:t>②</a:t>
            </a:r>
            <a:endParaRPr lang="en-US" altLang="ja-JP" sz="1300" dirty="0" smtClean="0">
              <a:latin typeface="メイリオ" panose="020B0604030504040204" pitchFamily="50" charset="-128"/>
              <a:ea typeface="メイリオ" panose="020B0604030504040204" pitchFamily="50" charset="-128"/>
            </a:endParaRPr>
          </a:p>
        </p:txBody>
      </p:sp>
      <p:sp>
        <p:nvSpPr>
          <p:cNvPr id="21" name="正方形/長方形 20"/>
          <p:cNvSpPr/>
          <p:nvPr/>
        </p:nvSpPr>
        <p:spPr>
          <a:xfrm>
            <a:off x="7473280" y="5432401"/>
            <a:ext cx="369361" cy="312393"/>
          </a:xfrm>
          <a:prstGeom prst="rect">
            <a:avLst/>
          </a:prstGeom>
        </p:spPr>
        <p:txBody>
          <a:bodyPr wrap="square">
            <a:spAutoFit/>
          </a:bodyPr>
          <a:lstStyle/>
          <a:p>
            <a:pPr>
              <a:lnSpc>
                <a:spcPct val="110000"/>
              </a:lnSpc>
            </a:pPr>
            <a:r>
              <a:rPr lang="ja-JP" altLang="en-US" sz="1300" dirty="0" smtClean="0">
                <a:latin typeface="メイリオ" panose="020B0604030504040204" pitchFamily="50" charset="-128"/>
                <a:ea typeface="メイリオ" panose="020B0604030504040204" pitchFamily="50" charset="-128"/>
              </a:rPr>
              <a:t>①</a:t>
            </a:r>
            <a:endParaRPr lang="en-US" altLang="ja-JP" sz="13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43966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0"/>
            <a:ext cx="9906000" cy="742584"/>
          </a:xfrm>
        </p:spPr>
        <p:txBody>
          <a:bodyPr>
            <a:normAutofit/>
          </a:bodyPr>
          <a:lstStyle/>
          <a:p>
            <a:r>
              <a:rPr lang="ja-JP" altLang="en-US" sz="2400" dirty="0" smtClean="0">
                <a:solidFill>
                  <a:schemeClr val="bg1"/>
                </a:solidFill>
                <a:latin typeface="メイリオ" panose="020B0604030504040204" pitchFamily="50" charset="-128"/>
                <a:ea typeface="メイリオ" panose="020B0604030504040204" pitchFamily="50" charset="-128"/>
              </a:rPr>
              <a:t>３－２</a:t>
            </a:r>
            <a:r>
              <a:rPr lang="ja-JP" altLang="en-US" sz="2400" dirty="0">
                <a:solidFill>
                  <a:schemeClr val="bg1"/>
                </a:solidFill>
                <a:latin typeface="メイリオ" panose="020B0604030504040204" pitchFamily="50" charset="-128"/>
                <a:ea typeface="メイリオ" panose="020B0604030504040204" pitchFamily="50" charset="-128"/>
              </a:rPr>
              <a:t>．有期雇用労働者の育児・介護休業取得要件の</a:t>
            </a:r>
            <a:r>
              <a:rPr lang="ja-JP" altLang="en-US" sz="2400" dirty="0" smtClean="0">
                <a:solidFill>
                  <a:schemeClr val="bg1"/>
                </a:solidFill>
                <a:latin typeface="メイリオ" panose="020B0604030504040204" pitchFamily="50" charset="-128"/>
                <a:ea typeface="メイリオ" panose="020B0604030504040204" pitchFamily="50" charset="-128"/>
              </a:rPr>
              <a:t>緩和</a:t>
            </a:r>
            <a:endParaRPr lang="ja-JP" altLang="en-US" sz="2400" dirty="0">
              <a:solidFill>
                <a:schemeClr val="bg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FCBBB6B-C367-E249-936B-1E07EDA30201}"/>
              </a:ext>
            </a:extLst>
          </p:cNvPr>
          <p:cNvSpPr/>
          <p:nvPr/>
        </p:nvSpPr>
        <p:spPr>
          <a:xfrm>
            <a:off x="186190" y="980669"/>
            <a:ext cx="2858275" cy="360099"/>
          </a:xfrm>
          <a:prstGeom prst="rect">
            <a:avLst/>
          </a:prstGeom>
        </p:spPr>
        <p:txBody>
          <a:bodyPr wrap="square" lIns="0" tIns="0" rIns="0" bIns="0">
            <a:spAutoFit/>
          </a:bodyPr>
          <a:lstStyle/>
          <a:p>
            <a:pPr lvl="0" defTabSz="591055">
              <a:lnSpc>
                <a:spcPct val="130000"/>
              </a:lnSpc>
              <a:spcAft>
                <a:spcPts val="796"/>
              </a:spcAft>
            </a:pPr>
            <a:r>
              <a:rPr lang="ja-JP" altLang="en-US" b="1" spc="239" dirty="0" smtClean="0">
                <a:solidFill>
                  <a:srgbClr val="0B348F"/>
                </a:solidFill>
                <a:latin typeface="Meiryo" panose="020B0604030504040204" pitchFamily="34" charset="-128"/>
                <a:ea typeface="Meiryo" panose="020B0604030504040204" pitchFamily="34" charset="-128"/>
                <a:cs typeface="Noto Sans CJK JP DemiLight" charset="-128"/>
              </a:rPr>
              <a:t>改正前後の制度の概要</a:t>
            </a:r>
            <a:endParaRPr lang="ja-JP" altLang="en-US"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sp>
        <p:nvSpPr>
          <p:cNvPr id="9" name="正方形/長方形 8"/>
          <p:cNvSpPr/>
          <p:nvPr/>
        </p:nvSpPr>
        <p:spPr>
          <a:xfrm>
            <a:off x="128464" y="1657487"/>
            <a:ext cx="4464496" cy="2102807"/>
          </a:xfrm>
          <a:prstGeom prst="rect">
            <a:avLst/>
          </a:prstGeom>
          <a:solidFill>
            <a:srgbClr val="E4E2ED"/>
          </a:solidFill>
          <a:ln w="12700">
            <a:solidFill>
              <a:srgbClr val="103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1200" dirty="0" smtClean="0">
                <a:solidFill>
                  <a:schemeClr val="tx1"/>
                </a:solidFill>
                <a:latin typeface="メイリオ" panose="020B0604030504040204" pitchFamily="50" charset="-128"/>
                <a:ea typeface="メイリオ" panose="020B0604030504040204" pitchFamily="50" charset="-128"/>
              </a:rPr>
              <a:t>●育児休業の場合</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r>
              <a:rPr lang="en-US" altLang="ja-JP" sz="1200" dirty="0" smtClean="0">
                <a:solidFill>
                  <a:schemeClr val="tx1"/>
                </a:solidFill>
                <a:latin typeface="メイリオ" panose="020B0604030504040204" pitchFamily="50" charset="-128"/>
                <a:ea typeface="メイリオ" panose="020B0604030504040204" pitchFamily="50" charset="-128"/>
              </a:rPr>
              <a:t>(1) </a:t>
            </a:r>
            <a:r>
              <a:rPr lang="ja-JP" altLang="en-US" sz="1200" dirty="0" smtClean="0">
                <a:solidFill>
                  <a:schemeClr val="tx1"/>
                </a:solidFill>
                <a:latin typeface="メイリオ" panose="020B0604030504040204" pitchFamily="50" charset="-128"/>
                <a:ea typeface="メイリオ" panose="020B0604030504040204" pitchFamily="50" charset="-128"/>
              </a:rPr>
              <a:t>引き続き</a:t>
            </a:r>
            <a:r>
              <a:rPr lang="ja-JP" altLang="en-US" sz="1200" dirty="0">
                <a:solidFill>
                  <a:schemeClr val="tx1"/>
                </a:solidFill>
                <a:latin typeface="メイリオ" panose="020B0604030504040204" pitchFamily="50" charset="-128"/>
                <a:ea typeface="メイリオ" panose="020B0604030504040204" pitchFamily="50" charset="-128"/>
              </a:rPr>
              <a:t>雇用された期間が１年以上</a:t>
            </a:r>
            <a:endParaRPr lang="en-US" altLang="ja-JP" sz="1200" dirty="0">
              <a:solidFill>
                <a:schemeClr val="tx1"/>
              </a:solidFill>
              <a:latin typeface="メイリオ" panose="020B0604030504040204" pitchFamily="50" charset="-128"/>
              <a:ea typeface="メイリオ" panose="020B0604030504040204" pitchFamily="50" charset="-128"/>
            </a:endParaRPr>
          </a:p>
          <a:p>
            <a:pPr marL="185738" indent="-185738">
              <a:lnSpc>
                <a:spcPct val="110000"/>
              </a:lnSpc>
              <a:spcBef>
                <a:spcPts val="600"/>
              </a:spcBef>
            </a:pPr>
            <a:r>
              <a:rPr lang="en-US" altLang="ja-JP" sz="1200" dirty="0" smtClean="0">
                <a:solidFill>
                  <a:schemeClr val="tx1"/>
                </a:solidFill>
                <a:latin typeface="メイリオ" panose="020B0604030504040204" pitchFamily="50" charset="-128"/>
                <a:ea typeface="メイリオ" panose="020B0604030504040204" pitchFamily="50" charset="-128"/>
              </a:rPr>
              <a:t>(2) </a:t>
            </a:r>
            <a:r>
              <a:rPr lang="ja-JP" altLang="en-US" sz="1200" dirty="0" smtClean="0">
                <a:solidFill>
                  <a:schemeClr val="tx1"/>
                </a:solidFill>
                <a:latin typeface="メイリオ" panose="020B0604030504040204" pitchFamily="50" charset="-128"/>
                <a:ea typeface="メイリオ" panose="020B0604030504040204" pitchFamily="50" charset="-128"/>
              </a:rPr>
              <a:t>１歳</a:t>
            </a:r>
            <a:r>
              <a:rPr lang="ja-JP" altLang="en-US" sz="1200" dirty="0">
                <a:solidFill>
                  <a:schemeClr val="tx1"/>
                </a:solidFill>
                <a:latin typeface="メイリオ" panose="020B0604030504040204" pitchFamily="50" charset="-128"/>
                <a:ea typeface="メイリオ" panose="020B0604030504040204" pitchFamily="50" charset="-128"/>
              </a:rPr>
              <a:t>６か月までの間に契約が</a:t>
            </a:r>
            <a:r>
              <a:rPr lang="ja-JP" altLang="en-US" sz="1200" dirty="0" smtClean="0">
                <a:solidFill>
                  <a:schemeClr val="tx1"/>
                </a:solidFill>
                <a:latin typeface="メイリオ" panose="020B0604030504040204" pitchFamily="50" charset="-128"/>
                <a:ea typeface="メイリオ" panose="020B0604030504040204" pitchFamily="50" charset="-128"/>
              </a:rPr>
              <a:t>満了すること</a:t>
            </a:r>
            <a:r>
              <a:rPr lang="ja-JP" altLang="en-US" sz="1200" dirty="0">
                <a:solidFill>
                  <a:schemeClr val="tx1"/>
                </a:solidFill>
                <a:latin typeface="メイリオ" panose="020B0604030504040204" pitchFamily="50" charset="-128"/>
                <a:ea typeface="メイリオ" panose="020B0604030504040204" pitchFamily="50" charset="-128"/>
              </a:rPr>
              <a:t>が明らかで</a:t>
            </a:r>
            <a:r>
              <a:rPr lang="ja-JP" altLang="en-US" sz="1200" dirty="0" smtClean="0">
                <a:solidFill>
                  <a:schemeClr val="tx1"/>
                </a:solidFill>
                <a:latin typeface="メイリオ" panose="020B0604030504040204" pitchFamily="50" charset="-128"/>
                <a:ea typeface="メイリオ" panose="020B0604030504040204" pitchFamily="50" charset="-128"/>
              </a:rPr>
              <a:t>ない</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185738" indent="-185738">
              <a:lnSpc>
                <a:spcPct val="110000"/>
              </a:lnSpc>
              <a:spcBef>
                <a:spcPts val="600"/>
              </a:spcBef>
            </a:pPr>
            <a:endParaRPr lang="en-US" altLang="ja-JP" sz="500" dirty="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r>
              <a:rPr lang="ja-JP" altLang="en-US" sz="1200" dirty="0" smtClean="0">
                <a:solidFill>
                  <a:schemeClr val="tx1"/>
                </a:solidFill>
                <a:latin typeface="メイリオ" panose="020B0604030504040204" pitchFamily="50" charset="-128"/>
                <a:ea typeface="メイリオ" panose="020B0604030504040204" pitchFamily="50" charset="-128"/>
              </a:rPr>
              <a:t>●介護休業の場合</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r>
              <a:rPr lang="en-US" altLang="ja-JP" sz="1200" dirty="0" smtClean="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1) </a:t>
            </a:r>
            <a:r>
              <a:rPr lang="ja-JP" altLang="en-US" sz="1200" dirty="0">
                <a:solidFill>
                  <a:schemeClr val="tx1"/>
                </a:solidFill>
                <a:latin typeface="メイリオ" panose="020B0604030504040204" pitchFamily="50" charset="-128"/>
                <a:ea typeface="メイリオ" panose="020B0604030504040204" pitchFamily="50" charset="-128"/>
              </a:rPr>
              <a:t>引き続き雇用された期間が１年以上</a:t>
            </a:r>
            <a:endParaRPr lang="en-US" altLang="ja-JP" sz="1200" dirty="0">
              <a:solidFill>
                <a:schemeClr val="tx1"/>
              </a:solidFill>
              <a:latin typeface="メイリオ" panose="020B0604030504040204" pitchFamily="50" charset="-128"/>
              <a:ea typeface="メイリオ" panose="020B0604030504040204" pitchFamily="50" charset="-128"/>
            </a:endParaRPr>
          </a:p>
          <a:p>
            <a:pPr marL="185738" indent="-185738">
              <a:lnSpc>
                <a:spcPct val="110000"/>
              </a:lnSpc>
              <a:spcBef>
                <a:spcPts val="600"/>
              </a:spcBef>
            </a:pPr>
            <a:r>
              <a:rPr lang="en-US" altLang="ja-JP" sz="1200" dirty="0">
                <a:solidFill>
                  <a:schemeClr val="tx1"/>
                </a:solidFill>
                <a:latin typeface="メイリオ" panose="020B0604030504040204" pitchFamily="50" charset="-128"/>
                <a:ea typeface="メイリオ" panose="020B0604030504040204" pitchFamily="50" charset="-128"/>
              </a:rPr>
              <a:t>(2) </a:t>
            </a:r>
            <a:r>
              <a:rPr lang="ja-JP" altLang="en-US" sz="1200" dirty="0" smtClean="0">
                <a:solidFill>
                  <a:schemeClr val="tx1"/>
                </a:solidFill>
                <a:latin typeface="メイリオ" panose="020B0604030504040204" pitchFamily="50" charset="-128"/>
                <a:ea typeface="メイリオ" panose="020B0604030504040204" pitchFamily="50" charset="-128"/>
              </a:rPr>
              <a:t>介護休業開始予定日から</a:t>
            </a:r>
            <a:r>
              <a:rPr lang="en-US" altLang="ja-JP" sz="1200" dirty="0" smtClean="0">
                <a:solidFill>
                  <a:schemeClr val="tx1"/>
                </a:solidFill>
                <a:latin typeface="メイリオ" panose="020B0604030504040204" pitchFamily="50" charset="-128"/>
                <a:ea typeface="メイリオ" panose="020B0604030504040204" pitchFamily="50" charset="-128"/>
              </a:rPr>
              <a:t>93</a:t>
            </a:r>
            <a:r>
              <a:rPr lang="ja-JP" altLang="en-US" sz="1200" dirty="0" smtClean="0">
                <a:solidFill>
                  <a:schemeClr val="tx1"/>
                </a:solidFill>
                <a:latin typeface="メイリオ" panose="020B0604030504040204" pitchFamily="50" charset="-128"/>
                <a:ea typeface="メイリオ" panose="020B0604030504040204" pitchFamily="50" charset="-128"/>
              </a:rPr>
              <a:t>日経過日から６か月を経過する日までに契約</a:t>
            </a:r>
            <a:r>
              <a:rPr lang="ja-JP" altLang="en-US" sz="1200" dirty="0">
                <a:solidFill>
                  <a:schemeClr val="tx1"/>
                </a:solidFill>
                <a:latin typeface="メイリオ" panose="020B0604030504040204" pitchFamily="50" charset="-128"/>
                <a:ea typeface="メイリオ" panose="020B0604030504040204" pitchFamily="50" charset="-128"/>
              </a:rPr>
              <a:t>が満了することが明らかで</a:t>
            </a:r>
            <a:r>
              <a:rPr lang="ja-JP" altLang="en-US" sz="1200" dirty="0" smtClean="0">
                <a:solidFill>
                  <a:schemeClr val="tx1"/>
                </a:solidFill>
                <a:latin typeface="メイリオ" panose="020B0604030504040204" pitchFamily="50" charset="-128"/>
                <a:ea typeface="メイリオ" panose="020B0604030504040204" pitchFamily="50" charset="-128"/>
              </a:rPr>
              <a:t>ない</a:t>
            </a:r>
            <a:endParaRPr lang="en-US" altLang="ja-JP" sz="1200" dirty="0" smtClean="0">
              <a:solidFill>
                <a:schemeClr val="tx1"/>
              </a:solidFill>
              <a:latin typeface="メイリオ" panose="020B0604030504040204" pitchFamily="50" charset="-128"/>
              <a:ea typeface="メイリオ" panose="020B0604030504040204" pitchFamily="50" charset="-128"/>
            </a:endParaRPr>
          </a:p>
        </p:txBody>
      </p:sp>
      <p:sp>
        <p:nvSpPr>
          <p:cNvPr id="10" name="正方形/長方形 7"/>
          <p:cNvSpPr/>
          <p:nvPr/>
        </p:nvSpPr>
        <p:spPr>
          <a:xfrm>
            <a:off x="344488" y="1441487"/>
            <a:ext cx="2232000" cy="216000"/>
          </a:xfrm>
          <a:custGeom>
            <a:avLst/>
            <a:gdLst>
              <a:gd name="connsiteX0" fmla="*/ 0 w 1621492"/>
              <a:gd name="connsiteY0" fmla="*/ 0 h 297013"/>
              <a:gd name="connsiteX1" fmla="*/ 1621492 w 1621492"/>
              <a:gd name="connsiteY1" fmla="*/ 0 h 297013"/>
              <a:gd name="connsiteX2" fmla="*/ 1621492 w 1621492"/>
              <a:gd name="connsiteY2" fmla="*/ 297013 h 297013"/>
              <a:gd name="connsiteX3" fmla="*/ 0 w 1621492"/>
              <a:gd name="connsiteY3" fmla="*/ 297013 h 297013"/>
              <a:gd name="connsiteX4" fmla="*/ 0 w 1621492"/>
              <a:gd name="connsiteY4" fmla="*/ 0 h 297013"/>
              <a:gd name="connsiteX0" fmla="*/ 0 w 1796117"/>
              <a:gd name="connsiteY0" fmla="*/ 0 h 297013"/>
              <a:gd name="connsiteX1" fmla="*/ 1621492 w 1796117"/>
              <a:gd name="connsiteY1" fmla="*/ 0 h 297013"/>
              <a:gd name="connsiteX2" fmla="*/ 1796117 w 1796117"/>
              <a:gd name="connsiteY2" fmla="*/ 297013 h 297013"/>
              <a:gd name="connsiteX3" fmla="*/ 0 w 1796117"/>
              <a:gd name="connsiteY3" fmla="*/ 297013 h 297013"/>
              <a:gd name="connsiteX4" fmla="*/ 0 w 1796117"/>
              <a:gd name="connsiteY4" fmla="*/ 0 h 29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117" h="297013">
                <a:moveTo>
                  <a:pt x="0" y="0"/>
                </a:moveTo>
                <a:lnTo>
                  <a:pt x="1621492" y="0"/>
                </a:lnTo>
                <a:lnTo>
                  <a:pt x="1796117" y="297013"/>
                </a:lnTo>
                <a:lnTo>
                  <a:pt x="0" y="297013"/>
                </a:lnTo>
                <a:lnTo>
                  <a:pt x="0" y="0"/>
                </a:lnTo>
                <a:close/>
              </a:path>
            </a:pathLst>
          </a:custGeom>
          <a:solidFill>
            <a:srgbClr val="103185"/>
          </a:solidFill>
          <a:ln w="12700">
            <a:solidFill>
              <a:srgbClr val="103185"/>
            </a:solidFill>
          </a:ln>
        </p:spPr>
        <p:txBody>
          <a:bodyPr wrap="none" lIns="0" tIns="35249" rIns="0" bIns="0" rtlCol="0" anchor="ctr">
            <a:noAutofit/>
          </a:bodyP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ja-JP" altLang="en-US" sz="1300" b="1" i="0" u="none" strike="noStrike" kern="1200" cap="none" spc="240" normalizeH="0" baseline="0" noProof="0" dirty="0" smtClean="0">
                <a:ln>
                  <a:noFill/>
                </a:ln>
                <a:solidFill>
                  <a:prstClr val="white"/>
                </a:solidFill>
                <a:uLnTx/>
                <a:uFillTx/>
                <a:latin typeface="メイリオ" panose="020B0604030504040204" pitchFamily="50" charset="-128"/>
                <a:ea typeface="メイリオ" panose="020B0604030504040204" pitchFamily="50" charset="-128"/>
                <a:cs typeface="メイリオ" panose="020B0604030504040204" pitchFamily="50" charset="-128"/>
              </a:rPr>
              <a:t>現　行</a:t>
            </a:r>
            <a:endParaRPr kumimoji="0" lang="ja-JP" altLang="en-US" sz="1300" b="1" i="0" u="none" strike="noStrike" kern="1200" cap="none" spc="240" normalizeH="0" baseline="0" noProof="0" dirty="0">
              <a:ln>
                <a:noFill/>
              </a:ln>
              <a:solidFill>
                <a:prstClr val="white"/>
              </a:solidFill>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5313040" y="1916808"/>
            <a:ext cx="4366350" cy="1620192"/>
          </a:xfrm>
          <a:prstGeom prst="rect">
            <a:avLst/>
          </a:prstGeom>
          <a:solidFill>
            <a:srgbClr val="FEDFE1"/>
          </a:solidFill>
          <a:ln w="25400">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1400" dirty="0" smtClean="0">
                <a:solidFill>
                  <a:schemeClr val="tx1"/>
                </a:solidFill>
                <a:latin typeface="メイリオ" panose="020B0604030504040204" pitchFamily="50" charset="-128"/>
                <a:ea typeface="メイリオ" panose="020B0604030504040204" pitchFamily="50" charset="-128"/>
              </a:rPr>
              <a:t>育児休業・介護休業いずれも、</a:t>
            </a:r>
            <a:endParaRPr lang="en-US" altLang="ja-JP" sz="1400" dirty="0" smtClean="0">
              <a:solidFill>
                <a:schemeClr val="tx1"/>
              </a:solidFill>
              <a:latin typeface="メイリオ" panose="020B0604030504040204" pitchFamily="50" charset="-128"/>
              <a:ea typeface="メイリオ" panose="020B0604030504040204" pitchFamily="50" charset="-128"/>
            </a:endParaRPr>
          </a:p>
          <a:p>
            <a:pPr>
              <a:lnSpc>
                <a:spcPct val="110000"/>
              </a:lnSpc>
            </a:pPr>
            <a:r>
              <a:rPr lang="en-US" altLang="ja-JP" sz="1400" b="1" dirty="0" smtClean="0">
                <a:solidFill>
                  <a:schemeClr val="tx1"/>
                </a:solidFill>
                <a:latin typeface="メイリオ" panose="020B0604030504040204" pitchFamily="50" charset="-128"/>
                <a:ea typeface="メイリオ" panose="020B0604030504040204" pitchFamily="50" charset="-128"/>
              </a:rPr>
              <a:t>(1)</a:t>
            </a:r>
            <a:r>
              <a:rPr lang="ja-JP" altLang="en-US" sz="1400" b="1" dirty="0" smtClean="0">
                <a:solidFill>
                  <a:schemeClr val="tx1"/>
                </a:solidFill>
                <a:latin typeface="メイリオ" panose="020B0604030504040204" pitchFamily="50" charset="-128"/>
                <a:ea typeface="メイリオ" panose="020B0604030504040204" pitchFamily="50" charset="-128"/>
              </a:rPr>
              <a:t>の要件を撤廃し、</a:t>
            </a:r>
            <a:r>
              <a:rPr lang="en-US" altLang="ja-JP" sz="1400" b="1" dirty="0" smtClean="0">
                <a:solidFill>
                  <a:schemeClr val="tx1"/>
                </a:solidFill>
                <a:latin typeface="メイリオ" panose="020B0604030504040204" pitchFamily="50" charset="-128"/>
                <a:ea typeface="メイリオ" panose="020B0604030504040204" pitchFamily="50" charset="-128"/>
              </a:rPr>
              <a:t>(2)</a:t>
            </a:r>
            <a:r>
              <a:rPr lang="ja-JP" altLang="en-US" sz="1400" b="1" dirty="0" smtClean="0">
                <a:solidFill>
                  <a:schemeClr val="tx1"/>
                </a:solidFill>
                <a:latin typeface="メイリオ" panose="020B0604030504040204" pitchFamily="50" charset="-128"/>
                <a:ea typeface="メイリオ" panose="020B0604030504040204" pitchFamily="50" charset="-128"/>
              </a:rPr>
              <a:t>のみに</a:t>
            </a:r>
            <a:endParaRPr lang="en-US" altLang="ja-JP" sz="1400" b="1" dirty="0" smtClean="0">
              <a:solidFill>
                <a:schemeClr val="tx1"/>
              </a:solidFill>
              <a:latin typeface="メイリオ" panose="020B0604030504040204" pitchFamily="50" charset="-128"/>
              <a:ea typeface="メイリオ" panose="020B0604030504040204" pitchFamily="50" charset="-128"/>
            </a:endParaRPr>
          </a:p>
          <a:p>
            <a:pPr>
              <a:lnSpc>
                <a:spcPct val="110000"/>
              </a:lnSpc>
              <a:spcBef>
                <a:spcPts val="600"/>
              </a:spcBef>
            </a:pP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無期雇用労働者と同様の</a:t>
            </a:r>
            <a:r>
              <a:rPr lang="ja-JP" altLang="en-US" sz="1200" dirty="0" smtClean="0">
                <a:solidFill>
                  <a:schemeClr val="tx1"/>
                </a:solidFill>
                <a:latin typeface="メイリオ" panose="020B0604030504040204" pitchFamily="50" charset="-128"/>
                <a:ea typeface="メイリオ" panose="020B0604030504040204" pitchFamily="50" charset="-128"/>
              </a:rPr>
              <a:t>取り扱い</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87313" indent="-87313">
              <a:lnSpc>
                <a:spcPct val="110000"/>
              </a:lnSpc>
            </a:pPr>
            <a:r>
              <a:rPr lang="ja-JP" altLang="en-US" sz="1050" dirty="0">
                <a:solidFill>
                  <a:schemeClr val="tx1"/>
                </a:solidFill>
                <a:latin typeface="メイリオ" panose="020B0604030504040204" pitchFamily="50" charset="-128"/>
                <a:ea typeface="メイリオ" panose="020B0604030504040204" pitchFamily="50" charset="-128"/>
              </a:rPr>
              <a:t>（引き続き雇用された期間が１年未満</a:t>
            </a:r>
            <a:r>
              <a:rPr lang="ja-JP" altLang="en-US" sz="1050" dirty="0" smtClean="0">
                <a:solidFill>
                  <a:schemeClr val="tx1"/>
                </a:solidFill>
                <a:latin typeface="メイリオ" panose="020B0604030504040204" pitchFamily="50" charset="-128"/>
                <a:ea typeface="メイリオ" panose="020B0604030504040204" pitchFamily="50" charset="-128"/>
              </a:rPr>
              <a:t>の労働者は労使</a:t>
            </a:r>
            <a:r>
              <a:rPr lang="ja-JP" altLang="en-US" sz="1050" dirty="0">
                <a:solidFill>
                  <a:schemeClr val="tx1"/>
                </a:solidFill>
                <a:latin typeface="メイリオ" panose="020B0604030504040204" pitchFamily="50" charset="-128"/>
                <a:ea typeface="メイリオ" panose="020B0604030504040204" pitchFamily="50" charset="-128"/>
              </a:rPr>
              <a:t>協定の締結により除外可</a:t>
            </a:r>
            <a:r>
              <a:rPr lang="ja-JP" altLang="en-US" sz="1050" dirty="0" smtClean="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　</a:t>
            </a: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ct val="110000"/>
              </a:lnSpc>
            </a:pP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育児休業</a:t>
            </a:r>
            <a:r>
              <a:rPr lang="ja-JP" altLang="en-US" sz="1200" dirty="0" smtClean="0">
                <a:solidFill>
                  <a:schemeClr val="tx1"/>
                </a:solidFill>
                <a:latin typeface="メイリオ" panose="020B0604030504040204" pitchFamily="50" charset="-128"/>
                <a:ea typeface="メイリオ" panose="020B0604030504040204" pitchFamily="50" charset="-128"/>
              </a:rPr>
              <a:t>給付、介護休業給付に</a:t>
            </a:r>
            <a:r>
              <a:rPr lang="ja-JP" altLang="en-US" sz="1200" dirty="0">
                <a:solidFill>
                  <a:schemeClr val="tx1"/>
                </a:solidFill>
                <a:latin typeface="メイリオ" panose="020B0604030504040204" pitchFamily="50" charset="-128"/>
                <a:ea typeface="メイリオ" panose="020B0604030504040204" pitchFamily="50" charset="-128"/>
              </a:rPr>
              <a:t>ついても同様に緩和</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7"/>
          <p:cNvSpPr/>
          <p:nvPr/>
        </p:nvSpPr>
        <p:spPr>
          <a:xfrm>
            <a:off x="5313040" y="1700808"/>
            <a:ext cx="2232000" cy="216000"/>
          </a:xfrm>
          <a:custGeom>
            <a:avLst/>
            <a:gdLst>
              <a:gd name="connsiteX0" fmla="*/ 0 w 1621492"/>
              <a:gd name="connsiteY0" fmla="*/ 0 h 297013"/>
              <a:gd name="connsiteX1" fmla="*/ 1621492 w 1621492"/>
              <a:gd name="connsiteY1" fmla="*/ 0 h 297013"/>
              <a:gd name="connsiteX2" fmla="*/ 1621492 w 1621492"/>
              <a:gd name="connsiteY2" fmla="*/ 297013 h 297013"/>
              <a:gd name="connsiteX3" fmla="*/ 0 w 1621492"/>
              <a:gd name="connsiteY3" fmla="*/ 297013 h 297013"/>
              <a:gd name="connsiteX4" fmla="*/ 0 w 1621492"/>
              <a:gd name="connsiteY4" fmla="*/ 0 h 297013"/>
              <a:gd name="connsiteX0" fmla="*/ 0 w 1796117"/>
              <a:gd name="connsiteY0" fmla="*/ 0 h 297013"/>
              <a:gd name="connsiteX1" fmla="*/ 1621492 w 1796117"/>
              <a:gd name="connsiteY1" fmla="*/ 0 h 297013"/>
              <a:gd name="connsiteX2" fmla="*/ 1796117 w 1796117"/>
              <a:gd name="connsiteY2" fmla="*/ 297013 h 297013"/>
              <a:gd name="connsiteX3" fmla="*/ 0 w 1796117"/>
              <a:gd name="connsiteY3" fmla="*/ 297013 h 297013"/>
              <a:gd name="connsiteX4" fmla="*/ 0 w 1796117"/>
              <a:gd name="connsiteY4" fmla="*/ 0 h 29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117" h="297013">
                <a:moveTo>
                  <a:pt x="0" y="0"/>
                </a:moveTo>
                <a:lnTo>
                  <a:pt x="1621492" y="0"/>
                </a:lnTo>
                <a:lnTo>
                  <a:pt x="1796117" y="297013"/>
                </a:lnTo>
                <a:lnTo>
                  <a:pt x="0" y="297013"/>
                </a:lnTo>
                <a:lnTo>
                  <a:pt x="0" y="0"/>
                </a:lnTo>
                <a:close/>
              </a:path>
            </a:pathLst>
          </a:custGeom>
          <a:solidFill>
            <a:srgbClr val="DB4D6D"/>
          </a:solidFill>
          <a:ln w="28575">
            <a:solidFill>
              <a:srgbClr val="DB4D6D"/>
            </a:solidFill>
          </a:ln>
        </p:spPr>
        <p:txBody>
          <a:bodyPr wrap="none" lIns="0" tIns="35249" rIns="0" bIns="0" rtlCol="0" anchor="ctr">
            <a:noAutofit/>
          </a:bodyPr>
          <a:lstStyle/>
          <a:p>
            <a:pPr marL="0" marR="0" lvl="0" indent="0" algn="ctr" defTabSz="457200" rtl="0" eaLnBrk="1" fontAlgn="base" latinLnBrk="0" hangingPunct="1">
              <a:lnSpc>
                <a:spcPct val="100000"/>
              </a:lnSpc>
              <a:spcBef>
                <a:spcPts val="0"/>
              </a:spcBef>
              <a:spcAft>
                <a:spcPct val="0"/>
              </a:spcAft>
              <a:buClrTx/>
              <a:buSzTx/>
              <a:buFontTx/>
              <a:buNone/>
              <a:tabLst/>
              <a:defRPr/>
            </a:pPr>
            <a:r>
              <a:rPr kumimoji="0" lang="ja-JP" altLang="en-US" sz="1300" b="1" i="0" u="none" strike="noStrike" kern="1200" cap="none" spc="240" normalizeH="0" baseline="0" noProof="0" dirty="0" smtClean="0">
                <a:ln>
                  <a:noFill/>
                </a:ln>
                <a:solidFill>
                  <a:prstClr val="white"/>
                </a:solidFill>
                <a:uLnTx/>
                <a:uFillTx/>
                <a:latin typeface="メイリオ" panose="020B0604030504040204" pitchFamily="50" charset="-128"/>
                <a:ea typeface="メイリオ" panose="020B0604030504040204" pitchFamily="50" charset="-128"/>
                <a:cs typeface="メイリオ" panose="020B0604030504040204" pitchFamily="50" charset="-128"/>
              </a:rPr>
              <a:t>令和４年４月１日～</a:t>
            </a:r>
            <a:endParaRPr kumimoji="0" lang="ja-JP" altLang="en-US" sz="1300" b="1" i="0" u="none" strike="noStrike" kern="1200" cap="none" spc="240" normalizeH="0" baseline="0" noProof="0" dirty="0">
              <a:ln>
                <a:noFill/>
              </a:ln>
              <a:solidFill>
                <a:prstClr val="white"/>
              </a:solidFill>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右矢印 12"/>
          <p:cNvSpPr/>
          <p:nvPr/>
        </p:nvSpPr>
        <p:spPr>
          <a:xfrm>
            <a:off x="4772980" y="2424790"/>
            <a:ext cx="360040" cy="444355"/>
          </a:xfrm>
          <a:prstGeom prst="rightArrow">
            <a:avLst>
              <a:gd name="adj1" fmla="val 50000"/>
              <a:gd name="adj2" fmla="val 59524"/>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A958213C-2BAB-654A-9A34-2E19BA7BD9AF}"/>
              </a:ext>
            </a:extLst>
          </p:cNvPr>
          <p:cNvCxnSpPr>
            <a:cxnSpLocks/>
          </p:cNvCxnSpPr>
          <p:nvPr/>
        </p:nvCxnSpPr>
        <p:spPr>
          <a:xfrm>
            <a:off x="157327" y="1340768"/>
            <a:ext cx="2916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8FCBBB6B-C367-E249-936B-1E07EDA30201}"/>
              </a:ext>
            </a:extLst>
          </p:cNvPr>
          <p:cNvSpPr/>
          <p:nvPr/>
        </p:nvSpPr>
        <p:spPr>
          <a:xfrm>
            <a:off x="272480" y="4221029"/>
            <a:ext cx="3038618" cy="360099"/>
          </a:xfrm>
          <a:prstGeom prst="rect">
            <a:avLst/>
          </a:prstGeom>
        </p:spPr>
        <p:txBody>
          <a:bodyPr wrap="square" lIns="0" tIns="0" rIns="0" bIns="0">
            <a:spAutoFit/>
          </a:bodyPr>
          <a:lstStyle/>
          <a:p>
            <a:pPr lvl="0" defTabSz="591055">
              <a:lnSpc>
                <a:spcPct val="130000"/>
              </a:lnSpc>
              <a:spcAft>
                <a:spcPts val="796"/>
              </a:spcAft>
            </a:pPr>
            <a:r>
              <a:rPr lang="ja-JP" altLang="en-US" b="1" spc="239" dirty="0" smtClean="0">
                <a:solidFill>
                  <a:srgbClr val="0B348F"/>
                </a:solidFill>
                <a:latin typeface="Meiryo" panose="020B0604030504040204" pitchFamily="34" charset="-128"/>
                <a:ea typeface="Meiryo" panose="020B0604030504040204" pitchFamily="34" charset="-128"/>
                <a:cs typeface="Noto Sans CJK JP DemiLight" charset="-128"/>
              </a:rPr>
              <a:t>実務上のポイント</a:t>
            </a:r>
            <a:endParaRPr lang="ja-JP" altLang="en-US"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cxnSp>
        <p:nvCxnSpPr>
          <p:cNvPr id="22" name="直線コネクタ 21">
            <a:extLst>
              <a:ext uri="{FF2B5EF4-FFF2-40B4-BE49-F238E27FC236}">
                <a16:creationId xmlns:a16="http://schemas.microsoft.com/office/drawing/2014/main" id="{A958213C-2BAB-654A-9A34-2E19BA7BD9AF}"/>
              </a:ext>
            </a:extLst>
          </p:cNvPr>
          <p:cNvCxnSpPr>
            <a:cxnSpLocks/>
          </p:cNvCxnSpPr>
          <p:nvPr/>
        </p:nvCxnSpPr>
        <p:spPr>
          <a:xfrm>
            <a:off x="214755" y="4581069"/>
            <a:ext cx="3168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380492" y="4664169"/>
            <a:ext cx="9181020" cy="1200329"/>
          </a:xfrm>
          <a:prstGeom prst="rect">
            <a:avLst/>
          </a:prstGeom>
        </p:spPr>
        <p:txBody>
          <a:bodyPr wrap="square">
            <a:spAutoFit/>
          </a:bodyPr>
          <a:lstStyle/>
          <a:p>
            <a:pPr marL="304800" indent="-304800" algn="just">
              <a:lnSpc>
                <a:spcPct val="150000"/>
              </a:lnSpc>
            </a:pPr>
            <a:r>
              <a:rPr lang="ja-JP" altLang="en-US" sz="1200" dirty="0" smtClean="0">
                <a:latin typeface="Meiryo UI" panose="020B0604030504040204" pitchFamily="50" charset="-128"/>
                <a:ea typeface="Meiryo UI" panose="020B0604030504040204" pitchFamily="50" charset="-128"/>
              </a:rPr>
              <a:t>○ 　育児休業の取得要件の、「</a:t>
            </a:r>
            <a:r>
              <a:rPr lang="ja-JP" altLang="en-US" sz="1200" b="1" dirty="0">
                <a:latin typeface="Meiryo UI" panose="020B0604030504040204" pitchFamily="50" charset="-128"/>
                <a:ea typeface="Meiryo UI" panose="020B0604030504040204" pitchFamily="50" charset="-128"/>
              </a:rPr>
              <a:t>１歳６か月</a:t>
            </a:r>
            <a:r>
              <a:rPr lang="ja-JP" altLang="en-US" sz="1200" dirty="0">
                <a:latin typeface="Meiryo UI" panose="020B0604030504040204" pitchFamily="50" charset="-128"/>
                <a:ea typeface="Meiryo UI" panose="020B0604030504040204" pitchFamily="50" charset="-128"/>
              </a:rPr>
              <a:t>までの間に契約が</a:t>
            </a:r>
            <a:r>
              <a:rPr lang="ja-JP" altLang="en-US" sz="1200" b="1" dirty="0">
                <a:latin typeface="Meiryo UI" panose="020B0604030504040204" pitchFamily="50" charset="-128"/>
                <a:ea typeface="Meiryo UI" panose="020B0604030504040204" pitchFamily="50" charset="-128"/>
              </a:rPr>
              <a:t>満了することが明らかで</a:t>
            </a:r>
            <a:r>
              <a:rPr lang="ja-JP" altLang="en-US" sz="1200" b="1" dirty="0" smtClean="0">
                <a:latin typeface="Meiryo UI" panose="020B0604030504040204" pitchFamily="50" charset="-128"/>
                <a:ea typeface="Meiryo UI" panose="020B0604030504040204" pitchFamily="50" charset="-128"/>
              </a:rPr>
              <a:t>ない</a:t>
            </a:r>
            <a:r>
              <a:rPr lang="ja-JP" altLang="en-US" sz="1200" dirty="0" smtClean="0">
                <a:latin typeface="Meiryo UI" panose="020B0604030504040204" pitchFamily="50" charset="-128"/>
                <a:ea typeface="Meiryo UI" panose="020B0604030504040204" pitchFamily="50" charset="-128"/>
              </a:rPr>
              <a:t>」については、</a:t>
            </a:r>
            <a:r>
              <a:rPr lang="ja-JP" altLang="en-US" sz="1200" b="1" dirty="0" smtClean="0">
                <a:latin typeface="Meiryo UI" panose="020B0604030504040204" pitchFamily="50" charset="-128"/>
                <a:ea typeface="Meiryo UI" panose="020B0604030504040204" pitchFamily="50" charset="-128"/>
              </a:rPr>
              <a:t>改正前から変更ありません</a:t>
            </a:r>
            <a:r>
              <a:rPr lang="ja-JP" altLang="en-US" sz="1200" dirty="0" smtClean="0">
                <a:latin typeface="Meiryo UI" panose="020B0604030504040204" pitchFamily="50" charset="-128"/>
                <a:ea typeface="Meiryo UI" panose="020B0604030504040204" pitchFamily="50" charset="-128"/>
              </a:rPr>
              <a:t>が、判断のポイントは以下のとおりです。</a:t>
            </a:r>
            <a:endParaRPr lang="en-US" altLang="ja-JP" sz="1200" dirty="0" smtClean="0">
              <a:latin typeface="Meiryo UI" panose="020B0604030504040204" pitchFamily="50" charset="-128"/>
              <a:ea typeface="Meiryo UI" panose="020B0604030504040204" pitchFamily="50" charset="-128"/>
            </a:endParaRPr>
          </a:p>
          <a:p>
            <a:pPr marL="304800" indent="-304800" algn="just">
              <a:lnSpc>
                <a:spcPct val="150000"/>
              </a:lnSpc>
            </a:pPr>
            <a:r>
              <a:rPr lang="ja-JP" altLang="en-US" sz="1200" dirty="0" smtClean="0">
                <a:latin typeface="Meiryo UI" panose="020B0604030504040204" pitchFamily="50" charset="-128"/>
                <a:ea typeface="Meiryo UI" panose="020B0604030504040204" pitchFamily="50" charset="-128"/>
              </a:rPr>
              <a:t>　　　・　育児休業の申出があった時点で</a:t>
            </a:r>
            <a:r>
              <a:rPr lang="ja-JP" altLang="en-US" sz="1200" b="1" dirty="0" smtClean="0">
                <a:latin typeface="Meiryo UI" panose="020B0604030504040204" pitchFamily="50" charset="-128"/>
                <a:ea typeface="Meiryo UI" panose="020B0604030504040204" pitchFamily="50" charset="-128"/>
              </a:rPr>
              <a:t>労働契約の更新がないことが確実であるか否か</a:t>
            </a:r>
            <a:r>
              <a:rPr lang="ja-JP" altLang="en-US" sz="1200" dirty="0" smtClean="0">
                <a:latin typeface="Meiryo UI" panose="020B0604030504040204" pitchFamily="50" charset="-128"/>
                <a:ea typeface="Meiryo UI" panose="020B0604030504040204" pitchFamily="50" charset="-128"/>
              </a:rPr>
              <a:t>によって判断されます。</a:t>
            </a:r>
            <a:endParaRPr lang="en-US" altLang="ja-JP" sz="1200" dirty="0" smtClean="0">
              <a:latin typeface="Meiryo UI" panose="020B0604030504040204" pitchFamily="50" charset="-128"/>
              <a:ea typeface="Meiryo UI" panose="020B0604030504040204" pitchFamily="50" charset="-128"/>
            </a:endParaRPr>
          </a:p>
          <a:p>
            <a:pPr marL="304800" indent="-304800" algn="just">
              <a:lnSpc>
                <a:spcPct val="150000"/>
              </a:lnSpc>
            </a:pPr>
            <a:r>
              <a:rPr lang="ja-JP" altLang="en-US" sz="1200" dirty="0" smtClean="0">
                <a:latin typeface="Meiryo UI" panose="020B0604030504040204" pitchFamily="50" charset="-128"/>
                <a:ea typeface="Meiryo UI" panose="020B0604030504040204" pitchFamily="50" charset="-128"/>
              </a:rPr>
              <a:t>　　　・　事業主が「更新しない」旨の明示をしていない場合については、原則として、</a:t>
            </a:r>
            <a:r>
              <a:rPr lang="ja-JP" altLang="en-US" sz="1200" dirty="0">
                <a:latin typeface="Meiryo UI" panose="020B0604030504040204" pitchFamily="50" charset="-128"/>
                <a:ea typeface="Meiryo UI" panose="020B0604030504040204" pitchFamily="50" charset="-128"/>
              </a:rPr>
              <a:t>「労働契約の更新がないことが確実」</a:t>
            </a:r>
            <a:r>
              <a:rPr lang="ja-JP" altLang="en-US" sz="1200" dirty="0" smtClean="0">
                <a:latin typeface="Meiryo UI" panose="020B0604030504040204" pitchFamily="50" charset="-128"/>
                <a:ea typeface="Meiryo UI" panose="020B0604030504040204" pitchFamily="50" charset="-128"/>
              </a:rPr>
              <a:t>とは判断されません。　</a:t>
            </a:r>
            <a:endParaRPr lang="ja-JP" altLang="en-US" sz="1200" dirty="0">
              <a:latin typeface="Meiryo UI" panose="020B0604030504040204" pitchFamily="50" charset="-128"/>
              <a:ea typeface="Meiryo UI" panose="020B0604030504040204" pitchFamily="50" charset="-128"/>
            </a:endParaRPr>
          </a:p>
        </p:txBody>
      </p:sp>
      <p:sp>
        <p:nvSpPr>
          <p:cNvPr id="16" name="スライド番号プレースホルダー 5"/>
          <p:cNvSpPr>
            <a:spLocks noGrp="1"/>
          </p:cNvSpPr>
          <p:nvPr>
            <p:ph type="sldNum" sz="quarter" idx="4294967295"/>
          </p:nvPr>
        </p:nvSpPr>
        <p:spPr>
          <a:xfrm>
            <a:off x="7565596" y="6513552"/>
            <a:ext cx="2311400" cy="365125"/>
          </a:xfrm>
          <a:prstGeom prst="rect">
            <a:avLst/>
          </a:prstGeom>
        </p:spPr>
        <p:txBody>
          <a:bodyPr vert="horz" lIns="91440" tIns="45720" rIns="91440" bIns="45720" rtlCol="0" anchor="ctr"/>
          <a:lstStyle/>
          <a:p>
            <a:pPr algn="r"/>
            <a:fld id="{32927FFD-3D24-4EC2-AEC8-E83A8D96C0AC}" type="slidenum">
              <a:rPr lang="ja-JP" altLang="en-US" sz="1800">
                <a:solidFill>
                  <a:schemeClr val="tx1"/>
                </a:solidFill>
              </a:rPr>
              <a:pPr algn="r"/>
              <a:t>14</a:t>
            </a:fld>
            <a:endParaRPr lang="ja-JP" altLang="en-US" sz="1800" dirty="0">
              <a:solidFill>
                <a:schemeClr val="tx1"/>
              </a:solidFill>
            </a:endParaRPr>
          </a:p>
        </p:txBody>
      </p:sp>
    </p:spTree>
    <p:extLst>
      <p:ext uri="{BB962C8B-B14F-4D97-AF65-F5344CB8AC3E}">
        <p14:creationId xmlns:p14="http://schemas.microsoft.com/office/powerpoint/2010/main" val="22987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0"/>
            <a:ext cx="9906000" cy="742584"/>
          </a:xfrm>
        </p:spPr>
        <p:txBody>
          <a:bodyPr>
            <a:normAutofit/>
          </a:bodyPr>
          <a:lstStyle/>
          <a:p>
            <a:r>
              <a:rPr lang="ja-JP" altLang="en-US" sz="2400" dirty="0" smtClean="0">
                <a:solidFill>
                  <a:schemeClr val="bg1"/>
                </a:solidFill>
                <a:latin typeface="Meiryo UI" panose="020B0604030504040204" pitchFamily="50" charset="-128"/>
                <a:ea typeface="Meiryo UI" panose="020B0604030504040204" pitchFamily="50" charset="-128"/>
              </a:rPr>
              <a:t>３－３</a:t>
            </a:r>
            <a:r>
              <a:rPr lang="ja-JP" altLang="en-US" sz="2400" dirty="0">
                <a:solidFill>
                  <a:schemeClr val="bg1"/>
                </a:solidFill>
                <a:latin typeface="Meiryo UI" panose="020B0604030504040204" pitchFamily="50" charset="-128"/>
                <a:ea typeface="Meiryo UI" panose="020B0604030504040204" pitchFamily="50" charset="-128"/>
              </a:rPr>
              <a:t>．</a:t>
            </a:r>
            <a:r>
              <a:rPr lang="ja-JP" altLang="en-US" sz="2400" dirty="0" smtClean="0">
                <a:solidFill>
                  <a:schemeClr val="bg1"/>
                </a:solidFill>
                <a:latin typeface="Meiryo UI" panose="020B0604030504040204" pitchFamily="50" charset="-128"/>
                <a:ea typeface="Meiryo UI" panose="020B0604030504040204" pitchFamily="50" charset="-128"/>
              </a:rPr>
              <a:t>「産後</a:t>
            </a:r>
            <a:r>
              <a:rPr lang="ja-JP" altLang="en-US" sz="2400" dirty="0">
                <a:solidFill>
                  <a:schemeClr val="bg1"/>
                </a:solidFill>
                <a:latin typeface="Meiryo UI" panose="020B0604030504040204" pitchFamily="50" charset="-128"/>
                <a:ea typeface="Meiryo UI" panose="020B0604030504040204" pitchFamily="50" charset="-128"/>
              </a:rPr>
              <a:t>パパ</a:t>
            </a:r>
            <a:r>
              <a:rPr lang="ja-JP" altLang="en-US" sz="2400" dirty="0" smtClean="0">
                <a:solidFill>
                  <a:schemeClr val="bg1"/>
                </a:solidFill>
                <a:latin typeface="Meiryo UI" panose="020B0604030504040204" pitchFamily="50" charset="-128"/>
                <a:ea typeface="Meiryo UI" panose="020B0604030504040204" pitchFamily="50" charset="-128"/>
              </a:rPr>
              <a:t>育休」（出生時育児休業）、分割取得</a:t>
            </a:r>
            <a:endParaRPr lang="ja-JP" altLang="en-US" sz="2400" dirty="0">
              <a:solidFill>
                <a:schemeClr val="bg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FCBBB6B-C367-E249-936B-1E07EDA30201}"/>
              </a:ext>
            </a:extLst>
          </p:cNvPr>
          <p:cNvSpPr/>
          <p:nvPr/>
        </p:nvSpPr>
        <p:spPr>
          <a:xfrm>
            <a:off x="186190" y="908720"/>
            <a:ext cx="2858275" cy="360099"/>
          </a:xfrm>
          <a:prstGeom prst="rect">
            <a:avLst/>
          </a:prstGeom>
        </p:spPr>
        <p:txBody>
          <a:bodyPr wrap="square" lIns="0" tIns="0" rIns="0" bIns="0">
            <a:spAutoFit/>
          </a:bodyPr>
          <a:lstStyle/>
          <a:p>
            <a:pPr lvl="0" defTabSz="591055">
              <a:lnSpc>
                <a:spcPct val="130000"/>
              </a:lnSpc>
              <a:spcAft>
                <a:spcPts val="796"/>
              </a:spcAft>
            </a:pPr>
            <a:r>
              <a:rPr lang="ja-JP" altLang="en-US" b="1" spc="239" dirty="0" smtClean="0">
                <a:solidFill>
                  <a:srgbClr val="0B348F"/>
                </a:solidFill>
                <a:latin typeface="Meiryo" panose="020B0604030504040204" pitchFamily="34" charset="-128"/>
                <a:ea typeface="Meiryo" panose="020B0604030504040204" pitchFamily="34" charset="-128"/>
                <a:cs typeface="Noto Sans CJK JP DemiLight" charset="-128"/>
              </a:rPr>
              <a:t>改正前後の制度の概要</a:t>
            </a:r>
            <a:endParaRPr lang="ja-JP" altLang="en-US"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720514654"/>
              </p:ext>
            </p:extLst>
          </p:nvPr>
        </p:nvGraphicFramePr>
        <p:xfrm>
          <a:off x="344488" y="1340827"/>
          <a:ext cx="9073007" cy="4585497"/>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3273334426"/>
                    </a:ext>
                  </a:extLst>
                </a:gridCol>
                <a:gridCol w="3816424">
                  <a:extLst>
                    <a:ext uri="{9D8B030D-6E8A-4147-A177-3AD203B41FA5}">
                      <a16:colId xmlns:a16="http://schemas.microsoft.com/office/drawing/2014/main" val="1156158774"/>
                    </a:ext>
                  </a:extLst>
                </a:gridCol>
                <a:gridCol w="2376264">
                  <a:extLst>
                    <a:ext uri="{9D8B030D-6E8A-4147-A177-3AD203B41FA5}">
                      <a16:colId xmlns:a16="http://schemas.microsoft.com/office/drawing/2014/main" val="2547995889"/>
                    </a:ext>
                  </a:extLst>
                </a:gridCol>
                <a:gridCol w="1656183">
                  <a:extLst>
                    <a:ext uri="{9D8B030D-6E8A-4147-A177-3AD203B41FA5}">
                      <a16:colId xmlns:a16="http://schemas.microsoft.com/office/drawing/2014/main" val="4193722569"/>
                    </a:ext>
                  </a:extLst>
                </a:gridCol>
              </a:tblGrid>
              <a:tr h="509805">
                <a:tc>
                  <a:txBody>
                    <a:bodyPr/>
                    <a:lstStyle/>
                    <a:p>
                      <a:pPr algn="ctr">
                        <a:lnSpc>
                          <a:spcPct val="110000"/>
                        </a:lnSpc>
                      </a:pPr>
                      <a:endParaRPr lang="ja-JP" altLang="en-US" sz="1400" b="1" u="none" spc="300" dirty="0" smtClean="0">
                        <a:solidFill>
                          <a:schemeClr val="bg1"/>
                        </a:solidFill>
                        <a:latin typeface="メイリオ" panose="020B0604030504040204" pitchFamily="50" charset="-128"/>
                        <a:ea typeface="メイリオ" panose="020B0604030504040204" pitchFamily="50" charset="-128"/>
                      </a:endParaRPr>
                    </a:p>
                  </a:txBody>
                  <a:tcPr marT="36000" marB="36000" anchor="ctr">
                    <a:lnL w="12700" cap="flat" cmpd="sng" algn="ctr">
                      <a:no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ja-JP" altLang="en-US" sz="1300" b="1" u="none" spc="0" baseline="0" dirty="0" smtClean="0">
                          <a:solidFill>
                            <a:schemeClr val="bg1"/>
                          </a:solidFill>
                          <a:latin typeface="メイリオ" panose="020B0604030504040204" pitchFamily="50" charset="-128"/>
                          <a:ea typeface="メイリオ" panose="020B0604030504040204" pitchFamily="50" charset="-128"/>
                        </a:rPr>
                        <a:t>産後パパ育休（</a:t>
                      </a:r>
                      <a:r>
                        <a:rPr lang="en-US" altLang="ja-JP" sz="1300" b="1" u="none" spc="0" baseline="0" dirty="0" smtClean="0">
                          <a:solidFill>
                            <a:schemeClr val="bg1"/>
                          </a:solidFill>
                          <a:latin typeface="メイリオ" panose="020B0604030504040204" pitchFamily="50" charset="-128"/>
                          <a:ea typeface="メイリオ" panose="020B0604030504040204" pitchFamily="50" charset="-128"/>
                        </a:rPr>
                        <a:t>R4.10.1</a:t>
                      </a:r>
                      <a:r>
                        <a:rPr lang="ja-JP" altLang="en-US" sz="1300" b="1" u="none" spc="0" baseline="0" dirty="0" smtClean="0">
                          <a:solidFill>
                            <a:schemeClr val="bg1"/>
                          </a:solidFill>
                          <a:latin typeface="メイリオ" panose="020B0604030504040204" pitchFamily="50" charset="-128"/>
                          <a:ea typeface="メイリオ" panose="020B0604030504040204" pitchFamily="50" charset="-128"/>
                        </a:rPr>
                        <a:t>～）</a:t>
                      </a:r>
                      <a:endParaRPr lang="en-US" altLang="ja-JP" sz="1300" b="1" u="none" spc="0" baseline="0" dirty="0" smtClean="0">
                        <a:solidFill>
                          <a:schemeClr val="bg1"/>
                        </a:solidFill>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10000"/>
                        </a:lnSpc>
                        <a:spcBef>
                          <a:spcPts val="0"/>
                        </a:spcBef>
                        <a:spcAft>
                          <a:spcPts val="0"/>
                        </a:spcAft>
                        <a:buClrTx/>
                        <a:buSzTx/>
                        <a:buFontTx/>
                        <a:buNone/>
                        <a:tabLst/>
                        <a:defRPr/>
                      </a:pPr>
                      <a:r>
                        <a:rPr lang="ja-JP" altLang="en-US" sz="1100" b="1" u="none" spc="0" dirty="0" smtClean="0">
                          <a:solidFill>
                            <a:schemeClr val="bg1"/>
                          </a:solidFill>
                          <a:latin typeface="メイリオ" panose="020B0604030504040204" pitchFamily="50" charset="-128"/>
                          <a:ea typeface="メイリオ" panose="020B0604030504040204" pitchFamily="50" charset="-128"/>
                        </a:rPr>
                        <a:t>育休とは別に取得可能</a:t>
                      </a:r>
                    </a:p>
                  </a:txBody>
                  <a:tcPr marT="36000" marB="36000" anchor="ctr">
                    <a:lnL w="12700" cap="flat" cmpd="sng" algn="ctr">
                      <a:solidFill>
                        <a:srgbClr val="DB4D6D"/>
                      </a:solidFill>
                      <a:prstDash val="solid"/>
                      <a:round/>
                      <a:headEnd type="none" w="med" len="med"/>
                      <a:tailEnd type="none" w="med" len="med"/>
                    </a:lnL>
                    <a:lnR w="12700" cap="flat" cmpd="sng" algn="ctr">
                      <a:solidFill>
                        <a:srgbClr val="FEDFE1"/>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DB4D6D"/>
                    </a:solidFill>
                  </a:tcPr>
                </a:tc>
                <a:tc>
                  <a:txBody>
                    <a:bodyPr/>
                    <a:lstStyle/>
                    <a:p>
                      <a:pPr algn="ctr">
                        <a:lnSpc>
                          <a:spcPct val="110000"/>
                        </a:lnSpc>
                      </a:pPr>
                      <a:r>
                        <a:rPr kumimoji="1" lang="ja-JP" altLang="en-US" sz="1300" u="none" spc="0" dirty="0" smtClean="0">
                          <a:latin typeface="メイリオ" panose="020B0604030504040204" pitchFamily="50" charset="-128"/>
                          <a:ea typeface="メイリオ" panose="020B0604030504040204" pitchFamily="50" charset="-128"/>
                        </a:rPr>
                        <a:t>育休制度</a:t>
                      </a:r>
                      <a:endParaRPr kumimoji="1" lang="en-US" altLang="ja-JP" sz="1300" u="none" spc="0" dirty="0" smtClean="0">
                        <a:latin typeface="メイリオ" panose="020B0604030504040204" pitchFamily="50" charset="-128"/>
                        <a:ea typeface="メイリオ" panose="020B0604030504040204" pitchFamily="50" charset="-128"/>
                      </a:endParaRPr>
                    </a:p>
                    <a:p>
                      <a:pPr algn="ctr">
                        <a:lnSpc>
                          <a:spcPct val="110000"/>
                        </a:lnSpc>
                      </a:pPr>
                      <a:r>
                        <a:rPr kumimoji="1" lang="ja-JP" altLang="en-US" sz="1200" u="none" spc="0" dirty="0" smtClean="0">
                          <a:latin typeface="メイリオ" panose="020B0604030504040204" pitchFamily="50" charset="-128"/>
                          <a:ea typeface="メイリオ" panose="020B0604030504040204" pitchFamily="50" charset="-128"/>
                        </a:rPr>
                        <a:t>（</a:t>
                      </a:r>
                      <a:r>
                        <a:rPr kumimoji="1" lang="en-US" altLang="ja-JP" sz="1200" u="none" spc="0" dirty="0" smtClean="0">
                          <a:latin typeface="メイリオ" panose="020B0604030504040204" pitchFamily="50" charset="-128"/>
                          <a:ea typeface="メイリオ" panose="020B0604030504040204" pitchFamily="50" charset="-128"/>
                        </a:rPr>
                        <a:t>R4.10.1</a:t>
                      </a:r>
                      <a:r>
                        <a:rPr kumimoji="1" lang="ja-JP" altLang="en-US" sz="1200" u="none" spc="0" dirty="0" smtClean="0">
                          <a:latin typeface="メイリオ" panose="020B0604030504040204" pitchFamily="50" charset="-128"/>
                          <a:ea typeface="メイリオ" panose="020B0604030504040204" pitchFamily="50" charset="-128"/>
                        </a:rPr>
                        <a:t>～）</a:t>
                      </a:r>
                    </a:p>
                  </a:txBody>
                  <a:tcPr marT="36000" marB="36000" anchor="ctr">
                    <a:lnL w="12700" cap="flat" cmpd="sng" algn="ctr">
                      <a:solidFill>
                        <a:srgbClr val="FEDFE1"/>
                      </a:solidFill>
                      <a:prstDash val="solid"/>
                      <a:round/>
                      <a:headEnd type="none" w="med" len="med"/>
                      <a:tailEnd type="none" w="med" len="med"/>
                    </a:lnL>
                    <a:lnR w="12700" cap="flat" cmpd="sng" algn="ctr">
                      <a:solidFill>
                        <a:srgbClr val="FEDFE1"/>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DB4D6D"/>
                    </a:solidFill>
                  </a:tcPr>
                </a:tc>
                <a:tc>
                  <a:txBody>
                    <a:bodyPr/>
                    <a:lstStyle/>
                    <a:p>
                      <a:pPr algn="ctr">
                        <a:lnSpc>
                          <a:spcPct val="110000"/>
                        </a:lnSpc>
                      </a:pPr>
                      <a:r>
                        <a:rPr kumimoji="1" lang="ja-JP" altLang="en-US" sz="1300" u="none" dirty="0" smtClean="0">
                          <a:latin typeface="メイリオ" panose="020B0604030504040204" pitchFamily="50" charset="-128"/>
                          <a:ea typeface="メイリオ" panose="020B0604030504040204" pitchFamily="50" charset="-128"/>
                        </a:rPr>
                        <a:t>育休制度</a:t>
                      </a:r>
                      <a:endParaRPr kumimoji="1" lang="en-US" altLang="ja-JP" sz="1300" u="none" dirty="0" smtClean="0">
                        <a:latin typeface="メイリオ" panose="020B0604030504040204" pitchFamily="50" charset="-128"/>
                        <a:ea typeface="メイリオ" panose="020B0604030504040204" pitchFamily="50" charset="-128"/>
                      </a:endParaRPr>
                    </a:p>
                    <a:p>
                      <a:pPr algn="ctr">
                        <a:lnSpc>
                          <a:spcPct val="110000"/>
                        </a:lnSpc>
                      </a:pPr>
                      <a:r>
                        <a:rPr kumimoji="1" lang="ja-JP" altLang="en-US" sz="1200" u="none" dirty="0" smtClean="0">
                          <a:latin typeface="メイリオ" panose="020B0604030504040204" pitchFamily="50" charset="-128"/>
                          <a:ea typeface="メイリオ" panose="020B0604030504040204" pitchFamily="50" charset="-128"/>
                        </a:rPr>
                        <a:t>（現行）</a:t>
                      </a:r>
                      <a:endParaRPr kumimoji="1" lang="ja-JP" altLang="en-US" sz="1200" u="none" dirty="0">
                        <a:latin typeface="メイリオ" panose="020B0604030504040204" pitchFamily="50" charset="-128"/>
                        <a:ea typeface="メイリオ" panose="020B0604030504040204" pitchFamily="50" charset="-128"/>
                      </a:endParaRPr>
                    </a:p>
                  </a:txBody>
                  <a:tcPr marT="36000" marB="36000" anchor="ctr">
                    <a:lnL w="12700" cap="flat" cmpd="sng" algn="ctr">
                      <a:solidFill>
                        <a:srgbClr val="FEDFE1"/>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FEDFE1"/>
                      </a:solidFill>
                      <a:prstDash val="solid"/>
                      <a:round/>
                      <a:headEnd type="none" w="med" len="med"/>
                      <a:tailEnd type="none" w="med" len="med"/>
                    </a:lnB>
                    <a:solidFill>
                      <a:srgbClr val="E4788F"/>
                    </a:solidFill>
                  </a:tcPr>
                </a:tc>
                <a:extLst>
                  <a:ext uri="{0D108BD9-81ED-4DB2-BD59-A6C34878D82A}">
                    <a16:rowId xmlns:a16="http://schemas.microsoft.com/office/drawing/2014/main" val="2788230464"/>
                  </a:ext>
                </a:extLst>
              </a:tr>
              <a:tr h="708293">
                <a:tc>
                  <a:txBody>
                    <a:bodyPr/>
                    <a:lstStyle/>
                    <a:p>
                      <a:pPr algn="ctr">
                        <a:lnSpc>
                          <a:spcPct val="110000"/>
                        </a:lnSpc>
                      </a:pPr>
                      <a:r>
                        <a:rPr lang="ja-JP" altLang="en-US" sz="1200" b="1" u="none" spc="300" dirty="0" smtClean="0">
                          <a:solidFill>
                            <a:schemeClr val="bg1"/>
                          </a:solidFill>
                          <a:latin typeface="メイリオ" panose="020B0604030504040204" pitchFamily="50" charset="-128"/>
                          <a:ea typeface="メイリオ" panose="020B0604030504040204" pitchFamily="50" charset="-128"/>
                        </a:rPr>
                        <a:t>対象期間</a:t>
                      </a:r>
                      <a:endParaRPr lang="en-US" altLang="ja-JP" sz="1200" b="1" u="none" spc="300" dirty="0" smtClean="0">
                        <a:solidFill>
                          <a:schemeClr val="bg1"/>
                        </a:solidFill>
                        <a:latin typeface="メイリオ" panose="020B0604030504040204" pitchFamily="50" charset="-128"/>
                        <a:ea typeface="メイリオ" panose="020B0604030504040204" pitchFamily="50" charset="-128"/>
                      </a:endParaRPr>
                    </a:p>
                    <a:p>
                      <a:pPr algn="ctr">
                        <a:lnSpc>
                          <a:spcPct val="110000"/>
                        </a:lnSpc>
                      </a:pPr>
                      <a:r>
                        <a:rPr lang="ja-JP" altLang="en-US" sz="1200" b="1" u="none" dirty="0" smtClean="0">
                          <a:solidFill>
                            <a:schemeClr val="bg1"/>
                          </a:solidFill>
                          <a:latin typeface="メイリオ" panose="020B0604030504040204" pitchFamily="50" charset="-128"/>
                          <a:ea typeface="メイリオ" panose="020B0604030504040204" pitchFamily="50" charset="-128"/>
                        </a:rPr>
                        <a:t>取得可能日数</a:t>
                      </a:r>
                    </a:p>
                  </a:txBody>
                  <a:tcPr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185"/>
                    </a:solidFill>
                  </a:tcPr>
                </a:tc>
                <a:tc>
                  <a:txBody>
                    <a:bodyPr/>
                    <a:lstStyle/>
                    <a:p>
                      <a:pPr algn="l">
                        <a:lnSpc>
                          <a:spcPct val="110000"/>
                        </a:lnSpc>
                      </a:pPr>
                      <a:r>
                        <a:rPr lang="ja-JP" altLang="en-US" sz="1300" b="1" u="none" dirty="0" smtClean="0">
                          <a:solidFill>
                            <a:schemeClr val="tx1"/>
                          </a:solidFill>
                          <a:latin typeface="メイリオ" panose="020B0604030504040204" pitchFamily="50" charset="-128"/>
                          <a:ea typeface="メイリオ" panose="020B0604030504040204" pitchFamily="50" charset="-128"/>
                        </a:rPr>
                        <a:t>子の出生後８週間以内</a:t>
                      </a:r>
                      <a:r>
                        <a:rPr lang="ja-JP" altLang="en-US" sz="1300" u="none" dirty="0" smtClean="0">
                          <a:solidFill>
                            <a:schemeClr val="tx1"/>
                          </a:solidFill>
                          <a:latin typeface="メイリオ" panose="020B0604030504040204" pitchFamily="50" charset="-128"/>
                          <a:ea typeface="メイリオ" panose="020B0604030504040204" pitchFamily="50" charset="-128"/>
                        </a:rPr>
                        <a:t>に</a:t>
                      </a:r>
                      <a:endParaRPr lang="en-US" altLang="ja-JP" sz="1300" u="none" dirty="0" smtClean="0">
                        <a:solidFill>
                          <a:schemeClr val="tx1"/>
                        </a:solidFill>
                        <a:latin typeface="メイリオ" panose="020B0604030504040204" pitchFamily="50" charset="-128"/>
                        <a:ea typeface="メイリオ" panose="020B0604030504040204" pitchFamily="50" charset="-128"/>
                      </a:endParaRPr>
                    </a:p>
                    <a:p>
                      <a:pPr algn="l">
                        <a:lnSpc>
                          <a:spcPct val="110000"/>
                        </a:lnSpc>
                      </a:pPr>
                      <a:r>
                        <a:rPr lang="ja-JP" altLang="en-US" sz="1300" b="1" u="none" dirty="0" smtClean="0">
                          <a:solidFill>
                            <a:schemeClr val="tx1"/>
                          </a:solidFill>
                          <a:latin typeface="メイリオ" panose="020B0604030504040204" pitchFamily="50" charset="-128"/>
                          <a:ea typeface="メイリオ" panose="020B0604030504040204" pitchFamily="50" charset="-128"/>
                        </a:rPr>
                        <a:t>４週間まで</a:t>
                      </a:r>
                      <a:r>
                        <a:rPr lang="ja-JP" altLang="en-US" sz="1300" u="none" dirty="0" smtClean="0">
                          <a:solidFill>
                            <a:schemeClr val="tx1"/>
                          </a:solidFill>
                          <a:latin typeface="メイリオ" panose="020B0604030504040204" pitchFamily="50" charset="-128"/>
                          <a:ea typeface="メイリオ" panose="020B0604030504040204" pitchFamily="50" charset="-128"/>
                        </a:rPr>
                        <a:t>取得可能</a:t>
                      </a:r>
                      <a:r>
                        <a:rPr lang="en-US" altLang="ja-JP" sz="1400" u="none" dirty="0" smtClean="0">
                          <a:solidFill>
                            <a:schemeClr val="tx1"/>
                          </a:solidFill>
                          <a:latin typeface="メイリオ" panose="020B0604030504040204" pitchFamily="50" charset="-128"/>
                          <a:ea typeface="メイリオ" panose="020B0604030504040204" pitchFamily="50" charset="-128"/>
                        </a:rPr>
                        <a:t>(</a:t>
                      </a:r>
                      <a:r>
                        <a:rPr lang="ja-JP" altLang="en-US" sz="1400" u="none" dirty="0" smtClean="0">
                          <a:solidFill>
                            <a:schemeClr val="tx1"/>
                          </a:solidFill>
                          <a:latin typeface="メイリオ" panose="020B0604030504040204" pitchFamily="50" charset="-128"/>
                          <a:ea typeface="メイリオ" panose="020B0604030504040204" pitchFamily="50" charset="-128"/>
                        </a:rPr>
                        <a:t>←</a:t>
                      </a:r>
                      <a:r>
                        <a:rPr kumimoji="1" lang="en-US" altLang="ja-JP" sz="1300" u="none" dirty="0" smtClean="0">
                          <a:solidFill>
                            <a:schemeClr val="tx1"/>
                          </a:solidFill>
                          <a:latin typeface="メイリオ" panose="020B0604030504040204" pitchFamily="50" charset="-128"/>
                          <a:ea typeface="メイリオ" panose="020B0604030504040204" pitchFamily="50" charset="-128"/>
                        </a:rPr>
                        <a:t>p17)</a:t>
                      </a:r>
                      <a:endParaRPr kumimoji="1" lang="ja-JP" altLang="en-US" sz="1300" u="none"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rgbClr val="103185"/>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en-US" sz="1200" u="none" dirty="0" smtClean="0">
                          <a:latin typeface="メイリオ" panose="020B0604030504040204" pitchFamily="50" charset="-128"/>
                          <a:ea typeface="メイリオ" panose="020B0604030504040204" pitchFamily="50" charset="-128"/>
                        </a:rPr>
                        <a:t>原則子が１歳</a:t>
                      </a:r>
                      <a:endParaRPr kumimoji="1" lang="en-US" altLang="ja-JP" sz="1200" u="none" dirty="0" smtClean="0">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en-US" sz="1200" u="none" dirty="0" smtClean="0">
                          <a:latin typeface="メイリオ" panose="020B0604030504040204" pitchFamily="50" charset="-128"/>
                          <a:ea typeface="メイリオ" panose="020B0604030504040204" pitchFamily="50" charset="-128"/>
                        </a:rPr>
                        <a:t>（最長２歳）まで</a:t>
                      </a: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algn="l">
                        <a:lnSpc>
                          <a:spcPct val="110000"/>
                        </a:lnSpc>
                      </a:pPr>
                      <a:r>
                        <a:rPr kumimoji="1" lang="ja-JP" altLang="en-US" sz="1200" u="none" dirty="0" smtClean="0">
                          <a:latin typeface="メイリオ" panose="020B0604030504040204" pitchFamily="50" charset="-128"/>
                          <a:ea typeface="メイリオ" panose="020B0604030504040204" pitchFamily="50" charset="-128"/>
                        </a:rPr>
                        <a:t>原則子が１歳</a:t>
                      </a:r>
                      <a:endParaRPr kumimoji="1" lang="en-US" altLang="ja-JP" sz="1200" u="none" dirty="0" smtClean="0">
                        <a:latin typeface="メイリオ" panose="020B0604030504040204" pitchFamily="50" charset="-128"/>
                        <a:ea typeface="メイリオ" panose="020B0604030504040204" pitchFamily="50" charset="-128"/>
                      </a:endParaRPr>
                    </a:p>
                    <a:p>
                      <a:pPr algn="l">
                        <a:lnSpc>
                          <a:spcPct val="110000"/>
                        </a:lnSpc>
                      </a:pPr>
                      <a:r>
                        <a:rPr kumimoji="1" lang="ja-JP" altLang="en-US" sz="1200" u="none" dirty="0" smtClean="0">
                          <a:latin typeface="メイリオ" panose="020B0604030504040204" pitchFamily="50" charset="-128"/>
                          <a:ea typeface="メイリオ" panose="020B0604030504040204" pitchFamily="50" charset="-128"/>
                        </a:rPr>
                        <a:t>（最長２歳）まで</a:t>
                      </a:r>
                      <a:endParaRPr kumimoji="1" lang="ja-JP" altLang="en-US" sz="1200" u="none" dirty="0">
                        <a:latin typeface="メイリオ" panose="020B0604030504040204" pitchFamily="50" charset="-128"/>
                        <a:ea typeface="メイリオ" panose="020B0604030504040204" pitchFamily="50" charset="-128"/>
                      </a:endParaRP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FEDFE1"/>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chemeClr val="bg1"/>
                    </a:solidFill>
                  </a:tcPr>
                </a:tc>
                <a:extLst>
                  <a:ext uri="{0D108BD9-81ED-4DB2-BD59-A6C34878D82A}">
                    <a16:rowId xmlns:a16="http://schemas.microsoft.com/office/drawing/2014/main" val="3030443616"/>
                  </a:ext>
                </a:extLst>
              </a:tr>
              <a:tr h="534755">
                <a:tc>
                  <a:txBody>
                    <a:bodyPr/>
                    <a:lstStyle/>
                    <a:p>
                      <a:pPr algn="ctr">
                        <a:lnSpc>
                          <a:spcPct val="110000"/>
                        </a:lnSpc>
                      </a:pPr>
                      <a:r>
                        <a:rPr lang="ja-JP" altLang="en-US" sz="1200" b="1" u="none" spc="300" dirty="0" smtClean="0">
                          <a:solidFill>
                            <a:schemeClr val="bg1"/>
                          </a:solidFill>
                          <a:latin typeface="メイリオ" panose="020B0604030504040204" pitchFamily="50" charset="-128"/>
                          <a:ea typeface="メイリオ" panose="020B0604030504040204" pitchFamily="50" charset="-128"/>
                        </a:rPr>
                        <a:t>申出期限</a:t>
                      </a:r>
                      <a:endParaRPr kumimoji="1" lang="ja-JP" altLang="en-US" sz="1200" b="1" u="none" spc="3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185"/>
                    </a:solidFill>
                  </a:tcPr>
                </a:tc>
                <a:tc>
                  <a:txBody>
                    <a:bodyPr/>
                    <a:lstStyle/>
                    <a:p>
                      <a:pPr algn="l">
                        <a:lnSpc>
                          <a:spcPct val="110000"/>
                        </a:lnSpc>
                      </a:pPr>
                      <a:r>
                        <a:rPr lang="ja-JP" altLang="en-US" sz="1300" u="none" dirty="0" smtClean="0">
                          <a:solidFill>
                            <a:schemeClr val="tx1"/>
                          </a:solidFill>
                          <a:latin typeface="メイリオ" panose="020B0604030504040204" pitchFamily="50" charset="-128"/>
                          <a:ea typeface="メイリオ" panose="020B0604030504040204" pitchFamily="50" charset="-128"/>
                        </a:rPr>
                        <a:t>原則</a:t>
                      </a:r>
                      <a:r>
                        <a:rPr lang="ja-JP" altLang="en-US" sz="1300" b="1" u="none" dirty="0" smtClean="0">
                          <a:solidFill>
                            <a:schemeClr val="tx1"/>
                          </a:solidFill>
                          <a:latin typeface="メイリオ" panose="020B0604030504040204" pitchFamily="50" charset="-128"/>
                          <a:ea typeface="メイリオ" panose="020B0604030504040204" pitchFamily="50" charset="-128"/>
                        </a:rPr>
                        <a:t>休業の２週間前</a:t>
                      </a:r>
                      <a:r>
                        <a:rPr lang="ja-JP" altLang="en-US" sz="1300" u="none" dirty="0" smtClean="0">
                          <a:solidFill>
                            <a:schemeClr val="tx1"/>
                          </a:solidFill>
                          <a:latin typeface="メイリオ" panose="020B0604030504040204" pitchFamily="50" charset="-128"/>
                          <a:ea typeface="メイリオ" panose="020B0604030504040204" pitchFamily="50" charset="-128"/>
                        </a:rPr>
                        <a:t>まで</a:t>
                      </a:r>
                      <a:endParaRPr lang="en-US" altLang="ja-JP" sz="13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altLang="ja-JP" sz="1200" u="none" dirty="0" smtClean="0">
                          <a:solidFill>
                            <a:schemeClr val="tx1"/>
                          </a:solidFill>
                          <a:latin typeface="メイリオ" panose="020B0604030504040204" pitchFamily="50" charset="-128"/>
                          <a:ea typeface="メイリオ" panose="020B0604030504040204" pitchFamily="50" charset="-128"/>
                        </a:rPr>
                        <a:t>(</a:t>
                      </a:r>
                      <a:r>
                        <a:rPr lang="ja-JP" altLang="en-US" sz="1200" u="none" dirty="0" smtClean="0">
                          <a:solidFill>
                            <a:schemeClr val="tx1"/>
                          </a:solidFill>
                          <a:latin typeface="メイリオ" panose="020B0604030504040204" pitchFamily="50" charset="-128"/>
                          <a:ea typeface="メイリオ" panose="020B0604030504040204" pitchFamily="50" charset="-128"/>
                        </a:rPr>
                        <a:t>←</a:t>
                      </a:r>
                      <a:r>
                        <a:rPr lang="en-US" altLang="ja-JP" sz="1200" u="none" dirty="0" smtClean="0">
                          <a:solidFill>
                            <a:schemeClr val="tx1"/>
                          </a:solidFill>
                          <a:latin typeface="メイリオ" panose="020B0604030504040204" pitchFamily="50" charset="-128"/>
                          <a:ea typeface="メイリオ" panose="020B0604030504040204" pitchFamily="50" charset="-128"/>
                        </a:rPr>
                        <a:t>p16)</a:t>
                      </a:r>
                      <a:endParaRPr lang="en-US" altLang="ja-JP" sz="1100" u="none" baseline="3000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rgbClr val="103185"/>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200" u="none" dirty="0" smtClean="0">
                          <a:solidFill>
                            <a:schemeClr val="tx1"/>
                          </a:solidFill>
                          <a:latin typeface="メイリオ" panose="020B0604030504040204" pitchFamily="50" charset="-128"/>
                          <a:ea typeface="メイリオ" panose="020B0604030504040204" pitchFamily="50" charset="-128"/>
                        </a:rPr>
                        <a:t>原則１か月前まで</a:t>
                      </a:r>
                      <a:endParaRPr lang="en-US" altLang="ja-JP" sz="1200" u="none"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algn="l">
                        <a:lnSpc>
                          <a:spcPct val="110000"/>
                        </a:lnSpc>
                      </a:pPr>
                      <a:r>
                        <a:rPr lang="ja-JP" altLang="en-US" sz="1200" u="none" dirty="0" smtClean="0">
                          <a:solidFill>
                            <a:schemeClr val="tx1"/>
                          </a:solidFill>
                          <a:latin typeface="メイリオ" panose="020B0604030504040204" pitchFamily="50" charset="-128"/>
                          <a:ea typeface="メイリオ" panose="020B0604030504040204" pitchFamily="50" charset="-128"/>
                        </a:rPr>
                        <a:t>原則１か月前まで</a:t>
                      </a:r>
                      <a:endParaRPr lang="en-US" altLang="ja-JP" sz="1200" u="none"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chemeClr val="bg1"/>
                    </a:solidFill>
                  </a:tcPr>
                </a:tc>
                <a:extLst>
                  <a:ext uri="{0D108BD9-81ED-4DB2-BD59-A6C34878D82A}">
                    <a16:rowId xmlns:a16="http://schemas.microsoft.com/office/drawing/2014/main" val="4052855591"/>
                  </a:ext>
                </a:extLst>
              </a:tr>
              <a:tr h="713007">
                <a:tc>
                  <a:txBody>
                    <a:bodyPr/>
                    <a:lstStyle/>
                    <a:p>
                      <a:pPr algn="ctr">
                        <a:lnSpc>
                          <a:spcPct val="110000"/>
                        </a:lnSpc>
                      </a:pPr>
                      <a:r>
                        <a:rPr lang="ja-JP" altLang="en-US" sz="1200" b="1" u="none" spc="300" dirty="0" smtClean="0">
                          <a:solidFill>
                            <a:schemeClr val="bg1"/>
                          </a:solidFill>
                          <a:latin typeface="メイリオ" panose="020B0604030504040204" pitchFamily="50" charset="-128"/>
                          <a:ea typeface="メイリオ" panose="020B0604030504040204" pitchFamily="50" charset="-128"/>
                        </a:rPr>
                        <a:t>分割取得</a:t>
                      </a:r>
                      <a:endParaRPr kumimoji="1" lang="ja-JP" altLang="en-US" sz="1200" b="1" u="none" spc="300" dirty="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185"/>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300" u="none" dirty="0" smtClean="0">
                          <a:solidFill>
                            <a:schemeClr val="tx1"/>
                          </a:solidFill>
                          <a:latin typeface="メイリオ" panose="020B0604030504040204" pitchFamily="50" charset="-128"/>
                          <a:ea typeface="メイリオ" panose="020B0604030504040204" pitchFamily="50" charset="-128"/>
                        </a:rPr>
                        <a:t>分割して</a:t>
                      </a:r>
                      <a:r>
                        <a:rPr lang="ja-JP" altLang="en-US" sz="1300" b="1" u="none" dirty="0" smtClean="0">
                          <a:solidFill>
                            <a:schemeClr val="tx1"/>
                          </a:solidFill>
                          <a:latin typeface="メイリオ" panose="020B0604030504040204" pitchFamily="50" charset="-128"/>
                          <a:ea typeface="メイリオ" panose="020B0604030504040204" pitchFamily="50" charset="-128"/>
                        </a:rPr>
                        <a:t>２回</a:t>
                      </a:r>
                      <a:r>
                        <a:rPr lang="ja-JP" altLang="en-US" sz="1300" u="none" dirty="0" smtClean="0">
                          <a:solidFill>
                            <a:schemeClr val="tx1"/>
                          </a:solidFill>
                          <a:latin typeface="メイリオ" panose="020B0604030504040204" pitchFamily="50" charset="-128"/>
                          <a:ea typeface="メイリオ" panose="020B0604030504040204" pitchFamily="50" charset="-128"/>
                        </a:rPr>
                        <a:t>取得可能</a:t>
                      </a:r>
                      <a:endParaRPr lang="en-US" altLang="ja-JP" sz="13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10000"/>
                        </a:lnSpc>
                        <a:spcBef>
                          <a:spcPts val="0"/>
                        </a:spcBef>
                        <a:spcAft>
                          <a:spcPts val="0"/>
                        </a:spcAft>
                        <a:buClrTx/>
                        <a:buSzTx/>
                        <a:buFontTx/>
                        <a:buNone/>
                        <a:tabLst/>
                        <a:defRPr/>
                      </a:pPr>
                      <a:r>
                        <a:rPr kumimoji="1" lang="en-US" altLang="ja-JP" sz="1300" u="none" dirty="0" smtClean="0">
                          <a:solidFill>
                            <a:schemeClr val="tx1"/>
                          </a:solidFill>
                          <a:latin typeface="メイリオ" panose="020B0604030504040204" pitchFamily="50" charset="-128"/>
                          <a:ea typeface="メイリオ" panose="020B0604030504040204" pitchFamily="50" charset="-128"/>
                        </a:rPr>
                        <a:t>(</a:t>
                      </a:r>
                      <a:r>
                        <a:rPr kumimoji="1" lang="ja-JP" altLang="en-US" sz="1300" u="none" dirty="0" smtClean="0">
                          <a:solidFill>
                            <a:schemeClr val="tx1"/>
                          </a:solidFill>
                          <a:latin typeface="メイリオ" panose="020B0604030504040204" pitchFamily="50" charset="-128"/>
                          <a:ea typeface="メイリオ" panose="020B0604030504040204" pitchFamily="50" charset="-128"/>
                        </a:rPr>
                        <a:t>初めにまとめて申し出ることが必要</a:t>
                      </a:r>
                      <a:r>
                        <a:rPr kumimoji="1" lang="en-US" altLang="ja-JP" sz="1300" u="none" dirty="0" smtClean="0">
                          <a:solidFill>
                            <a:schemeClr val="tx1"/>
                          </a:solidFill>
                          <a:latin typeface="メイリオ" panose="020B0604030504040204" pitchFamily="50" charset="-128"/>
                          <a:ea typeface="メイリオ" panose="020B0604030504040204" pitchFamily="50" charset="-128"/>
                        </a:rPr>
                        <a:t>)</a:t>
                      </a:r>
                      <a:r>
                        <a:rPr kumimoji="1" lang="en-US" altLang="ja-JP" sz="1300" u="none" baseline="0" dirty="0" smtClean="0">
                          <a:solidFill>
                            <a:schemeClr val="tx1"/>
                          </a:solidFill>
                          <a:latin typeface="メイリオ" panose="020B0604030504040204" pitchFamily="50" charset="-128"/>
                          <a:ea typeface="メイリオ" panose="020B0604030504040204" pitchFamily="50" charset="-128"/>
                        </a:rPr>
                        <a:t> (</a:t>
                      </a:r>
                      <a:r>
                        <a:rPr kumimoji="1" lang="ja-JP" altLang="en-US" sz="1400" u="none" dirty="0" smtClean="0">
                          <a:solidFill>
                            <a:schemeClr val="tx1"/>
                          </a:solidFill>
                          <a:latin typeface="メイリオ" panose="020B0604030504040204" pitchFamily="50" charset="-128"/>
                          <a:ea typeface="メイリオ" panose="020B0604030504040204" pitchFamily="50" charset="-128"/>
                        </a:rPr>
                        <a:t>←</a:t>
                      </a:r>
                      <a:r>
                        <a:rPr kumimoji="1" lang="en-US" altLang="ja-JP" sz="1400" u="none" dirty="0" smtClean="0">
                          <a:solidFill>
                            <a:schemeClr val="tx1"/>
                          </a:solidFill>
                          <a:latin typeface="メイリオ" panose="020B0604030504040204" pitchFamily="50" charset="-128"/>
                          <a:ea typeface="メイリオ" panose="020B0604030504040204" pitchFamily="50" charset="-128"/>
                        </a:rPr>
                        <a:t>p17)</a:t>
                      </a:r>
                      <a:endParaRPr kumimoji="1" lang="ja-JP" altLang="en-US" sz="1300" u="none"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rgbClr val="103185"/>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分割して</a:t>
                      </a:r>
                      <a:r>
                        <a:rPr kumimoji="1" lang="ja-JP" altLang="en-US" sz="13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２回</a:t>
                      </a:r>
                      <a:r>
                        <a:rPr kumimoji="1" lang="ja-JP" altLang="en-US" sz="13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取得可能</a:t>
                      </a:r>
                      <a:endParaRPr kumimoji="1" lang="en-US" altLang="ja-JP" sz="13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（取得の際にそれぞれ申出）</a:t>
                      </a: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en-US" sz="1200" u="none" dirty="0" smtClean="0">
                          <a:latin typeface="メイリオ" panose="020B0604030504040204" pitchFamily="50" charset="-128"/>
                          <a:ea typeface="メイリオ" panose="020B0604030504040204" pitchFamily="50" charset="-128"/>
                        </a:rPr>
                        <a:t>原則分割不可</a:t>
                      </a:r>
                      <a:endParaRPr kumimoji="1" lang="en-US" altLang="ja-JP" sz="1200" u="none" dirty="0" smtClean="0">
                        <a:latin typeface="メイリオ" panose="020B0604030504040204" pitchFamily="50" charset="-128"/>
                        <a:ea typeface="メイリオ" panose="020B0604030504040204" pitchFamily="50" charset="-128"/>
                      </a:endParaRP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chemeClr val="bg1"/>
                    </a:solidFill>
                  </a:tcPr>
                </a:tc>
                <a:extLst>
                  <a:ext uri="{0D108BD9-81ED-4DB2-BD59-A6C34878D82A}">
                    <a16:rowId xmlns:a16="http://schemas.microsoft.com/office/drawing/2014/main" val="915052107"/>
                  </a:ext>
                </a:extLst>
              </a:tr>
              <a:tr h="713007">
                <a:tc>
                  <a:txBody>
                    <a:bodyPr/>
                    <a:lstStyle/>
                    <a:p>
                      <a:pPr algn="ctr">
                        <a:lnSpc>
                          <a:spcPct val="110000"/>
                        </a:lnSpc>
                      </a:pPr>
                      <a:r>
                        <a:rPr lang="ja-JP" altLang="en-US" sz="1200" b="1" u="none" dirty="0" smtClean="0">
                          <a:solidFill>
                            <a:schemeClr val="bg1"/>
                          </a:solidFill>
                          <a:latin typeface="メイリオ" panose="020B0604030504040204" pitchFamily="50" charset="-128"/>
                          <a:ea typeface="メイリオ" panose="020B0604030504040204" pitchFamily="50" charset="-128"/>
                        </a:rPr>
                        <a:t>休業中の就業</a:t>
                      </a:r>
                      <a:endParaRPr lang="en-US" altLang="ja-JP" sz="1200" b="1" u="none" dirty="0" smtClean="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185"/>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300" u="none" dirty="0" smtClean="0">
                          <a:solidFill>
                            <a:schemeClr val="tx1"/>
                          </a:solidFill>
                          <a:latin typeface="メイリオ" panose="020B0604030504040204" pitchFamily="50" charset="-128"/>
                          <a:ea typeface="メイリオ" panose="020B0604030504040204" pitchFamily="50" charset="-128"/>
                        </a:rPr>
                        <a:t>労使協定を締結している場合に限り、</a:t>
                      </a:r>
                      <a:r>
                        <a:rPr lang="ja-JP" altLang="en-US" sz="1300" b="1" u="none" dirty="0" smtClean="0">
                          <a:solidFill>
                            <a:schemeClr val="tx1"/>
                          </a:solidFill>
                          <a:latin typeface="メイリオ" panose="020B0604030504040204" pitchFamily="50" charset="-128"/>
                          <a:ea typeface="メイリオ" panose="020B0604030504040204" pitchFamily="50" charset="-128"/>
                        </a:rPr>
                        <a:t>労働者が合意した範囲で休業中に就業することが可能</a:t>
                      </a:r>
                      <a:endParaRPr lang="en-US" altLang="ja-JP" sz="1300" b="1"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10000"/>
                        </a:lnSpc>
                        <a:spcBef>
                          <a:spcPts val="0"/>
                        </a:spcBef>
                        <a:spcAft>
                          <a:spcPts val="0"/>
                        </a:spcAft>
                        <a:buClrTx/>
                        <a:buSzTx/>
                        <a:buFontTx/>
                        <a:buNone/>
                        <a:tabLst/>
                        <a:defRPr/>
                      </a:pPr>
                      <a:r>
                        <a:rPr lang="en-US" altLang="ja-JP" sz="1400" u="none" dirty="0" smtClean="0">
                          <a:solidFill>
                            <a:schemeClr val="tx1"/>
                          </a:solidFill>
                          <a:latin typeface="メイリオ" panose="020B0604030504040204" pitchFamily="50" charset="-128"/>
                          <a:ea typeface="メイリオ" panose="020B0604030504040204" pitchFamily="50" charset="-128"/>
                        </a:rPr>
                        <a:t>(</a:t>
                      </a:r>
                      <a:r>
                        <a:rPr lang="ja-JP" altLang="en-US" sz="1400" u="none" dirty="0" smtClean="0">
                          <a:solidFill>
                            <a:schemeClr val="tx1"/>
                          </a:solidFill>
                          <a:latin typeface="メイリオ" panose="020B0604030504040204" pitchFamily="50" charset="-128"/>
                          <a:ea typeface="メイリオ" panose="020B0604030504040204" pitchFamily="50" charset="-128"/>
                        </a:rPr>
                        <a:t>←</a:t>
                      </a:r>
                      <a:r>
                        <a:rPr lang="en-US" altLang="ja-JP" sz="1400" u="none" dirty="0" smtClean="0">
                          <a:solidFill>
                            <a:schemeClr val="tx1"/>
                          </a:solidFill>
                          <a:latin typeface="メイリオ" panose="020B0604030504040204" pitchFamily="50" charset="-128"/>
                          <a:ea typeface="メイリオ" panose="020B0604030504040204" pitchFamily="50" charset="-128"/>
                        </a:rPr>
                        <a:t>p18,19)</a:t>
                      </a:r>
                      <a:endParaRPr lang="en-US" altLang="ja-JP" sz="1200" u="none" baseline="30000" dirty="0" smtClean="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rgbClr val="103185"/>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en-US" sz="1200" u="none" dirty="0" smtClean="0">
                          <a:latin typeface="メイリオ" panose="020B0604030504040204" pitchFamily="50" charset="-128"/>
                          <a:ea typeface="メイリオ" panose="020B0604030504040204" pitchFamily="50" charset="-128"/>
                        </a:rPr>
                        <a:t>原則就業不可</a:t>
                      </a: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en-US" sz="1200" u="none" dirty="0" smtClean="0">
                          <a:latin typeface="メイリオ" panose="020B0604030504040204" pitchFamily="50" charset="-128"/>
                          <a:ea typeface="メイリオ" panose="020B0604030504040204" pitchFamily="50" charset="-128"/>
                        </a:rPr>
                        <a:t>原則就業不可</a:t>
                      </a:r>
                      <a:endParaRPr kumimoji="1" lang="ja-JP" altLang="en-US" sz="1200" u="none" dirty="0">
                        <a:latin typeface="メイリオ" panose="020B0604030504040204" pitchFamily="50" charset="-128"/>
                        <a:ea typeface="メイリオ" panose="020B0604030504040204" pitchFamily="50" charset="-128"/>
                      </a:endParaRP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chemeClr val="bg1"/>
                    </a:solidFill>
                  </a:tcPr>
                </a:tc>
                <a:extLst>
                  <a:ext uri="{0D108BD9-81ED-4DB2-BD59-A6C34878D82A}">
                    <a16:rowId xmlns:a16="http://schemas.microsoft.com/office/drawing/2014/main" val="2958008882"/>
                  </a:ext>
                </a:extLst>
              </a:tr>
              <a:tr h="644630">
                <a:tc>
                  <a:txBody>
                    <a:bodyPr/>
                    <a:lstStyle/>
                    <a:p>
                      <a:pPr algn="ctr">
                        <a:lnSpc>
                          <a:spcPct val="110000"/>
                        </a:lnSpc>
                      </a:pPr>
                      <a:r>
                        <a:rPr lang="ja-JP" altLang="en-US" sz="1200" b="1" u="none" spc="300" dirty="0" smtClean="0">
                          <a:solidFill>
                            <a:schemeClr val="bg1"/>
                          </a:solidFill>
                          <a:latin typeface="メイリオ" panose="020B0604030504040204" pitchFamily="50" charset="-128"/>
                          <a:ea typeface="メイリオ" panose="020B0604030504040204" pitchFamily="50" charset="-128"/>
                        </a:rPr>
                        <a:t>１歳以降の</a:t>
                      </a:r>
                      <a:endParaRPr lang="en-US" altLang="ja-JP" sz="1200" b="1" u="none" spc="300" dirty="0" smtClean="0">
                        <a:solidFill>
                          <a:schemeClr val="bg1"/>
                        </a:solidFill>
                        <a:latin typeface="メイリオ" panose="020B0604030504040204" pitchFamily="50" charset="-128"/>
                        <a:ea typeface="メイリオ" panose="020B0604030504040204" pitchFamily="50" charset="-128"/>
                      </a:endParaRPr>
                    </a:p>
                    <a:p>
                      <a:pPr algn="ctr">
                        <a:lnSpc>
                          <a:spcPct val="110000"/>
                        </a:lnSpc>
                      </a:pPr>
                      <a:r>
                        <a:rPr lang="ja-JP" altLang="en-US" sz="1200" b="1" u="none" spc="300" dirty="0" smtClean="0">
                          <a:solidFill>
                            <a:schemeClr val="bg1"/>
                          </a:solidFill>
                          <a:latin typeface="メイリオ" panose="020B0604030504040204" pitchFamily="50" charset="-128"/>
                          <a:ea typeface="メイリオ" panose="020B0604030504040204" pitchFamily="50" charset="-128"/>
                        </a:rPr>
                        <a:t>延長</a:t>
                      </a:r>
                      <a:endParaRPr lang="en-US" altLang="ja-JP" sz="1200" b="1" u="none" spc="300" dirty="0" smtClean="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3185"/>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endParaRPr kumimoji="1" lang="ja-JP" altLang="en-US" sz="1200" u="none"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rgbClr val="103185"/>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lnBlToTr w="12700" cap="flat" cmpd="sng" algn="ctr">
                      <a:solidFill>
                        <a:srgbClr val="DB4D6D"/>
                      </a:solidFill>
                      <a:prstDash val="solid"/>
                      <a:round/>
                      <a:headEnd type="none" w="med" len="med"/>
                      <a:tailEnd type="none" w="med" len="med"/>
                    </a:lnBlToTr>
                    <a:solidFill>
                      <a:srgbClr val="FEDF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300" b="1" dirty="0" smtClean="0">
                          <a:solidFill>
                            <a:schemeClr val="tx1"/>
                          </a:solidFill>
                          <a:latin typeface="メイリオ" panose="020B0604030504040204" pitchFamily="50" charset="-128"/>
                          <a:ea typeface="メイリオ" panose="020B0604030504040204" pitchFamily="50" charset="-128"/>
                        </a:rPr>
                        <a:t>育休開始日を柔軟化</a:t>
                      </a:r>
                      <a:r>
                        <a:rPr kumimoji="1" lang="en-US" altLang="ja-JP" sz="1300" b="0" i="0" u="none" strike="noStrike" kern="1200" cap="none" spc="-30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300" b="0" i="0" u="none" strike="noStrike" kern="1200" cap="none" spc="-30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１</a:t>
                      </a:r>
                      <a:endParaRPr kumimoji="1" lang="ja-JP" altLang="en-US" sz="1300" b="1" u="none" dirty="0">
                        <a:latin typeface="メイリオ" panose="020B0604030504040204" pitchFamily="50" charset="-128"/>
                        <a:ea typeface="メイリオ" panose="020B0604030504040204" pitchFamily="50" charset="-128"/>
                      </a:endParaRP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rPr>
                        <a:t>育休開始日は１歳、１歳半の時点に限定</a:t>
                      </a:r>
                      <a:endParaRPr kumimoji="1" lang="ja-JP" altLang="en-US" sz="1200" u="none" dirty="0">
                        <a:latin typeface="メイリオ" panose="020B0604030504040204" pitchFamily="50" charset="-128"/>
                        <a:ea typeface="メイリオ" panose="020B0604030504040204" pitchFamily="50" charset="-128"/>
                      </a:endParaRP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chemeClr val="bg1"/>
                    </a:solidFill>
                  </a:tcPr>
                </a:tc>
                <a:extLst>
                  <a:ext uri="{0D108BD9-81ED-4DB2-BD59-A6C34878D82A}">
                    <a16:rowId xmlns:a16="http://schemas.microsoft.com/office/drawing/2014/main" val="389420073"/>
                  </a:ext>
                </a:extLst>
              </a:tr>
              <a:tr h="713007">
                <a:tc>
                  <a:txBody>
                    <a:bodyPr/>
                    <a:lstStyle/>
                    <a:p>
                      <a:pPr algn="ctr">
                        <a:lnSpc>
                          <a:spcPct val="110000"/>
                        </a:lnSpc>
                      </a:pPr>
                      <a:r>
                        <a:rPr lang="ja-JP" altLang="en-US" sz="1200" b="1" u="none" spc="300" dirty="0" smtClean="0">
                          <a:solidFill>
                            <a:schemeClr val="bg1"/>
                          </a:solidFill>
                          <a:latin typeface="メイリオ" panose="020B0604030504040204" pitchFamily="50" charset="-128"/>
                          <a:ea typeface="メイリオ" panose="020B0604030504040204" pitchFamily="50" charset="-128"/>
                        </a:rPr>
                        <a:t>１歳以降の</a:t>
                      </a:r>
                      <a:endParaRPr lang="en-US" altLang="ja-JP" sz="1200" b="1" u="none" spc="300" dirty="0" smtClean="0">
                        <a:solidFill>
                          <a:schemeClr val="bg1"/>
                        </a:solidFill>
                        <a:latin typeface="メイリオ" panose="020B0604030504040204" pitchFamily="50" charset="-128"/>
                        <a:ea typeface="メイリオ" panose="020B0604030504040204" pitchFamily="50" charset="-128"/>
                      </a:endParaRPr>
                    </a:p>
                    <a:p>
                      <a:pPr algn="ctr">
                        <a:lnSpc>
                          <a:spcPct val="110000"/>
                        </a:lnSpc>
                      </a:pPr>
                      <a:r>
                        <a:rPr lang="ja-JP" altLang="en-US" sz="1200" b="1" u="none" spc="300" dirty="0" smtClean="0">
                          <a:solidFill>
                            <a:schemeClr val="bg1"/>
                          </a:solidFill>
                          <a:latin typeface="メイリオ" panose="020B0604030504040204" pitchFamily="50" charset="-128"/>
                          <a:ea typeface="メイリオ" panose="020B0604030504040204" pitchFamily="50" charset="-128"/>
                        </a:rPr>
                        <a:t>再取得</a:t>
                      </a:r>
                      <a:endParaRPr lang="en-US" altLang="ja-JP" sz="1200" b="1" u="none" spc="300" dirty="0" smtClean="0">
                        <a:solidFill>
                          <a:schemeClr val="bg1"/>
                        </a:solidFill>
                        <a:latin typeface="メイリオ" panose="020B0604030504040204" pitchFamily="50" charset="-128"/>
                        <a:ea typeface="メイリオ" panose="020B0604030504040204" pitchFamily="50" charset="-128"/>
                      </a:endParaRPr>
                    </a:p>
                  </a:txBody>
                  <a:tcPr anchor="ctr">
                    <a:lnL w="12700" cap="flat" cmpd="sng" algn="ctr">
                      <a:solidFill>
                        <a:srgbClr val="103185"/>
                      </a:solidFill>
                      <a:prstDash val="solid"/>
                      <a:round/>
                      <a:headEnd type="none" w="med" len="med"/>
                      <a:tailEnd type="none" w="med" len="med"/>
                    </a:lnL>
                    <a:lnR w="12700" cap="flat" cmpd="sng" algn="ctr">
                      <a:solidFill>
                        <a:srgbClr val="10318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03185"/>
                      </a:solidFill>
                      <a:prstDash val="solid"/>
                      <a:round/>
                      <a:headEnd type="none" w="med" len="med"/>
                      <a:tailEnd type="none" w="med" len="med"/>
                    </a:lnB>
                    <a:solidFill>
                      <a:srgbClr val="103185"/>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endParaRPr kumimoji="1" lang="ja-JP" altLang="en-US" sz="1200" u="none" dirty="0">
                        <a:latin typeface="メイリオ" panose="020B0604030504040204" pitchFamily="50" charset="-128"/>
                        <a:ea typeface="メイリオ" panose="020B0604030504040204" pitchFamily="50" charset="-128"/>
                      </a:endParaRPr>
                    </a:p>
                  </a:txBody>
                  <a:tcPr anchor="ctr">
                    <a:lnL w="12700" cap="flat" cmpd="sng" algn="ctr">
                      <a:solidFill>
                        <a:srgbClr val="103185"/>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lnBlToTr w="12700" cap="flat" cmpd="sng" algn="ctr">
                      <a:solidFill>
                        <a:srgbClr val="DB4D6D"/>
                      </a:solidFill>
                      <a:prstDash val="solid"/>
                      <a:round/>
                      <a:headEnd type="none" w="med" len="med"/>
                      <a:tailEnd type="none" w="med" len="med"/>
                    </a:lnBlToTr>
                    <a:solidFill>
                      <a:srgbClr val="FEDF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en-US" sz="1300" b="0" u="none" dirty="0" smtClean="0">
                          <a:latin typeface="メイリオ" panose="020B0604030504040204" pitchFamily="50" charset="-128"/>
                          <a:ea typeface="メイリオ" panose="020B0604030504040204" pitchFamily="50" charset="-128"/>
                        </a:rPr>
                        <a:t>特別な事情がある場合に限り</a:t>
                      </a:r>
                      <a:r>
                        <a:rPr kumimoji="1" lang="ja-JP" altLang="en-US" sz="1300" b="1" u="none" dirty="0" smtClean="0">
                          <a:latin typeface="メイリオ" panose="020B0604030504040204" pitchFamily="50" charset="-128"/>
                          <a:ea typeface="メイリオ" panose="020B0604030504040204" pitchFamily="50" charset="-128"/>
                        </a:rPr>
                        <a:t>再取得</a:t>
                      </a:r>
                      <a:r>
                        <a:rPr kumimoji="1" lang="ja-JP" altLang="en-US" sz="1300" b="1" u="none" dirty="0" smtClean="0">
                          <a:solidFill>
                            <a:schemeClr val="tx1"/>
                          </a:solidFill>
                          <a:latin typeface="メイリオ" panose="020B0604030504040204" pitchFamily="50" charset="-128"/>
                          <a:ea typeface="メイリオ" panose="020B0604030504040204" pitchFamily="50" charset="-128"/>
                        </a:rPr>
                        <a:t>可能</a:t>
                      </a:r>
                      <a:r>
                        <a:rPr kumimoji="1" lang="en-US" altLang="ja-JP" sz="1300" b="0" i="0" u="none" strike="noStrike" kern="1200" cap="none" spc="-30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300" b="0" i="0" u="none" strike="noStrike" kern="1200" cap="none" spc="-30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２</a:t>
                      </a:r>
                      <a:endParaRPr kumimoji="1" lang="ja-JP" altLang="en-US" sz="1300" b="1" u="none" spc="-300" baseline="30000" dirty="0" smtClean="0">
                        <a:solidFill>
                          <a:schemeClr val="tx1"/>
                        </a:solidFill>
                        <a:latin typeface="メイリオ" panose="020B0604030504040204" pitchFamily="50" charset="-128"/>
                        <a:ea typeface="メイリオ" panose="020B0604030504040204" pitchFamily="50" charset="-128"/>
                      </a:endParaRPr>
                    </a:p>
                  </a:txBody>
                  <a:tcPr marL="72000" marR="72000"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rgbClr val="FEDFE1"/>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en-US" sz="1200" u="none" dirty="0" smtClean="0">
                          <a:latin typeface="メイリオ" panose="020B0604030504040204" pitchFamily="50" charset="-128"/>
                          <a:ea typeface="メイリオ" panose="020B0604030504040204" pitchFamily="50" charset="-128"/>
                        </a:rPr>
                        <a:t>再取得不可</a:t>
                      </a:r>
                    </a:p>
                  </a:txBody>
                  <a:tcPr anchor="ctr">
                    <a:lnL w="12700" cap="flat" cmpd="sng" algn="ctr">
                      <a:solidFill>
                        <a:srgbClr val="DB4D6D"/>
                      </a:solidFill>
                      <a:prstDash val="solid"/>
                      <a:round/>
                      <a:headEnd type="none" w="med" len="med"/>
                      <a:tailEnd type="none" w="med" len="med"/>
                    </a:lnL>
                    <a:lnR w="12700" cap="flat" cmpd="sng" algn="ctr">
                      <a:solidFill>
                        <a:srgbClr val="DB4D6D"/>
                      </a:solidFill>
                      <a:prstDash val="solid"/>
                      <a:round/>
                      <a:headEnd type="none" w="med" len="med"/>
                      <a:tailEnd type="none" w="med" len="med"/>
                    </a:lnR>
                    <a:lnT w="12700" cap="flat" cmpd="sng" algn="ctr">
                      <a:solidFill>
                        <a:srgbClr val="DB4D6D"/>
                      </a:solidFill>
                      <a:prstDash val="solid"/>
                      <a:round/>
                      <a:headEnd type="none" w="med" len="med"/>
                      <a:tailEnd type="none" w="med" len="med"/>
                    </a:lnT>
                    <a:lnB w="12700" cap="flat" cmpd="sng" algn="ctr">
                      <a:solidFill>
                        <a:srgbClr val="DB4D6D"/>
                      </a:solidFill>
                      <a:prstDash val="solid"/>
                      <a:round/>
                      <a:headEnd type="none" w="med" len="med"/>
                      <a:tailEnd type="none" w="med" len="med"/>
                    </a:lnB>
                    <a:solidFill>
                      <a:schemeClr val="bg1"/>
                    </a:solidFill>
                  </a:tcPr>
                </a:tc>
                <a:extLst>
                  <a:ext uri="{0D108BD9-81ED-4DB2-BD59-A6C34878D82A}">
                    <a16:rowId xmlns:a16="http://schemas.microsoft.com/office/drawing/2014/main" val="2240834568"/>
                  </a:ext>
                </a:extLst>
              </a:tr>
            </a:tbl>
          </a:graphicData>
        </a:graphic>
      </p:graphicFrame>
      <p:cxnSp>
        <p:nvCxnSpPr>
          <p:cNvPr id="18" name="直線コネクタ 17">
            <a:extLst>
              <a:ext uri="{FF2B5EF4-FFF2-40B4-BE49-F238E27FC236}">
                <a16:creationId xmlns:a16="http://schemas.microsoft.com/office/drawing/2014/main" id="{A958213C-2BAB-654A-9A34-2E19BA7BD9AF}"/>
              </a:ext>
            </a:extLst>
          </p:cNvPr>
          <p:cNvCxnSpPr>
            <a:cxnSpLocks/>
          </p:cNvCxnSpPr>
          <p:nvPr/>
        </p:nvCxnSpPr>
        <p:spPr>
          <a:xfrm>
            <a:off x="157327" y="1268819"/>
            <a:ext cx="2916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12569" y="5949280"/>
            <a:ext cx="9480861" cy="846386"/>
          </a:xfrm>
          <a:prstGeom prst="rect">
            <a:avLst/>
          </a:prstGeom>
        </p:spPr>
        <p:txBody>
          <a:bodyPr wrap="square">
            <a:spAutoFit/>
          </a:bodyPr>
          <a:lstStyle/>
          <a:p>
            <a:pPr marL="180975" indent="-180975" defTabSz="844083">
              <a:lnSpc>
                <a:spcPct val="110000"/>
              </a:lnSpc>
              <a:spcBef>
                <a:spcPts val="600"/>
              </a:spcBef>
              <a:defRPr/>
            </a:pP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１　</a:t>
            </a:r>
            <a:r>
              <a:rPr lang="ja-JP" altLang="en-US" sz="1000" dirty="0">
                <a:latin typeface="Meiryo UI" panose="020B0604030504040204" pitchFamily="50" charset="-128"/>
                <a:ea typeface="Meiryo UI" panose="020B0604030504040204" pitchFamily="50" charset="-128"/>
              </a:rPr>
              <a:t>１歳（１歳６か月）以降の育児休業について、</a:t>
            </a:r>
            <a:r>
              <a:rPr lang="ja-JP" altLang="en-US" sz="1000" b="1" dirty="0">
                <a:latin typeface="Meiryo UI" panose="020B0604030504040204" pitchFamily="50" charset="-128"/>
                <a:ea typeface="Meiryo UI" panose="020B0604030504040204" pitchFamily="50" charset="-128"/>
              </a:rPr>
              <a:t>期間の途中で配偶者と交代して育児休業を</a:t>
            </a:r>
            <a:r>
              <a:rPr lang="ja-JP" altLang="en-US" sz="1000" b="1" dirty="0" smtClean="0">
                <a:latin typeface="Meiryo UI" panose="020B0604030504040204" pitchFamily="50" charset="-128"/>
                <a:ea typeface="Meiryo UI" panose="020B0604030504040204" pitchFamily="50" charset="-128"/>
              </a:rPr>
              <a:t>開始できるようにする観点</a:t>
            </a:r>
            <a:r>
              <a:rPr lang="ja-JP" altLang="en-US" sz="1000" dirty="0">
                <a:latin typeface="Meiryo UI" panose="020B0604030504040204" pitchFamily="50" charset="-128"/>
                <a:ea typeface="Meiryo UI" panose="020B0604030504040204" pitchFamily="50" charset="-128"/>
              </a:rPr>
              <a:t>から、育休開始日について、１歳（１歳６か月</a:t>
            </a:r>
            <a:r>
              <a:rPr lang="ja-JP" altLang="en-US" sz="1000" dirty="0" smtClean="0">
                <a:latin typeface="Meiryo UI" panose="020B0604030504040204" pitchFamily="50" charset="-128"/>
                <a:ea typeface="Meiryo UI" panose="020B0604030504040204" pitchFamily="50" charset="-128"/>
              </a:rPr>
              <a:t>）時点</a:t>
            </a:r>
            <a:r>
              <a:rPr lang="ja-JP" altLang="en-US" sz="1000" dirty="0">
                <a:latin typeface="Meiryo UI" panose="020B0604030504040204" pitchFamily="50" charset="-128"/>
                <a:ea typeface="Meiryo UI" panose="020B0604030504040204" pitchFamily="50" charset="-128"/>
              </a:rPr>
              <a:t>に</a:t>
            </a:r>
            <a:r>
              <a:rPr lang="ja-JP" altLang="en-US" sz="1000" dirty="0" smtClean="0">
                <a:latin typeface="Meiryo UI" panose="020B0604030504040204" pitchFamily="50" charset="-128"/>
                <a:ea typeface="Meiryo UI" panose="020B0604030504040204" pitchFamily="50" charset="-128"/>
              </a:rPr>
              <a:t>加え、</a:t>
            </a:r>
            <a:r>
              <a:rPr lang="ja-JP" altLang="en-US" sz="1000" dirty="0">
                <a:latin typeface="Meiryo UI" panose="020B0604030504040204" pitchFamily="50" charset="-128"/>
                <a:ea typeface="Meiryo UI" panose="020B0604030504040204" pitchFamily="50" charset="-128"/>
              </a:rPr>
              <a:t>配偶者が１歳（１歳６か月）以降の育児休業を取得している場合には</a:t>
            </a:r>
            <a:r>
              <a:rPr lang="ja-JP" altLang="en-US" sz="1000" dirty="0" smtClean="0">
                <a:latin typeface="Meiryo UI" panose="020B0604030504040204" pitchFamily="50" charset="-128"/>
                <a:ea typeface="Meiryo UI" panose="020B0604030504040204" pitchFamily="50" charset="-128"/>
              </a:rPr>
              <a:t>、その</a:t>
            </a:r>
            <a:r>
              <a:rPr lang="ja-JP" altLang="en-US" sz="1000" b="1" dirty="0" smtClean="0">
                <a:latin typeface="Meiryo UI" panose="020B0604030504040204" pitchFamily="50" charset="-128"/>
                <a:ea typeface="Meiryo UI" panose="020B0604030504040204" pitchFamily="50" charset="-128"/>
              </a:rPr>
              <a:t>配偶者の休業</a:t>
            </a:r>
            <a:r>
              <a:rPr lang="ja-JP" altLang="en-US" sz="1000" b="1" dirty="0">
                <a:latin typeface="Meiryo UI" panose="020B0604030504040204" pitchFamily="50" charset="-128"/>
                <a:ea typeface="Meiryo UI" panose="020B0604030504040204" pitchFamily="50" charset="-128"/>
              </a:rPr>
              <a:t>の終了予定日の翌日以前の日を育児休業開始予定日</a:t>
            </a:r>
            <a:r>
              <a:rPr lang="ja-JP" altLang="en-US" sz="1000" b="1" dirty="0" smtClean="0">
                <a:latin typeface="Meiryo UI" panose="020B0604030504040204" pitchFamily="50" charset="-128"/>
                <a:ea typeface="Meiryo UI" panose="020B0604030504040204" pitchFamily="50" charset="-128"/>
              </a:rPr>
              <a:t>とできるように</a:t>
            </a:r>
            <a:r>
              <a:rPr lang="ja-JP" altLang="en-US" sz="1000" dirty="0" smtClean="0">
                <a:latin typeface="Meiryo UI" panose="020B0604030504040204" pitchFamily="50" charset="-128"/>
                <a:ea typeface="Meiryo UI" panose="020B0604030504040204" pitchFamily="50" charset="-128"/>
              </a:rPr>
              <a:t>なります。</a:t>
            </a:r>
            <a:endParaRPr lang="en-US" altLang="ja-JP" sz="1000" dirty="0" smtClean="0">
              <a:solidFill>
                <a:srgbClr val="FF0000"/>
              </a:solidFill>
              <a:latin typeface="Meiryo UI" panose="020B0604030504040204" pitchFamily="50" charset="-128"/>
              <a:ea typeface="Meiryo UI" panose="020B0604030504040204" pitchFamily="50" charset="-128"/>
            </a:endParaRPr>
          </a:p>
          <a:p>
            <a:pPr marL="180975" indent="-180975" defTabSz="844083">
              <a:lnSpc>
                <a:spcPct val="110000"/>
              </a:lnSpc>
              <a:spcBef>
                <a:spcPts val="600"/>
              </a:spcBef>
              <a:defRPr/>
            </a:pP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２</a:t>
            </a:r>
            <a:r>
              <a:rPr lang="ja-JP" altLang="en-US" sz="1000" dirty="0">
                <a:latin typeface="Meiryo UI" panose="020B0604030504040204" pitchFamily="50" charset="-128"/>
                <a:ea typeface="Meiryo UI" panose="020B0604030504040204" pitchFamily="50" charset="-128"/>
              </a:rPr>
              <a:t>　１歳以降の育児休業が、他の子についての産前・産後休業、産後パパ育休、介護休業または新たな育児休業の開始により育児休業が終了した場合で、産休等の対象だった子等が死亡等したときは、再度育児休業を取得できます</a:t>
            </a:r>
            <a:r>
              <a:rPr lang="ja-JP" altLang="en-US" sz="1000" dirty="0" smtClean="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p:txBody>
      </p:sp>
      <p:sp>
        <p:nvSpPr>
          <p:cNvPr id="20" name="上矢印吹き出し 19">
            <a:extLst>
              <a:ext uri="{FF2B5EF4-FFF2-40B4-BE49-F238E27FC236}">
                <a16:creationId xmlns:a16="http://schemas.microsoft.com/office/drawing/2014/main" id="{45F4111A-66CA-B149-9D2A-FD8BF7749475}"/>
              </a:ext>
            </a:extLst>
          </p:cNvPr>
          <p:cNvSpPr/>
          <p:nvPr/>
        </p:nvSpPr>
        <p:spPr>
          <a:xfrm rot="16200000">
            <a:off x="3932326" y="2134660"/>
            <a:ext cx="961229" cy="1368152"/>
          </a:xfrm>
          <a:prstGeom prst="upArrowCallout">
            <a:avLst>
              <a:gd name="adj1" fmla="val 17591"/>
              <a:gd name="adj2" fmla="val 58275"/>
              <a:gd name="adj3" fmla="val 11435"/>
              <a:gd name="adj4" fmla="val 87967"/>
            </a:avLst>
          </a:prstGeom>
          <a:solidFill>
            <a:srgbClr val="C3E4DF"/>
          </a:solidFill>
          <a:ln w="9525">
            <a:solidFill>
              <a:srgbClr val="00A1D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lIns="36000" tIns="72000" rIns="36000" bIns="36000" rtlCol="0" anchor="ctr"/>
          <a:lstStyle/>
          <a:p>
            <a:r>
              <a:rPr lang="ja-JP" altLang="en-US" sz="1000" b="1" dirty="0">
                <a:solidFill>
                  <a:schemeClr val="tx1"/>
                </a:solidFill>
                <a:latin typeface="Meiryo UI" panose="020B0604030504040204" pitchFamily="50" charset="-128"/>
                <a:ea typeface="Meiryo UI" panose="020B0604030504040204" pitchFamily="50" charset="-128"/>
              </a:rPr>
              <a:t>雇用環境の整備</a:t>
            </a:r>
            <a:r>
              <a:rPr lang="ja-JP" altLang="en-US" sz="1000" dirty="0">
                <a:solidFill>
                  <a:schemeClr val="tx1"/>
                </a:solidFill>
                <a:latin typeface="Meiryo UI" panose="020B0604030504040204" pitchFamily="50" charset="-128"/>
                <a:ea typeface="Meiryo UI" panose="020B0604030504040204" pitchFamily="50" charset="-128"/>
              </a:rPr>
              <a:t>などに</a:t>
            </a:r>
            <a:r>
              <a:rPr lang="ja-JP" altLang="en-US" sz="1000" dirty="0" smtClean="0">
                <a:solidFill>
                  <a:schemeClr val="tx1"/>
                </a:solidFill>
                <a:latin typeface="Meiryo UI" panose="020B0604030504040204" pitchFamily="50" charset="-128"/>
                <a:ea typeface="Meiryo UI" panose="020B0604030504040204" pitchFamily="50" charset="-128"/>
              </a:rPr>
              <a:t>ついて、</a:t>
            </a:r>
            <a:r>
              <a:rPr lang="ja-JP" altLang="en-US" sz="1000" b="1" dirty="0" smtClean="0">
                <a:solidFill>
                  <a:schemeClr val="tx1"/>
                </a:solidFill>
                <a:latin typeface="Meiryo UI" panose="020B0604030504040204" pitchFamily="50" charset="-128"/>
                <a:ea typeface="Meiryo UI" panose="020B0604030504040204" pitchFamily="50" charset="-128"/>
              </a:rPr>
              <a:t>法を上回る</a:t>
            </a:r>
            <a:r>
              <a:rPr lang="ja-JP" altLang="en-US" sz="1000" dirty="0" smtClean="0">
                <a:solidFill>
                  <a:schemeClr val="tx1"/>
                </a:solidFill>
                <a:latin typeface="Meiryo UI" panose="020B0604030504040204" pitchFamily="50" charset="-128"/>
                <a:ea typeface="Meiryo UI" panose="020B0604030504040204" pitchFamily="50" charset="-128"/>
              </a:rPr>
              <a:t>取組を</a:t>
            </a:r>
            <a:r>
              <a:rPr lang="ja-JP" altLang="en-US" sz="1000" b="1" dirty="0" smtClean="0">
                <a:solidFill>
                  <a:schemeClr val="tx1"/>
                </a:solidFill>
                <a:latin typeface="Meiryo UI" panose="020B0604030504040204" pitchFamily="50" charset="-128"/>
                <a:ea typeface="Meiryo UI" panose="020B0604030504040204" pitchFamily="50" charset="-128"/>
              </a:rPr>
              <a:t>労使協定</a:t>
            </a:r>
            <a:r>
              <a:rPr lang="ja-JP" altLang="en-US" sz="1000" dirty="0" smtClean="0">
                <a:solidFill>
                  <a:schemeClr val="tx1"/>
                </a:solidFill>
                <a:latin typeface="Meiryo UI" panose="020B0604030504040204" pitchFamily="50" charset="-128"/>
                <a:ea typeface="Meiryo UI" panose="020B0604030504040204" pitchFamily="50" charset="-128"/>
              </a:rPr>
              <a:t>で定めている場合は、</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１か月前まで</a:t>
            </a:r>
            <a:r>
              <a:rPr lang="ja-JP" altLang="en-US" sz="1000" dirty="0" smtClean="0">
                <a:solidFill>
                  <a:schemeClr val="tx1"/>
                </a:solidFill>
                <a:latin typeface="Meiryo UI" panose="020B0604030504040204" pitchFamily="50" charset="-128"/>
                <a:ea typeface="Meiryo UI" panose="020B0604030504040204" pitchFamily="50" charset="-128"/>
              </a:rPr>
              <a:t>とできる</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4294967295"/>
          </p:nvPr>
        </p:nvSpPr>
        <p:spPr>
          <a:xfrm>
            <a:off x="7565596" y="6513552"/>
            <a:ext cx="2311400" cy="365125"/>
          </a:xfrm>
          <a:prstGeom prst="rect">
            <a:avLst/>
          </a:prstGeom>
        </p:spPr>
        <p:txBody>
          <a:bodyPr vert="horz" lIns="91440" tIns="45720" rIns="91440" bIns="45720" rtlCol="0" anchor="ctr"/>
          <a:lstStyle/>
          <a:p>
            <a:pPr algn="r"/>
            <a:fld id="{32927FFD-3D24-4EC2-AEC8-E83A8D96C0AC}" type="slidenum">
              <a:rPr lang="ja-JP" altLang="en-US" sz="1800">
                <a:solidFill>
                  <a:schemeClr val="tx1"/>
                </a:solidFill>
              </a:rPr>
              <a:pPr algn="r"/>
              <a:t>15</a:t>
            </a:fld>
            <a:endParaRPr lang="ja-JP" altLang="en-US" sz="1800" dirty="0">
              <a:solidFill>
                <a:schemeClr val="tx1"/>
              </a:solidFill>
            </a:endParaRPr>
          </a:p>
        </p:txBody>
      </p:sp>
    </p:spTree>
    <p:extLst>
      <p:ext uri="{BB962C8B-B14F-4D97-AF65-F5344CB8AC3E}">
        <p14:creationId xmlns:p14="http://schemas.microsoft.com/office/powerpoint/2010/main" val="692257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7185248" y="0"/>
            <a:ext cx="2889398" cy="514011"/>
          </a:xfrm>
          <a:prstGeom prst="rect">
            <a:avLst/>
          </a:prstGeom>
          <a:noFill/>
          <a:ln w="12700" cap="flat" cmpd="sng" algn="ctr">
            <a:noFill/>
            <a:prstDash val="sysDot"/>
          </a:ln>
        </p:spPr>
        <p:style>
          <a:lnRef idx="2">
            <a:schemeClr val="accent5">
              <a:shade val="50000"/>
            </a:schemeClr>
          </a:lnRef>
          <a:fillRef idx="1">
            <a:schemeClr val="accent5"/>
          </a:fillRef>
          <a:effectRef idx="0">
            <a:schemeClr val="accent5"/>
          </a:effectRef>
          <a:fontRef idx="minor">
            <a:schemeClr val="lt1"/>
          </a:fontRef>
        </p:style>
        <p:txBody>
          <a:bodyPr vert="horz" lIns="91440" tIns="72000" rIns="91440" bIns="0" rtlCol="0" anchor="ctr">
            <a:noAutofit/>
          </a:bodyPr>
          <a:lstStyle>
            <a:lvl1pPr algn="ctr" defTabSz="914400" rtl="0" eaLnBrk="1" latinLnBrk="0" hangingPunct="1">
              <a:spcBef>
                <a:spcPct val="0"/>
              </a:spcBef>
              <a:buNone/>
              <a:defRPr kumimoji="1" sz="28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ja-JP" altLang="en-US" sz="1800" dirty="0" smtClean="0">
                <a:solidFill>
                  <a:schemeClr val="tx1"/>
                </a:solidFill>
                <a:latin typeface="メイリオ" panose="020B0604030504040204" pitchFamily="50" charset="-128"/>
                <a:ea typeface="メイリオ" panose="020B0604030504040204" pitchFamily="50" charset="-128"/>
              </a:rPr>
              <a:t>（前ページの続き）</a:t>
            </a:r>
            <a:endParaRPr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34" name="スライド番号プレースホルダー 1"/>
          <p:cNvSpPr>
            <a:spLocks noGrp="1"/>
          </p:cNvSpPr>
          <p:nvPr>
            <p:ph type="sldNum" sz="quarter" idx="12"/>
          </p:nvPr>
        </p:nvSpPr>
        <p:spPr>
          <a:xfrm>
            <a:off x="7617296" y="6525344"/>
            <a:ext cx="2311400" cy="365125"/>
          </a:xfrm>
        </p:spPr>
        <p:txBody>
          <a:bodyPr vert="horz" lIns="91440" tIns="45720" rIns="91440" bIns="45720" rtlCol="0" anchor="ctr"/>
          <a:lstStyle/>
          <a:p>
            <a:fld id="{32927FFD-3D24-4EC2-AEC8-E83A8D96C0AC}" type="slidenum">
              <a:rPr lang="ja-JP" altLang="en-US" sz="1800">
                <a:solidFill>
                  <a:schemeClr val="tx1"/>
                </a:solidFill>
              </a:rPr>
              <a:pPr/>
              <a:t>16</a:t>
            </a:fld>
            <a:endParaRPr lang="ja-JP" altLang="en-US" sz="1800" dirty="0">
              <a:solidFill>
                <a:schemeClr val="tx1"/>
              </a:solidFill>
            </a:endParaRPr>
          </a:p>
        </p:txBody>
      </p:sp>
      <p:sp>
        <p:nvSpPr>
          <p:cNvPr id="12" name="正方形/長方形 11"/>
          <p:cNvSpPr/>
          <p:nvPr/>
        </p:nvSpPr>
        <p:spPr>
          <a:xfrm>
            <a:off x="272480" y="1628800"/>
            <a:ext cx="9145016" cy="2808312"/>
          </a:xfrm>
          <a:prstGeom prst="rect">
            <a:avLst/>
          </a:prstGeom>
          <a:solidFill>
            <a:srgbClr val="EFFDFF"/>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nSpc>
                <a:spcPct val="110000"/>
              </a:lnSpc>
              <a:spcBef>
                <a:spcPts val="300"/>
              </a:spcBef>
            </a:pPr>
            <a:endParaRPr lang="en-US" altLang="ja-JP" sz="1300" b="1" dirty="0" smtClean="0">
              <a:solidFill>
                <a:schemeClr val="tx1"/>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1693295" y="473270"/>
            <a:ext cx="684000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600" b="1" spc="80" dirty="0" smtClean="0">
                <a:solidFill>
                  <a:srgbClr val="002060"/>
                </a:solidFill>
                <a:latin typeface="メイリオ" panose="020B0604030504040204" pitchFamily="50" charset="-128"/>
                <a:ea typeface="メイリオ" panose="020B0604030504040204" pitchFamily="50" charset="-128"/>
              </a:rPr>
              <a:t>● 申出期限を１か月前までとする労使協定　</a:t>
            </a:r>
            <a:endParaRPr lang="ja-JP" altLang="en-US" sz="1600" b="1" spc="80" dirty="0">
              <a:solidFill>
                <a:srgbClr val="002060"/>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308146" y="1713204"/>
            <a:ext cx="9181358" cy="2677656"/>
          </a:xfrm>
          <a:prstGeom prst="rect">
            <a:avLst/>
          </a:prstGeom>
          <a:noFill/>
          <a:ln>
            <a:noFill/>
            <a:prstDash val="dash"/>
          </a:ln>
        </p:spPr>
        <p:txBody>
          <a:bodyPr wrap="square" rtlCol="0">
            <a:spAutoFit/>
          </a:bodyPr>
          <a:lstStyle/>
          <a:p>
            <a:pPr>
              <a:lnSpc>
                <a:spcPct val="150000"/>
              </a:lnSpc>
            </a:pPr>
            <a:r>
              <a:rPr lang="ja-JP" altLang="en-US" sz="1300" dirty="0" smtClean="0">
                <a:latin typeface="Meiryo UI" panose="020B0604030504040204" pitchFamily="50" charset="-128"/>
                <a:ea typeface="Meiryo UI" panose="020B0604030504040204" pitchFamily="50" charset="-128"/>
              </a:rPr>
              <a:t>①　次に掲げる措置のうち、２</a:t>
            </a:r>
            <a:r>
              <a:rPr lang="ja-JP" altLang="en-US" sz="1300" b="1" dirty="0" smtClean="0">
                <a:latin typeface="Meiryo UI" panose="020B0604030504040204" pitchFamily="50" charset="-128"/>
                <a:ea typeface="Meiryo UI" panose="020B0604030504040204" pitchFamily="50" charset="-128"/>
              </a:rPr>
              <a:t>以上の措置</a:t>
            </a:r>
            <a:r>
              <a:rPr lang="ja-JP" altLang="en-US" sz="1300" dirty="0" smtClean="0">
                <a:latin typeface="Meiryo UI" panose="020B0604030504040204" pitchFamily="50" charset="-128"/>
                <a:ea typeface="Meiryo UI" panose="020B0604030504040204" pitchFamily="50" charset="-128"/>
              </a:rPr>
              <a:t>を講ずること。</a:t>
            </a:r>
          </a:p>
          <a:p>
            <a:pPr>
              <a:lnSpc>
                <a:spcPct val="150000"/>
              </a:lnSpc>
            </a:pPr>
            <a:r>
              <a:rPr lang="ja-JP" altLang="en-US" sz="1300" dirty="0" smtClean="0">
                <a:latin typeface="Meiryo UI" panose="020B0604030504040204" pitchFamily="50" charset="-128"/>
                <a:ea typeface="Meiryo UI" panose="020B0604030504040204" pitchFamily="50" charset="-128"/>
              </a:rPr>
              <a:t>　　・　雇用する労働者に対する育児休業に係る</a:t>
            </a:r>
            <a:r>
              <a:rPr lang="ja-JP" altLang="en-US" sz="1300" b="1" dirty="0" smtClean="0">
                <a:latin typeface="Meiryo UI" panose="020B0604030504040204" pitchFamily="50" charset="-128"/>
                <a:ea typeface="Meiryo UI" panose="020B0604030504040204" pitchFamily="50" charset="-128"/>
              </a:rPr>
              <a:t>研修</a:t>
            </a:r>
            <a:r>
              <a:rPr lang="ja-JP" altLang="en-US" sz="1300" dirty="0" smtClean="0">
                <a:latin typeface="Meiryo UI" panose="020B0604030504040204" pitchFamily="50" charset="-128"/>
                <a:ea typeface="Meiryo UI" panose="020B0604030504040204" pitchFamily="50" charset="-128"/>
              </a:rPr>
              <a:t>の実施</a:t>
            </a:r>
          </a:p>
          <a:p>
            <a:pPr>
              <a:lnSpc>
                <a:spcPct val="150000"/>
              </a:lnSpc>
            </a:pPr>
            <a:r>
              <a:rPr lang="ja-JP" altLang="en-US" sz="1300" dirty="0" smtClean="0">
                <a:latin typeface="Meiryo UI" panose="020B0604030504040204" pitchFamily="50" charset="-128"/>
                <a:ea typeface="Meiryo UI" panose="020B0604030504040204" pitchFamily="50" charset="-128"/>
              </a:rPr>
              <a:t>　　・　育児休業に関する</a:t>
            </a:r>
            <a:r>
              <a:rPr lang="ja-JP" altLang="en-US" sz="1300" b="1" dirty="0" smtClean="0">
                <a:latin typeface="Meiryo UI" panose="020B0604030504040204" pitchFamily="50" charset="-128"/>
                <a:ea typeface="Meiryo UI" panose="020B0604030504040204" pitchFamily="50" charset="-128"/>
              </a:rPr>
              <a:t>相談体制</a:t>
            </a:r>
            <a:r>
              <a:rPr lang="ja-JP" altLang="en-US" sz="1300" dirty="0" smtClean="0">
                <a:latin typeface="Meiryo UI" panose="020B0604030504040204" pitchFamily="50" charset="-128"/>
                <a:ea typeface="Meiryo UI" panose="020B0604030504040204" pitchFamily="50" charset="-128"/>
              </a:rPr>
              <a:t>の整備</a:t>
            </a:r>
          </a:p>
          <a:p>
            <a:pPr>
              <a:lnSpc>
                <a:spcPct val="150000"/>
              </a:lnSpc>
            </a:pPr>
            <a:r>
              <a:rPr lang="ja-JP" altLang="en-US" sz="1300" dirty="0" smtClean="0">
                <a:latin typeface="Meiryo UI" panose="020B0604030504040204" pitchFamily="50" charset="-128"/>
                <a:ea typeface="Meiryo UI" panose="020B0604030504040204" pitchFamily="50" charset="-128"/>
              </a:rPr>
              <a:t>　　・　雇用する労働者の育児休業の取得に関する</a:t>
            </a:r>
            <a:r>
              <a:rPr lang="ja-JP" altLang="en-US" sz="1300" b="1" dirty="0" smtClean="0">
                <a:latin typeface="Meiryo UI" panose="020B0604030504040204" pitchFamily="50" charset="-128"/>
                <a:ea typeface="Meiryo UI" panose="020B0604030504040204" pitchFamily="50" charset="-128"/>
              </a:rPr>
              <a:t>事例の収集</a:t>
            </a:r>
            <a:r>
              <a:rPr lang="ja-JP" altLang="en-US" sz="1300" dirty="0" smtClean="0">
                <a:latin typeface="Meiryo UI" panose="020B0604030504040204" pitchFamily="50" charset="-128"/>
                <a:ea typeface="Meiryo UI" panose="020B0604030504040204" pitchFamily="50" charset="-128"/>
              </a:rPr>
              <a:t>及び当該</a:t>
            </a:r>
            <a:r>
              <a:rPr lang="ja-JP" altLang="en-US" sz="1300" b="1" dirty="0" smtClean="0">
                <a:latin typeface="Meiryo UI" panose="020B0604030504040204" pitchFamily="50" charset="-128"/>
                <a:ea typeface="Meiryo UI" panose="020B0604030504040204" pitchFamily="50" charset="-128"/>
              </a:rPr>
              <a:t>事例の提供</a:t>
            </a:r>
          </a:p>
          <a:p>
            <a:pPr>
              <a:lnSpc>
                <a:spcPct val="150000"/>
              </a:lnSpc>
            </a:pPr>
            <a:r>
              <a:rPr lang="ja-JP" altLang="en-US" sz="1300" dirty="0" smtClean="0">
                <a:latin typeface="Meiryo UI" panose="020B0604030504040204" pitchFamily="50" charset="-128"/>
                <a:ea typeface="Meiryo UI" panose="020B0604030504040204" pitchFamily="50" charset="-128"/>
              </a:rPr>
              <a:t>　　・　雇用する労働者に対する育児休業に関する</a:t>
            </a:r>
            <a:r>
              <a:rPr lang="ja-JP" altLang="en-US" sz="1300" b="1" dirty="0" smtClean="0">
                <a:latin typeface="Meiryo UI" panose="020B0604030504040204" pitchFamily="50" charset="-128"/>
                <a:ea typeface="Meiryo UI" panose="020B0604030504040204" pitchFamily="50" charset="-128"/>
              </a:rPr>
              <a:t>制度</a:t>
            </a:r>
            <a:r>
              <a:rPr lang="ja-JP" altLang="en-US" sz="1300" dirty="0" smtClean="0">
                <a:latin typeface="Meiryo UI" panose="020B0604030504040204" pitchFamily="50" charset="-128"/>
                <a:ea typeface="Meiryo UI" panose="020B0604030504040204" pitchFamily="50" charset="-128"/>
              </a:rPr>
              <a:t>及び育児休業の</a:t>
            </a:r>
            <a:r>
              <a:rPr lang="ja-JP" altLang="en-US" sz="1300" b="1" dirty="0" smtClean="0">
                <a:latin typeface="Meiryo UI" panose="020B0604030504040204" pitchFamily="50" charset="-128"/>
                <a:ea typeface="Meiryo UI" panose="020B0604030504040204" pitchFamily="50" charset="-128"/>
              </a:rPr>
              <a:t>取得の促進に関する方針の周知</a:t>
            </a:r>
          </a:p>
          <a:p>
            <a:pPr marL="361950" indent="-361950">
              <a:lnSpc>
                <a:spcPct val="150000"/>
              </a:lnSpc>
            </a:pPr>
            <a:r>
              <a:rPr lang="ja-JP" altLang="en-US" sz="1300" dirty="0" smtClean="0">
                <a:latin typeface="Meiryo UI" panose="020B0604030504040204" pitchFamily="50" charset="-128"/>
                <a:ea typeface="Meiryo UI" panose="020B0604030504040204" pitchFamily="50" charset="-128"/>
              </a:rPr>
              <a:t>　　・　育児休業申出をした労働者の育児休業の取得が円滑に行われるようにするための</a:t>
            </a:r>
            <a:r>
              <a:rPr lang="ja-JP" altLang="en-US" sz="1300" b="1" dirty="0" smtClean="0">
                <a:latin typeface="Meiryo UI" panose="020B0604030504040204" pitchFamily="50" charset="-128"/>
                <a:ea typeface="Meiryo UI" panose="020B0604030504040204" pitchFamily="50" charset="-128"/>
              </a:rPr>
              <a:t>業務の配分又は人員の配置</a:t>
            </a:r>
            <a:r>
              <a:rPr lang="ja-JP" altLang="en-US" sz="1300" dirty="0" smtClean="0">
                <a:latin typeface="Meiryo UI" panose="020B0604030504040204" pitchFamily="50" charset="-128"/>
                <a:ea typeface="Meiryo UI" panose="020B0604030504040204" pitchFamily="50" charset="-128"/>
              </a:rPr>
              <a:t>に係る必要な措置</a:t>
            </a:r>
            <a:endParaRPr lang="en-US" altLang="ja-JP" sz="1300" dirty="0" smtClean="0">
              <a:latin typeface="Meiryo UI" panose="020B0604030504040204" pitchFamily="50" charset="-128"/>
              <a:ea typeface="Meiryo UI" panose="020B0604030504040204" pitchFamily="50" charset="-128"/>
            </a:endParaRPr>
          </a:p>
          <a:p>
            <a:pPr marL="361950" indent="-361950">
              <a:lnSpc>
                <a:spcPct val="150000"/>
              </a:lnSpc>
            </a:pPr>
            <a:endParaRPr lang="ja-JP" altLang="en-US" sz="400" dirty="0" smtClean="0">
              <a:latin typeface="Meiryo UI" panose="020B0604030504040204" pitchFamily="50" charset="-128"/>
              <a:ea typeface="Meiryo UI" panose="020B0604030504040204" pitchFamily="50" charset="-128"/>
            </a:endParaRPr>
          </a:p>
          <a:p>
            <a:pPr>
              <a:lnSpc>
                <a:spcPct val="150000"/>
              </a:lnSpc>
            </a:pPr>
            <a:r>
              <a:rPr lang="ja-JP" altLang="en-US" sz="1300" dirty="0" smtClean="0">
                <a:latin typeface="Meiryo UI" panose="020B0604030504040204" pitchFamily="50" charset="-128"/>
                <a:ea typeface="Meiryo UI" panose="020B0604030504040204" pitchFamily="50" charset="-128"/>
              </a:rPr>
              <a:t>②　育児休業の取得に関する</a:t>
            </a:r>
            <a:r>
              <a:rPr lang="ja-JP" altLang="en-US" sz="1300" b="1" u="sng" dirty="0" smtClean="0">
                <a:latin typeface="Meiryo UI" panose="020B0604030504040204" pitchFamily="50" charset="-128"/>
                <a:ea typeface="Meiryo UI" panose="020B0604030504040204" pitchFamily="50" charset="-128"/>
              </a:rPr>
              <a:t>定量的な目標</a:t>
            </a:r>
            <a:r>
              <a:rPr lang="ja-JP" altLang="en-US" sz="1300" b="1" dirty="0" smtClean="0">
                <a:latin typeface="Meiryo UI" panose="020B0604030504040204" pitchFamily="50" charset="-128"/>
                <a:ea typeface="Meiryo UI" panose="020B0604030504040204" pitchFamily="50" charset="-128"/>
              </a:rPr>
              <a:t>を設定</a:t>
            </a:r>
            <a:r>
              <a:rPr lang="ja-JP" altLang="en-US" sz="1300" dirty="0" smtClean="0">
                <a:latin typeface="Meiryo UI" panose="020B0604030504040204" pitchFamily="50" charset="-128"/>
                <a:ea typeface="Meiryo UI" panose="020B0604030504040204" pitchFamily="50" charset="-128"/>
              </a:rPr>
              <a:t>し、育児休業の</a:t>
            </a:r>
            <a:r>
              <a:rPr lang="ja-JP" altLang="en-US" sz="1300" b="1" dirty="0" smtClean="0">
                <a:latin typeface="Meiryo UI" panose="020B0604030504040204" pitchFamily="50" charset="-128"/>
                <a:ea typeface="Meiryo UI" panose="020B0604030504040204" pitchFamily="50" charset="-128"/>
              </a:rPr>
              <a:t>取得の促進に関する方針を周知</a:t>
            </a:r>
            <a:r>
              <a:rPr lang="ja-JP" altLang="en-US" sz="1300" dirty="0" smtClean="0">
                <a:latin typeface="Meiryo UI" panose="020B0604030504040204" pitchFamily="50" charset="-128"/>
                <a:ea typeface="Meiryo UI" panose="020B0604030504040204" pitchFamily="50" charset="-128"/>
              </a:rPr>
              <a:t>すること。</a:t>
            </a:r>
          </a:p>
          <a:p>
            <a:pPr>
              <a:lnSpc>
                <a:spcPct val="150000"/>
              </a:lnSpc>
            </a:pPr>
            <a:endParaRPr lang="en-US" altLang="ja-JP" sz="400" dirty="0" smtClean="0">
              <a:latin typeface="Meiryo UI" panose="020B0604030504040204" pitchFamily="50" charset="-128"/>
              <a:ea typeface="Meiryo UI" panose="020B0604030504040204" pitchFamily="50" charset="-128"/>
            </a:endParaRPr>
          </a:p>
          <a:p>
            <a:pPr marL="180975" indent="-180975">
              <a:lnSpc>
                <a:spcPct val="150000"/>
              </a:lnSpc>
            </a:pPr>
            <a:r>
              <a:rPr lang="ja-JP" altLang="en-US" sz="1300" dirty="0" smtClean="0">
                <a:latin typeface="Meiryo UI" panose="020B0604030504040204" pitchFamily="50" charset="-128"/>
                <a:ea typeface="Meiryo UI" panose="020B0604030504040204" pitchFamily="50" charset="-128"/>
              </a:rPr>
              <a:t>③　育児休業申出に係る当該労働者の意向を確認するための措置を講じた上で、その</a:t>
            </a:r>
            <a:r>
              <a:rPr lang="ja-JP" altLang="en-US" sz="1300" b="1" u="sng" dirty="0" smtClean="0">
                <a:latin typeface="Meiryo UI" panose="020B0604030504040204" pitchFamily="50" charset="-128"/>
                <a:ea typeface="Meiryo UI" panose="020B0604030504040204" pitchFamily="50" charset="-128"/>
              </a:rPr>
              <a:t>意向を把握するための取組</a:t>
            </a:r>
            <a:r>
              <a:rPr lang="ja-JP" altLang="en-US" sz="1300" dirty="0" smtClean="0">
                <a:latin typeface="Meiryo UI" panose="020B0604030504040204" pitchFamily="50" charset="-128"/>
                <a:ea typeface="Meiryo UI" panose="020B0604030504040204" pitchFamily="50" charset="-128"/>
              </a:rPr>
              <a:t>を行うこと。</a:t>
            </a:r>
            <a:endParaRPr lang="en-US" altLang="ja-JP" sz="1300" dirty="0">
              <a:latin typeface="Meiryo UI" panose="020B0604030504040204" pitchFamily="50" charset="-128"/>
              <a:ea typeface="Meiryo UI" panose="020B0604030504040204" pitchFamily="50" charset="-128"/>
            </a:endParaRPr>
          </a:p>
        </p:txBody>
      </p:sp>
      <p:sp>
        <p:nvSpPr>
          <p:cNvPr id="2" name="正方形/長方形 1"/>
          <p:cNvSpPr/>
          <p:nvPr/>
        </p:nvSpPr>
        <p:spPr>
          <a:xfrm>
            <a:off x="1718039" y="791005"/>
            <a:ext cx="7699457"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労使協定</a:t>
            </a:r>
            <a:r>
              <a:rPr lang="ja-JP" altLang="en-US" sz="1400" dirty="0">
                <a:latin typeface="Meiryo UI" panose="020B0604030504040204" pitchFamily="50" charset="-128"/>
                <a:ea typeface="Meiryo UI" panose="020B0604030504040204" pitchFamily="50" charset="-128"/>
              </a:rPr>
              <a:t>で定めることにより、原則２週間前までとする出生時育児休業の申出期限を現行の育児休業と同様に</a:t>
            </a:r>
            <a:r>
              <a:rPr lang="ja-JP" altLang="en-US" sz="1400" b="1" dirty="0">
                <a:latin typeface="Meiryo UI" panose="020B0604030504040204" pitchFamily="50" charset="-128"/>
                <a:ea typeface="Meiryo UI" panose="020B0604030504040204" pitchFamily="50" charset="-128"/>
              </a:rPr>
              <a:t>１か月前までとしてよいこととする、職場環境の整備等の措置</a:t>
            </a:r>
            <a:r>
              <a:rPr lang="ja-JP" altLang="en-US" sz="1400" dirty="0" smtClean="0">
                <a:latin typeface="Meiryo UI" panose="020B0604030504040204" pitchFamily="50" charset="-128"/>
                <a:ea typeface="Meiryo UI" panose="020B0604030504040204" pitchFamily="50" charset="-128"/>
              </a:rPr>
              <a:t>は、次の①～③。</a:t>
            </a:r>
            <a:endParaRPr lang="en-US" altLang="ja-JP" sz="1400" dirty="0">
              <a:latin typeface="Meiryo UI" panose="020B0604030504040204" pitchFamily="50" charset="-128"/>
              <a:ea typeface="Meiryo UI" panose="020B0604030504040204" pitchFamily="50" charset="-128"/>
            </a:endParaRPr>
          </a:p>
        </p:txBody>
      </p:sp>
      <p:sp>
        <p:nvSpPr>
          <p:cNvPr id="5" name="角丸四角形吹き出し 4"/>
          <p:cNvSpPr/>
          <p:nvPr/>
        </p:nvSpPr>
        <p:spPr>
          <a:xfrm>
            <a:off x="5349044" y="4804872"/>
            <a:ext cx="4500500" cy="1720472"/>
          </a:xfrm>
          <a:prstGeom prst="wedgeRoundRectCallout">
            <a:avLst>
              <a:gd name="adj1" fmla="val -9636"/>
              <a:gd name="adj2" fmla="val -78004"/>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正方形/長方形 21"/>
          <p:cNvSpPr/>
          <p:nvPr/>
        </p:nvSpPr>
        <p:spPr>
          <a:xfrm>
            <a:off x="5349044" y="4851124"/>
            <a:ext cx="4536504" cy="1615827"/>
          </a:xfrm>
          <a:prstGeom prst="rect">
            <a:avLst/>
          </a:prstGeom>
        </p:spPr>
        <p:txBody>
          <a:bodyPr wrap="square">
            <a:spAutoFit/>
          </a:bodyPr>
          <a:lstStyle/>
          <a:p>
            <a:pPr marL="265113" indent="-265113">
              <a:lnSpc>
                <a:spcPct val="150000"/>
              </a:lnSpc>
            </a:pPr>
            <a:r>
              <a:rPr lang="ja-JP" altLang="en-US" sz="1100" dirty="0" smtClean="0">
                <a:latin typeface="Meiryo UI" panose="020B0604030504040204" pitchFamily="50" charset="-128"/>
                <a:ea typeface="Meiryo UI" panose="020B0604030504040204" pitchFamily="50" charset="-128"/>
              </a:rPr>
              <a:t>　・　妊娠・出産の申出があった場合に</a:t>
            </a:r>
            <a:r>
              <a:rPr lang="ja-JP" altLang="en-US" sz="1100" b="1" dirty="0" smtClean="0">
                <a:latin typeface="Meiryo UI" panose="020B0604030504040204" pitchFamily="50" charset="-128"/>
                <a:ea typeface="Meiryo UI" panose="020B0604030504040204" pitchFamily="50" charset="-128"/>
              </a:rPr>
              <a:t>意向確認の措置</a:t>
            </a:r>
            <a:r>
              <a:rPr lang="ja-JP" altLang="en-US" sz="1100" dirty="0" smtClean="0">
                <a:latin typeface="Meiryo UI" panose="020B0604030504040204" pitchFamily="50" charset="-128"/>
                <a:ea typeface="Meiryo UI" panose="020B0604030504040204" pitchFamily="50" charset="-128"/>
              </a:rPr>
              <a:t>を行うことは、この労使協定の締結にかかわらず、</a:t>
            </a:r>
            <a:r>
              <a:rPr lang="ja-JP" altLang="en-US" sz="1100" b="1" dirty="0" smtClean="0">
                <a:latin typeface="Meiryo UI" panose="020B0604030504040204" pitchFamily="50" charset="-128"/>
                <a:ea typeface="Meiryo UI" panose="020B0604030504040204" pitchFamily="50" charset="-128"/>
              </a:rPr>
              <a:t>法律上の義務</a:t>
            </a:r>
            <a:r>
              <a:rPr lang="ja-JP" altLang="en-US" sz="1100" dirty="0" smtClean="0">
                <a:latin typeface="Meiryo UI" panose="020B0604030504040204" pitchFamily="50" charset="-128"/>
                <a:ea typeface="Meiryo UI" panose="020B0604030504040204" pitchFamily="50" charset="-128"/>
              </a:rPr>
              <a:t>になります（</a:t>
            </a:r>
            <a:r>
              <a:rPr lang="en-US" altLang="ja-JP" sz="1100" dirty="0" smtClean="0">
                <a:latin typeface="Meiryo UI" panose="020B0604030504040204" pitchFamily="50" charset="-128"/>
                <a:ea typeface="Meiryo UI" panose="020B0604030504040204" pitchFamily="50" charset="-128"/>
              </a:rPr>
              <a:t>p11</a:t>
            </a:r>
            <a:r>
              <a:rPr lang="ja-JP" altLang="en-US" sz="1100" dirty="0" smtClean="0">
                <a:latin typeface="Meiryo UI" panose="020B0604030504040204" pitchFamily="50" charset="-128"/>
                <a:ea typeface="Meiryo UI" panose="020B0604030504040204" pitchFamily="50" charset="-128"/>
              </a:rPr>
              <a:t>参照）。</a:t>
            </a:r>
            <a:endParaRPr lang="en-US" altLang="ja-JP" sz="1100" dirty="0" smtClean="0">
              <a:latin typeface="Meiryo UI" panose="020B0604030504040204" pitchFamily="50" charset="-128"/>
              <a:ea typeface="Meiryo UI" panose="020B0604030504040204" pitchFamily="50" charset="-128"/>
            </a:endParaRPr>
          </a:p>
          <a:p>
            <a:pPr marL="265113" indent="-265113">
              <a:lnSpc>
                <a:spcPct val="150000"/>
              </a:lnSpc>
            </a:pPr>
            <a:r>
              <a:rPr lang="ja-JP" altLang="en-US" sz="1100" dirty="0" smtClean="0">
                <a:latin typeface="Meiryo UI" panose="020B0604030504040204" pitchFamily="50" charset="-128"/>
                <a:ea typeface="Meiryo UI" panose="020B0604030504040204" pitchFamily="50" charset="-128"/>
              </a:rPr>
              <a:t>　・　ここの「</a:t>
            </a:r>
            <a:r>
              <a:rPr lang="ja-JP" altLang="en-US" sz="1100" b="1" dirty="0" smtClean="0">
                <a:latin typeface="Meiryo UI" panose="020B0604030504040204" pitchFamily="50" charset="-128"/>
                <a:ea typeface="Meiryo UI" panose="020B0604030504040204" pitchFamily="50" charset="-128"/>
              </a:rPr>
              <a:t>意向を把握するための取組</a:t>
            </a:r>
            <a:r>
              <a:rPr lang="ja-JP" altLang="en-US" sz="1100" dirty="0" smtClean="0">
                <a:latin typeface="Meiryo UI" panose="020B0604030504040204" pitchFamily="50" charset="-128"/>
                <a:ea typeface="Meiryo UI" panose="020B0604030504040204" pitchFamily="50" charset="-128"/>
              </a:rPr>
              <a:t>」は、法律上の義務を上回る取組とすることが必要で</a:t>
            </a:r>
            <a:r>
              <a:rPr lang="ja-JP" altLang="en-US" sz="1100" dirty="0">
                <a:latin typeface="Meiryo UI" panose="020B0604030504040204" pitchFamily="50" charset="-128"/>
                <a:ea typeface="Meiryo UI" panose="020B0604030504040204" pitchFamily="50" charset="-128"/>
              </a:rPr>
              <a:t>あり、最初の意向確認のための</a:t>
            </a:r>
            <a:r>
              <a:rPr lang="ja-JP" altLang="en-US" sz="1100" dirty="0" smtClean="0">
                <a:latin typeface="Meiryo UI" panose="020B0604030504040204" pitchFamily="50" charset="-128"/>
                <a:ea typeface="Meiryo UI" panose="020B0604030504040204" pitchFamily="50" charset="-128"/>
              </a:rPr>
              <a:t>措置の後</a:t>
            </a:r>
            <a:r>
              <a:rPr lang="ja-JP" altLang="en-US" sz="1100" dirty="0">
                <a:latin typeface="Meiryo UI" panose="020B0604030504040204" pitchFamily="50" charset="-128"/>
                <a:ea typeface="Meiryo UI" panose="020B0604030504040204" pitchFamily="50" charset="-128"/>
              </a:rPr>
              <a:t>に、返事がないような</a:t>
            </a:r>
            <a:r>
              <a:rPr lang="ja-JP" altLang="en-US" sz="1100" dirty="0" smtClean="0">
                <a:latin typeface="Meiryo UI" panose="020B0604030504040204" pitchFamily="50" charset="-128"/>
                <a:ea typeface="Meiryo UI" panose="020B0604030504040204" pitchFamily="50" charset="-128"/>
              </a:rPr>
              <a:t>場合は、</a:t>
            </a:r>
            <a:r>
              <a:rPr lang="ja-JP" altLang="en-US" sz="1100" b="1" dirty="0" smtClean="0">
                <a:latin typeface="Meiryo UI" panose="020B0604030504040204" pitchFamily="50" charset="-128"/>
                <a:ea typeface="Meiryo UI" panose="020B0604030504040204" pitchFamily="50" charset="-128"/>
              </a:rPr>
              <a:t>リマインド</a:t>
            </a:r>
            <a:r>
              <a:rPr lang="ja-JP" altLang="en-US" sz="1100" b="1" dirty="0">
                <a:latin typeface="Meiryo UI" panose="020B0604030504040204" pitchFamily="50" charset="-128"/>
                <a:ea typeface="Meiryo UI" panose="020B0604030504040204" pitchFamily="50" charset="-128"/>
              </a:rPr>
              <a:t>を少なくとも</a:t>
            </a:r>
            <a:r>
              <a:rPr lang="en-US" altLang="ja-JP" sz="1100" b="1" dirty="0">
                <a:latin typeface="Meiryo UI" panose="020B0604030504040204" pitchFamily="50" charset="-128"/>
                <a:ea typeface="Meiryo UI" panose="020B0604030504040204" pitchFamily="50" charset="-128"/>
              </a:rPr>
              <a:t>1 </a:t>
            </a:r>
            <a:r>
              <a:rPr lang="ja-JP" altLang="en-US" sz="1100" b="1" dirty="0">
                <a:latin typeface="Meiryo UI" panose="020B0604030504040204" pitchFamily="50" charset="-128"/>
                <a:ea typeface="Meiryo UI" panose="020B0604030504040204" pitchFamily="50" charset="-128"/>
              </a:rPr>
              <a:t>回は</a:t>
            </a:r>
            <a:r>
              <a:rPr lang="ja-JP" altLang="en-US" sz="1100" b="1" dirty="0" smtClean="0">
                <a:latin typeface="Meiryo UI" panose="020B0604030504040204" pitchFamily="50" charset="-128"/>
                <a:ea typeface="Meiryo UI" panose="020B0604030504040204" pitchFamily="50" charset="-128"/>
              </a:rPr>
              <a:t>行うことが必要</a:t>
            </a:r>
            <a:r>
              <a:rPr lang="ja-JP" altLang="en-US" sz="1100" dirty="0" smtClean="0">
                <a:latin typeface="Meiryo UI" panose="020B0604030504040204" pitchFamily="50" charset="-128"/>
                <a:ea typeface="Meiryo UI" panose="020B0604030504040204" pitchFamily="50" charset="-128"/>
              </a:rPr>
              <a:t>です（そこ</a:t>
            </a:r>
            <a:r>
              <a:rPr lang="ja-JP" altLang="en-US" sz="1100" dirty="0">
                <a:latin typeface="Meiryo UI" panose="020B0604030504040204" pitchFamily="50" charset="-128"/>
                <a:ea typeface="Meiryo UI" panose="020B0604030504040204" pitchFamily="50" charset="-128"/>
              </a:rPr>
              <a:t>で</a:t>
            </a:r>
            <a:r>
              <a:rPr lang="ja-JP" altLang="en-US" sz="1100" dirty="0" smtClean="0">
                <a:latin typeface="Meiryo UI" panose="020B0604030504040204" pitchFamily="50" charset="-128"/>
                <a:ea typeface="Meiryo UI" panose="020B0604030504040204" pitchFamily="50" charset="-128"/>
              </a:rPr>
              <a:t>、労働者から「まだ決められない」などの場合は</a:t>
            </a:r>
            <a:r>
              <a:rPr lang="ja-JP" altLang="en-US" sz="1100" dirty="0">
                <a:latin typeface="Meiryo UI" panose="020B0604030504040204" pitchFamily="50" charset="-128"/>
                <a:ea typeface="Meiryo UI" panose="020B0604030504040204" pitchFamily="50" charset="-128"/>
              </a:rPr>
              <a:t>、未定と</a:t>
            </a:r>
            <a:r>
              <a:rPr lang="ja-JP" altLang="en-US" sz="1100" dirty="0" smtClean="0">
                <a:latin typeface="Meiryo UI" panose="020B0604030504040204" pitchFamily="50" charset="-128"/>
                <a:ea typeface="Meiryo UI" panose="020B0604030504040204" pitchFamily="50" charset="-128"/>
              </a:rPr>
              <a:t>いう形</a:t>
            </a:r>
            <a:r>
              <a:rPr lang="ja-JP" altLang="en-US" sz="1100" dirty="0">
                <a:latin typeface="Meiryo UI" panose="020B0604030504040204" pitchFamily="50" charset="-128"/>
                <a:ea typeface="Meiryo UI" panose="020B0604030504040204" pitchFamily="50" charset="-128"/>
              </a:rPr>
              <a:t>で</a:t>
            </a:r>
            <a:r>
              <a:rPr lang="ja-JP" altLang="en-US" sz="1100" dirty="0" smtClean="0">
                <a:latin typeface="Meiryo UI" panose="020B0604030504040204" pitchFamily="50" charset="-128"/>
                <a:ea typeface="Meiryo UI" panose="020B0604030504040204" pitchFamily="50" charset="-128"/>
              </a:rPr>
              <a:t>把握）。</a:t>
            </a:r>
            <a:endParaRPr lang="en-US" altLang="ja-JP" sz="1100" dirty="0">
              <a:latin typeface="Meiryo UI" panose="020B0604030504040204" pitchFamily="50" charset="-128"/>
              <a:ea typeface="Meiryo UI" panose="020B0604030504040204" pitchFamily="50" charset="-128"/>
            </a:endParaRPr>
          </a:p>
        </p:txBody>
      </p:sp>
      <p:sp>
        <p:nvSpPr>
          <p:cNvPr id="3" name="角丸四角形吹き出し 2"/>
          <p:cNvSpPr/>
          <p:nvPr/>
        </p:nvSpPr>
        <p:spPr>
          <a:xfrm>
            <a:off x="272480" y="5013176"/>
            <a:ext cx="1512168" cy="1152128"/>
          </a:xfrm>
          <a:prstGeom prst="wedgeRoundRectCallout">
            <a:avLst>
              <a:gd name="adj1" fmla="val -27546"/>
              <a:gd name="adj2" fmla="val -91206"/>
              <a:gd name="adj3" fmla="val 16667"/>
            </a:avLst>
          </a:prstGeom>
          <a:solidFill>
            <a:schemeClr val="bg1"/>
          </a:solid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7" name="正方形/長方形 16"/>
          <p:cNvSpPr/>
          <p:nvPr/>
        </p:nvSpPr>
        <p:spPr>
          <a:xfrm>
            <a:off x="326317" y="5119107"/>
            <a:ext cx="1404494" cy="923330"/>
          </a:xfrm>
          <a:prstGeom prst="rect">
            <a:avLst/>
          </a:prstGeom>
        </p:spPr>
        <p:txBody>
          <a:bodyPr wrap="square">
            <a:spAutoFit/>
          </a:bodyPr>
          <a:lstStyle/>
          <a:p>
            <a:pPr>
              <a:lnSpc>
                <a:spcPct val="150000"/>
              </a:lnSpc>
            </a:pPr>
            <a:r>
              <a:rPr lang="ja-JP" altLang="en-US" sz="1200" dirty="0" smtClean="0">
                <a:latin typeface="Meiryo UI" panose="020B0604030504040204" pitchFamily="50" charset="-128"/>
                <a:ea typeface="Meiryo UI" panose="020B0604030504040204" pitchFamily="50" charset="-128"/>
              </a:rPr>
              <a:t>ここの「育児休業」には、産後パパ育休も含まれます。</a:t>
            </a:r>
            <a:endParaRPr lang="en-US" altLang="ja-JP" sz="1200" dirty="0">
              <a:latin typeface="Meiryo UI" panose="020B0604030504040204" pitchFamily="50" charset="-128"/>
              <a:ea typeface="Meiryo UI" panose="020B0604030504040204" pitchFamily="50" charset="-128"/>
            </a:endParaRPr>
          </a:p>
        </p:txBody>
      </p:sp>
      <p:sp>
        <p:nvSpPr>
          <p:cNvPr id="16" name="上矢印吹き出し 15">
            <a:extLst>
              <a:ext uri="{FF2B5EF4-FFF2-40B4-BE49-F238E27FC236}">
                <a16:creationId xmlns:a16="http://schemas.microsoft.com/office/drawing/2014/main" id="{45F4111A-66CA-B149-9D2A-FD8BF7749475}"/>
              </a:ext>
            </a:extLst>
          </p:cNvPr>
          <p:cNvSpPr/>
          <p:nvPr/>
        </p:nvSpPr>
        <p:spPr>
          <a:xfrm rot="16200000">
            <a:off x="379197" y="-33286"/>
            <a:ext cx="961229" cy="1368150"/>
          </a:xfrm>
          <a:prstGeom prst="upArrowCallout">
            <a:avLst>
              <a:gd name="adj1" fmla="val 17591"/>
              <a:gd name="adj2" fmla="val 58275"/>
              <a:gd name="adj3" fmla="val 11435"/>
              <a:gd name="adj4" fmla="val 88624"/>
            </a:avLst>
          </a:prstGeom>
          <a:solidFill>
            <a:srgbClr val="C3E4DF"/>
          </a:solidFill>
          <a:ln w="9525">
            <a:solidFill>
              <a:srgbClr val="00A1D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lIns="36000" tIns="72000" rIns="36000" bIns="36000" rtlCol="0" anchor="ctr"/>
          <a:lstStyle/>
          <a:p>
            <a:r>
              <a:rPr lang="ja-JP" altLang="en-US" sz="1000" b="1" dirty="0">
                <a:solidFill>
                  <a:schemeClr val="tx1"/>
                </a:solidFill>
                <a:latin typeface="Meiryo UI" panose="020B0604030504040204" pitchFamily="50" charset="-128"/>
                <a:ea typeface="Meiryo UI" panose="020B0604030504040204" pitchFamily="50" charset="-128"/>
              </a:rPr>
              <a:t>雇用環境の整備</a:t>
            </a:r>
            <a:r>
              <a:rPr lang="ja-JP" altLang="en-US" sz="1000" dirty="0">
                <a:solidFill>
                  <a:schemeClr val="tx1"/>
                </a:solidFill>
                <a:latin typeface="Meiryo UI" panose="020B0604030504040204" pitchFamily="50" charset="-128"/>
                <a:ea typeface="Meiryo UI" panose="020B0604030504040204" pitchFamily="50" charset="-128"/>
              </a:rPr>
              <a:t>などに</a:t>
            </a:r>
            <a:r>
              <a:rPr lang="ja-JP" altLang="en-US" sz="1000" dirty="0" smtClean="0">
                <a:solidFill>
                  <a:schemeClr val="tx1"/>
                </a:solidFill>
                <a:latin typeface="Meiryo UI" panose="020B0604030504040204" pitchFamily="50" charset="-128"/>
                <a:ea typeface="Meiryo UI" panose="020B0604030504040204" pitchFamily="50" charset="-128"/>
              </a:rPr>
              <a:t>ついて、</a:t>
            </a:r>
            <a:r>
              <a:rPr lang="ja-JP" altLang="en-US" sz="1000" b="1" dirty="0" smtClean="0">
                <a:solidFill>
                  <a:schemeClr val="tx1"/>
                </a:solidFill>
                <a:latin typeface="Meiryo UI" panose="020B0604030504040204" pitchFamily="50" charset="-128"/>
                <a:ea typeface="Meiryo UI" panose="020B0604030504040204" pitchFamily="50" charset="-128"/>
              </a:rPr>
              <a:t>法を上回る</a:t>
            </a:r>
            <a:r>
              <a:rPr lang="ja-JP" altLang="en-US" sz="1000" dirty="0" smtClean="0">
                <a:solidFill>
                  <a:schemeClr val="tx1"/>
                </a:solidFill>
                <a:latin typeface="Meiryo UI" panose="020B0604030504040204" pitchFamily="50" charset="-128"/>
                <a:ea typeface="Meiryo UI" panose="020B0604030504040204" pitchFamily="50" charset="-128"/>
              </a:rPr>
              <a:t>取組を</a:t>
            </a:r>
            <a:r>
              <a:rPr lang="ja-JP" altLang="en-US" sz="1000" b="1" dirty="0" smtClean="0">
                <a:solidFill>
                  <a:schemeClr val="tx1"/>
                </a:solidFill>
                <a:latin typeface="Meiryo UI" panose="020B0604030504040204" pitchFamily="50" charset="-128"/>
                <a:ea typeface="Meiryo UI" panose="020B0604030504040204" pitchFamily="50" charset="-128"/>
              </a:rPr>
              <a:t>労使協定</a:t>
            </a:r>
            <a:r>
              <a:rPr lang="ja-JP" altLang="en-US" sz="1000" dirty="0" smtClean="0">
                <a:solidFill>
                  <a:schemeClr val="tx1"/>
                </a:solidFill>
                <a:latin typeface="Meiryo UI" panose="020B0604030504040204" pitchFamily="50" charset="-128"/>
                <a:ea typeface="Meiryo UI" panose="020B0604030504040204" pitchFamily="50" charset="-128"/>
              </a:rPr>
              <a:t>で定めている場合は、</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１か月前まで</a:t>
            </a:r>
            <a:r>
              <a:rPr lang="ja-JP" altLang="en-US" sz="1000" dirty="0" smtClean="0">
                <a:solidFill>
                  <a:schemeClr val="tx1"/>
                </a:solidFill>
                <a:latin typeface="Meiryo UI" panose="020B0604030504040204" pitchFamily="50" charset="-128"/>
                <a:ea typeface="Meiryo UI" panose="020B0604030504040204" pitchFamily="50" charset="-128"/>
              </a:rPr>
              <a:t>とできる</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8" name="角丸四角形吹き出し 17"/>
          <p:cNvSpPr/>
          <p:nvPr/>
        </p:nvSpPr>
        <p:spPr>
          <a:xfrm>
            <a:off x="2072680" y="4836091"/>
            <a:ext cx="3096344" cy="1630860"/>
          </a:xfrm>
          <a:prstGeom prst="wedgeRoundRectCallout">
            <a:avLst>
              <a:gd name="adj1" fmla="val -20821"/>
              <a:gd name="adj2" fmla="val -101387"/>
              <a:gd name="adj3" fmla="val 16667"/>
            </a:avLst>
          </a:prstGeom>
          <a:noFill/>
          <a:ln w="31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9" name="正方形/長方形 18"/>
          <p:cNvSpPr/>
          <p:nvPr/>
        </p:nvSpPr>
        <p:spPr>
          <a:xfrm>
            <a:off x="2024508" y="4875304"/>
            <a:ext cx="3052613" cy="1615827"/>
          </a:xfrm>
          <a:prstGeom prst="rect">
            <a:avLst/>
          </a:prstGeom>
        </p:spPr>
        <p:txBody>
          <a:bodyPr wrap="square">
            <a:spAutoFit/>
          </a:bodyPr>
          <a:lstStyle/>
          <a:p>
            <a:pPr marL="265113" indent="-265113">
              <a:lnSpc>
                <a:spcPct val="150000"/>
              </a:lnSpc>
            </a:pPr>
            <a:r>
              <a:rPr lang="ja-JP" altLang="en-US" sz="1100" dirty="0" smtClean="0">
                <a:latin typeface="Meiryo UI" panose="020B0604030504040204" pitchFamily="50" charset="-128"/>
                <a:ea typeface="Meiryo UI" panose="020B0604030504040204" pitchFamily="50" charset="-128"/>
              </a:rPr>
              <a:t>　・　「定量的な目標」は「数値目標」を意味します。</a:t>
            </a:r>
            <a:endParaRPr lang="en-US" altLang="ja-JP" sz="1100" dirty="0" smtClean="0">
              <a:latin typeface="Meiryo UI" panose="020B0604030504040204" pitchFamily="50" charset="-128"/>
              <a:ea typeface="Meiryo UI" panose="020B0604030504040204" pitchFamily="50" charset="-128"/>
            </a:endParaRPr>
          </a:p>
          <a:p>
            <a:pPr marL="265113" indent="-265113">
              <a:lnSpc>
                <a:spcPct val="150000"/>
              </a:lnSpc>
            </a:pPr>
            <a:r>
              <a:rPr lang="ja-JP" altLang="en-US" sz="1100" dirty="0" smtClean="0">
                <a:latin typeface="Meiryo UI" panose="020B0604030504040204" pitchFamily="50" charset="-128"/>
                <a:ea typeface="Meiryo UI" panose="020B0604030504040204" pitchFamily="50" charset="-128"/>
              </a:rPr>
              <a:t>　・　</a:t>
            </a:r>
            <a:r>
              <a:rPr lang="ja-JP" altLang="en-US" sz="1100" dirty="0">
                <a:latin typeface="Meiryo UI" panose="020B0604030504040204" pitchFamily="50" charset="-128"/>
                <a:ea typeface="Meiryo UI" panose="020B0604030504040204" pitchFamily="50" charset="-128"/>
              </a:rPr>
              <a:t>法に基づく育児休業の取得率の</a:t>
            </a:r>
            <a:r>
              <a:rPr lang="ja-JP" altLang="en-US" sz="1100" dirty="0" smtClean="0">
                <a:latin typeface="Meiryo UI" panose="020B0604030504040204" pitchFamily="50" charset="-128"/>
                <a:ea typeface="Meiryo UI" panose="020B0604030504040204" pitchFamily="50" charset="-128"/>
              </a:rPr>
              <a:t>ほか、企業</a:t>
            </a:r>
            <a:r>
              <a:rPr lang="ja-JP" altLang="en-US" sz="1100" dirty="0">
                <a:latin typeface="Meiryo UI" panose="020B0604030504040204" pitchFamily="50" charset="-128"/>
                <a:ea typeface="Meiryo UI" panose="020B0604030504040204" pitchFamily="50" charset="-128"/>
              </a:rPr>
              <a:t>における独自の育児目的の休暇制度を含めた取得率等を設定すること等も可能</a:t>
            </a:r>
            <a:r>
              <a:rPr lang="ja-JP" altLang="en-US" sz="1100" dirty="0" smtClean="0">
                <a:latin typeface="Meiryo UI" panose="020B0604030504040204" pitchFamily="50" charset="-128"/>
                <a:ea typeface="Meiryo UI" panose="020B0604030504040204" pitchFamily="50" charset="-128"/>
              </a:rPr>
              <a:t>ですが、少なく</a:t>
            </a:r>
            <a:r>
              <a:rPr lang="ja-JP" altLang="en-US" sz="1100" dirty="0">
                <a:latin typeface="Meiryo UI" panose="020B0604030504040204" pitchFamily="50" charset="-128"/>
                <a:ea typeface="Meiryo UI" panose="020B0604030504040204" pitchFamily="50" charset="-128"/>
              </a:rPr>
              <a:t>とも男性の取得状況に関する目標を設定することが必要</a:t>
            </a:r>
            <a:r>
              <a:rPr lang="ja-JP" altLang="en-US" sz="1100" dirty="0" smtClean="0">
                <a:latin typeface="Meiryo UI" panose="020B0604030504040204" pitchFamily="50" charset="-128"/>
                <a:ea typeface="Meiryo UI" panose="020B0604030504040204" pitchFamily="50" charset="-128"/>
              </a:rPr>
              <a:t>です。</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5506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8FCBBB6B-C367-E249-936B-1E07EDA30201}"/>
              </a:ext>
            </a:extLst>
          </p:cNvPr>
          <p:cNvSpPr/>
          <p:nvPr/>
        </p:nvSpPr>
        <p:spPr>
          <a:xfrm>
            <a:off x="186190" y="-8501"/>
            <a:ext cx="3038618" cy="360099"/>
          </a:xfrm>
          <a:prstGeom prst="rect">
            <a:avLst/>
          </a:prstGeom>
        </p:spPr>
        <p:txBody>
          <a:bodyPr wrap="square" lIns="0" tIns="0" rIns="0" bIns="0">
            <a:spAutoFit/>
          </a:bodyPr>
          <a:lstStyle/>
          <a:p>
            <a:pPr lvl="0" defTabSz="591055">
              <a:lnSpc>
                <a:spcPct val="130000"/>
              </a:lnSpc>
              <a:spcAft>
                <a:spcPts val="796"/>
              </a:spcAft>
            </a:pPr>
            <a:r>
              <a:rPr lang="ja-JP" altLang="en-US" b="1" spc="239" dirty="0" smtClean="0">
                <a:solidFill>
                  <a:srgbClr val="0B348F"/>
                </a:solidFill>
                <a:latin typeface="Meiryo" panose="020B0604030504040204" pitchFamily="34" charset="-128"/>
                <a:ea typeface="Meiryo" panose="020B0604030504040204" pitchFamily="34" charset="-128"/>
                <a:cs typeface="Noto Sans CJK JP DemiLight" charset="-128"/>
              </a:rPr>
              <a:t>実務上のポイント①</a:t>
            </a:r>
            <a:endParaRPr lang="ja-JP" altLang="en-US"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cxnSp>
        <p:nvCxnSpPr>
          <p:cNvPr id="18" name="直線コネクタ 17">
            <a:extLst>
              <a:ext uri="{FF2B5EF4-FFF2-40B4-BE49-F238E27FC236}">
                <a16:creationId xmlns:a16="http://schemas.microsoft.com/office/drawing/2014/main" id="{A958213C-2BAB-654A-9A34-2E19BA7BD9AF}"/>
              </a:ext>
            </a:extLst>
          </p:cNvPr>
          <p:cNvCxnSpPr>
            <a:cxnSpLocks/>
          </p:cNvCxnSpPr>
          <p:nvPr/>
        </p:nvCxnSpPr>
        <p:spPr>
          <a:xfrm>
            <a:off x="128465" y="351539"/>
            <a:ext cx="3168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A889522F-FA51-F14C-BAA2-ADEAB79DDF80}"/>
              </a:ext>
            </a:extLst>
          </p:cNvPr>
          <p:cNvSpPr/>
          <p:nvPr/>
        </p:nvSpPr>
        <p:spPr>
          <a:xfrm>
            <a:off x="357400" y="962141"/>
            <a:ext cx="9346966" cy="1170261"/>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accent3"/>
              </a:buClr>
            </a:pPr>
            <a:endParaRPr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4" name="角丸四角形 23">
            <a:extLst>
              <a:ext uri="{FF2B5EF4-FFF2-40B4-BE49-F238E27FC236}">
                <a16:creationId xmlns:a16="http://schemas.microsoft.com/office/drawing/2014/main" id="{053B0485-00BC-3E4F-B797-35CB015D43DD}"/>
              </a:ext>
            </a:extLst>
          </p:cNvPr>
          <p:cNvSpPr/>
          <p:nvPr/>
        </p:nvSpPr>
        <p:spPr>
          <a:xfrm>
            <a:off x="522504" y="764704"/>
            <a:ext cx="3206360" cy="394874"/>
          </a:xfrm>
          <a:prstGeom prst="roundRect">
            <a:avLst>
              <a:gd name="adj" fmla="val 0"/>
            </a:avLst>
          </a:prstGeom>
          <a:solidFill>
            <a:schemeClr val="accent1"/>
          </a:solidFill>
          <a:ln w="76200">
            <a:solidFill>
              <a:schemeClr val="bg1"/>
            </a:solidFill>
          </a:ln>
        </p:spPr>
        <p:txBody>
          <a:bodyPr anchor="ctr"/>
          <a:lstStyle/>
          <a:p>
            <a:pPr algn="ctr" defTabSz="591055">
              <a:lnSpc>
                <a:spcPct val="130000"/>
              </a:lnSpc>
              <a:spcAft>
                <a:spcPts val="796"/>
              </a:spcAft>
            </a:pPr>
            <a:r>
              <a:rPr lang="ja-JP" altLang="en-US" sz="1400" b="1" spc="239" dirty="0" smtClean="0">
                <a:solidFill>
                  <a:schemeClr val="bg1"/>
                </a:solidFill>
                <a:latin typeface="Meiryo UI" panose="020B0604030504040204" pitchFamily="50" charset="-128"/>
                <a:ea typeface="Meiryo UI" panose="020B0604030504040204" pitchFamily="50" charset="-128"/>
                <a:cs typeface="Noto Sans CJK JP DemiLight" charset="-128"/>
              </a:rPr>
              <a:t>措置実施の際の留意事項</a:t>
            </a:r>
            <a:r>
              <a:rPr lang="ja-JP" altLang="en-US" sz="1100" b="1" spc="239" dirty="0" smtClean="0">
                <a:solidFill>
                  <a:schemeClr val="bg1"/>
                </a:solidFill>
                <a:latin typeface="Meiryo UI" panose="020B0604030504040204" pitchFamily="50" charset="-128"/>
                <a:ea typeface="Meiryo UI" panose="020B0604030504040204" pitchFamily="50" charset="-128"/>
                <a:cs typeface="Noto Sans CJK JP DemiLight" charset="-128"/>
              </a:rPr>
              <a:t>（指針）</a:t>
            </a:r>
            <a:endParaRPr lang="ja-JP" altLang="en-US" sz="1100" b="1" spc="239" dirty="0">
              <a:solidFill>
                <a:schemeClr val="bg1"/>
              </a:solidFill>
              <a:latin typeface="Meiryo UI" panose="020B0604030504040204" pitchFamily="50" charset="-128"/>
              <a:ea typeface="Meiryo UI" panose="020B0604030504040204" pitchFamily="50" charset="-128"/>
              <a:cs typeface="Noto Sans CJK JP DemiLight" charset="-128"/>
            </a:endParaRPr>
          </a:p>
        </p:txBody>
      </p:sp>
      <p:sp>
        <p:nvSpPr>
          <p:cNvPr id="3" name="正方形/長方形 2"/>
          <p:cNvSpPr/>
          <p:nvPr/>
        </p:nvSpPr>
        <p:spPr>
          <a:xfrm>
            <a:off x="357400" y="1128600"/>
            <a:ext cx="9346966" cy="992579"/>
          </a:xfrm>
          <a:prstGeom prst="rect">
            <a:avLst/>
          </a:prstGeom>
        </p:spPr>
        <p:txBody>
          <a:bodyPr wrap="square">
            <a:spAutoFit/>
          </a:bodyPr>
          <a:lstStyle/>
          <a:p>
            <a:pPr marL="273050" indent="-273050" algn="just">
              <a:lnSpc>
                <a:spcPct val="150000"/>
              </a:lnSpc>
            </a:pPr>
            <a:r>
              <a:rPr lang="ja-JP" altLang="en-US"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　出生時育児休業含む育児休業については、労働者がこれを円滑に取得できるようにするため、事業主においては、休業の</a:t>
            </a:r>
            <a:r>
              <a:rPr lang="ja-JP" altLang="en-US" sz="1300" b="1" dirty="0">
                <a:latin typeface="Meiryo UI" panose="020B0604030504040204" pitchFamily="50" charset="-128"/>
                <a:ea typeface="Meiryo UI" panose="020B0604030504040204" pitchFamily="50" charset="-128"/>
              </a:rPr>
              <a:t>申出期限にかかわらず</a:t>
            </a:r>
            <a:r>
              <a:rPr lang="ja-JP" altLang="en-US" sz="1300" dirty="0">
                <a:latin typeface="Meiryo UI" panose="020B0604030504040204" pitchFamily="50" charset="-128"/>
                <a:ea typeface="Meiryo UI" panose="020B0604030504040204" pitchFamily="50" charset="-128"/>
              </a:rPr>
              <a:t>労働者による</a:t>
            </a:r>
            <a:r>
              <a:rPr lang="ja-JP" altLang="en-US" sz="1300" b="1" dirty="0">
                <a:latin typeface="Meiryo UI" panose="020B0604030504040204" pitchFamily="50" charset="-128"/>
                <a:ea typeface="Meiryo UI" panose="020B0604030504040204" pitchFamily="50" charset="-128"/>
              </a:rPr>
              <a:t>申出が円滑に行われるよう</a:t>
            </a:r>
            <a:r>
              <a:rPr lang="ja-JP" altLang="en-US" sz="1300" dirty="0">
                <a:latin typeface="Meiryo UI" panose="020B0604030504040204" pitchFamily="50" charset="-128"/>
                <a:ea typeface="Meiryo UI" panose="020B0604030504040204" pitchFamily="50" charset="-128"/>
              </a:rPr>
              <a:t>にするための雇用</a:t>
            </a:r>
            <a:r>
              <a:rPr lang="ja-JP" altLang="en-US" sz="1300" dirty="0" smtClean="0">
                <a:latin typeface="Meiryo UI" panose="020B0604030504040204" pitchFamily="50" charset="-128"/>
                <a:ea typeface="Meiryo UI" panose="020B0604030504040204" pitchFamily="50" charset="-128"/>
              </a:rPr>
              <a:t>環境の整備</a:t>
            </a:r>
            <a:r>
              <a:rPr lang="ja-JP" altLang="en-US" sz="1300" dirty="0">
                <a:latin typeface="Meiryo UI" panose="020B0604030504040204" pitchFamily="50" charset="-128"/>
                <a:ea typeface="Meiryo UI" panose="020B0604030504040204" pitchFamily="50" charset="-128"/>
              </a:rPr>
              <a:t>を行い、</a:t>
            </a:r>
            <a:r>
              <a:rPr lang="ja-JP" altLang="en-US" sz="1300" b="1" dirty="0">
                <a:latin typeface="Meiryo UI" panose="020B0604030504040204" pitchFamily="50" charset="-128"/>
                <a:ea typeface="Meiryo UI" panose="020B0604030504040204" pitchFamily="50" charset="-128"/>
              </a:rPr>
              <a:t>労働者の側においても</a:t>
            </a:r>
            <a:r>
              <a:rPr lang="ja-JP" altLang="en-US" sz="1300" dirty="0">
                <a:latin typeface="Meiryo UI" panose="020B0604030504040204" pitchFamily="50" charset="-128"/>
                <a:ea typeface="Meiryo UI" panose="020B0604030504040204" pitchFamily="50" charset="-128"/>
              </a:rPr>
              <a:t>、業務の円滑な引き継ぎ等のためには、労働者の</a:t>
            </a:r>
            <a:r>
              <a:rPr lang="ja-JP" altLang="en-US" sz="1300" b="1" dirty="0">
                <a:latin typeface="Meiryo UI" panose="020B0604030504040204" pitchFamily="50" charset="-128"/>
                <a:ea typeface="Meiryo UI" panose="020B0604030504040204" pitchFamily="50" charset="-128"/>
              </a:rPr>
              <a:t>意向に応じて早めに申し出ることが効果的</a:t>
            </a:r>
            <a:r>
              <a:rPr lang="ja-JP" altLang="en-US" sz="1300" dirty="0">
                <a:latin typeface="Meiryo UI" panose="020B0604030504040204" pitchFamily="50" charset="-128"/>
                <a:ea typeface="Meiryo UI" panose="020B0604030504040204" pitchFamily="50" charset="-128"/>
              </a:rPr>
              <a:t>であるという意識を持つことが重要であることに留意すること</a:t>
            </a:r>
            <a:r>
              <a:rPr lang="ja-JP" altLang="en-US" sz="1300" dirty="0" smtClean="0">
                <a:latin typeface="Meiryo UI" panose="020B0604030504040204" pitchFamily="50" charset="-128"/>
                <a:ea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endParaRPr>
          </a:p>
        </p:txBody>
      </p:sp>
      <p:sp>
        <p:nvSpPr>
          <p:cNvPr id="29" name="正方形/長方形 28"/>
          <p:cNvSpPr/>
          <p:nvPr/>
        </p:nvSpPr>
        <p:spPr>
          <a:xfrm>
            <a:off x="103123" y="404664"/>
            <a:ext cx="9865096"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pPr>
            <a:r>
              <a:rPr lang="ja-JP" altLang="en-US" sz="1600" b="1" spc="80" dirty="0" smtClean="0">
                <a:solidFill>
                  <a:srgbClr val="002060"/>
                </a:solidFill>
                <a:latin typeface="メイリオ" panose="020B0604030504040204" pitchFamily="50" charset="-128"/>
                <a:ea typeface="メイリオ" panose="020B0604030504040204" pitchFamily="50" charset="-128"/>
              </a:rPr>
              <a:t>●産後パパ育休（出生時育児休業）</a:t>
            </a:r>
            <a:endParaRPr lang="en-US" altLang="ja-JP" sz="1600" b="1" spc="80" dirty="0">
              <a:solidFill>
                <a:srgbClr val="002060"/>
              </a:solidFill>
              <a:latin typeface="メイリオ" panose="020B0604030504040204" pitchFamily="50" charset="-128"/>
              <a:ea typeface="メイリオ" panose="020B0604030504040204" pitchFamily="50" charset="-128"/>
            </a:endParaRPr>
          </a:p>
        </p:txBody>
      </p:sp>
      <p:sp>
        <p:nvSpPr>
          <p:cNvPr id="32" name="正方形/長方形 31"/>
          <p:cNvSpPr/>
          <p:nvPr/>
        </p:nvSpPr>
        <p:spPr>
          <a:xfrm>
            <a:off x="0" y="2204410"/>
            <a:ext cx="396044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400" b="1" spc="80" dirty="0" smtClean="0">
                <a:solidFill>
                  <a:srgbClr val="0277C6"/>
                </a:solidFill>
                <a:latin typeface="メイリオ" panose="020B0604030504040204" pitchFamily="50" charset="-128"/>
                <a:ea typeface="メイリオ" panose="020B0604030504040204" pitchFamily="50" charset="-128"/>
              </a:rPr>
              <a:t>・・・・・その他のポイント・・・・・</a:t>
            </a:r>
            <a:endParaRPr lang="ja-JP" altLang="en-US" sz="1400" b="1" spc="80" dirty="0">
              <a:solidFill>
                <a:srgbClr val="0277C6"/>
              </a:solidFill>
              <a:latin typeface="メイリオ" panose="020B0604030504040204" pitchFamily="50" charset="-128"/>
              <a:ea typeface="メイリオ" panose="020B0604030504040204" pitchFamily="50" charset="-128"/>
            </a:endParaRPr>
          </a:p>
        </p:txBody>
      </p:sp>
      <p:sp>
        <p:nvSpPr>
          <p:cNvPr id="34" name="スライド番号プレースホルダー 1"/>
          <p:cNvSpPr>
            <a:spLocks noGrp="1"/>
          </p:cNvSpPr>
          <p:nvPr>
            <p:ph type="sldNum" sz="quarter" idx="12"/>
          </p:nvPr>
        </p:nvSpPr>
        <p:spPr>
          <a:xfrm>
            <a:off x="7617296" y="6448251"/>
            <a:ext cx="2311400" cy="365125"/>
          </a:xfrm>
        </p:spPr>
        <p:txBody>
          <a:bodyPr vert="horz" lIns="91440" tIns="45720" rIns="91440" bIns="45720" rtlCol="0" anchor="ctr"/>
          <a:lstStyle/>
          <a:p>
            <a:fld id="{32927FFD-3D24-4EC2-AEC8-E83A8D96C0AC}" type="slidenum">
              <a:rPr lang="ja-JP" altLang="en-US" sz="1800">
                <a:solidFill>
                  <a:schemeClr val="tx1"/>
                </a:solidFill>
              </a:rPr>
              <a:pPr/>
              <a:t>17</a:t>
            </a:fld>
            <a:endParaRPr lang="ja-JP" altLang="en-US" sz="1800" dirty="0">
              <a:solidFill>
                <a:schemeClr val="tx1"/>
              </a:solidFill>
            </a:endParaRPr>
          </a:p>
        </p:txBody>
      </p:sp>
      <p:sp>
        <p:nvSpPr>
          <p:cNvPr id="11" name="正方形/長方形 10"/>
          <p:cNvSpPr/>
          <p:nvPr/>
        </p:nvSpPr>
        <p:spPr>
          <a:xfrm>
            <a:off x="344488" y="2420402"/>
            <a:ext cx="9359878" cy="4431983"/>
          </a:xfrm>
          <a:prstGeom prst="rect">
            <a:avLst/>
          </a:prstGeom>
        </p:spPr>
        <p:txBody>
          <a:bodyPr wrap="square">
            <a:spAutoFit/>
          </a:bodyPr>
          <a:lstStyle/>
          <a:p>
            <a:pPr marL="304800" indent="-304800" algn="just">
              <a:lnSpc>
                <a:spcPct val="150000"/>
              </a:lnSpc>
            </a:pPr>
            <a:r>
              <a:rPr lang="ja-JP" altLang="en-US" sz="1200" dirty="0" smtClean="0">
                <a:latin typeface="Meiryo UI" panose="020B0604030504040204" pitchFamily="50" charset="-128"/>
                <a:ea typeface="Meiryo UI" panose="020B0604030504040204" pitchFamily="50" charset="-128"/>
              </a:rPr>
              <a:t>○ 　産後パパ育休（出生時育児休業）については、従来の育児休業と同様、労働者が容易に取得できるように、</a:t>
            </a:r>
            <a:r>
              <a:rPr lang="ja-JP" altLang="en-US" sz="1200" b="1" dirty="0" smtClean="0">
                <a:latin typeface="Meiryo UI" panose="020B0604030504040204" pitchFamily="50" charset="-128"/>
                <a:ea typeface="Meiryo UI" panose="020B0604030504040204" pitchFamily="50" charset="-128"/>
              </a:rPr>
              <a:t>事業所にあらかじめ制度を導入</a:t>
            </a:r>
            <a:r>
              <a:rPr lang="ja-JP" altLang="en-US" sz="1200" dirty="0" smtClean="0">
                <a:latin typeface="Meiryo UI" panose="020B0604030504040204" pitchFamily="50" charset="-128"/>
                <a:ea typeface="Meiryo UI" panose="020B0604030504040204" pitchFamily="50" charset="-128"/>
              </a:rPr>
              <a:t>し、</a:t>
            </a:r>
            <a:r>
              <a:rPr lang="ja-JP" altLang="en-US" sz="1200" b="1" dirty="0" smtClean="0">
                <a:latin typeface="Meiryo UI" panose="020B0604030504040204" pitchFamily="50" charset="-128"/>
                <a:ea typeface="Meiryo UI" panose="020B0604030504040204" pitchFamily="50" charset="-128"/>
              </a:rPr>
              <a:t>就業規則の整備</a:t>
            </a:r>
            <a:r>
              <a:rPr lang="ja-JP" altLang="en-US" sz="1200" dirty="0" smtClean="0">
                <a:latin typeface="Meiryo UI" panose="020B0604030504040204" pitchFamily="50" charset="-128"/>
                <a:ea typeface="Meiryo UI" panose="020B0604030504040204" pitchFamily="50" charset="-128"/>
              </a:rPr>
              <a:t>等必要な措置を講ずることが必要です。</a:t>
            </a:r>
            <a:endParaRPr lang="en-US" altLang="ja-JP" sz="1200" dirty="0" smtClean="0">
              <a:latin typeface="Meiryo UI" panose="020B0604030504040204" pitchFamily="50" charset="-128"/>
              <a:ea typeface="Meiryo UI" panose="020B0604030504040204" pitchFamily="50" charset="-128"/>
            </a:endParaRPr>
          </a:p>
          <a:p>
            <a:pPr marL="304800" indent="-304800" algn="just"/>
            <a:endParaRPr lang="en-US" altLang="ja-JP" sz="800" dirty="0" smtClean="0">
              <a:latin typeface="Meiryo UI" panose="020B0604030504040204" pitchFamily="50" charset="-128"/>
              <a:ea typeface="Meiryo UI" panose="020B0604030504040204" pitchFamily="50" charset="-128"/>
            </a:endParaRPr>
          </a:p>
          <a:p>
            <a:pPr marL="265113" indent="-265113" algn="just">
              <a:lnSpc>
                <a:spcPct val="150000"/>
              </a:lnSpc>
            </a:pP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産後パパ育休の取得可能日数の</a:t>
            </a:r>
            <a:r>
              <a:rPr lang="ja-JP" altLang="en-US" sz="1200" b="1" dirty="0">
                <a:latin typeface="Meiryo UI" panose="020B0604030504040204" pitchFamily="50" charset="-128"/>
                <a:ea typeface="Meiryo UI" panose="020B0604030504040204" pitchFamily="50" charset="-128"/>
              </a:rPr>
              <a:t>「４週間」</a:t>
            </a:r>
            <a:r>
              <a:rPr lang="ja-JP" altLang="en-US" sz="1200" dirty="0">
                <a:latin typeface="Meiryo UI" panose="020B0604030504040204" pitchFamily="50" charset="-128"/>
                <a:ea typeface="Meiryo UI" panose="020B0604030504040204" pitchFamily="50" charset="-128"/>
              </a:rPr>
              <a:t>については、各企業における</a:t>
            </a:r>
            <a:r>
              <a:rPr lang="ja-JP" altLang="en-US" sz="1200" b="1" dirty="0">
                <a:latin typeface="Meiryo UI" panose="020B0604030504040204" pitchFamily="50" charset="-128"/>
                <a:ea typeface="Meiryo UI" panose="020B0604030504040204" pitchFamily="50" charset="-128"/>
              </a:rPr>
              <a:t>既存の育児目的のための休暇</a:t>
            </a:r>
            <a:r>
              <a:rPr lang="ja-JP" altLang="en-US" sz="1200" dirty="0">
                <a:latin typeface="Meiryo UI" panose="020B0604030504040204" pitchFamily="50" charset="-128"/>
                <a:ea typeface="Meiryo UI" panose="020B0604030504040204" pitchFamily="50" charset="-128"/>
              </a:rPr>
              <a:t>（法定の休暇を除く。）が</a:t>
            </a:r>
            <a:r>
              <a:rPr lang="ja-JP" altLang="en-US" sz="1200" dirty="0" smtClean="0">
                <a:latin typeface="Meiryo UI" panose="020B0604030504040204" pitchFamily="50" charset="-128"/>
                <a:ea typeface="Meiryo UI" panose="020B0604030504040204" pitchFamily="50" charset="-128"/>
              </a:rPr>
              <a:t>、産後パパ育休の</a:t>
            </a:r>
            <a:r>
              <a:rPr lang="ja-JP" altLang="en-US" sz="1200" dirty="0">
                <a:latin typeface="Meiryo UI" panose="020B0604030504040204" pitchFamily="50" charset="-128"/>
                <a:ea typeface="Meiryo UI" panose="020B0604030504040204" pitchFamily="50" charset="-128"/>
              </a:rPr>
              <a:t>取得日数以外の</a:t>
            </a:r>
            <a:r>
              <a:rPr lang="ja-JP" altLang="en-US" sz="1200" b="1" dirty="0">
                <a:latin typeface="Meiryo UI" panose="020B0604030504040204" pitchFamily="50" charset="-128"/>
                <a:ea typeface="Meiryo UI" panose="020B0604030504040204" pitchFamily="50" charset="-128"/>
              </a:rPr>
              <a:t>要件を満たすものであれば</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当該休暇の日数も含めて４週間が確保されればよい</a:t>
            </a:r>
            <a:r>
              <a:rPr lang="ja-JP" altLang="en-US" sz="1200" dirty="0">
                <a:latin typeface="Meiryo UI" panose="020B0604030504040204" pitchFamily="50" charset="-128"/>
                <a:ea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rPr>
              <a:t>解されます。</a:t>
            </a:r>
            <a:endParaRPr lang="en-US" altLang="ja-JP" sz="1200" dirty="0" smtClean="0">
              <a:latin typeface="Meiryo UI" panose="020B0604030504040204" pitchFamily="50" charset="-128"/>
              <a:ea typeface="Meiryo UI" panose="020B0604030504040204" pitchFamily="50" charset="-128"/>
            </a:endParaRPr>
          </a:p>
          <a:p>
            <a:pPr marL="304800" indent="-304800" algn="just"/>
            <a:endParaRPr lang="en-US" altLang="ja-JP" sz="800" dirty="0">
              <a:latin typeface="Meiryo UI" panose="020B0604030504040204" pitchFamily="50" charset="-128"/>
              <a:ea typeface="Meiryo UI" panose="020B0604030504040204" pitchFamily="50" charset="-128"/>
            </a:endParaRPr>
          </a:p>
          <a:p>
            <a:pPr marL="265113" indent="-265113" algn="just">
              <a:lnSpc>
                <a:spcPct val="150000"/>
              </a:lnSpc>
            </a:pPr>
            <a:r>
              <a:rPr lang="ja-JP" altLang="en-US" sz="1200"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有期雇用労働者</a:t>
            </a:r>
            <a:r>
              <a:rPr lang="ja-JP" altLang="en-US" sz="1200" dirty="0" smtClean="0">
                <a:latin typeface="Meiryo UI" panose="020B0604030504040204" pitchFamily="50" charset="-128"/>
                <a:ea typeface="Meiryo UI" panose="020B0604030504040204" pitchFamily="50" charset="-128"/>
              </a:rPr>
              <a:t>については、子の出生の日から起算して</a:t>
            </a:r>
            <a:r>
              <a:rPr lang="ja-JP" altLang="en-US" sz="1200" b="1" dirty="0" smtClean="0">
                <a:latin typeface="Meiryo UI" panose="020B0604030504040204" pitchFamily="50" charset="-128"/>
                <a:ea typeface="Meiryo UI" panose="020B0604030504040204" pitchFamily="50" charset="-128"/>
              </a:rPr>
              <a:t>８週間を経過する日の翌日から６月を経過</a:t>
            </a:r>
            <a:r>
              <a:rPr lang="ja-JP" altLang="en-US" sz="1200" dirty="0" smtClean="0">
                <a:latin typeface="Meiryo UI" panose="020B0604030504040204" pitchFamily="50" charset="-128"/>
                <a:ea typeface="Meiryo UI" panose="020B0604030504040204" pitchFamily="50" charset="-128"/>
              </a:rPr>
              <a:t>する日までに</a:t>
            </a:r>
            <a:r>
              <a:rPr lang="ja-JP" altLang="en-US" sz="1200" b="1" dirty="0">
                <a:latin typeface="メイリオ" panose="020B0604030504040204" pitchFamily="50" charset="-128"/>
                <a:ea typeface="メイリオ" panose="020B0604030504040204" pitchFamily="50" charset="-128"/>
              </a:rPr>
              <a:t>契約が満了することが明らかで</a:t>
            </a:r>
            <a:r>
              <a:rPr lang="ja-JP" altLang="en-US" sz="1200" b="1" dirty="0" smtClean="0">
                <a:latin typeface="メイリオ" panose="020B0604030504040204" pitchFamily="50" charset="-128"/>
                <a:ea typeface="メイリオ" panose="020B0604030504040204" pitchFamily="50" charset="-128"/>
              </a:rPr>
              <a:t>ない場合</a:t>
            </a:r>
            <a:r>
              <a:rPr lang="ja-JP" altLang="en-US" sz="1200" dirty="0" smtClean="0">
                <a:latin typeface="メイリオ" panose="020B0604030504040204" pitchFamily="50" charset="-128"/>
                <a:ea typeface="メイリオ" panose="020B0604030504040204" pitchFamily="50" charset="-128"/>
              </a:rPr>
              <a:t>に、対象となります。</a:t>
            </a:r>
            <a:endParaRPr lang="en-US" altLang="ja-JP" sz="1200" dirty="0">
              <a:latin typeface="メイリオ" panose="020B0604030504040204" pitchFamily="50" charset="-128"/>
              <a:ea typeface="メイリオ" panose="020B0604030504040204" pitchFamily="50" charset="-128"/>
            </a:endParaRPr>
          </a:p>
          <a:p>
            <a:pPr marL="304800" indent="-304800" algn="just"/>
            <a:endParaRPr lang="en-US" altLang="ja-JP" sz="800" dirty="0">
              <a:latin typeface="Meiryo UI" panose="020B0604030504040204" pitchFamily="50" charset="-128"/>
              <a:ea typeface="Meiryo UI" panose="020B0604030504040204" pitchFamily="50" charset="-128"/>
            </a:endParaRPr>
          </a:p>
          <a:p>
            <a:pPr marL="304800" indent="-304800" algn="just">
              <a:lnSpc>
                <a:spcPct val="150000"/>
              </a:lnSpc>
            </a:pPr>
            <a:r>
              <a:rPr lang="ja-JP" altLang="en-US" sz="1200" dirty="0">
                <a:latin typeface="Meiryo UI" panose="020B0604030504040204" pitchFamily="50" charset="-128"/>
                <a:ea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産後パパ育休申出</a:t>
            </a:r>
            <a:r>
              <a:rPr lang="ja-JP" altLang="en-US" sz="1200" dirty="0">
                <a:latin typeface="Meiryo UI" panose="020B0604030504040204" pitchFamily="50" charset="-128"/>
                <a:ea typeface="Meiryo UI" panose="020B0604030504040204" pitchFamily="50" charset="-128"/>
              </a:rPr>
              <a:t>を</a:t>
            </a:r>
            <a:r>
              <a:rPr lang="ja-JP" altLang="en-US" sz="1200" b="1" dirty="0" smtClean="0">
                <a:latin typeface="Meiryo UI" panose="020B0604030504040204" pitchFamily="50" charset="-128"/>
                <a:ea typeface="Meiryo UI" panose="020B0604030504040204" pitchFamily="50" charset="-128"/>
              </a:rPr>
              <a:t>２回に分割して取得</a:t>
            </a:r>
            <a:r>
              <a:rPr lang="ja-JP" altLang="en-US" sz="1200" b="1" dirty="0">
                <a:latin typeface="Meiryo UI" panose="020B0604030504040204" pitchFamily="50" charset="-128"/>
                <a:ea typeface="Meiryo UI" panose="020B0604030504040204" pitchFamily="50" charset="-128"/>
              </a:rPr>
              <a:t>する場合</a:t>
            </a:r>
            <a:r>
              <a:rPr lang="ja-JP" altLang="en-US" sz="1200" dirty="0">
                <a:latin typeface="Meiryo UI" panose="020B0604030504040204" pitchFamily="50" charset="-128"/>
                <a:ea typeface="Meiryo UI" panose="020B0604030504040204" pitchFamily="50" charset="-128"/>
              </a:rPr>
              <a:t>は、１回目の申出時に、出生後８週間のうちいつ休業しいつ就業するかについて、初回</a:t>
            </a:r>
            <a:r>
              <a:rPr lang="ja-JP" altLang="en-US" sz="1200" dirty="0" smtClean="0">
                <a:latin typeface="Meiryo UI" panose="020B0604030504040204" pitchFamily="50" charset="-128"/>
                <a:ea typeface="Meiryo UI" panose="020B0604030504040204" pitchFamily="50" charset="-128"/>
              </a:rPr>
              <a:t>の産後パパ育休の</a:t>
            </a:r>
            <a:r>
              <a:rPr lang="ja-JP" altLang="en-US" sz="1200" dirty="0">
                <a:latin typeface="Meiryo UI" panose="020B0604030504040204" pitchFamily="50" charset="-128"/>
                <a:ea typeface="Meiryo UI" panose="020B0604030504040204" pitchFamily="50" charset="-128"/>
              </a:rPr>
              <a:t>申出の際に</a:t>
            </a:r>
            <a:r>
              <a:rPr lang="ja-JP" altLang="en-US" sz="1200" b="1" dirty="0">
                <a:latin typeface="Meiryo UI" panose="020B0604030504040204" pitchFamily="50" charset="-128"/>
                <a:ea typeface="Meiryo UI" panose="020B0604030504040204" pitchFamily="50" charset="-128"/>
              </a:rPr>
              <a:t>まとめて</a:t>
            </a:r>
            <a:r>
              <a:rPr lang="ja-JP" altLang="en-US" sz="1200" b="1" dirty="0" smtClean="0">
                <a:latin typeface="Meiryo UI" panose="020B0604030504040204" pitchFamily="50" charset="-128"/>
                <a:ea typeface="Meiryo UI" panose="020B0604030504040204" pitchFamily="50" charset="-128"/>
              </a:rPr>
              <a:t>申し出ることが必要</a:t>
            </a:r>
            <a:r>
              <a:rPr lang="ja-JP" altLang="en-US" sz="1200" dirty="0" smtClean="0">
                <a:latin typeface="Meiryo UI" panose="020B0604030504040204" pitchFamily="50" charset="-128"/>
                <a:ea typeface="Meiryo UI" panose="020B0604030504040204" pitchFamily="50" charset="-128"/>
              </a:rPr>
              <a:t>です。</a:t>
            </a:r>
            <a:r>
              <a:rPr lang="ja-JP" altLang="en-US" sz="1050" dirty="0" smtClean="0">
                <a:latin typeface="Meiryo UI" panose="020B0604030504040204" pitchFamily="50" charset="-128"/>
                <a:ea typeface="Meiryo UI" panose="020B0604030504040204" pitchFamily="50" charset="-128"/>
              </a:rPr>
              <a:t>（これは、法律上、まとめて</a:t>
            </a:r>
            <a:r>
              <a:rPr lang="ja-JP" altLang="en-US" sz="1050" dirty="0">
                <a:latin typeface="Meiryo UI" panose="020B0604030504040204" pitchFamily="50" charset="-128"/>
                <a:ea typeface="Meiryo UI" panose="020B0604030504040204" pitchFamily="50" charset="-128"/>
              </a:rPr>
              <a:t>申し出ない場合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１回目の出生時育児休業の申出をした後日に２回目の申出をする場合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には、事業主は</a:t>
            </a:r>
            <a:r>
              <a:rPr lang="ja-JP" altLang="en-US" sz="1050" dirty="0" smtClean="0">
                <a:latin typeface="Meiryo UI" panose="020B0604030504040204" pitchFamily="50" charset="-128"/>
                <a:ea typeface="Meiryo UI" panose="020B0604030504040204" pitchFamily="50" charset="-128"/>
              </a:rPr>
              <a:t>２回目の申出</a:t>
            </a:r>
            <a:r>
              <a:rPr lang="ja-JP" altLang="en-US" sz="1050" dirty="0">
                <a:latin typeface="Meiryo UI" panose="020B0604030504040204" pitchFamily="50" charset="-128"/>
                <a:ea typeface="Meiryo UI" panose="020B0604030504040204" pitchFamily="50" charset="-128"/>
              </a:rPr>
              <a:t>を拒むことが</a:t>
            </a:r>
            <a:r>
              <a:rPr lang="ja-JP" altLang="en-US" sz="1050" dirty="0" smtClean="0">
                <a:latin typeface="Meiryo UI" panose="020B0604030504040204" pitchFamily="50" charset="-128"/>
                <a:ea typeface="Meiryo UI" panose="020B0604030504040204" pitchFamily="50" charset="-128"/>
              </a:rPr>
              <a:t>できるとされているものです。なお、事業</a:t>
            </a:r>
            <a:r>
              <a:rPr lang="ja-JP" altLang="en-US" sz="1050" dirty="0">
                <a:latin typeface="Meiryo UI" panose="020B0604030504040204" pitchFamily="50" charset="-128"/>
                <a:ea typeface="Meiryo UI" panose="020B0604030504040204" pitchFamily="50" charset="-128"/>
              </a:rPr>
              <a:t>主はこれ</a:t>
            </a:r>
            <a:r>
              <a:rPr lang="ja-JP" altLang="en-US" sz="1050">
                <a:latin typeface="Meiryo UI" panose="020B0604030504040204" pitchFamily="50" charset="-128"/>
                <a:ea typeface="Meiryo UI" panose="020B0604030504040204" pitchFamily="50" charset="-128"/>
              </a:rPr>
              <a:t>を</a:t>
            </a:r>
            <a:r>
              <a:rPr lang="ja-JP" altLang="en-US" sz="1050" smtClean="0">
                <a:latin typeface="Meiryo UI" panose="020B0604030504040204" pitchFamily="50" charset="-128"/>
                <a:ea typeface="Meiryo UI" panose="020B0604030504040204" pitchFamily="50" charset="-128"/>
              </a:rPr>
              <a:t>拒まないとすること</a:t>
            </a:r>
            <a:r>
              <a:rPr lang="ja-JP" altLang="en-US" sz="1050" dirty="0">
                <a:latin typeface="Meiryo UI" panose="020B0604030504040204" pitchFamily="50" charset="-128"/>
                <a:ea typeface="Meiryo UI" panose="020B0604030504040204" pitchFamily="50" charset="-128"/>
              </a:rPr>
              <a:t>も可能であり</a:t>
            </a:r>
            <a:r>
              <a:rPr lang="ja-JP" altLang="en-US" sz="1050" dirty="0" smtClean="0">
                <a:latin typeface="Meiryo UI" panose="020B0604030504040204" pitchFamily="50" charset="-128"/>
                <a:ea typeface="Meiryo UI" panose="020B0604030504040204" pitchFamily="50" charset="-128"/>
              </a:rPr>
              <a:t>、その場合、その２回目の申出について法定の産後パパ育休を</a:t>
            </a:r>
            <a:r>
              <a:rPr lang="ja-JP" altLang="en-US" sz="1050" dirty="0">
                <a:latin typeface="Meiryo UI" panose="020B0604030504040204" pitchFamily="50" charset="-128"/>
                <a:ea typeface="Meiryo UI" panose="020B0604030504040204" pitchFamily="50" charset="-128"/>
              </a:rPr>
              <a:t>取得することと</a:t>
            </a:r>
            <a:r>
              <a:rPr lang="ja-JP" altLang="en-US" sz="1050" dirty="0" smtClean="0">
                <a:latin typeface="Meiryo UI" panose="020B0604030504040204" pitchFamily="50" charset="-128"/>
                <a:ea typeface="Meiryo UI" panose="020B0604030504040204" pitchFamily="50" charset="-128"/>
              </a:rPr>
              <a:t>なります。</a:t>
            </a:r>
            <a:r>
              <a:rPr lang="ja-JP" altLang="en-US" sz="1050" dirty="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pPr marL="304800" indent="-304800" algn="just">
              <a:lnSpc>
                <a:spcPct val="150000"/>
              </a:lnSpc>
            </a:pPr>
            <a:endParaRPr lang="en-US" altLang="ja-JP" sz="800" dirty="0" smtClean="0">
              <a:latin typeface="Meiryo UI" panose="020B0604030504040204" pitchFamily="50" charset="-128"/>
              <a:ea typeface="Meiryo UI" panose="020B0604030504040204" pitchFamily="50" charset="-128"/>
            </a:endParaRPr>
          </a:p>
          <a:p>
            <a:pPr marL="304800" indent="-304800" algn="just">
              <a:lnSpc>
                <a:spcPct val="150000"/>
              </a:lnSpc>
            </a:pPr>
            <a:r>
              <a:rPr lang="ja-JP" altLang="en-US" sz="1200" dirty="0" smtClean="0">
                <a:latin typeface="Meiryo UI" panose="020B0604030504040204" pitchFamily="50" charset="-128"/>
                <a:ea typeface="Meiryo UI" panose="020B0604030504040204" pitchFamily="50" charset="-128"/>
              </a:rPr>
              <a:t>○　育児</a:t>
            </a:r>
            <a:r>
              <a:rPr lang="ja-JP" altLang="en-US" sz="1200" dirty="0">
                <a:latin typeface="Meiryo UI" panose="020B0604030504040204" pitchFamily="50" charset="-128"/>
                <a:ea typeface="Meiryo UI" panose="020B0604030504040204" pitchFamily="50" charset="-128"/>
              </a:rPr>
              <a:t>休業と同様に</a:t>
            </a:r>
            <a:r>
              <a:rPr lang="ja-JP" altLang="en-US" sz="1200" dirty="0" smtClean="0">
                <a:latin typeface="Meiryo UI" panose="020B0604030504040204" pitchFamily="50" charset="-128"/>
                <a:ea typeface="Meiryo UI" panose="020B0604030504040204" pitchFamily="50" charset="-128"/>
              </a:rPr>
              <a:t>、産後パパ育休</a:t>
            </a:r>
            <a:r>
              <a:rPr lang="ja-JP" altLang="en-US" sz="1200" b="1" dirty="0" smtClean="0">
                <a:latin typeface="Meiryo UI" panose="020B0604030504040204" pitchFamily="50" charset="-128"/>
                <a:ea typeface="Meiryo UI" panose="020B0604030504040204" pitchFamily="50" charset="-128"/>
              </a:rPr>
              <a:t>開始</a:t>
            </a:r>
            <a:r>
              <a:rPr lang="ja-JP" altLang="en-US" sz="1200" b="1" dirty="0">
                <a:latin typeface="Meiryo UI" panose="020B0604030504040204" pitchFamily="50" charset="-128"/>
                <a:ea typeface="Meiryo UI" panose="020B0604030504040204" pitchFamily="50" charset="-128"/>
              </a:rPr>
              <a:t>予定日の繰上げ</a:t>
            </a:r>
            <a:r>
              <a:rPr lang="ja-JP" altLang="en-US" sz="1200" b="1" dirty="0" smtClean="0">
                <a:latin typeface="Meiryo UI" panose="020B0604030504040204" pitchFamily="50" charset="-128"/>
                <a:ea typeface="Meiryo UI" panose="020B0604030504040204" pitchFamily="50" charset="-128"/>
              </a:rPr>
              <a:t>・終了</a:t>
            </a:r>
            <a:r>
              <a:rPr lang="ja-JP" altLang="en-US" sz="1200" b="1" dirty="0">
                <a:latin typeface="Meiryo UI" panose="020B0604030504040204" pitchFamily="50" charset="-128"/>
                <a:ea typeface="Meiryo UI" panose="020B0604030504040204" pitchFamily="50" charset="-128"/>
              </a:rPr>
              <a:t>予定日の繰下げ変更</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申出の撤回</a:t>
            </a:r>
            <a:r>
              <a:rPr lang="ja-JP" altLang="en-US" sz="1200" dirty="0">
                <a:latin typeface="Meiryo UI" panose="020B0604030504040204" pitchFamily="50" charset="-128"/>
                <a:ea typeface="Meiryo UI" panose="020B0604030504040204" pitchFamily="50" charset="-128"/>
              </a:rPr>
              <a:t>が</a:t>
            </a:r>
            <a:r>
              <a:rPr lang="ja-JP" altLang="en-US" sz="1200" dirty="0" smtClean="0">
                <a:latin typeface="Meiryo UI" panose="020B0604030504040204" pitchFamily="50" charset="-128"/>
                <a:ea typeface="Meiryo UI" panose="020B0604030504040204" pitchFamily="50" charset="-128"/>
              </a:rPr>
              <a:t>可能です。</a:t>
            </a:r>
            <a:endParaRPr lang="en-US" altLang="ja-JP" sz="1200" dirty="0" smtClean="0">
              <a:latin typeface="Meiryo UI" panose="020B0604030504040204" pitchFamily="50" charset="-128"/>
              <a:ea typeface="Meiryo UI" panose="020B0604030504040204" pitchFamily="50" charset="-128"/>
            </a:endParaRPr>
          </a:p>
          <a:p>
            <a:pPr marL="304800" indent="-304800" algn="just">
              <a:lnSpc>
                <a:spcPct val="150000"/>
              </a:lnSpc>
            </a:pPr>
            <a:endParaRPr lang="en-US" altLang="ja-JP" sz="800" dirty="0">
              <a:latin typeface="Meiryo UI" panose="020B0604030504040204" pitchFamily="50" charset="-128"/>
              <a:ea typeface="Meiryo UI" panose="020B0604030504040204" pitchFamily="50" charset="-128"/>
            </a:endParaRPr>
          </a:p>
          <a:p>
            <a:pPr marL="304800" indent="-304800" algn="just">
              <a:lnSpc>
                <a:spcPct val="150000"/>
              </a:lnSpc>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労使協定</a:t>
            </a:r>
            <a:r>
              <a:rPr lang="ja-JP" altLang="en-US" sz="1200" dirty="0">
                <a:latin typeface="Meiryo UI" panose="020B0604030504040204" pitchFamily="50" charset="-128"/>
                <a:ea typeface="Meiryo UI" panose="020B0604030504040204" pitchFamily="50" charset="-128"/>
              </a:rPr>
              <a:t>を締結することで、次の労働者を</a:t>
            </a:r>
            <a:r>
              <a:rPr lang="ja-JP" altLang="en-US" sz="1200" b="1" dirty="0">
                <a:latin typeface="Meiryo UI" panose="020B0604030504040204" pitchFamily="50" charset="-128"/>
                <a:ea typeface="Meiryo UI" panose="020B0604030504040204" pitchFamily="50" charset="-128"/>
              </a:rPr>
              <a:t>対象外</a:t>
            </a:r>
            <a:r>
              <a:rPr lang="ja-JP" altLang="en-US" sz="1200" dirty="0">
                <a:latin typeface="Meiryo UI" panose="020B0604030504040204" pitchFamily="50" charset="-128"/>
                <a:ea typeface="Meiryo UI" panose="020B0604030504040204" pitchFamily="50" charset="-128"/>
              </a:rPr>
              <a:t>とすることが可能です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304800" indent="-304800" algn="just">
              <a:lnSpc>
                <a:spcPct val="150000"/>
              </a:lnSpc>
            </a:pPr>
            <a:r>
              <a:rPr lang="ja-JP" altLang="en-US" sz="1200"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雇用</a:t>
            </a:r>
            <a:r>
              <a:rPr lang="ja-JP" altLang="en-US" sz="1200" b="1" dirty="0">
                <a:latin typeface="Meiryo UI" panose="020B0604030504040204" pitchFamily="50" charset="-128"/>
                <a:ea typeface="Meiryo UI" panose="020B0604030504040204" pitchFamily="50" charset="-128"/>
              </a:rPr>
              <a:t>された期間が１年未満</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労働者、申出</a:t>
            </a:r>
            <a:r>
              <a:rPr lang="ja-JP" altLang="en-US" sz="1200" dirty="0">
                <a:latin typeface="Meiryo UI" panose="020B0604030504040204" pitchFamily="50" charset="-128"/>
                <a:ea typeface="Meiryo UI" panose="020B0604030504040204" pitchFamily="50" charset="-128"/>
              </a:rPr>
              <a:t>の日から</a:t>
            </a:r>
            <a:r>
              <a:rPr lang="ja-JP" altLang="en-US" sz="1200" b="1" dirty="0">
                <a:latin typeface="Meiryo UI" panose="020B0604030504040204" pitchFamily="50" charset="-128"/>
                <a:ea typeface="Meiryo UI" panose="020B0604030504040204" pitchFamily="50" charset="-128"/>
              </a:rPr>
              <a:t>８週間以内に雇用関係が終了</a:t>
            </a:r>
            <a:r>
              <a:rPr lang="ja-JP" altLang="en-US" sz="1200" dirty="0">
                <a:latin typeface="Meiryo UI" panose="020B0604030504040204" pitchFamily="50" charset="-128"/>
                <a:ea typeface="Meiryo UI" panose="020B0604030504040204" pitchFamily="50" charset="-128"/>
              </a:rPr>
              <a:t>する</a:t>
            </a:r>
            <a:r>
              <a:rPr lang="ja-JP" altLang="en-US" sz="1200" dirty="0" smtClean="0">
                <a:latin typeface="Meiryo UI" panose="020B0604030504040204" pitchFamily="50" charset="-128"/>
                <a:ea typeface="Meiryo UI" panose="020B0604030504040204" pitchFamily="50" charset="-128"/>
              </a:rPr>
              <a:t>労働者、週</a:t>
            </a:r>
            <a:r>
              <a:rPr lang="ja-JP" altLang="en-US" sz="1200" dirty="0">
                <a:latin typeface="Meiryo UI" panose="020B0604030504040204" pitchFamily="50" charset="-128"/>
                <a:ea typeface="Meiryo UI" panose="020B0604030504040204" pitchFamily="50" charset="-128"/>
              </a:rPr>
              <a:t>の所定労働日数が</a:t>
            </a:r>
            <a:r>
              <a:rPr lang="ja-JP" altLang="en-US" sz="1200" b="1" dirty="0">
                <a:latin typeface="Meiryo UI" panose="020B0604030504040204" pitchFamily="50" charset="-128"/>
                <a:ea typeface="Meiryo UI" panose="020B0604030504040204" pitchFamily="50" charset="-128"/>
              </a:rPr>
              <a:t>２日以下</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労働者</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9502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64620" y="534631"/>
            <a:ext cx="9865096" cy="43439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pPr>
            <a:r>
              <a:rPr lang="ja-JP" altLang="en-US" sz="1600" b="1" spc="80" dirty="0" smtClean="0">
                <a:solidFill>
                  <a:srgbClr val="002060"/>
                </a:solidFill>
                <a:latin typeface="メイリオ" panose="020B0604030504040204" pitchFamily="50" charset="-128"/>
                <a:ea typeface="メイリオ" panose="020B0604030504040204" pitchFamily="50" charset="-128"/>
              </a:rPr>
              <a:t>●産後パパ育休期間における休業中の就業</a:t>
            </a:r>
            <a:endParaRPr lang="en-US" altLang="ja-JP" sz="1600" b="1" spc="80" dirty="0" smtClean="0">
              <a:solidFill>
                <a:srgbClr val="002060"/>
              </a:solidFill>
              <a:latin typeface="メイリオ" panose="020B0604030504040204" pitchFamily="50" charset="-128"/>
              <a:ea typeface="メイリオ" panose="020B0604030504040204" pitchFamily="50" charset="-128"/>
            </a:endParaRPr>
          </a:p>
          <a:p>
            <a:pPr defTabSz="844083">
              <a:lnSpc>
                <a:spcPct val="110000"/>
              </a:lnSpc>
            </a:pPr>
            <a:r>
              <a:rPr lang="ja-JP" altLang="en-US" sz="1600" b="1" spc="80" dirty="0" smtClean="0">
                <a:solidFill>
                  <a:srgbClr val="002060"/>
                </a:solidFill>
                <a:latin typeface="メイリオ" panose="020B0604030504040204" pitchFamily="50" charset="-128"/>
                <a:ea typeface="メイリオ" panose="020B0604030504040204" pitchFamily="50" charset="-128"/>
              </a:rPr>
              <a:t>　～～労使協定をあらかじめ締結している場合に限ります～～</a:t>
            </a:r>
            <a:endParaRPr lang="en-US" altLang="ja-JP" sz="1600" b="1" spc="80" dirty="0">
              <a:solidFill>
                <a:srgbClr val="002060"/>
              </a:solidFill>
              <a:latin typeface="メイリオ" panose="020B0604030504040204" pitchFamily="50" charset="-128"/>
              <a:ea typeface="メイリオ" panose="020B0604030504040204" pitchFamily="50" charset="-128"/>
            </a:endParaRPr>
          </a:p>
        </p:txBody>
      </p:sp>
      <p:sp>
        <p:nvSpPr>
          <p:cNvPr id="34" name="スライド番号プレースホルダー 1"/>
          <p:cNvSpPr>
            <a:spLocks noGrp="1"/>
          </p:cNvSpPr>
          <p:nvPr>
            <p:ph type="sldNum" sz="quarter" idx="12"/>
          </p:nvPr>
        </p:nvSpPr>
        <p:spPr>
          <a:xfrm>
            <a:off x="7586810" y="6470725"/>
            <a:ext cx="2311400" cy="365125"/>
          </a:xfrm>
        </p:spPr>
        <p:txBody>
          <a:bodyPr vert="horz" lIns="91440" tIns="45720" rIns="91440" bIns="45720" rtlCol="0" anchor="ctr"/>
          <a:lstStyle/>
          <a:p>
            <a:fld id="{32927FFD-3D24-4EC2-AEC8-E83A8D96C0AC}" type="slidenum">
              <a:rPr lang="ja-JP" altLang="en-US" sz="1800">
                <a:solidFill>
                  <a:schemeClr val="tx1"/>
                </a:solidFill>
              </a:rPr>
              <a:pPr/>
              <a:t>18</a:t>
            </a:fld>
            <a:endParaRPr lang="ja-JP" altLang="en-US" sz="1800" dirty="0">
              <a:solidFill>
                <a:schemeClr val="tx1"/>
              </a:solidFill>
            </a:endParaRPr>
          </a:p>
        </p:txBody>
      </p:sp>
      <p:sp>
        <p:nvSpPr>
          <p:cNvPr id="14" name="テキスト ボックス 13"/>
          <p:cNvSpPr txBox="1"/>
          <p:nvPr/>
        </p:nvSpPr>
        <p:spPr>
          <a:xfrm>
            <a:off x="-303584" y="4884216"/>
            <a:ext cx="9433048" cy="784830"/>
          </a:xfrm>
          <a:prstGeom prst="rect">
            <a:avLst/>
          </a:prstGeom>
          <a:noFill/>
        </p:spPr>
        <p:txBody>
          <a:bodyPr wrap="square" rtlCol="0">
            <a:spAutoFit/>
          </a:bodyPr>
          <a:lstStyle/>
          <a:p>
            <a:pPr marL="357188" indent="-357188">
              <a:spcBef>
                <a:spcPts val="600"/>
              </a:spcBef>
            </a:pP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例えば</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所定労働時間が</a:t>
            </a:r>
            <a:r>
              <a:rPr lang="zh-TW" altLang="en-US" sz="1200" dirty="0" smtClean="0">
                <a:latin typeface="メイリオ" panose="020B0604030504040204" pitchFamily="50" charset="-128"/>
                <a:ea typeface="メイリオ" panose="020B0604030504040204" pitchFamily="50" charset="-128"/>
              </a:rPr>
              <a:t>１日８時間</a:t>
            </a:r>
            <a:r>
              <a:rPr lang="ja-JP" altLang="en-US" sz="1200" dirty="0" err="1"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１週間の所定労働日が</a:t>
            </a:r>
            <a:r>
              <a:rPr lang="zh-TW" altLang="en-US" sz="1200" dirty="0" smtClean="0">
                <a:latin typeface="メイリオ" panose="020B0604030504040204" pitchFamily="50" charset="-128"/>
                <a:ea typeface="メイリオ" panose="020B0604030504040204" pitchFamily="50" charset="-128"/>
              </a:rPr>
              <a:t>５日</a:t>
            </a:r>
            <a:r>
              <a:rPr lang="ja-JP" altLang="en-US" sz="1200" dirty="0" smtClean="0">
                <a:latin typeface="メイリオ" panose="020B0604030504040204" pitchFamily="50" charset="-128"/>
                <a:ea typeface="メイリオ" panose="020B0604030504040204" pitchFamily="50" charset="-128"/>
              </a:rPr>
              <a:t>の労働者が、</a:t>
            </a:r>
            <a:r>
              <a:rPr lang="en-US" altLang="ja-JP" sz="1200" dirty="0" smtClean="0">
                <a:latin typeface="メイリオ" panose="020B0604030504040204" pitchFamily="50" charset="-128"/>
                <a:ea typeface="メイリオ" panose="020B0604030504040204" pitchFamily="50" charset="-128"/>
              </a:rPr>
              <a:t/>
            </a:r>
            <a:br>
              <a:rPr lang="en-US" altLang="ja-JP" sz="1200" dirty="0" smtClean="0">
                <a:latin typeface="メイリオ" panose="020B0604030504040204" pitchFamily="50" charset="-128"/>
                <a:ea typeface="メイリオ" panose="020B0604030504040204" pitchFamily="50" charset="-128"/>
              </a:rPr>
            </a:br>
            <a:r>
              <a:rPr lang="ja-JP" altLang="en-US" sz="1200" dirty="0" smtClean="0">
                <a:latin typeface="メイリオ" panose="020B0604030504040204" pitchFamily="50" charset="-128"/>
                <a:ea typeface="メイリオ" panose="020B0604030504040204" pitchFamily="50" charset="-128"/>
              </a:rPr>
              <a:t>　　　　　　　休業</a:t>
            </a:r>
            <a:r>
              <a:rPr lang="ja-JP" altLang="en-US" sz="1200" dirty="0">
                <a:latin typeface="メイリオ" panose="020B0604030504040204" pitchFamily="50" charset="-128"/>
                <a:ea typeface="メイリオ" panose="020B0604030504040204" pitchFamily="50" charset="-128"/>
              </a:rPr>
              <a:t>２週間・休業期間中の所定労働日</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日・休業期間中の所定労働時間</a:t>
            </a:r>
            <a:r>
              <a:rPr lang="en-US" altLang="ja-JP" sz="1200" dirty="0">
                <a:latin typeface="メイリオ" panose="020B0604030504040204" pitchFamily="50" charset="-128"/>
                <a:ea typeface="メイリオ" panose="020B0604030504040204" pitchFamily="50" charset="-128"/>
              </a:rPr>
              <a:t>80</a:t>
            </a:r>
            <a:r>
              <a:rPr lang="ja-JP" altLang="en-US" sz="1200" dirty="0">
                <a:latin typeface="メイリオ" panose="020B0604030504040204" pitchFamily="50" charset="-128"/>
                <a:ea typeface="メイリオ" panose="020B0604030504040204" pitchFamily="50" charset="-128"/>
              </a:rPr>
              <a:t>時間の</a:t>
            </a:r>
            <a:r>
              <a:rPr lang="ja-JP" altLang="en-US" sz="1200" dirty="0" smtClean="0">
                <a:latin typeface="メイリオ" panose="020B0604030504040204" pitchFamily="50" charset="-128"/>
                <a:ea typeface="メイリオ" panose="020B0604030504040204" pitchFamily="50" charset="-128"/>
              </a:rPr>
              <a:t>場合</a:t>
            </a:r>
            <a:endParaRPr lang="en-US" altLang="ja-JP" sz="1200" dirty="0" smtClean="0">
              <a:latin typeface="メイリオ" panose="020B0604030504040204" pitchFamily="50" charset="-128"/>
              <a:ea typeface="メイリオ" panose="020B0604030504040204" pitchFamily="50" charset="-128"/>
            </a:endParaRPr>
          </a:p>
          <a:p>
            <a:pPr marL="357188" indent="-357188">
              <a:spcBef>
                <a:spcPts val="600"/>
              </a:spcBef>
            </a:pPr>
            <a:r>
              <a:rPr lang="en-US" altLang="ja-JP" sz="400" dirty="0" smtClean="0">
                <a:latin typeface="メイリオ" panose="020B0604030504040204" pitchFamily="50" charset="-128"/>
                <a:ea typeface="メイリオ" panose="020B0604030504040204" pitchFamily="50" charset="-128"/>
              </a:rPr>
              <a:t/>
            </a:r>
            <a:br>
              <a:rPr lang="en-US" altLang="ja-JP" sz="400" dirty="0" smtClean="0">
                <a:latin typeface="メイリオ" panose="020B0604030504040204" pitchFamily="50" charset="-128"/>
                <a:ea typeface="メイリオ" panose="020B0604030504040204" pitchFamily="50" charset="-128"/>
              </a:rPr>
            </a:br>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就業日数上限５日、就業時間上限</a:t>
            </a:r>
            <a:r>
              <a:rPr lang="en-US" altLang="ja-JP" sz="1200" dirty="0">
                <a:latin typeface="メイリオ" panose="020B0604030504040204" pitchFamily="50" charset="-128"/>
                <a:ea typeface="メイリオ" panose="020B0604030504040204" pitchFamily="50" charset="-128"/>
              </a:rPr>
              <a:t>40</a:t>
            </a:r>
            <a:r>
              <a:rPr lang="ja-JP" altLang="en-US" sz="1200" dirty="0">
                <a:latin typeface="メイリオ" panose="020B0604030504040204" pitchFamily="50" charset="-128"/>
                <a:ea typeface="メイリオ" panose="020B0604030504040204" pitchFamily="50" charset="-128"/>
              </a:rPr>
              <a:t>時間、休業開始・終了予定日の就業は８時間</a:t>
            </a:r>
            <a:r>
              <a:rPr lang="ja-JP" altLang="en-US" sz="1200" dirty="0" smtClean="0">
                <a:latin typeface="メイリオ" panose="020B0604030504040204" pitchFamily="50" charset="-128"/>
                <a:ea typeface="メイリオ" panose="020B0604030504040204" pitchFamily="50" charset="-128"/>
              </a:rPr>
              <a:t>未満</a:t>
            </a:r>
            <a:endParaRPr lang="en-US" altLang="ja-JP" sz="1200" dirty="0" smtClean="0">
              <a:latin typeface="メイリオ" panose="020B0604030504040204" pitchFamily="50" charset="-128"/>
              <a:ea typeface="メイリオ" panose="020B0604030504040204" pitchFamily="50" charset="-128"/>
            </a:endParaRPr>
          </a:p>
        </p:txBody>
      </p:sp>
      <p:sp>
        <p:nvSpPr>
          <p:cNvPr id="15" name="正方形/長方形 14"/>
          <p:cNvSpPr/>
          <p:nvPr/>
        </p:nvSpPr>
        <p:spPr>
          <a:xfrm>
            <a:off x="186191" y="1124744"/>
            <a:ext cx="9591346" cy="2611418"/>
          </a:xfrm>
          <a:prstGeom prst="rect">
            <a:avLst/>
          </a:prstGeom>
          <a:solidFill>
            <a:srgbClr val="EFFDFF"/>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nSpc>
                <a:spcPct val="110000"/>
              </a:lnSpc>
              <a:spcBef>
                <a:spcPts val="300"/>
              </a:spcBef>
            </a:pP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具体的な手続きの流れ</a:t>
            </a:r>
            <a:r>
              <a:rPr lang="en-US" altLang="ja-JP" sz="1200" b="1" dirty="0" smtClean="0">
                <a:solidFill>
                  <a:schemeClr val="tx1"/>
                </a:solidFill>
                <a:latin typeface="Meiryo UI" panose="020B0604030504040204" pitchFamily="50" charset="-128"/>
                <a:ea typeface="Meiryo UI" panose="020B0604030504040204" pitchFamily="50" charset="-128"/>
              </a:rPr>
              <a:t>》</a:t>
            </a:r>
          </a:p>
          <a:p>
            <a:pPr>
              <a:lnSpc>
                <a:spcPct val="110000"/>
              </a:lnSpc>
              <a:spcBef>
                <a:spcPts val="300"/>
              </a:spcBef>
            </a:pPr>
            <a:endParaRPr lang="en-US" altLang="ja-JP" sz="300" b="1" dirty="0" smtClean="0">
              <a:solidFill>
                <a:schemeClr val="tx1"/>
              </a:solidFill>
              <a:latin typeface="Meiryo UI" panose="020B0604030504040204" pitchFamily="50" charset="-128"/>
              <a:ea typeface="Meiryo UI" panose="020B0604030504040204" pitchFamily="50" charset="-128"/>
            </a:endParaRPr>
          </a:p>
          <a:p>
            <a:pPr>
              <a:lnSpc>
                <a:spcPct val="110000"/>
              </a:lnSpc>
              <a:spcBef>
                <a:spcPts val="300"/>
              </a:spcBef>
            </a:pPr>
            <a:r>
              <a:rPr lang="en-US" altLang="ja-JP" sz="1200" dirty="0" smtClean="0">
                <a:solidFill>
                  <a:schemeClr val="tx1"/>
                </a:solidFill>
                <a:latin typeface="Meiryo UI" panose="020B0604030504040204" pitchFamily="50" charset="-128"/>
                <a:ea typeface="Meiryo UI" panose="020B0604030504040204" pitchFamily="50" charset="-128"/>
              </a:rPr>
              <a:t>(1) </a:t>
            </a:r>
            <a:r>
              <a:rPr lang="ja-JP" altLang="en-US" sz="1200" b="1" dirty="0" smtClean="0">
                <a:solidFill>
                  <a:schemeClr val="tx1"/>
                </a:solidFill>
                <a:latin typeface="Meiryo UI" panose="020B0604030504040204" pitchFamily="50" charset="-128"/>
                <a:ea typeface="Meiryo UI" panose="020B0604030504040204" pitchFamily="50" charset="-128"/>
              </a:rPr>
              <a:t>労働者</a:t>
            </a:r>
            <a:r>
              <a:rPr lang="ja-JP" altLang="en-US" sz="1200" dirty="0">
                <a:solidFill>
                  <a:schemeClr val="tx1"/>
                </a:solidFill>
                <a:latin typeface="Meiryo UI" panose="020B0604030504040204" pitchFamily="50" charset="-128"/>
                <a:ea typeface="Meiryo UI" panose="020B0604030504040204" pitchFamily="50" charset="-128"/>
              </a:rPr>
              <a:t>が休業中に就業することを</a:t>
            </a:r>
            <a:r>
              <a:rPr lang="ja-JP" altLang="en-US" sz="1200" b="1" dirty="0">
                <a:solidFill>
                  <a:schemeClr val="tx1"/>
                </a:solidFill>
                <a:latin typeface="Meiryo UI" panose="020B0604030504040204" pitchFamily="50" charset="-128"/>
                <a:ea typeface="Meiryo UI" panose="020B0604030504040204" pitchFamily="50" charset="-128"/>
              </a:rPr>
              <a:t>希望する場合</a:t>
            </a:r>
            <a:r>
              <a:rPr lang="ja-JP" altLang="en-US" sz="1200" dirty="0">
                <a:solidFill>
                  <a:schemeClr val="tx1"/>
                </a:solidFill>
                <a:latin typeface="Meiryo UI" panose="020B0604030504040204" pitchFamily="50" charset="-128"/>
                <a:ea typeface="Meiryo UI" panose="020B0604030504040204" pitchFamily="50" charset="-128"/>
              </a:rPr>
              <a:t>は、出生時育児</a:t>
            </a:r>
            <a:r>
              <a:rPr lang="ja-JP" altLang="en-US" sz="1200" dirty="0" smtClean="0">
                <a:solidFill>
                  <a:schemeClr val="tx1"/>
                </a:solidFill>
                <a:latin typeface="Meiryo UI" panose="020B0604030504040204" pitchFamily="50" charset="-128"/>
                <a:ea typeface="Meiryo UI" panose="020B0604030504040204" pitchFamily="50" charset="-128"/>
              </a:rPr>
              <a:t>休業の</a:t>
            </a:r>
            <a:r>
              <a:rPr lang="ja-JP" altLang="en-US" sz="1200" b="1" dirty="0" smtClean="0">
                <a:solidFill>
                  <a:schemeClr val="tx1"/>
                </a:solidFill>
                <a:latin typeface="Meiryo UI" panose="020B0604030504040204" pitchFamily="50" charset="-128"/>
                <a:ea typeface="Meiryo UI" panose="020B0604030504040204" pitchFamily="50" charset="-128"/>
              </a:rPr>
              <a:t>開始</a:t>
            </a:r>
            <a:r>
              <a:rPr lang="ja-JP" altLang="en-US" sz="1200" b="1" dirty="0">
                <a:solidFill>
                  <a:schemeClr val="tx1"/>
                </a:solidFill>
                <a:latin typeface="Meiryo UI" panose="020B0604030504040204" pitchFamily="50" charset="-128"/>
                <a:ea typeface="Meiryo UI" panose="020B0604030504040204" pitchFamily="50" charset="-128"/>
              </a:rPr>
              <a:t>予定日の前日まで</a:t>
            </a:r>
            <a:r>
              <a:rPr lang="ja-JP" altLang="en-US" sz="1200" dirty="0">
                <a:solidFill>
                  <a:schemeClr val="tx1"/>
                </a:solidFill>
                <a:latin typeface="Meiryo UI" panose="020B0604030504040204" pitchFamily="50" charset="-128"/>
                <a:ea typeface="Meiryo UI" panose="020B0604030504040204" pitchFamily="50" charset="-128"/>
              </a:rPr>
              <a:t>に</a:t>
            </a:r>
            <a:r>
              <a:rPr lang="ja-JP" altLang="en-US" sz="1200" b="1" dirty="0">
                <a:solidFill>
                  <a:schemeClr val="tx1"/>
                </a:solidFill>
                <a:latin typeface="Meiryo UI" panose="020B0604030504040204" pitchFamily="50" charset="-128"/>
                <a:ea typeface="Meiryo UI" panose="020B0604030504040204" pitchFamily="50" charset="-128"/>
              </a:rPr>
              <a:t>以下を申出</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10000"/>
              </a:lnSpc>
              <a:spcBef>
                <a:spcPts val="300"/>
              </a:spcBef>
            </a:pPr>
            <a:r>
              <a:rPr lang="ja-JP" altLang="en-US" sz="1200" dirty="0">
                <a:solidFill>
                  <a:schemeClr val="tx1"/>
                </a:solidFill>
                <a:latin typeface="Meiryo UI" panose="020B0604030504040204" pitchFamily="50" charset="-128"/>
                <a:ea typeface="Meiryo UI" panose="020B0604030504040204" pitchFamily="50" charset="-128"/>
              </a:rPr>
              <a:t>　　①　</a:t>
            </a:r>
            <a:r>
              <a:rPr lang="ja-JP" altLang="en-US" sz="1200" b="1" dirty="0">
                <a:solidFill>
                  <a:schemeClr val="tx1"/>
                </a:solidFill>
                <a:latin typeface="Meiryo UI" panose="020B0604030504040204" pitchFamily="50" charset="-128"/>
                <a:ea typeface="Meiryo UI" panose="020B0604030504040204" pitchFamily="50" charset="-128"/>
              </a:rPr>
              <a:t>就業可能日</a:t>
            </a:r>
          </a:p>
          <a:p>
            <a:pPr>
              <a:lnSpc>
                <a:spcPct val="110000"/>
              </a:lnSpc>
              <a:spcBef>
                <a:spcPts val="300"/>
              </a:spcBef>
            </a:pPr>
            <a:r>
              <a:rPr lang="ja-JP" altLang="en-US" sz="1200" dirty="0">
                <a:solidFill>
                  <a:schemeClr val="tx1"/>
                </a:solidFill>
                <a:latin typeface="Meiryo UI" panose="020B0604030504040204" pitchFamily="50" charset="-128"/>
                <a:ea typeface="Meiryo UI" panose="020B0604030504040204" pitchFamily="50" charset="-128"/>
              </a:rPr>
              <a:t>　　②　就業可能日における就業可能な</a:t>
            </a:r>
            <a:r>
              <a:rPr lang="ja-JP" altLang="en-US" sz="1200" b="1" dirty="0">
                <a:solidFill>
                  <a:schemeClr val="tx1"/>
                </a:solidFill>
                <a:latin typeface="Meiryo UI" panose="020B0604030504040204" pitchFamily="50" charset="-128"/>
                <a:ea typeface="Meiryo UI" panose="020B0604030504040204" pitchFamily="50" charset="-128"/>
              </a:rPr>
              <a:t>時間帯</a:t>
            </a:r>
            <a:r>
              <a:rPr lang="ja-JP" altLang="en-US" sz="1200" dirty="0">
                <a:solidFill>
                  <a:schemeClr val="tx1"/>
                </a:solidFill>
                <a:latin typeface="Meiryo UI" panose="020B0604030504040204" pitchFamily="50" charset="-128"/>
                <a:ea typeface="Meiryo UI" panose="020B0604030504040204" pitchFamily="50" charset="-128"/>
              </a:rPr>
              <a:t>（所定労働時間内の時間帯に限る。）その他の労働条件</a:t>
            </a:r>
          </a:p>
          <a:p>
            <a:pPr>
              <a:lnSpc>
                <a:spcPct val="110000"/>
              </a:lnSpc>
              <a:spcBef>
                <a:spcPts val="300"/>
              </a:spcBef>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10000"/>
              </a:lnSpc>
              <a:spcBef>
                <a:spcPts val="300"/>
              </a:spcBef>
            </a:pPr>
            <a:r>
              <a:rPr lang="en-US" altLang="ja-JP" sz="1200" dirty="0" smtClean="0">
                <a:solidFill>
                  <a:schemeClr val="tx1"/>
                </a:solidFill>
                <a:latin typeface="Meiryo UI" panose="020B0604030504040204" pitchFamily="50" charset="-128"/>
                <a:ea typeface="Meiryo UI" panose="020B0604030504040204" pitchFamily="50" charset="-128"/>
              </a:rPr>
              <a:t>(2) </a:t>
            </a:r>
            <a:r>
              <a:rPr lang="ja-JP" altLang="en-US" sz="1200" b="1" dirty="0" smtClean="0">
                <a:solidFill>
                  <a:schemeClr val="tx1"/>
                </a:solidFill>
                <a:latin typeface="Meiryo UI" panose="020B0604030504040204" pitchFamily="50" charset="-128"/>
                <a:ea typeface="Meiryo UI" panose="020B0604030504040204" pitchFamily="50" charset="-128"/>
              </a:rPr>
              <a:t>事業</a:t>
            </a:r>
            <a:r>
              <a:rPr lang="ja-JP" altLang="en-US" sz="1200" b="1" dirty="0">
                <a:solidFill>
                  <a:schemeClr val="tx1"/>
                </a:solidFill>
                <a:latin typeface="Meiryo UI" panose="020B0604030504040204" pitchFamily="50" charset="-128"/>
                <a:ea typeface="Meiryo UI" panose="020B0604030504040204" pitchFamily="50" charset="-128"/>
              </a:rPr>
              <a:t>主</a:t>
            </a:r>
            <a:r>
              <a:rPr lang="ja-JP" altLang="en-US" sz="1200" dirty="0">
                <a:solidFill>
                  <a:schemeClr val="tx1"/>
                </a:solidFill>
                <a:latin typeface="Meiryo UI" panose="020B0604030504040204" pitchFamily="50" charset="-128"/>
                <a:ea typeface="Meiryo UI" panose="020B0604030504040204" pitchFamily="50" charset="-128"/>
              </a:rPr>
              <a:t>は</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(1)</a:t>
            </a:r>
            <a:r>
              <a:rPr lang="ja-JP" altLang="en-US" sz="1200" dirty="0" smtClean="0">
                <a:solidFill>
                  <a:schemeClr val="tx1"/>
                </a:solidFill>
                <a:latin typeface="Meiryo UI" panose="020B0604030504040204" pitchFamily="50" charset="-128"/>
                <a:ea typeface="Meiryo UI" panose="020B0604030504040204" pitchFamily="50" charset="-128"/>
              </a:rPr>
              <a:t>の</a:t>
            </a:r>
            <a:r>
              <a:rPr lang="ja-JP" altLang="en-US" sz="1200" dirty="0">
                <a:solidFill>
                  <a:schemeClr val="tx1"/>
                </a:solidFill>
                <a:latin typeface="Meiryo UI" panose="020B0604030504040204" pitchFamily="50" charset="-128"/>
                <a:ea typeface="Meiryo UI" panose="020B0604030504040204" pitchFamily="50" charset="-128"/>
              </a:rPr>
              <a:t>申出がされたときは、次に掲げる事項を労働者に速やかに</a:t>
            </a:r>
            <a:r>
              <a:rPr lang="ja-JP" altLang="en-US" sz="1200" b="1" dirty="0">
                <a:solidFill>
                  <a:schemeClr val="tx1"/>
                </a:solidFill>
                <a:latin typeface="Meiryo UI" panose="020B0604030504040204" pitchFamily="50" charset="-128"/>
                <a:ea typeface="Meiryo UI" panose="020B0604030504040204" pitchFamily="50" charset="-128"/>
              </a:rPr>
              <a:t>提示</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10000"/>
              </a:lnSpc>
              <a:spcBef>
                <a:spcPts val="300"/>
              </a:spcBef>
            </a:pPr>
            <a:r>
              <a:rPr lang="ja-JP" altLang="en-US" sz="1200" dirty="0">
                <a:solidFill>
                  <a:schemeClr val="tx1"/>
                </a:solidFill>
                <a:latin typeface="Meiryo UI" panose="020B0604030504040204" pitchFamily="50" charset="-128"/>
                <a:ea typeface="Meiryo UI" panose="020B0604030504040204" pitchFamily="50" charset="-128"/>
              </a:rPr>
              <a:t>　　　① 就業可能日のうち、</a:t>
            </a:r>
            <a:r>
              <a:rPr lang="ja-JP" altLang="en-US" sz="1200" b="1" dirty="0">
                <a:solidFill>
                  <a:schemeClr val="tx1"/>
                </a:solidFill>
                <a:latin typeface="Meiryo UI" panose="020B0604030504040204" pitchFamily="50" charset="-128"/>
                <a:ea typeface="Meiryo UI" panose="020B0604030504040204" pitchFamily="50" charset="-128"/>
              </a:rPr>
              <a:t>就業させることを希望する日</a:t>
            </a:r>
            <a:r>
              <a:rPr lang="ja-JP" altLang="en-US" sz="1200" dirty="0">
                <a:solidFill>
                  <a:schemeClr val="tx1"/>
                </a:solidFill>
                <a:latin typeface="Meiryo UI" panose="020B0604030504040204" pitchFamily="50" charset="-128"/>
                <a:ea typeface="Meiryo UI" panose="020B0604030504040204" pitchFamily="50" charset="-128"/>
              </a:rPr>
              <a:t>（就業させることを</a:t>
            </a:r>
            <a:r>
              <a:rPr lang="ja-JP" altLang="en-US" sz="1200" b="1" dirty="0">
                <a:solidFill>
                  <a:schemeClr val="tx1"/>
                </a:solidFill>
                <a:latin typeface="Meiryo UI" panose="020B0604030504040204" pitchFamily="50" charset="-128"/>
                <a:ea typeface="Meiryo UI" panose="020B0604030504040204" pitchFamily="50" charset="-128"/>
              </a:rPr>
              <a:t>希望しない場合はその旨</a:t>
            </a:r>
            <a:r>
              <a:rPr lang="ja-JP" altLang="en-US" sz="1200" dirty="0">
                <a:solidFill>
                  <a:schemeClr val="tx1"/>
                </a:solidFill>
                <a:latin typeface="Meiryo UI" panose="020B0604030504040204" pitchFamily="50" charset="-128"/>
                <a:ea typeface="Meiryo UI" panose="020B0604030504040204" pitchFamily="50" charset="-128"/>
              </a:rPr>
              <a:t>）</a:t>
            </a:r>
          </a:p>
          <a:p>
            <a:pPr>
              <a:lnSpc>
                <a:spcPct val="110000"/>
              </a:lnSpc>
              <a:spcBef>
                <a:spcPts val="300"/>
              </a:spcBef>
            </a:pPr>
            <a:r>
              <a:rPr lang="ja-JP" altLang="en-US" sz="1200" dirty="0">
                <a:solidFill>
                  <a:schemeClr val="tx1"/>
                </a:solidFill>
                <a:latin typeface="Meiryo UI" panose="020B0604030504040204" pitchFamily="50" charset="-128"/>
                <a:ea typeface="Meiryo UI" panose="020B0604030504040204" pitchFamily="50" charset="-128"/>
              </a:rPr>
              <a:t>　　　②　①の就業させることを希望する日に係る</a:t>
            </a:r>
            <a:r>
              <a:rPr lang="ja-JP" altLang="en-US" sz="1200" b="1" dirty="0">
                <a:solidFill>
                  <a:schemeClr val="tx1"/>
                </a:solidFill>
                <a:latin typeface="Meiryo UI" panose="020B0604030504040204" pitchFamily="50" charset="-128"/>
                <a:ea typeface="Meiryo UI" panose="020B0604030504040204" pitchFamily="50" charset="-128"/>
              </a:rPr>
              <a:t>時間帯</a:t>
            </a:r>
            <a:r>
              <a:rPr lang="ja-JP" altLang="en-US" sz="1200" dirty="0">
                <a:solidFill>
                  <a:schemeClr val="tx1"/>
                </a:solidFill>
                <a:latin typeface="Meiryo UI" panose="020B0604030504040204" pitchFamily="50" charset="-128"/>
                <a:ea typeface="Meiryo UI" panose="020B0604030504040204" pitchFamily="50" charset="-128"/>
              </a:rPr>
              <a:t>その他の労働</a:t>
            </a:r>
            <a:r>
              <a:rPr lang="ja-JP" altLang="en-US" sz="1200" dirty="0" smtClean="0">
                <a:solidFill>
                  <a:schemeClr val="tx1"/>
                </a:solidFill>
                <a:latin typeface="Meiryo UI" panose="020B0604030504040204" pitchFamily="50" charset="-128"/>
                <a:ea typeface="Meiryo UI" panose="020B0604030504040204" pitchFamily="50" charset="-128"/>
              </a:rPr>
              <a:t>条件</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10000"/>
              </a:lnSpc>
              <a:spcBef>
                <a:spcPts val="300"/>
              </a:spcBef>
            </a:pPr>
            <a:endParaRPr lang="en-US" altLang="ja-JP" sz="500" dirty="0">
              <a:solidFill>
                <a:schemeClr val="tx1"/>
              </a:solidFill>
              <a:latin typeface="Meiryo UI" panose="020B0604030504040204" pitchFamily="50" charset="-128"/>
              <a:ea typeface="Meiryo UI" panose="020B0604030504040204" pitchFamily="50" charset="-128"/>
            </a:endParaRPr>
          </a:p>
          <a:p>
            <a:pPr>
              <a:lnSpc>
                <a:spcPct val="1100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この事業主の提示に対して</a:t>
            </a:r>
            <a:r>
              <a:rPr lang="ja-JP" altLang="en-US" sz="1100" dirty="0" smtClean="0">
                <a:solidFill>
                  <a:schemeClr val="tx1"/>
                </a:solidFill>
                <a:latin typeface="Meiryo UI" panose="020B0604030504040204" pitchFamily="50" charset="-128"/>
                <a:ea typeface="Meiryo UI" panose="020B0604030504040204" pitchFamily="50" charset="-128"/>
              </a:rPr>
              <a:t>、休業開始予定日の</a:t>
            </a:r>
            <a:r>
              <a:rPr lang="ja-JP" altLang="en-US" sz="1100" b="1" dirty="0" smtClean="0">
                <a:solidFill>
                  <a:schemeClr val="tx1"/>
                </a:solidFill>
                <a:latin typeface="Meiryo UI" panose="020B0604030504040204" pitchFamily="50" charset="-128"/>
                <a:ea typeface="Meiryo UI" panose="020B0604030504040204" pitchFamily="50" charset="-128"/>
              </a:rPr>
              <a:t>前日までに</a:t>
            </a:r>
            <a:r>
              <a:rPr lang="ja-JP" altLang="en-US" sz="1100" dirty="0" smtClean="0">
                <a:solidFill>
                  <a:schemeClr val="tx1"/>
                </a:solidFill>
                <a:latin typeface="Meiryo UI" panose="020B0604030504040204" pitchFamily="50" charset="-128"/>
                <a:ea typeface="Meiryo UI" panose="020B0604030504040204" pitchFamily="50" charset="-128"/>
              </a:rPr>
              <a:t>労働者</a:t>
            </a:r>
            <a:r>
              <a:rPr lang="ja-JP" altLang="en-US" sz="1100" dirty="0">
                <a:solidFill>
                  <a:schemeClr val="tx1"/>
                </a:solidFill>
                <a:latin typeface="Meiryo UI" panose="020B0604030504040204" pitchFamily="50" charset="-128"/>
                <a:ea typeface="Meiryo UI" panose="020B0604030504040204" pitchFamily="50" charset="-128"/>
              </a:rPr>
              <a:t>が</a:t>
            </a:r>
            <a:r>
              <a:rPr lang="ja-JP" altLang="en-US" sz="1100" b="1" dirty="0">
                <a:solidFill>
                  <a:schemeClr val="tx1"/>
                </a:solidFill>
                <a:latin typeface="Meiryo UI" panose="020B0604030504040204" pitchFamily="50" charset="-128"/>
                <a:ea typeface="Meiryo UI" panose="020B0604030504040204" pitchFamily="50" charset="-128"/>
              </a:rPr>
              <a:t>同意を行った範囲内</a:t>
            </a:r>
            <a:r>
              <a:rPr lang="ja-JP" altLang="en-US" sz="1100" dirty="0">
                <a:solidFill>
                  <a:schemeClr val="tx1"/>
                </a:solidFill>
                <a:latin typeface="Meiryo UI" panose="020B0604030504040204" pitchFamily="50" charset="-128"/>
                <a:ea typeface="Meiryo UI" panose="020B0604030504040204" pitchFamily="50" charset="-128"/>
              </a:rPr>
              <a:t>で就業させることが</a:t>
            </a:r>
            <a:r>
              <a:rPr lang="ja-JP" altLang="en-US" sz="1100" dirty="0" smtClean="0">
                <a:solidFill>
                  <a:schemeClr val="tx1"/>
                </a:solidFill>
                <a:latin typeface="Meiryo UI" panose="020B0604030504040204" pitchFamily="50" charset="-128"/>
                <a:ea typeface="Meiryo UI" panose="020B0604030504040204" pitchFamily="50" charset="-128"/>
              </a:rPr>
              <a:t>できる。</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事業主は、上記の同意を得た場合は、同意を得た旨と、就業させることとした日時その他の労働条件を</a:t>
            </a:r>
            <a:r>
              <a:rPr lang="ja-JP" altLang="en-US" sz="1100" b="1" dirty="0">
                <a:solidFill>
                  <a:schemeClr val="tx1"/>
                </a:solidFill>
                <a:latin typeface="Meiryo UI" panose="020B0604030504040204" pitchFamily="50" charset="-128"/>
                <a:ea typeface="Meiryo UI" panose="020B0604030504040204" pitchFamily="50" charset="-128"/>
              </a:rPr>
              <a:t>労働者に</a:t>
            </a:r>
            <a:r>
              <a:rPr lang="ja-JP" altLang="en-US" sz="1100" b="1" dirty="0" smtClean="0">
                <a:solidFill>
                  <a:schemeClr val="tx1"/>
                </a:solidFill>
                <a:latin typeface="Meiryo UI" panose="020B0604030504040204" pitchFamily="50" charset="-128"/>
                <a:ea typeface="Meiryo UI" panose="020B0604030504040204" pitchFamily="50" charset="-128"/>
              </a:rPr>
              <a:t>通知</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spcBef>
                <a:spcPts val="300"/>
              </a:spcBef>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8FCBBB6B-C367-E249-936B-1E07EDA30201}"/>
              </a:ext>
            </a:extLst>
          </p:cNvPr>
          <p:cNvSpPr/>
          <p:nvPr/>
        </p:nvSpPr>
        <p:spPr>
          <a:xfrm>
            <a:off x="186190" y="44624"/>
            <a:ext cx="3038618" cy="360099"/>
          </a:xfrm>
          <a:prstGeom prst="rect">
            <a:avLst/>
          </a:prstGeom>
        </p:spPr>
        <p:txBody>
          <a:bodyPr wrap="square" lIns="0" tIns="0" rIns="0" bIns="0">
            <a:spAutoFit/>
          </a:bodyPr>
          <a:lstStyle/>
          <a:p>
            <a:pPr lvl="0" defTabSz="591055">
              <a:lnSpc>
                <a:spcPct val="130000"/>
              </a:lnSpc>
              <a:spcAft>
                <a:spcPts val="796"/>
              </a:spcAft>
            </a:pPr>
            <a:r>
              <a:rPr lang="ja-JP" altLang="en-US" b="1" spc="239" dirty="0" smtClean="0">
                <a:solidFill>
                  <a:srgbClr val="0B348F"/>
                </a:solidFill>
                <a:latin typeface="Meiryo" panose="020B0604030504040204" pitchFamily="34" charset="-128"/>
                <a:ea typeface="Meiryo" panose="020B0604030504040204" pitchFamily="34" charset="-128"/>
                <a:cs typeface="Noto Sans CJK JP DemiLight" charset="-128"/>
              </a:rPr>
              <a:t>実務上のポイント②</a:t>
            </a:r>
            <a:endParaRPr lang="ja-JP" altLang="en-US"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cxnSp>
        <p:nvCxnSpPr>
          <p:cNvPr id="19" name="直線コネクタ 18">
            <a:extLst>
              <a:ext uri="{FF2B5EF4-FFF2-40B4-BE49-F238E27FC236}">
                <a16:creationId xmlns:a16="http://schemas.microsoft.com/office/drawing/2014/main" id="{A958213C-2BAB-654A-9A34-2E19BA7BD9AF}"/>
              </a:ext>
            </a:extLst>
          </p:cNvPr>
          <p:cNvCxnSpPr>
            <a:cxnSpLocks/>
          </p:cNvCxnSpPr>
          <p:nvPr/>
        </p:nvCxnSpPr>
        <p:spPr>
          <a:xfrm>
            <a:off x="128465" y="404664"/>
            <a:ext cx="3168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graphicFrame>
        <p:nvGraphicFramePr>
          <p:cNvPr id="21" name="表 20"/>
          <p:cNvGraphicFramePr>
            <a:graphicFrameLocks noGrp="1"/>
          </p:cNvGraphicFramePr>
          <p:nvPr>
            <p:extLst>
              <p:ext uri="{D42A27DB-BD31-4B8C-83A1-F6EECF244321}">
                <p14:modId xmlns:p14="http://schemas.microsoft.com/office/powerpoint/2010/main" val="3491840474"/>
              </p:ext>
            </p:extLst>
          </p:nvPr>
        </p:nvGraphicFramePr>
        <p:xfrm>
          <a:off x="920552" y="5877272"/>
          <a:ext cx="6840760" cy="802861"/>
        </p:xfrm>
        <a:graphic>
          <a:graphicData uri="http://schemas.openxmlformats.org/drawingml/2006/table">
            <a:tbl>
              <a:tblPr firstRow="1" bandRow="1">
                <a:tableStyleId>{5C22544A-7EE6-4342-B048-85BDC9FD1C3A}</a:tableStyleId>
              </a:tblPr>
              <a:tblGrid>
                <a:gridCol w="684076">
                  <a:extLst>
                    <a:ext uri="{9D8B030D-6E8A-4147-A177-3AD203B41FA5}">
                      <a16:colId xmlns:a16="http://schemas.microsoft.com/office/drawing/2014/main" val="795181294"/>
                    </a:ext>
                  </a:extLst>
                </a:gridCol>
                <a:gridCol w="684076">
                  <a:extLst>
                    <a:ext uri="{9D8B030D-6E8A-4147-A177-3AD203B41FA5}">
                      <a16:colId xmlns:a16="http://schemas.microsoft.com/office/drawing/2014/main" val="2431855152"/>
                    </a:ext>
                  </a:extLst>
                </a:gridCol>
                <a:gridCol w="684076">
                  <a:extLst>
                    <a:ext uri="{9D8B030D-6E8A-4147-A177-3AD203B41FA5}">
                      <a16:colId xmlns:a16="http://schemas.microsoft.com/office/drawing/2014/main" val="939476039"/>
                    </a:ext>
                  </a:extLst>
                </a:gridCol>
                <a:gridCol w="684076">
                  <a:extLst>
                    <a:ext uri="{9D8B030D-6E8A-4147-A177-3AD203B41FA5}">
                      <a16:colId xmlns:a16="http://schemas.microsoft.com/office/drawing/2014/main" val="3047087148"/>
                    </a:ext>
                  </a:extLst>
                </a:gridCol>
                <a:gridCol w="684076">
                  <a:extLst>
                    <a:ext uri="{9D8B030D-6E8A-4147-A177-3AD203B41FA5}">
                      <a16:colId xmlns:a16="http://schemas.microsoft.com/office/drawing/2014/main" val="3760721319"/>
                    </a:ext>
                  </a:extLst>
                </a:gridCol>
                <a:gridCol w="684076">
                  <a:extLst>
                    <a:ext uri="{9D8B030D-6E8A-4147-A177-3AD203B41FA5}">
                      <a16:colId xmlns:a16="http://schemas.microsoft.com/office/drawing/2014/main" val="3939094571"/>
                    </a:ext>
                  </a:extLst>
                </a:gridCol>
                <a:gridCol w="684076">
                  <a:extLst>
                    <a:ext uri="{9D8B030D-6E8A-4147-A177-3AD203B41FA5}">
                      <a16:colId xmlns:a16="http://schemas.microsoft.com/office/drawing/2014/main" val="1994848315"/>
                    </a:ext>
                  </a:extLst>
                </a:gridCol>
                <a:gridCol w="684076">
                  <a:extLst>
                    <a:ext uri="{9D8B030D-6E8A-4147-A177-3AD203B41FA5}">
                      <a16:colId xmlns:a16="http://schemas.microsoft.com/office/drawing/2014/main" val="1864097011"/>
                    </a:ext>
                  </a:extLst>
                </a:gridCol>
                <a:gridCol w="684076">
                  <a:extLst>
                    <a:ext uri="{9D8B030D-6E8A-4147-A177-3AD203B41FA5}">
                      <a16:colId xmlns:a16="http://schemas.microsoft.com/office/drawing/2014/main" val="3185351577"/>
                    </a:ext>
                  </a:extLst>
                </a:gridCol>
                <a:gridCol w="684076">
                  <a:extLst>
                    <a:ext uri="{9D8B030D-6E8A-4147-A177-3AD203B41FA5}">
                      <a16:colId xmlns:a16="http://schemas.microsoft.com/office/drawing/2014/main" val="1574991749"/>
                    </a:ext>
                  </a:extLst>
                </a:gridCol>
              </a:tblGrid>
              <a:tr h="226797">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休業開始日</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２日目</a:t>
                      </a:r>
                      <a:endParaRPr kumimoji="1" lang="ja-JP" altLang="en-US" sz="800" b="0" dirty="0">
                        <a:solidFill>
                          <a:schemeClr val="tx1"/>
                        </a:solidFill>
                        <a:latin typeface="メイリオ" panose="020B0604030504040204" pitchFamily="50" charset="-128"/>
                        <a:ea typeface="メイリオ" panose="020B0604030504040204"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３日目</a:t>
                      </a:r>
                      <a:endParaRPr kumimoji="1" lang="ja-JP" altLang="en-US" sz="800" b="0" dirty="0">
                        <a:solidFill>
                          <a:schemeClr val="tx1"/>
                        </a:solidFill>
                        <a:latin typeface="メイリオ" panose="020B0604030504040204" pitchFamily="50" charset="-128"/>
                        <a:ea typeface="メイリオ" panose="020B0604030504040204"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４日目</a:t>
                      </a:r>
                      <a:endParaRPr kumimoji="1" lang="ja-JP" altLang="en-US" sz="800" b="0" dirty="0">
                        <a:solidFill>
                          <a:schemeClr val="tx1"/>
                        </a:solidFill>
                        <a:latin typeface="メイリオ" panose="020B0604030504040204" pitchFamily="50" charset="-128"/>
                        <a:ea typeface="メイリオ" panose="020B0604030504040204"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５日目</a:t>
                      </a:r>
                      <a:endParaRPr kumimoji="1" lang="ja-JP" altLang="en-US" sz="800" b="0" dirty="0">
                        <a:solidFill>
                          <a:schemeClr val="tx1"/>
                        </a:solidFill>
                        <a:latin typeface="メイリオ" panose="020B0604030504040204" pitchFamily="50" charset="-128"/>
                        <a:ea typeface="メイリオ" panose="020B0604030504040204"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６日目</a:t>
                      </a:r>
                      <a:endParaRPr kumimoji="1" lang="ja-JP" altLang="en-US" sz="800" b="0" dirty="0">
                        <a:solidFill>
                          <a:schemeClr val="tx1"/>
                        </a:solidFill>
                        <a:latin typeface="メイリオ" panose="020B0604030504040204" pitchFamily="50" charset="-128"/>
                        <a:ea typeface="メイリオ" panose="020B0604030504040204"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smtClean="0">
                          <a:solidFill>
                            <a:schemeClr val="tx1"/>
                          </a:solidFill>
                          <a:latin typeface="メイリオ" panose="020B0604030504040204" pitchFamily="50" charset="-128"/>
                          <a:ea typeface="メイリオ" panose="020B0604030504040204" pitchFamily="50" charset="-128"/>
                        </a:rPr>
                        <a:t>７日目</a:t>
                      </a:r>
                      <a:endParaRPr kumimoji="1" lang="ja-JP" altLang="en-US" sz="800" b="0" dirty="0">
                        <a:solidFill>
                          <a:schemeClr val="tx1"/>
                        </a:solidFill>
                        <a:latin typeface="メイリオ" panose="020B0604030504040204" pitchFamily="50" charset="-128"/>
                        <a:ea typeface="メイリオ" panose="020B0604030504040204"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dirty="0" smtClean="0">
                          <a:solidFill>
                            <a:schemeClr val="tx1"/>
                          </a:solidFill>
                          <a:latin typeface="メイリオ" panose="020B0604030504040204" pitchFamily="50" charset="-128"/>
                          <a:ea typeface="メイリオ" panose="020B0604030504040204" pitchFamily="50" charset="-128"/>
                        </a:rPr>
                        <a:t>13</a:t>
                      </a:r>
                      <a:r>
                        <a:rPr kumimoji="1" lang="ja-JP" altLang="en-US" sz="900" b="0" dirty="0" smtClean="0">
                          <a:solidFill>
                            <a:schemeClr val="tx1"/>
                          </a:solidFill>
                          <a:latin typeface="メイリオ" panose="020B0604030504040204" pitchFamily="50" charset="-128"/>
                          <a:ea typeface="メイリオ" panose="020B0604030504040204" pitchFamily="50" charset="-128"/>
                        </a:rPr>
                        <a:t>日目</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休業終了日</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267667"/>
                  </a:ext>
                </a:extLst>
              </a:tr>
              <a:tr h="288032">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４時間</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休</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休</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８時間</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６時間</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休</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休</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休</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６時間</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97333821"/>
                  </a:ext>
                </a:extLst>
              </a:tr>
              <a:tr h="288032">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休</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休</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４時間</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smtClean="0">
                          <a:solidFill>
                            <a:schemeClr val="tx1"/>
                          </a:solidFill>
                          <a:latin typeface="メイリオ" panose="020B0604030504040204" pitchFamily="50" charset="-128"/>
                          <a:ea typeface="メイリオ" panose="020B0604030504040204" pitchFamily="50" charset="-128"/>
                        </a:rPr>
                        <a:t>休</a:t>
                      </a: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916624"/>
                  </a:ext>
                </a:extLst>
              </a:tr>
            </a:tbl>
          </a:graphicData>
        </a:graphic>
      </p:graphicFrame>
      <p:sp>
        <p:nvSpPr>
          <p:cNvPr id="2" name="正方形/長方形 1"/>
          <p:cNvSpPr/>
          <p:nvPr/>
        </p:nvSpPr>
        <p:spPr>
          <a:xfrm>
            <a:off x="200472" y="3861048"/>
            <a:ext cx="9519338" cy="950789"/>
          </a:xfrm>
          <a:prstGeom prst="rect">
            <a:avLst/>
          </a:prstGeom>
          <a:solidFill>
            <a:srgbClr val="EFFDFF"/>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nSpc>
                <a:spcPct val="150000"/>
              </a:lnSpc>
              <a:spcBef>
                <a:spcPts val="300"/>
              </a:spcBef>
            </a:pP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休業中</a:t>
            </a:r>
            <a:r>
              <a:rPr lang="ja-JP" altLang="en-US" sz="1200" b="1" dirty="0">
                <a:solidFill>
                  <a:schemeClr val="tx1"/>
                </a:solidFill>
                <a:latin typeface="Meiryo UI" panose="020B0604030504040204" pitchFamily="50" charset="-128"/>
                <a:ea typeface="Meiryo UI" panose="020B0604030504040204" pitchFamily="50" charset="-128"/>
              </a:rPr>
              <a:t>の就業日数等には上限が</a:t>
            </a:r>
            <a:r>
              <a:rPr lang="ja-JP" altLang="en-US" sz="1200" b="1" dirty="0" smtClean="0">
                <a:solidFill>
                  <a:schemeClr val="tx1"/>
                </a:solidFill>
                <a:latin typeface="Meiryo UI" panose="020B0604030504040204" pitchFamily="50" charset="-128"/>
                <a:ea typeface="Meiryo UI" panose="020B0604030504040204" pitchFamily="50" charset="-128"/>
              </a:rPr>
              <a:t>あります</a:t>
            </a: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注</a:t>
            </a:r>
            <a:r>
              <a:rPr lang="en-US" altLang="ja-JP" sz="1200" dirty="0" smtClean="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育児</a:t>
            </a:r>
            <a:r>
              <a:rPr lang="ja-JP" altLang="en-US" sz="1200" dirty="0">
                <a:solidFill>
                  <a:schemeClr val="tx1"/>
                </a:solidFill>
                <a:latin typeface="Meiryo UI" panose="020B0604030504040204" pitchFamily="50" charset="-128"/>
                <a:ea typeface="Meiryo UI" panose="020B0604030504040204" pitchFamily="50" charset="-128"/>
              </a:rPr>
              <a:t>休業給付や社会保険料</a:t>
            </a:r>
            <a:r>
              <a:rPr lang="ja-JP" altLang="en-US" sz="1200" dirty="0" smtClean="0">
                <a:solidFill>
                  <a:schemeClr val="tx1"/>
                </a:solidFill>
                <a:latin typeface="Meiryo UI" panose="020B0604030504040204" pitchFamily="50" charset="-128"/>
                <a:ea typeface="Meiryo UI" panose="020B0604030504040204" pitchFamily="50" charset="-128"/>
              </a:rPr>
              <a:t>免除との関係については</a:t>
            </a:r>
            <a:r>
              <a:rPr lang="en-US" altLang="ja-JP" sz="1200" dirty="0" smtClean="0">
                <a:solidFill>
                  <a:schemeClr val="tx1"/>
                </a:solidFill>
                <a:latin typeface="Meiryo UI" panose="020B0604030504040204" pitchFamily="50" charset="-128"/>
                <a:ea typeface="Meiryo UI" panose="020B0604030504040204" pitchFamily="50" charset="-128"/>
              </a:rPr>
              <a:t>p20,21</a:t>
            </a:r>
            <a:r>
              <a:rPr lang="ja-JP" altLang="en-US" sz="1200" dirty="0" smtClean="0">
                <a:solidFill>
                  <a:schemeClr val="tx1"/>
                </a:solidFill>
                <a:latin typeface="Meiryo UI" panose="020B0604030504040204" pitchFamily="50" charset="-128"/>
                <a:ea typeface="Meiryo UI" panose="020B0604030504040204" pitchFamily="50" charset="-128"/>
              </a:rPr>
              <a:t>をご参照ください</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spcBef>
                <a:spcPts val="300"/>
              </a:spcBef>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休業期</a:t>
            </a:r>
            <a:r>
              <a:rPr lang="ja-JP" altLang="en-US" sz="1200" dirty="0">
                <a:solidFill>
                  <a:schemeClr val="tx1"/>
                </a:solidFill>
                <a:latin typeface="Meiryo UI" panose="020B0604030504040204" pitchFamily="50" charset="-128"/>
                <a:ea typeface="Meiryo UI" panose="020B0604030504040204" pitchFamily="50" charset="-128"/>
              </a:rPr>
              <a:t>間中の所定労働日・所定労働時間の半分</a:t>
            </a:r>
            <a:br>
              <a:rPr lang="ja-JP" altLang="en-US" sz="1200" dirty="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休業</a:t>
            </a:r>
            <a:r>
              <a:rPr lang="ja-JP" altLang="en-US" sz="1200" dirty="0">
                <a:solidFill>
                  <a:schemeClr val="tx1"/>
                </a:solidFill>
                <a:latin typeface="Meiryo UI" panose="020B0604030504040204" pitchFamily="50" charset="-128"/>
                <a:ea typeface="Meiryo UI" panose="020B0604030504040204" pitchFamily="50" charset="-128"/>
              </a:rPr>
              <a:t>開始・終了予定日を就業日とする場合は当該日の所定労働時間数未満</a:t>
            </a:r>
          </a:p>
          <a:p>
            <a:pPr>
              <a:lnSpc>
                <a:spcPct val="150000"/>
              </a:lnSpc>
              <a:spcBef>
                <a:spcPts val="300"/>
              </a:spcBef>
            </a:pPr>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7996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312836" y="1347809"/>
            <a:ext cx="7593164" cy="4041093"/>
          </a:xfrm>
          <a:prstGeom prst="roundRect">
            <a:avLst>
              <a:gd name="adj" fmla="val 8332"/>
            </a:avLst>
          </a:prstGeom>
          <a:ln>
            <a:noFill/>
          </a:ln>
        </p:spPr>
        <p:txBody>
          <a:bodyPr/>
          <a:lstStyle/>
          <a:p>
            <a:pPr>
              <a:lnSpc>
                <a:spcPts val="2800"/>
              </a:lnSpc>
            </a:pPr>
            <a:r>
              <a:rPr lang="ja-JP" altLang="en-US" dirty="0" smtClean="0"/>
              <a:t>１．改正の背景</a:t>
            </a:r>
            <a:endParaRPr lang="en-US" altLang="ja-JP" dirty="0" smtClean="0"/>
          </a:p>
          <a:p>
            <a:pPr>
              <a:lnSpc>
                <a:spcPts val="2800"/>
              </a:lnSpc>
            </a:pPr>
            <a:r>
              <a:rPr lang="ja-JP" altLang="en-US" dirty="0" smtClean="0"/>
              <a:t>２</a:t>
            </a:r>
            <a:r>
              <a:rPr lang="ja-JP" altLang="en-US" dirty="0"/>
              <a:t>．育児・介護休業法及び雇用保険法の改正</a:t>
            </a:r>
            <a:r>
              <a:rPr lang="ja-JP" altLang="en-US" dirty="0" smtClean="0"/>
              <a:t>ポイント</a:t>
            </a:r>
            <a:endParaRPr lang="en-US" altLang="ja-JP" dirty="0"/>
          </a:p>
          <a:p>
            <a:pPr>
              <a:lnSpc>
                <a:spcPts val="2800"/>
              </a:lnSpc>
            </a:pPr>
            <a:r>
              <a:rPr lang="ja-JP" altLang="en-US" dirty="0"/>
              <a:t>３</a:t>
            </a:r>
            <a:r>
              <a:rPr lang="ja-JP" altLang="en-US" dirty="0" smtClean="0"/>
              <a:t>．改正の各内容</a:t>
            </a:r>
            <a:endParaRPr lang="en-US" altLang="ja-JP" dirty="0"/>
          </a:p>
          <a:p>
            <a:pPr>
              <a:lnSpc>
                <a:spcPts val="2800"/>
              </a:lnSpc>
            </a:pPr>
            <a:r>
              <a:rPr lang="ja-JP" altLang="en-US" sz="1800" dirty="0" smtClean="0"/>
              <a:t>　</a:t>
            </a:r>
            <a:r>
              <a:rPr lang="en-US" altLang="ja-JP" sz="1800" dirty="0" smtClean="0"/>
              <a:t>3</a:t>
            </a:r>
            <a:r>
              <a:rPr lang="ja-JP" altLang="en-US" sz="1800" dirty="0"/>
              <a:t>－１．</a:t>
            </a:r>
            <a:r>
              <a:rPr lang="ja-JP" altLang="en-US" sz="1800" dirty="0" smtClean="0"/>
              <a:t>雇用</a:t>
            </a:r>
            <a:r>
              <a:rPr lang="ja-JP" altLang="en-US" sz="1800" dirty="0"/>
              <a:t>環境整備、個別の周知と</a:t>
            </a:r>
            <a:r>
              <a:rPr lang="ja-JP" altLang="en-US" sz="1800" dirty="0" smtClean="0"/>
              <a:t>意向確認</a:t>
            </a:r>
            <a:endParaRPr lang="en-US" altLang="ja-JP" sz="1800" dirty="0" smtClean="0"/>
          </a:p>
          <a:p>
            <a:pPr>
              <a:lnSpc>
                <a:spcPts val="2800"/>
              </a:lnSpc>
            </a:pPr>
            <a:r>
              <a:rPr lang="ja-JP" altLang="en-US" sz="1800" dirty="0" smtClean="0"/>
              <a:t>　</a:t>
            </a:r>
            <a:r>
              <a:rPr lang="en-US" altLang="ja-JP" sz="1800" dirty="0" smtClean="0"/>
              <a:t>3</a:t>
            </a:r>
            <a:r>
              <a:rPr lang="ja-JP" altLang="en-US" sz="1800" dirty="0"/>
              <a:t>－２．</a:t>
            </a:r>
            <a:r>
              <a:rPr lang="ja-JP" altLang="en-US" sz="1800" dirty="0" smtClean="0"/>
              <a:t>有期雇用労働者の育児・介護休業取得要件の緩和 </a:t>
            </a:r>
            <a:endParaRPr lang="en-US" altLang="ja-JP" sz="1800" dirty="0" smtClean="0"/>
          </a:p>
          <a:p>
            <a:pPr>
              <a:lnSpc>
                <a:spcPts val="2800"/>
              </a:lnSpc>
            </a:pPr>
            <a:r>
              <a:rPr lang="ja-JP" altLang="en-US" sz="1800" dirty="0" smtClean="0"/>
              <a:t>　</a:t>
            </a:r>
            <a:r>
              <a:rPr lang="en-US" altLang="ja-JP" sz="1800" dirty="0" smtClean="0"/>
              <a:t>3</a:t>
            </a:r>
            <a:r>
              <a:rPr lang="ja-JP" altLang="en-US" sz="1800" dirty="0" smtClean="0"/>
              <a:t>－３．「</a:t>
            </a:r>
            <a:r>
              <a:rPr lang="ja-JP" altLang="en-US" sz="1800" dirty="0"/>
              <a:t>産後パパ育休</a:t>
            </a:r>
            <a:r>
              <a:rPr lang="ja-JP" altLang="en-US" sz="1800" dirty="0" smtClean="0"/>
              <a:t>」</a:t>
            </a:r>
            <a:r>
              <a:rPr lang="en-US" altLang="ja-JP" sz="1800" dirty="0" smtClean="0"/>
              <a:t>(</a:t>
            </a:r>
            <a:r>
              <a:rPr lang="ja-JP" altLang="en-US" sz="1800" dirty="0" smtClean="0"/>
              <a:t>出生時育児休業</a:t>
            </a:r>
            <a:r>
              <a:rPr lang="en-US" altLang="ja-JP" sz="1800" dirty="0" smtClean="0"/>
              <a:t>)</a:t>
            </a:r>
            <a:r>
              <a:rPr lang="ja-JP" altLang="en-US" sz="1800" dirty="0" err="1"/>
              <a:t>、</a:t>
            </a:r>
            <a:r>
              <a:rPr lang="ja-JP" altLang="en-US" sz="1800" dirty="0" smtClean="0"/>
              <a:t>分割取得</a:t>
            </a:r>
            <a:endParaRPr lang="en-US" altLang="ja-JP" sz="1800" dirty="0" smtClean="0"/>
          </a:p>
          <a:p>
            <a:pPr>
              <a:lnSpc>
                <a:spcPts val="2800"/>
              </a:lnSpc>
            </a:pPr>
            <a:r>
              <a:rPr lang="ja-JP" altLang="en-US" sz="1800" dirty="0" smtClean="0"/>
              <a:t>　</a:t>
            </a:r>
            <a:r>
              <a:rPr lang="en-US" altLang="ja-JP" sz="1800" dirty="0" smtClean="0"/>
              <a:t>3</a:t>
            </a:r>
            <a:r>
              <a:rPr lang="ja-JP" altLang="en-US" sz="1800" dirty="0" smtClean="0"/>
              <a:t>－４．育児休業取得率の公表</a:t>
            </a:r>
            <a:endParaRPr lang="en-US" altLang="ja-JP" sz="1800" dirty="0"/>
          </a:p>
          <a:p>
            <a:pPr>
              <a:lnSpc>
                <a:spcPts val="2800"/>
              </a:lnSpc>
            </a:pPr>
            <a:r>
              <a:rPr lang="ja-JP" altLang="en-US" dirty="0" smtClean="0"/>
              <a:t>４．改正後の</a:t>
            </a:r>
            <a:r>
              <a:rPr lang="ja-JP" altLang="en-US" dirty="0"/>
              <a:t>イメージ、</a:t>
            </a:r>
            <a:r>
              <a:rPr lang="ja-JP" altLang="en-US" dirty="0" smtClean="0"/>
              <a:t>施行に向けて準備いただくこと</a:t>
            </a:r>
            <a:endParaRPr lang="en-US" altLang="ja-JP" dirty="0" smtClean="0"/>
          </a:p>
          <a:p>
            <a:pPr>
              <a:lnSpc>
                <a:spcPts val="2800"/>
              </a:lnSpc>
            </a:pPr>
            <a:r>
              <a:rPr lang="ja-JP" altLang="en-US" dirty="0" smtClean="0"/>
              <a:t>５．中小企業等への支援</a:t>
            </a:r>
            <a:endParaRPr lang="en-US" altLang="ja-JP" dirty="0" smtClean="0"/>
          </a:p>
        </p:txBody>
      </p:sp>
      <p:sp>
        <p:nvSpPr>
          <p:cNvPr id="4" name="スライド番号プレースホルダー 5"/>
          <p:cNvSpPr txBox="1">
            <a:spLocks/>
          </p:cNvSpPr>
          <p:nvPr/>
        </p:nvSpPr>
        <p:spPr>
          <a:xfrm>
            <a:off x="7565596" y="6513552"/>
            <a:ext cx="23114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32927FFD-3D24-4EC2-AEC8-E83A8D96C0AC}" type="slidenum">
              <a:rPr lang="ja-JP" altLang="en-US" smtClean="0"/>
              <a:pPr algn="r"/>
              <a:t>1</a:t>
            </a:fld>
            <a:endParaRPr lang="ja-JP" altLang="en-US" dirty="0"/>
          </a:p>
        </p:txBody>
      </p:sp>
    </p:spTree>
    <p:extLst>
      <p:ext uri="{BB962C8B-B14F-4D97-AF65-F5344CB8AC3E}">
        <p14:creationId xmlns:p14="http://schemas.microsoft.com/office/powerpoint/2010/main" val="3525363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A889522F-FA51-F14C-BAA2-ADEAB79DDF80}"/>
              </a:ext>
            </a:extLst>
          </p:cNvPr>
          <p:cNvSpPr/>
          <p:nvPr/>
        </p:nvSpPr>
        <p:spPr>
          <a:xfrm>
            <a:off x="357400" y="890132"/>
            <a:ext cx="9346966" cy="2204775"/>
          </a:xfrm>
          <a:prstGeom prst="rect">
            <a:avLst/>
          </a:prstGeom>
          <a:noFill/>
          <a:ln w="25400" cap="rnd">
            <a:solidFill>
              <a:schemeClr val="tx2"/>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accent3"/>
              </a:buClr>
            </a:pPr>
            <a:endParaRPr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4" name="角丸四角形 23">
            <a:extLst>
              <a:ext uri="{FF2B5EF4-FFF2-40B4-BE49-F238E27FC236}">
                <a16:creationId xmlns:a16="http://schemas.microsoft.com/office/drawing/2014/main" id="{053B0485-00BC-3E4F-B797-35CB015D43DD}"/>
              </a:ext>
            </a:extLst>
          </p:cNvPr>
          <p:cNvSpPr/>
          <p:nvPr/>
        </p:nvSpPr>
        <p:spPr>
          <a:xfrm>
            <a:off x="522504" y="692696"/>
            <a:ext cx="3350376" cy="394874"/>
          </a:xfrm>
          <a:prstGeom prst="roundRect">
            <a:avLst>
              <a:gd name="adj" fmla="val 0"/>
            </a:avLst>
          </a:prstGeom>
          <a:solidFill>
            <a:schemeClr val="accent1"/>
          </a:solidFill>
          <a:ln w="76200">
            <a:solidFill>
              <a:schemeClr val="bg1"/>
            </a:solidFill>
          </a:ln>
        </p:spPr>
        <p:txBody>
          <a:bodyPr anchor="ctr"/>
          <a:lstStyle/>
          <a:p>
            <a:pPr algn="ctr" defTabSz="591055">
              <a:lnSpc>
                <a:spcPct val="130000"/>
              </a:lnSpc>
              <a:spcAft>
                <a:spcPts val="796"/>
              </a:spcAft>
            </a:pPr>
            <a:r>
              <a:rPr lang="ja-JP" altLang="en-US" sz="1400" b="1" spc="239" dirty="0" smtClean="0">
                <a:solidFill>
                  <a:schemeClr val="bg1"/>
                </a:solidFill>
                <a:latin typeface="Meiryo UI" panose="020B0604030504040204" pitchFamily="50" charset="-128"/>
                <a:ea typeface="Meiryo UI" panose="020B0604030504040204" pitchFamily="50" charset="-128"/>
                <a:cs typeface="Noto Sans CJK JP DemiLight" charset="-128"/>
              </a:rPr>
              <a:t>措置実施の際の留意事項</a:t>
            </a:r>
            <a:r>
              <a:rPr lang="ja-JP" altLang="en-US" sz="1100" b="1" spc="239" dirty="0" smtClean="0">
                <a:solidFill>
                  <a:schemeClr val="bg1"/>
                </a:solidFill>
                <a:latin typeface="Meiryo UI" panose="020B0604030504040204" pitchFamily="50" charset="-128"/>
                <a:ea typeface="Meiryo UI" panose="020B0604030504040204" pitchFamily="50" charset="-128"/>
                <a:cs typeface="Noto Sans CJK JP DemiLight" charset="-128"/>
              </a:rPr>
              <a:t>（指針）</a:t>
            </a:r>
            <a:endParaRPr lang="ja-JP" altLang="en-US" sz="1100" b="1" spc="239" dirty="0">
              <a:solidFill>
                <a:schemeClr val="bg1"/>
              </a:solidFill>
              <a:latin typeface="Meiryo UI" panose="020B0604030504040204" pitchFamily="50" charset="-128"/>
              <a:ea typeface="Meiryo UI" panose="020B0604030504040204" pitchFamily="50" charset="-128"/>
              <a:cs typeface="Noto Sans CJK JP DemiLight" charset="-128"/>
            </a:endParaRPr>
          </a:p>
        </p:txBody>
      </p:sp>
      <p:sp>
        <p:nvSpPr>
          <p:cNvPr id="3" name="正方形/長方形 2"/>
          <p:cNvSpPr/>
          <p:nvPr/>
        </p:nvSpPr>
        <p:spPr>
          <a:xfrm>
            <a:off x="342598" y="1109749"/>
            <a:ext cx="9346966" cy="1985159"/>
          </a:xfrm>
          <a:prstGeom prst="rect">
            <a:avLst/>
          </a:prstGeom>
        </p:spPr>
        <p:txBody>
          <a:bodyPr wrap="square">
            <a:spAutoFit/>
          </a:bodyPr>
          <a:lstStyle/>
          <a:p>
            <a:pPr marL="273050" indent="-273050" algn="just">
              <a:lnSpc>
                <a:spcPct val="150000"/>
              </a:lnSpc>
            </a:pPr>
            <a:r>
              <a:rPr lang="ja-JP" altLang="en-US" sz="1300" dirty="0" smtClean="0">
                <a:latin typeface="Meiryo UI" panose="020B0604030504040204" pitchFamily="50" charset="-128"/>
                <a:ea typeface="Meiryo UI" panose="020B0604030504040204" pitchFamily="50" charset="-128"/>
              </a:rPr>
              <a:t>①</a:t>
            </a:r>
            <a:r>
              <a:rPr lang="ja-JP" altLang="en-US" sz="1300" dirty="0">
                <a:latin typeface="Meiryo UI" panose="020B0604030504040204" pitchFamily="50" charset="-128"/>
                <a:ea typeface="Meiryo UI" panose="020B0604030504040204" pitchFamily="50" charset="-128"/>
              </a:rPr>
              <a:t>　育児休業は労働者の権利であって、その期間の労務提供義務を消滅させる制度であることから、育児休業中は就業しないことが原則であり、</a:t>
            </a:r>
            <a:r>
              <a:rPr lang="ja-JP" altLang="en-US" sz="1300" b="1" dirty="0">
                <a:latin typeface="Meiryo UI" panose="020B0604030504040204" pitchFamily="50" charset="-128"/>
                <a:ea typeface="Meiryo UI" panose="020B0604030504040204" pitchFamily="50" charset="-128"/>
              </a:rPr>
              <a:t>出生時育児休業期間中の就業</a:t>
            </a:r>
            <a:r>
              <a:rPr lang="ja-JP" altLang="en-US" sz="1300" dirty="0">
                <a:latin typeface="Meiryo UI" panose="020B0604030504040204" pitchFamily="50" charset="-128"/>
                <a:ea typeface="Meiryo UI" panose="020B0604030504040204" pitchFamily="50" charset="-128"/>
              </a:rPr>
              <a:t>については、事業主から労働者に対して就業可能日等の</a:t>
            </a:r>
            <a:r>
              <a:rPr lang="ja-JP" altLang="en-US" sz="1300" b="1" dirty="0">
                <a:latin typeface="Meiryo UI" panose="020B0604030504040204" pitchFamily="50" charset="-128"/>
                <a:ea typeface="Meiryo UI" panose="020B0604030504040204" pitchFamily="50" charset="-128"/>
              </a:rPr>
              <a:t>申出を一方的に求めること</a:t>
            </a:r>
            <a:r>
              <a:rPr lang="ja-JP" altLang="en-US" sz="1300" dirty="0">
                <a:latin typeface="Meiryo UI" panose="020B0604030504040204" pitchFamily="50" charset="-128"/>
                <a:ea typeface="Meiryo UI" panose="020B0604030504040204" pitchFamily="50" charset="-128"/>
              </a:rPr>
              <a:t>や、</a:t>
            </a:r>
            <a:r>
              <a:rPr lang="ja-JP" altLang="en-US" sz="1300" b="1" dirty="0">
                <a:latin typeface="Meiryo UI" panose="020B0604030504040204" pitchFamily="50" charset="-128"/>
                <a:ea typeface="Meiryo UI" panose="020B0604030504040204" pitchFamily="50" charset="-128"/>
              </a:rPr>
              <a:t>労働者の意に反するような取扱いがなされてはならない</a:t>
            </a:r>
            <a:r>
              <a:rPr lang="ja-JP" altLang="en-US" sz="1300" dirty="0">
                <a:latin typeface="Meiryo UI" panose="020B0604030504040204" pitchFamily="50" charset="-128"/>
                <a:ea typeface="Meiryo UI" panose="020B0604030504040204" pitchFamily="50" charset="-128"/>
              </a:rPr>
              <a:t>ものであること。</a:t>
            </a:r>
          </a:p>
          <a:p>
            <a:pPr marL="361950" indent="-361950" algn="just">
              <a:lnSpc>
                <a:spcPct val="150000"/>
              </a:lnSpc>
            </a:pPr>
            <a:endParaRPr lang="en-US" altLang="ja-JP" sz="400" dirty="0">
              <a:latin typeface="Meiryo UI" panose="020B0604030504040204" pitchFamily="50" charset="-128"/>
              <a:ea typeface="Meiryo UI" panose="020B0604030504040204" pitchFamily="50" charset="-128"/>
            </a:endParaRPr>
          </a:p>
          <a:p>
            <a:pPr marL="273050" indent="-273050" algn="just">
              <a:lnSpc>
                <a:spcPct val="150000"/>
              </a:lnSpc>
            </a:pPr>
            <a:r>
              <a:rPr lang="ja-JP" altLang="en-US" sz="1300" dirty="0" smtClean="0">
                <a:latin typeface="Meiryo UI" panose="020B0604030504040204" pitchFamily="50" charset="-128"/>
                <a:ea typeface="Meiryo UI" panose="020B0604030504040204" pitchFamily="50" charset="-128"/>
              </a:rPr>
              <a:t>②</a:t>
            </a:r>
            <a:r>
              <a:rPr lang="ja-JP" altLang="en-US" sz="1300" dirty="0">
                <a:latin typeface="Meiryo UI" panose="020B0604030504040204" pitchFamily="50" charset="-128"/>
                <a:ea typeface="Meiryo UI" panose="020B0604030504040204" pitchFamily="50" charset="-128"/>
              </a:rPr>
              <a:t>　出生時育児休業制度に関し、</a:t>
            </a:r>
            <a:r>
              <a:rPr lang="ja-JP" altLang="en-US" sz="1300" b="1" dirty="0">
                <a:latin typeface="Meiryo UI" panose="020B0604030504040204" pitchFamily="50" charset="-128"/>
                <a:ea typeface="Meiryo UI" panose="020B0604030504040204" pitchFamily="50" charset="-128"/>
              </a:rPr>
              <a:t>休業中の就業の仕組みについて知らせる際</a:t>
            </a:r>
            <a:r>
              <a:rPr lang="ja-JP" altLang="en-US" sz="1300" dirty="0">
                <a:latin typeface="Meiryo UI" panose="020B0604030504040204" pitchFamily="50" charset="-128"/>
                <a:ea typeface="Meiryo UI" panose="020B0604030504040204" pitchFamily="50" charset="-128"/>
              </a:rPr>
              <a:t>には、</a:t>
            </a:r>
            <a:r>
              <a:rPr lang="ja-JP" altLang="en-US" sz="1300" b="1" dirty="0">
                <a:latin typeface="Meiryo UI" panose="020B0604030504040204" pitchFamily="50" charset="-128"/>
                <a:ea typeface="Meiryo UI" panose="020B0604030504040204" pitchFamily="50" charset="-128"/>
              </a:rPr>
              <a:t>育児休業給付及び育児休業（出生時育児休業含む。）期間中の社会保険料免除</a:t>
            </a:r>
            <a:r>
              <a:rPr lang="ja-JP" altLang="en-US" sz="1300" dirty="0">
                <a:latin typeface="Meiryo UI" panose="020B0604030504040204" pitchFamily="50" charset="-128"/>
                <a:ea typeface="Meiryo UI" panose="020B0604030504040204" pitchFamily="50" charset="-128"/>
              </a:rPr>
              <a:t>について、休業中の</a:t>
            </a:r>
            <a:r>
              <a:rPr lang="ja-JP" altLang="en-US" sz="1300" b="1" dirty="0">
                <a:latin typeface="Meiryo UI" panose="020B0604030504040204" pitchFamily="50" charset="-128"/>
                <a:ea typeface="Meiryo UI" panose="020B0604030504040204" pitchFamily="50" charset="-128"/>
              </a:rPr>
              <a:t>就業日数によってはその要件を満たさなくなる可能性</a:t>
            </a:r>
            <a:r>
              <a:rPr lang="ja-JP" altLang="en-US" sz="1300" dirty="0">
                <a:latin typeface="Meiryo UI" panose="020B0604030504040204" pitchFamily="50" charset="-128"/>
                <a:ea typeface="Meiryo UI" panose="020B0604030504040204" pitchFamily="50" charset="-128"/>
              </a:rPr>
              <a:t>があることについてもあわせて説明するよう留意すること。</a:t>
            </a:r>
          </a:p>
        </p:txBody>
      </p:sp>
      <p:sp>
        <p:nvSpPr>
          <p:cNvPr id="32" name="正方形/長方形 31"/>
          <p:cNvSpPr/>
          <p:nvPr/>
        </p:nvSpPr>
        <p:spPr>
          <a:xfrm>
            <a:off x="0" y="3358431"/>
            <a:ext cx="396044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400" b="1" spc="80" dirty="0" smtClean="0">
                <a:solidFill>
                  <a:srgbClr val="0277C6"/>
                </a:solidFill>
                <a:latin typeface="メイリオ" panose="020B0604030504040204" pitchFamily="50" charset="-128"/>
                <a:ea typeface="メイリオ" panose="020B0604030504040204" pitchFamily="50" charset="-128"/>
              </a:rPr>
              <a:t>・・・・・その他のポイント・・・・・</a:t>
            </a:r>
            <a:endParaRPr lang="ja-JP" altLang="en-US" sz="1400" b="1" spc="80" dirty="0">
              <a:solidFill>
                <a:srgbClr val="0277C6"/>
              </a:solidFill>
              <a:latin typeface="メイリオ" panose="020B0604030504040204" pitchFamily="50" charset="-128"/>
              <a:ea typeface="メイリオ" panose="020B0604030504040204" pitchFamily="50" charset="-128"/>
            </a:endParaRPr>
          </a:p>
        </p:txBody>
      </p:sp>
      <p:sp>
        <p:nvSpPr>
          <p:cNvPr id="34" name="スライド番号プレースホルダー 1"/>
          <p:cNvSpPr>
            <a:spLocks noGrp="1"/>
          </p:cNvSpPr>
          <p:nvPr>
            <p:ph type="sldNum" sz="quarter" idx="12"/>
          </p:nvPr>
        </p:nvSpPr>
        <p:spPr>
          <a:xfrm>
            <a:off x="7567488" y="6381328"/>
            <a:ext cx="2311400" cy="365125"/>
          </a:xfrm>
        </p:spPr>
        <p:txBody>
          <a:bodyPr vert="horz" lIns="91440" tIns="45720" rIns="91440" bIns="45720" rtlCol="0" anchor="ctr"/>
          <a:lstStyle/>
          <a:p>
            <a:fld id="{32927FFD-3D24-4EC2-AEC8-E83A8D96C0AC}" type="slidenum">
              <a:rPr lang="ja-JP" altLang="en-US" sz="1800">
                <a:solidFill>
                  <a:schemeClr val="tx1"/>
                </a:solidFill>
              </a:rPr>
              <a:pPr/>
              <a:t>19</a:t>
            </a:fld>
            <a:endParaRPr lang="ja-JP" altLang="en-US" sz="1800" dirty="0">
              <a:solidFill>
                <a:schemeClr val="tx1"/>
              </a:solidFill>
            </a:endParaRPr>
          </a:p>
        </p:txBody>
      </p:sp>
      <p:sp>
        <p:nvSpPr>
          <p:cNvPr id="17" name="タイトル 1"/>
          <p:cNvSpPr txBox="1">
            <a:spLocks/>
          </p:cNvSpPr>
          <p:nvPr/>
        </p:nvSpPr>
        <p:spPr>
          <a:xfrm>
            <a:off x="7185248" y="0"/>
            <a:ext cx="2889398" cy="514011"/>
          </a:xfrm>
          <a:prstGeom prst="rect">
            <a:avLst/>
          </a:prstGeom>
          <a:noFill/>
          <a:ln w="12700" cap="flat" cmpd="sng" algn="ctr">
            <a:noFill/>
            <a:prstDash val="sysDot"/>
          </a:ln>
        </p:spPr>
        <p:style>
          <a:lnRef idx="2">
            <a:schemeClr val="accent5">
              <a:shade val="50000"/>
            </a:schemeClr>
          </a:lnRef>
          <a:fillRef idx="1">
            <a:schemeClr val="accent5"/>
          </a:fillRef>
          <a:effectRef idx="0">
            <a:schemeClr val="accent5"/>
          </a:effectRef>
          <a:fontRef idx="minor">
            <a:schemeClr val="lt1"/>
          </a:fontRef>
        </p:style>
        <p:txBody>
          <a:bodyPr vert="horz" lIns="91440" tIns="72000" rIns="91440" bIns="0" rtlCol="0" anchor="ctr">
            <a:noAutofit/>
          </a:bodyPr>
          <a:lstStyle>
            <a:lvl1pPr algn="ctr" defTabSz="914400" rtl="0" eaLnBrk="1" latinLnBrk="0" hangingPunct="1">
              <a:spcBef>
                <a:spcPct val="0"/>
              </a:spcBef>
              <a:buNone/>
              <a:defRPr kumimoji="1" sz="28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ja-JP" altLang="en-US" sz="1800" dirty="0" smtClean="0">
                <a:solidFill>
                  <a:schemeClr val="tx1"/>
                </a:solidFill>
                <a:latin typeface="メイリオ" panose="020B0604030504040204" pitchFamily="50" charset="-128"/>
                <a:ea typeface="メイリオ" panose="020B0604030504040204" pitchFamily="50" charset="-128"/>
              </a:rPr>
              <a:t>（前ページの続き）</a:t>
            </a:r>
            <a:endParaRPr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342598" y="3646432"/>
            <a:ext cx="9361768" cy="3070071"/>
          </a:xfrm>
          <a:prstGeom prst="rect">
            <a:avLst/>
          </a:prstGeom>
        </p:spPr>
        <p:txBody>
          <a:bodyPr wrap="square">
            <a:spAutoFit/>
          </a:bodyPr>
          <a:lstStyle/>
          <a:p>
            <a:pPr marL="182563" indent="-182563" algn="just">
              <a:lnSpc>
                <a:spcPct val="150000"/>
              </a:lnSpc>
            </a:pPr>
            <a:r>
              <a:rPr lang="ja-JP" altLang="en-US" sz="1200" dirty="0" smtClean="0">
                <a:latin typeface="Meiryo UI" panose="020B0604030504040204" pitchFamily="50" charset="-128"/>
                <a:ea typeface="Meiryo UI" panose="020B0604030504040204" pitchFamily="50" charset="-128"/>
              </a:rPr>
              <a:t>○　労働者が初めに申し出る「</a:t>
            </a:r>
            <a:r>
              <a:rPr lang="ja-JP" altLang="en-US" sz="1200" b="1" dirty="0" smtClean="0">
                <a:latin typeface="Meiryo UI" panose="020B0604030504040204" pitchFamily="50" charset="-128"/>
                <a:ea typeface="Meiryo UI" panose="020B0604030504040204" pitchFamily="50" charset="-128"/>
              </a:rPr>
              <a:t>就業</a:t>
            </a:r>
            <a:r>
              <a:rPr lang="ja-JP" altLang="en-US" sz="1200" b="1" dirty="0">
                <a:latin typeface="Meiryo UI" panose="020B0604030504040204" pitchFamily="50" charset="-128"/>
                <a:ea typeface="Meiryo UI" panose="020B0604030504040204" pitchFamily="50" charset="-128"/>
              </a:rPr>
              <a:t>可能な</a:t>
            </a:r>
            <a:r>
              <a:rPr lang="ja-JP" altLang="en-US" sz="1200" b="1" dirty="0" smtClean="0">
                <a:latin typeface="Meiryo UI" panose="020B0604030504040204" pitchFamily="50" charset="-128"/>
                <a:ea typeface="Meiryo UI" panose="020B0604030504040204" pitchFamily="50" charset="-128"/>
              </a:rPr>
              <a:t>時間帯その他</a:t>
            </a:r>
            <a:r>
              <a:rPr lang="ja-JP" altLang="en-US" sz="1200" b="1" dirty="0">
                <a:latin typeface="Meiryo UI" panose="020B0604030504040204" pitchFamily="50" charset="-128"/>
                <a:ea typeface="Meiryo UI" panose="020B0604030504040204" pitchFamily="50" charset="-128"/>
              </a:rPr>
              <a:t>の労働</a:t>
            </a:r>
            <a:r>
              <a:rPr lang="ja-JP" altLang="en-US" sz="1200" b="1" dirty="0" smtClean="0">
                <a:latin typeface="Meiryo UI" panose="020B0604030504040204" pitchFamily="50" charset="-128"/>
                <a:ea typeface="Meiryo UI" panose="020B0604030504040204" pitchFamily="50" charset="-128"/>
              </a:rPr>
              <a:t>条件</a:t>
            </a:r>
            <a:r>
              <a:rPr lang="ja-JP" altLang="en-US" sz="1200" dirty="0" smtClean="0">
                <a:latin typeface="Meiryo UI" panose="020B0604030504040204" pitchFamily="50" charset="-128"/>
                <a:ea typeface="Meiryo UI" panose="020B0604030504040204" pitchFamily="50" charset="-128"/>
              </a:rPr>
              <a:t>」の「その他」の例としては、</a:t>
            </a:r>
            <a:r>
              <a:rPr lang="ja-JP" altLang="en-US" sz="1200" b="1" dirty="0" smtClean="0">
                <a:latin typeface="Meiryo UI" panose="020B0604030504040204" pitchFamily="50" charset="-128"/>
                <a:ea typeface="Meiryo UI" panose="020B0604030504040204" pitchFamily="50" charset="-128"/>
              </a:rPr>
              <a:t>就業</a:t>
            </a:r>
            <a:r>
              <a:rPr lang="ja-JP" altLang="en-US" sz="1200" b="1" dirty="0">
                <a:latin typeface="Meiryo UI" panose="020B0604030504040204" pitchFamily="50" charset="-128"/>
                <a:ea typeface="Meiryo UI" panose="020B0604030504040204" pitchFamily="50" charset="-128"/>
              </a:rPr>
              <a:t>の場所</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テレワークの可否</a:t>
            </a:r>
            <a:r>
              <a:rPr lang="ja-JP" altLang="en-US" sz="1200" dirty="0">
                <a:latin typeface="Meiryo UI" panose="020B0604030504040204" pitchFamily="50" charset="-128"/>
                <a:ea typeface="Meiryo UI" panose="020B0604030504040204" pitchFamily="50" charset="-128"/>
              </a:rPr>
              <a:t>を含む）に関する</a:t>
            </a:r>
            <a:r>
              <a:rPr lang="ja-JP" altLang="en-US" sz="1200" dirty="0" smtClean="0">
                <a:latin typeface="Meiryo UI" panose="020B0604030504040204" pitchFamily="50" charset="-128"/>
                <a:ea typeface="Meiryo UI" panose="020B0604030504040204" pitchFamily="50" charset="-128"/>
              </a:rPr>
              <a:t>事項などが考えられます。</a:t>
            </a:r>
            <a:endParaRPr lang="en-US" altLang="ja-JP" sz="1200" dirty="0" smtClean="0">
              <a:latin typeface="Meiryo UI" panose="020B0604030504040204" pitchFamily="50" charset="-128"/>
              <a:ea typeface="Meiryo UI" panose="020B0604030504040204" pitchFamily="50" charset="-128"/>
            </a:endParaRPr>
          </a:p>
          <a:p>
            <a:pPr marL="304800" indent="-304800" algn="just">
              <a:lnSpc>
                <a:spcPct val="150000"/>
              </a:lnSpc>
            </a:pPr>
            <a:endParaRPr lang="en-US" altLang="ja-JP" sz="1200" dirty="0">
              <a:latin typeface="Meiryo UI" panose="020B0604030504040204" pitchFamily="50" charset="-128"/>
              <a:ea typeface="Meiryo UI" panose="020B0604030504040204" pitchFamily="50" charset="-128"/>
            </a:endParaRPr>
          </a:p>
          <a:p>
            <a:pPr marL="304800" indent="-304800" algn="just">
              <a:lnSpc>
                <a:spcPct val="150000"/>
              </a:lnSpc>
            </a:pPr>
            <a:r>
              <a:rPr lang="ja-JP" altLang="en-US" sz="1200" dirty="0" smtClean="0">
                <a:latin typeface="Meiryo UI" panose="020B0604030504040204" pitchFamily="50" charset="-128"/>
                <a:ea typeface="Meiryo UI" panose="020B0604030504040204" pitchFamily="50" charset="-128"/>
              </a:rPr>
              <a:t>○　 労働者による就業可能日等の提示　→　事業主による日時等の提示　→　労働者の同意　により就業日等が決まりますが、労働者が</a:t>
            </a:r>
            <a:r>
              <a:rPr lang="ja-JP" altLang="en-US" sz="1200" b="1" dirty="0" smtClean="0">
                <a:latin typeface="Meiryo UI" panose="020B0604030504040204" pitchFamily="50" charset="-128"/>
                <a:ea typeface="Meiryo UI" panose="020B0604030504040204" pitchFamily="50" charset="-128"/>
              </a:rPr>
              <a:t>同意した就業日等について</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304800" indent="-304800" algn="just">
              <a:lnSpc>
                <a:spcPct val="150000"/>
              </a:lnSpc>
            </a:pPr>
            <a:r>
              <a:rPr lang="ja-JP" altLang="en-US" sz="1200" dirty="0" smtClean="0">
                <a:latin typeface="Meiryo UI" panose="020B0604030504040204" pitchFamily="50" charset="-128"/>
                <a:ea typeface="Meiryo UI" panose="020B0604030504040204" pitchFamily="50" charset="-128"/>
              </a:rPr>
              <a:t>　　　・　出生時育児休業の</a:t>
            </a:r>
            <a:r>
              <a:rPr lang="ja-JP" altLang="en-US" sz="1200" b="1" dirty="0" smtClean="0">
                <a:latin typeface="Meiryo UI" panose="020B0604030504040204" pitchFamily="50" charset="-128"/>
                <a:ea typeface="Meiryo UI" panose="020B0604030504040204" pitchFamily="50" charset="-128"/>
              </a:rPr>
              <a:t>開始予定日の前日まで</a:t>
            </a:r>
            <a:r>
              <a:rPr lang="ja-JP" altLang="en-US" sz="1200" dirty="0" smtClean="0">
                <a:latin typeface="Meiryo UI" panose="020B0604030504040204" pitchFamily="50" charset="-128"/>
                <a:ea typeface="Meiryo UI" panose="020B0604030504040204" pitchFamily="50" charset="-128"/>
              </a:rPr>
              <a:t>は、労働者は、</a:t>
            </a:r>
            <a:r>
              <a:rPr lang="ja-JP" altLang="en-US" sz="1200" b="1" dirty="0" smtClean="0">
                <a:latin typeface="Meiryo UI" panose="020B0604030504040204" pitchFamily="50" charset="-128"/>
                <a:ea typeface="Meiryo UI" panose="020B0604030504040204" pitchFamily="50" charset="-128"/>
              </a:rPr>
              <a:t>事由を問わず</a:t>
            </a:r>
            <a:r>
              <a:rPr lang="ja-JP" altLang="en-US" sz="1200" dirty="0" smtClean="0">
                <a:latin typeface="Meiryo UI" panose="020B0604030504040204" pitchFamily="50" charset="-128"/>
                <a:ea typeface="Meiryo UI" panose="020B0604030504040204" pitchFamily="50" charset="-128"/>
              </a:rPr>
              <a:t>、同意の全部又は一部の</a:t>
            </a:r>
            <a:r>
              <a:rPr lang="ja-JP" altLang="en-US" sz="1200" b="1" dirty="0" smtClean="0">
                <a:latin typeface="Meiryo UI" panose="020B0604030504040204" pitchFamily="50" charset="-128"/>
                <a:ea typeface="Meiryo UI" panose="020B0604030504040204" pitchFamily="50" charset="-128"/>
              </a:rPr>
              <a:t>撤回が可能</a:t>
            </a:r>
            <a:r>
              <a:rPr lang="ja-JP" altLang="en-US" sz="1200" dirty="0" smtClean="0">
                <a:latin typeface="Meiryo UI" panose="020B0604030504040204" pitchFamily="50" charset="-128"/>
                <a:ea typeface="Meiryo UI" panose="020B0604030504040204" pitchFamily="50" charset="-128"/>
              </a:rPr>
              <a:t>です。</a:t>
            </a:r>
            <a:endParaRPr lang="en-US" altLang="ja-JP" sz="1200" dirty="0" smtClean="0">
              <a:latin typeface="Meiryo UI" panose="020B0604030504040204" pitchFamily="50" charset="-128"/>
              <a:ea typeface="Meiryo UI" panose="020B0604030504040204" pitchFamily="50" charset="-128"/>
            </a:endParaRPr>
          </a:p>
          <a:p>
            <a:pPr marL="304800" indent="-304800" algn="just">
              <a:lnSpc>
                <a:spcPct val="150000"/>
              </a:lnSpc>
            </a:pPr>
            <a:r>
              <a:rPr lang="ja-JP" altLang="en-US" sz="1200" dirty="0" smtClean="0">
                <a:latin typeface="Meiryo UI" panose="020B0604030504040204" pitchFamily="50" charset="-128"/>
                <a:ea typeface="Meiryo UI" panose="020B0604030504040204" pitchFamily="50" charset="-128"/>
              </a:rPr>
              <a:t>　　　・　出生時育児休業の</a:t>
            </a:r>
            <a:r>
              <a:rPr lang="ja-JP" altLang="en-US" sz="1200" b="1" dirty="0" smtClean="0">
                <a:latin typeface="Meiryo UI" panose="020B0604030504040204" pitchFamily="50" charset="-128"/>
                <a:ea typeface="Meiryo UI" panose="020B0604030504040204" pitchFamily="50" charset="-128"/>
              </a:rPr>
              <a:t>開始予定日以後</a:t>
            </a:r>
            <a:r>
              <a:rPr lang="ja-JP" altLang="en-US" sz="1200" dirty="0" smtClean="0">
                <a:latin typeface="Meiryo UI" panose="020B0604030504040204" pitchFamily="50" charset="-128"/>
                <a:ea typeface="Meiryo UI" panose="020B0604030504040204" pitchFamily="50" charset="-128"/>
              </a:rPr>
              <a:t>は、以下の</a:t>
            </a:r>
            <a:r>
              <a:rPr lang="ja-JP" altLang="en-US" sz="1200" b="1" dirty="0" smtClean="0">
                <a:latin typeface="Meiryo UI" panose="020B0604030504040204" pitchFamily="50" charset="-128"/>
                <a:ea typeface="Meiryo UI" panose="020B0604030504040204" pitchFamily="50" charset="-128"/>
              </a:rPr>
              <a:t>特別な事情がある場合に限り</a:t>
            </a:r>
            <a:r>
              <a:rPr lang="ja-JP" altLang="en-US" sz="1200" dirty="0" smtClean="0">
                <a:latin typeface="Meiryo UI" panose="020B0604030504040204" pitchFamily="50" charset="-128"/>
                <a:ea typeface="Meiryo UI" panose="020B0604030504040204" pitchFamily="50" charset="-128"/>
              </a:rPr>
              <a:t>、労働者が</a:t>
            </a:r>
            <a:r>
              <a:rPr lang="ja-JP" altLang="en-US" sz="1200" b="1" dirty="0" smtClean="0">
                <a:latin typeface="Meiryo UI" panose="020B0604030504040204" pitchFamily="50" charset="-128"/>
                <a:ea typeface="Meiryo UI" panose="020B0604030504040204" pitchFamily="50" charset="-128"/>
              </a:rPr>
              <a:t>撤回可能</a:t>
            </a:r>
            <a:r>
              <a:rPr lang="ja-JP" altLang="en-US" sz="1200" dirty="0" smtClean="0">
                <a:latin typeface="Meiryo UI" panose="020B0604030504040204" pitchFamily="50" charset="-128"/>
                <a:ea typeface="Meiryo UI" panose="020B0604030504040204" pitchFamily="50" charset="-128"/>
              </a:rPr>
              <a:t>です。</a:t>
            </a:r>
            <a:endParaRPr lang="en-US" altLang="ja-JP" sz="1200" dirty="0" smtClean="0">
              <a:latin typeface="Meiryo UI" panose="020B0604030504040204" pitchFamily="50" charset="-128"/>
              <a:ea typeface="Meiryo UI" panose="020B0604030504040204" pitchFamily="50" charset="-128"/>
            </a:endParaRPr>
          </a:p>
          <a:p>
            <a:pPr algn="just">
              <a:lnSpc>
                <a:spcPct val="150000"/>
              </a:lnSpc>
            </a:pPr>
            <a:r>
              <a:rPr lang="ja-JP" altLang="en-US" sz="1100" dirty="0" smtClean="0">
                <a:latin typeface="Meiryo UI" panose="020B0604030504040204" pitchFamily="50" charset="-128"/>
                <a:ea typeface="Meiryo UI" panose="020B0604030504040204" pitchFamily="50" charset="-128"/>
              </a:rPr>
              <a:t>　　　　　①　配偶者の死亡</a:t>
            </a:r>
            <a:endParaRPr lang="en-US" altLang="ja-JP" sz="1100" dirty="0" smtClean="0">
              <a:latin typeface="Meiryo UI" panose="020B0604030504040204" pitchFamily="50" charset="-128"/>
              <a:ea typeface="Meiryo UI" panose="020B0604030504040204" pitchFamily="50" charset="-128"/>
            </a:endParaRPr>
          </a:p>
          <a:p>
            <a:pPr marL="304800" indent="-304800" algn="just">
              <a:lnSpc>
                <a:spcPct val="150000"/>
              </a:lnSpc>
            </a:pPr>
            <a:r>
              <a:rPr lang="ja-JP" altLang="en-US" sz="1100" dirty="0" smtClean="0">
                <a:latin typeface="Meiryo UI" panose="020B0604030504040204" pitchFamily="50" charset="-128"/>
                <a:ea typeface="Meiryo UI" panose="020B0604030504040204" pitchFamily="50" charset="-128"/>
              </a:rPr>
              <a:t>　　　　　②　配偶者が負傷、疾病又は身体上若しくは精神上の障害その他これらに準ずる心身の状況により出生時育児休業申出に係る子を養育することが困難</a:t>
            </a:r>
            <a:endParaRPr lang="en-US" altLang="ja-JP" sz="1100" dirty="0" smtClean="0">
              <a:latin typeface="Meiryo UI" panose="020B0604030504040204" pitchFamily="50" charset="-128"/>
              <a:ea typeface="Meiryo UI" panose="020B0604030504040204" pitchFamily="50" charset="-128"/>
            </a:endParaRPr>
          </a:p>
          <a:p>
            <a:pPr marL="304800" indent="-304800" algn="just">
              <a:lnSpc>
                <a:spcPct val="150000"/>
              </a:lnSpc>
            </a:pPr>
            <a:r>
              <a:rPr lang="ja-JP" altLang="en-US" sz="1100" dirty="0" smtClean="0">
                <a:latin typeface="Meiryo UI" panose="020B0604030504040204" pitchFamily="50" charset="-128"/>
                <a:ea typeface="Meiryo UI" panose="020B0604030504040204" pitchFamily="50" charset="-128"/>
              </a:rPr>
              <a:t>　　　　　③　婚姻の解消等により配偶者が出生時育児休業申出に係る子と同居しなくなった</a:t>
            </a:r>
            <a:endParaRPr lang="en-US" altLang="ja-JP" sz="1100" dirty="0" smtClean="0">
              <a:latin typeface="Meiryo UI" panose="020B0604030504040204" pitchFamily="50" charset="-128"/>
              <a:ea typeface="Meiryo UI" panose="020B0604030504040204" pitchFamily="50" charset="-128"/>
            </a:endParaRPr>
          </a:p>
          <a:p>
            <a:pPr marL="304800" indent="-304800" algn="just">
              <a:lnSpc>
                <a:spcPct val="150000"/>
              </a:lnSpc>
            </a:pPr>
            <a:r>
              <a:rPr lang="ja-JP" altLang="en-US" sz="1100" dirty="0" smtClean="0">
                <a:latin typeface="Meiryo UI" panose="020B0604030504040204" pitchFamily="50" charset="-128"/>
                <a:ea typeface="Meiryo UI" panose="020B0604030504040204" pitchFamily="50" charset="-128"/>
              </a:rPr>
              <a:t>　　　　　④　出生時育児休業申出に係る子が負傷・疾病・障害その他これらに準ずる心身の状況により、２週間以上の期間にわたり世話を必要とする状態になった</a:t>
            </a:r>
            <a:r>
              <a:rPr lang="ja-JP" altLang="en-US" sz="1200" dirty="0" smtClean="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3941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94600" y="6488932"/>
            <a:ext cx="2311400" cy="365125"/>
          </a:xfrm>
        </p:spPr>
        <p:txBody>
          <a:bodyPr vert="horz" lIns="91440" tIns="45720" rIns="91440" bIns="45720" rtlCol="0" anchor="ctr"/>
          <a:lstStyle/>
          <a:p>
            <a:fld id="{32927FFD-3D24-4EC2-AEC8-E83A8D96C0AC}" type="slidenum">
              <a:rPr lang="ja-JP" altLang="en-US" sz="1800">
                <a:solidFill>
                  <a:schemeClr val="tx1"/>
                </a:solidFill>
              </a:rPr>
              <a:pPr/>
              <a:t>20</a:t>
            </a:fld>
            <a:endParaRPr lang="ja-JP" altLang="en-US" sz="1800" dirty="0">
              <a:solidFill>
                <a:schemeClr val="tx1"/>
              </a:solidFill>
            </a:endParaRPr>
          </a:p>
        </p:txBody>
      </p:sp>
      <p:sp>
        <p:nvSpPr>
          <p:cNvPr id="4" name="Rectangle 2"/>
          <p:cNvSpPr>
            <a:spLocks noChangeArrowheads="1"/>
          </p:cNvSpPr>
          <p:nvPr/>
        </p:nvSpPr>
        <p:spPr bwMode="auto">
          <a:xfrm>
            <a:off x="344488" y="763057"/>
            <a:ext cx="9097838" cy="133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nSpc>
                <a:spcPts val="1900"/>
              </a:lnSpc>
            </a:pPr>
            <a:r>
              <a:rPr kumimoji="0" lang="ja-JP" altLang="en-US"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育児休業（出生時育児休業を含む）を取得し、受給資格を満たしていれば、原則として</a:t>
            </a:r>
            <a:r>
              <a:rPr kumimoji="0" lang="ja-JP" altLang="en-US" sz="12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休業開始時の賃金の</a:t>
            </a:r>
            <a:r>
              <a:rPr kumimoji="0" lang="en-US" altLang="ja-JP" sz="12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67%</a:t>
            </a:r>
            <a:r>
              <a:rPr kumimoji="0" lang="ja-JP" altLang="en-US"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180</a:t>
            </a:r>
            <a:r>
              <a:rPr kumimoji="0" lang="ja-JP" altLang="en-US"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日経過後は</a:t>
            </a:r>
            <a:r>
              <a:rPr kumimoji="0" lang="en-US" altLang="ja-JP"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50%</a:t>
            </a:r>
            <a:r>
              <a:rPr kumimoji="0" lang="ja-JP" altLang="en-US"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kumimoji="0" lang="ja-JP" altLang="en-US" sz="12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育児休業給付を受けることができます</a:t>
            </a:r>
            <a:r>
              <a:rPr kumimoji="0" lang="ja-JP" altLang="en-US"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lvl="0" indent="0">
              <a:lnSpc>
                <a:spcPts val="2200"/>
              </a:lnSpc>
            </a:pPr>
            <a:r>
              <a:rPr kumimoji="0" lang="ja-JP" altLang="en-US" sz="1200" dirty="0">
                <a:latin typeface="メイリオ" panose="020B0604030504040204" pitchFamily="50" charset="-128"/>
                <a:ea typeface="メイリオ" panose="020B0604030504040204" pitchFamily="50" charset="-128"/>
                <a:cs typeface="Times New Roman" panose="02020603050405020304" pitchFamily="18" charset="0"/>
              </a:rPr>
              <a:t>　</a:t>
            </a:r>
            <a:r>
              <a:rPr kumimoji="0" lang="en-US" altLang="ja-JP" sz="1200" dirty="0" smtClean="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200" dirty="0" smtClean="0">
                <a:latin typeface="メイリオ" panose="020B0604030504040204" pitchFamily="50" charset="-128"/>
                <a:ea typeface="メイリオ" panose="020B0604030504040204" pitchFamily="50" charset="-128"/>
                <a:cs typeface="Times New Roman" panose="02020603050405020304" pitchFamily="18" charset="0"/>
              </a:rPr>
              <a:t>受給資格とは</a:t>
            </a:r>
            <a:r>
              <a:rPr kumimoji="0" lang="en-US" altLang="ja-JP" sz="1200" dirty="0" smtClean="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200" dirty="0" smtClean="0">
                <a:latin typeface="メイリオ" panose="020B0604030504040204" pitchFamily="50" charset="-128"/>
                <a:ea typeface="メイリオ" panose="020B0604030504040204" pitchFamily="50" charset="-128"/>
                <a:cs typeface="Times New Roman" panose="02020603050405020304" pitchFamily="18" charset="0"/>
              </a:rPr>
              <a:t>育児休業開始日前２年間に、被保険者期間</a:t>
            </a:r>
            <a:r>
              <a:rPr kumimoji="0" lang="en-US" altLang="ja-JP" sz="1050" dirty="0" smtClean="0">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200" dirty="0" smtClean="0">
                <a:latin typeface="メイリオ" panose="020B0604030504040204" pitchFamily="50" charset="-128"/>
                <a:ea typeface="メイリオ" panose="020B0604030504040204" pitchFamily="50" charset="-128"/>
                <a:cs typeface="Times New Roman" panose="02020603050405020304" pitchFamily="18" charset="0"/>
              </a:rPr>
              <a:t>が通算して</a:t>
            </a:r>
            <a:r>
              <a:rPr kumimoji="0" lang="en-US" altLang="ja-JP" sz="1200" dirty="0" smtClean="0">
                <a:latin typeface="メイリオ" panose="020B0604030504040204" pitchFamily="50" charset="-128"/>
                <a:ea typeface="メイリオ" panose="020B0604030504040204" pitchFamily="50" charset="-128"/>
                <a:cs typeface="Times New Roman" panose="02020603050405020304" pitchFamily="18" charset="0"/>
              </a:rPr>
              <a:t>12</a:t>
            </a:r>
            <a:r>
              <a:rPr kumimoji="0" lang="ja-JP" altLang="en-US" sz="1200" dirty="0" smtClean="0">
                <a:latin typeface="メイリオ" panose="020B0604030504040204" pitchFamily="50" charset="-128"/>
                <a:ea typeface="メイリオ" panose="020B0604030504040204" pitchFamily="50" charset="-128"/>
                <a:cs typeface="Times New Roman" panose="02020603050405020304" pitchFamily="18" charset="0"/>
              </a:rPr>
              <a:t>か月以上ある場合</a:t>
            </a:r>
            <a:endParaRPr kumimoji="0" lang="en-US" altLang="ja-JP" sz="1200" dirty="0" smtClean="0">
              <a:latin typeface="メイリオ" panose="020B0604030504040204" pitchFamily="50" charset="-128"/>
              <a:ea typeface="メイリオ" panose="020B0604030504040204" pitchFamily="50" charset="-128"/>
              <a:cs typeface="Times New Roman" panose="02020603050405020304" pitchFamily="18" charset="0"/>
            </a:endParaRPr>
          </a:p>
          <a:p>
            <a:pPr lvl="0" indent="0">
              <a:lnSpc>
                <a:spcPts val="2100"/>
              </a:lnSpc>
            </a:pPr>
            <a:r>
              <a:rPr kumimoji="0" lang="en-US" altLang="ja-JP" sz="1200" b="0" i="0" u="none" strike="noStrike" cap="none" normalizeH="0" baseline="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200" b="0" i="0" u="none" strike="noStrike" cap="none" normalizeH="0" baseline="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en-US" altLang="ja-JP" sz="1100" b="0" i="0" u="none" strike="noStrike" cap="none" normalizeH="0" baseline="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原則として賃金の支払の基礎となった日数が月に</a:t>
            </a:r>
            <a:r>
              <a:rPr kumimoji="0" lang="en-US" altLang="ja-JP" sz="1100" b="0" i="0" u="none" strike="noStrike" cap="none" normalizeH="0" baseline="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11</a:t>
            </a:r>
            <a:r>
              <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Times New Roman" panose="02020603050405020304" pitchFamily="18" charset="0"/>
              </a:rPr>
              <a:t>日以上ある場合に１か月と計算します。</a:t>
            </a:r>
            <a:endParaRPr kumimoji="0" lang="en-US" altLang="ja-JP" sz="1200" b="0" i="0" u="none" strike="noStrike" cap="none" normalizeH="0" baseline="0" dirty="0">
              <a:ln>
                <a:noFill/>
              </a:ln>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133350" algn="l" defTabSz="914400" rtl="0" eaLnBrk="0" fontAlgn="base" latinLnBrk="0" hangingPunct="0">
              <a:lnSpc>
                <a:spcPts val="16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en-US" sz="1200" b="0" i="0" u="none" strike="noStrike" cap="none" normalizeH="0" baseline="0" dirty="0" smtClean="0">
              <a:ln>
                <a:noFill/>
              </a:ln>
              <a:solidFill>
                <a:schemeClr val="tx1"/>
              </a:solidFill>
              <a:effectLst/>
            </a:endParaRPr>
          </a:p>
        </p:txBody>
      </p:sp>
      <p:sp>
        <p:nvSpPr>
          <p:cNvPr id="6" name="Rectangle 3"/>
          <p:cNvSpPr>
            <a:spLocks noChangeArrowheads="1"/>
          </p:cNvSpPr>
          <p:nvPr/>
        </p:nvSpPr>
        <p:spPr bwMode="auto">
          <a:xfrm>
            <a:off x="0" y="310781"/>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正方形/長方形 6"/>
          <p:cNvSpPr/>
          <p:nvPr/>
        </p:nvSpPr>
        <p:spPr>
          <a:xfrm>
            <a:off x="351320" y="4922210"/>
            <a:ext cx="9213210" cy="1461939"/>
          </a:xfrm>
          <a:prstGeom prst="rect">
            <a:avLst/>
          </a:prstGeom>
        </p:spPr>
        <p:txBody>
          <a:bodyPr wrap="square">
            <a:spAutoFit/>
          </a:bodyPr>
          <a:lstStyle/>
          <a:p>
            <a:pPr>
              <a:lnSpc>
                <a:spcPts val="1700"/>
              </a:lnSpc>
            </a:pPr>
            <a:r>
              <a:rPr lang="ja-JP" altLang="en-US" sz="1200" b="1" u="sng"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b="1" u="sng" kern="100" dirty="0" smtClean="0">
                <a:latin typeface="Meiryo UI" panose="020B0604030504040204" pitchFamily="50" charset="-128"/>
                <a:ea typeface="Meiryo UI" panose="020B0604030504040204" pitchFamily="50" charset="-128"/>
                <a:cs typeface="Times New Roman" panose="02020603050405020304" pitchFamily="18" charset="0"/>
              </a:rPr>
              <a:t>出生</a:t>
            </a:r>
            <a:r>
              <a:rPr lang="ja-JP" altLang="ja-JP" sz="1200" b="1" u="sng" kern="100" dirty="0">
                <a:latin typeface="Meiryo UI" panose="020B0604030504040204" pitchFamily="50" charset="-128"/>
                <a:ea typeface="Meiryo UI" panose="020B0604030504040204" pitchFamily="50" charset="-128"/>
                <a:cs typeface="Times New Roman" panose="02020603050405020304" pitchFamily="18" charset="0"/>
              </a:rPr>
              <a:t>時育児休業給付</a:t>
            </a:r>
            <a:r>
              <a:rPr lang="ja-JP" altLang="ja-JP" sz="1200" b="1" u="sng" kern="100" dirty="0" smtClean="0">
                <a:latin typeface="Meiryo UI" panose="020B0604030504040204" pitchFamily="50" charset="-128"/>
                <a:ea typeface="Meiryo UI" panose="020B0604030504040204" pitchFamily="50" charset="-128"/>
                <a:cs typeface="Times New Roman" panose="02020603050405020304" pitchFamily="18" charset="0"/>
              </a:rPr>
              <a:t>金</a:t>
            </a:r>
            <a:r>
              <a:rPr lang="ja-JP" altLang="en-US" sz="1200" b="1" u="sng" kern="100" dirty="0" smtClean="0">
                <a:latin typeface="Meiryo UI" panose="020B0604030504040204" pitchFamily="50" charset="-128"/>
                <a:ea typeface="Meiryo UI" panose="020B0604030504040204" pitchFamily="50" charset="-128"/>
                <a:cs typeface="Times New Roman" panose="02020603050405020304" pitchFamily="18" charset="0"/>
              </a:rPr>
              <a:t>について</a:t>
            </a:r>
            <a:r>
              <a:rPr lang="ja-JP" altLang="ja-JP" sz="1200" b="1" u="sng"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2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①　給付金の対象となるのは、</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出生</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時育児休業</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期間中</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の</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就業</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日数が一定の水準</a:t>
            </a:r>
            <a:r>
              <a:rPr lang="en-US" altLang="ja-JP" sz="10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0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0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以内である場合です</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marL="269875" lvl="0" indent="-269875">
              <a:lnSpc>
                <a:spcPts val="1700"/>
              </a:lnSpc>
            </a:pPr>
            <a:r>
              <a:rPr lang="ja-JP" altLang="en-US" sz="105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5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出生</a:t>
            </a:r>
            <a:r>
              <a:rPr lang="ja-JP"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時育児休業を</a:t>
            </a:r>
            <a:r>
              <a:rPr lang="en-US"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28</a:t>
            </a:r>
            <a:r>
              <a:rPr lang="ja-JP"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日間（最大取得日数）取得する場合は、</a:t>
            </a:r>
            <a:r>
              <a:rPr lang="en-US"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日（</a:t>
            </a:r>
            <a:r>
              <a:rPr lang="en-US"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日を超える場合は</a:t>
            </a:r>
            <a:r>
              <a:rPr lang="en-US"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80</a:t>
            </a:r>
            <a:r>
              <a:rPr lang="ja-JP"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時間）。これより短い場合は、それに比例した日数または</a:t>
            </a:r>
            <a:r>
              <a:rPr lang="ja-JP" altLang="ja-JP" sz="105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時間数</a:t>
            </a:r>
            <a:r>
              <a:rPr lang="ja-JP" altLang="en-US" sz="105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05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例：</a:t>
            </a:r>
            <a:r>
              <a:rPr lang="en-US"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14</a:t>
            </a:r>
            <a:r>
              <a:rPr lang="ja-JP"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日間の出生時育児休業の場合は、５日（５日を超える場合は</a:t>
            </a:r>
            <a:r>
              <a:rPr lang="en-US"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40</a:t>
            </a:r>
            <a:r>
              <a:rPr lang="ja-JP"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時間）</a:t>
            </a:r>
            <a:r>
              <a:rPr lang="ja-JP" altLang="ja-JP" sz="105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2563" indent="-182563"/>
            <a:endParaRPr lang="en-US" altLang="ja-JP" sz="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82563" indent="-182563">
              <a:lnSpc>
                <a:spcPts val="1700"/>
              </a:lnSpc>
            </a:pP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②　また、</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出生</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時育児</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休業期間中</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に</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就業して</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得た</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賃金額</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と出生時育児休業</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給付金の合計</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が、休業前賃金日額×休業日数</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の</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80</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％を超える場合</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は</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、当該</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超える額が出生時育児休業給付金から</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減額</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されます</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p:cNvSpPr txBox="1"/>
          <p:nvPr/>
        </p:nvSpPr>
        <p:spPr>
          <a:xfrm>
            <a:off x="588420" y="114390"/>
            <a:ext cx="8784976" cy="288000"/>
          </a:xfrm>
          <a:prstGeom prst="rect">
            <a:avLst/>
          </a:prstGeom>
          <a:solidFill>
            <a:srgbClr val="E1FCFF"/>
          </a:solidFill>
          <a:ln w="19050">
            <a:solidFill>
              <a:srgbClr val="103185"/>
            </a:solidFill>
          </a:ln>
        </p:spPr>
        <p:txBody>
          <a:bodyPr wrap="square" tIns="36000" bIns="0" rtlCol="0" anchor="ctr" anchorCtr="0">
            <a:noAutofit/>
          </a:bodyPr>
          <a:lstStyle/>
          <a:p>
            <a:pPr algn="ctr"/>
            <a:r>
              <a:rPr lang="ja-JP" altLang="en-US" sz="1500" b="1" spc="180" dirty="0">
                <a:solidFill>
                  <a:srgbClr val="103185"/>
                </a:solidFill>
                <a:latin typeface="Meiryo UI" panose="020B0604030504040204" pitchFamily="50" charset="-128"/>
                <a:ea typeface="Meiryo UI" panose="020B0604030504040204" pitchFamily="50" charset="-128"/>
              </a:rPr>
              <a:t>育児休業、出生時育児</a:t>
            </a:r>
            <a:r>
              <a:rPr lang="ja-JP" altLang="en-US" sz="1500" b="1" spc="180" dirty="0" smtClean="0">
                <a:solidFill>
                  <a:srgbClr val="103185"/>
                </a:solidFill>
                <a:latin typeface="Meiryo UI" panose="020B0604030504040204" pitchFamily="50" charset="-128"/>
                <a:ea typeface="Meiryo UI" panose="020B0604030504040204" pitchFamily="50" charset="-128"/>
              </a:rPr>
              <a:t>休業（産後パパ育休）には</a:t>
            </a:r>
            <a:r>
              <a:rPr lang="ja-JP" altLang="en-US" sz="1500" b="1" spc="180" dirty="0">
                <a:solidFill>
                  <a:srgbClr val="103185"/>
                </a:solidFill>
                <a:latin typeface="Meiryo UI" panose="020B0604030504040204" pitchFamily="50" charset="-128"/>
                <a:ea typeface="Meiryo UI" panose="020B0604030504040204" pitchFamily="50" charset="-128"/>
              </a:rPr>
              <a:t>、給付の支給や社会保険料免除が</a:t>
            </a:r>
            <a:r>
              <a:rPr lang="ja-JP" altLang="en-US" sz="1500" b="1" spc="180" dirty="0" smtClean="0">
                <a:solidFill>
                  <a:srgbClr val="103185"/>
                </a:solidFill>
                <a:latin typeface="Meiryo UI" panose="020B0604030504040204" pitchFamily="50" charset="-128"/>
                <a:ea typeface="Meiryo UI" panose="020B0604030504040204" pitchFamily="50" charset="-128"/>
              </a:rPr>
              <a:t>あります①</a:t>
            </a:r>
            <a:endParaRPr lang="ja-JP" altLang="en-US" sz="1500" b="1" spc="180" dirty="0">
              <a:solidFill>
                <a:srgbClr val="103185"/>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8464" y="474269"/>
            <a:ext cx="468052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pPr>
            <a:r>
              <a:rPr lang="ja-JP" altLang="en-US" sz="1400" b="1" spc="80" dirty="0" smtClean="0">
                <a:solidFill>
                  <a:srgbClr val="002060"/>
                </a:solidFill>
                <a:latin typeface="メイリオ" panose="020B0604030504040204" pitchFamily="50" charset="-128"/>
                <a:ea typeface="メイリオ" panose="020B0604030504040204" pitchFamily="50" charset="-128"/>
              </a:rPr>
              <a:t>●育児休業給付</a:t>
            </a:r>
            <a:endParaRPr lang="en-US" altLang="ja-JP" sz="1400" b="1" spc="80" dirty="0">
              <a:solidFill>
                <a:srgbClr val="002060"/>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889522F-FA51-F14C-BAA2-ADEAB79DDF80}"/>
              </a:ext>
            </a:extLst>
          </p:cNvPr>
          <p:cNvSpPr/>
          <p:nvPr/>
        </p:nvSpPr>
        <p:spPr>
          <a:xfrm>
            <a:off x="225492" y="4783362"/>
            <a:ext cx="9339038" cy="1600787"/>
          </a:xfrm>
          <a:prstGeom prst="rect">
            <a:avLst/>
          </a:prstGeom>
          <a:noFill/>
          <a:ln w="25400" cap="rnd">
            <a:solidFill>
              <a:schemeClr val="accent3">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accent3"/>
              </a:buClr>
            </a:pPr>
            <a:endParaRPr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6" name="角丸四角形 15">
            <a:extLst>
              <a:ext uri="{FF2B5EF4-FFF2-40B4-BE49-F238E27FC236}">
                <a16:creationId xmlns:a16="http://schemas.microsoft.com/office/drawing/2014/main" id="{053B0485-00BC-3E4F-B797-35CB015D43DD}"/>
              </a:ext>
            </a:extLst>
          </p:cNvPr>
          <p:cNvSpPr/>
          <p:nvPr/>
        </p:nvSpPr>
        <p:spPr>
          <a:xfrm>
            <a:off x="381003" y="4556883"/>
            <a:ext cx="3670142" cy="394874"/>
          </a:xfrm>
          <a:prstGeom prst="roundRect">
            <a:avLst>
              <a:gd name="adj" fmla="val 0"/>
            </a:avLst>
          </a:prstGeom>
          <a:solidFill>
            <a:schemeClr val="accent3">
              <a:lumMod val="75000"/>
            </a:schemeClr>
          </a:solidFill>
          <a:ln w="76200">
            <a:solidFill>
              <a:schemeClr val="bg1"/>
            </a:solidFill>
          </a:ln>
        </p:spPr>
        <p:txBody>
          <a:bodyPr anchor="ctr"/>
          <a:lstStyle/>
          <a:p>
            <a:pPr algn="ctr" defTabSz="591055">
              <a:lnSpc>
                <a:spcPct val="130000"/>
              </a:lnSpc>
              <a:spcAft>
                <a:spcPts val="796"/>
              </a:spcAft>
            </a:pPr>
            <a:r>
              <a:rPr lang="ja-JP" altLang="en-US" sz="1400" b="1" spc="239" dirty="0" smtClean="0">
                <a:solidFill>
                  <a:schemeClr val="bg1"/>
                </a:solidFill>
                <a:latin typeface="Meiryo UI" panose="020B0604030504040204" pitchFamily="50" charset="-128"/>
                <a:ea typeface="Meiryo UI" panose="020B0604030504040204" pitchFamily="50" charset="-128"/>
                <a:cs typeface="Noto Sans CJK JP DemiLight" charset="-128"/>
              </a:rPr>
              <a:t>！休業中の就業を行う際の留意点！</a:t>
            </a:r>
            <a:endParaRPr lang="ja-JP" altLang="en-US" sz="1400" b="1" spc="239" dirty="0">
              <a:solidFill>
                <a:schemeClr val="bg1"/>
              </a:solidFill>
              <a:latin typeface="Meiryo UI" panose="020B0604030504040204" pitchFamily="50" charset="-128"/>
              <a:ea typeface="Meiryo UI" panose="020B0604030504040204" pitchFamily="50" charset="-128"/>
              <a:cs typeface="Noto Sans CJK JP DemiLight" charset="-128"/>
            </a:endParaRPr>
          </a:p>
        </p:txBody>
      </p:sp>
      <p:sp>
        <p:nvSpPr>
          <p:cNvPr id="20" name="Rectangle 2"/>
          <p:cNvSpPr>
            <a:spLocks noChangeArrowheads="1"/>
          </p:cNvSpPr>
          <p:nvPr/>
        </p:nvSpPr>
        <p:spPr bwMode="auto">
          <a:xfrm>
            <a:off x="6402265" y="1186507"/>
            <a:ext cx="2943224" cy="28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nSpc>
                <a:spcPts val="1600"/>
              </a:lnSpc>
            </a:pPr>
            <a:endParaRPr kumimoji="0" lang="ja-JP" altLang="en-US" sz="1200" b="0" i="0" u="none" strike="noStrike" cap="none" normalizeH="0" baseline="0" dirty="0" smtClean="0">
              <a:ln>
                <a:noFill/>
              </a:ln>
              <a:solidFill>
                <a:schemeClr val="tx1"/>
              </a:solidFill>
              <a:effectLst/>
            </a:endParaRPr>
          </a:p>
        </p:txBody>
      </p:sp>
      <p:cxnSp>
        <p:nvCxnSpPr>
          <p:cNvPr id="25" name="直線コネクタ 24">
            <a:extLst>
              <a:ext uri="{FF2B5EF4-FFF2-40B4-BE49-F238E27FC236}">
                <a16:creationId xmlns:a16="http://schemas.microsoft.com/office/drawing/2014/main" id="{A958213C-2BAB-654A-9A34-2E19BA7BD9AF}"/>
              </a:ext>
            </a:extLst>
          </p:cNvPr>
          <p:cNvCxnSpPr>
            <a:cxnSpLocks/>
          </p:cNvCxnSpPr>
          <p:nvPr/>
        </p:nvCxnSpPr>
        <p:spPr>
          <a:xfrm>
            <a:off x="188937" y="762269"/>
            <a:ext cx="2916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88937" y="1863323"/>
            <a:ext cx="2808312" cy="36101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400" b="1" spc="80" dirty="0" smtClean="0">
                <a:solidFill>
                  <a:srgbClr val="0277C6"/>
                </a:solidFill>
                <a:latin typeface="メイリオ" panose="020B0604030504040204" pitchFamily="50" charset="-128"/>
                <a:ea typeface="メイリオ" panose="020B0604030504040204" pitchFamily="50" charset="-128"/>
              </a:rPr>
              <a:t>・・・・</a:t>
            </a:r>
            <a:r>
              <a:rPr lang="ja-JP" altLang="en-US" sz="1400" b="1" spc="80" dirty="0">
                <a:solidFill>
                  <a:srgbClr val="0277C6"/>
                </a:solidFill>
                <a:latin typeface="メイリオ" panose="020B0604030504040204" pitchFamily="50" charset="-128"/>
                <a:ea typeface="メイリオ" panose="020B0604030504040204" pitchFamily="50" charset="-128"/>
              </a:rPr>
              <a:t>・</a:t>
            </a:r>
            <a:r>
              <a:rPr lang="ja-JP" altLang="en-US" sz="1400" b="1" spc="80" dirty="0" smtClean="0">
                <a:solidFill>
                  <a:srgbClr val="0277C6"/>
                </a:solidFill>
                <a:latin typeface="メイリオ" panose="020B0604030504040204" pitchFamily="50" charset="-128"/>
                <a:ea typeface="メイリオ" panose="020B0604030504040204" pitchFamily="50" charset="-128"/>
              </a:rPr>
              <a:t>変更点・・・・・</a:t>
            </a:r>
            <a:endParaRPr lang="ja-JP" altLang="en-US" sz="1400" b="1" spc="80" dirty="0">
              <a:solidFill>
                <a:srgbClr val="0277C6"/>
              </a:solidFill>
              <a:latin typeface="メイリオ" panose="020B0604030504040204" pitchFamily="50" charset="-128"/>
              <a:ea typeface="メイリオ" panose="020B0604030504040204" pitchFamily="50" charset="-128"/>
            </a:endParaRPr>
          </a:p>
        </p:txBody>
      </p:sp>
      <p:sp>
        <p:nvSpPr>
          <p:cNvPr id="27" name="Rectangle 2"/>
          <p:cNvSpPr>
            <a:spLocks noChangeArrowheads="1"/>
          </p:cNvSpPr>
          <p:nvPr/>
        </p:nvSpPr>
        <p:spPr bwMode="auto">
          <a:xfrm>
            <a:off x="225492" y="2254079"/>
            <a:ext cx="2448352" cy="2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ts val="1600"/>
              </a:lnSpc>
              <a:spcBef>
                <a:spcPct val="0"/>
              </a:spcBef>
              <a:spcAft>
                <a:spcPct val="0"/>
              </a:spcAft>
              <a:buClrTx/>
              <a:buSzTx/>
              <a:buFontTx/>
              <a:buNone/>
              <a:tabLst/>
            </a:pPr>
            <a:r>
              <a:rPr kumimoji="0" lang="ja-JP" altLang="en-US" sz="1400" b="1" i="0" u="none" strike="noStrike" cap="none" normalizeH="0" baseline="0" dirty="0" smtClean="0">
                <a:ln>
                  <a:noFill/>
                </a:ln>
                <a:solidFill>
                  <a:srgbClr val="DB4D6D"/>
                </a:solidFill>
                <a:effectLst/>
                <a:latin typeface="メイリオ" panose="020B0604030504040204" pitchFamily="50" charset="-128"/>
                <a:ea typeface="メイリオ" panose="020B0604030504040204" pitchFamily="50" charset="-128"/>
                <a:cs typeface="Times New Roman" panose="02020603050405020304" pitchFamily="18" charset="0"/>
              </a:rPr>
              <a:t>１．育児休業の分割取得　</a:t>
            </a:r>
            <a:endParaRPr kumimoji="0" lang="ja-JP" altLang="en-US" sz="1400" b="1" i="0" u="none" strike="noStrike" cap="none" normalizeH="0" baseline="0" dirty="0" smtClean="0">
              <a:ln>
                <a:noFill/>
              </a:ln>
              <a:solidFill>
                <a:srgbClr val="DB4D6D"/>
              </a:solidFill>
              <a:effectLst/>
            </a:endParaRPr>
          </a:p>
        </p:txBody>
      </p:sp>
      <p:sp>
        <p:nvSpPr>
          <p:cNvPr id="3" name="正方形/長方形 2"/>
          <p:cNvSpPr/>
          <p:nvPr/>
        </p:nvSpPr>
        <p:spPr>
          <a:xfrm>
            <a:off x="381004" y="2553410"/>
            <a:ext cx="9001081" cy="1015663"/>
          </a:xfrm>
          <a:prstGeom prst="rect">
            <a:avLst/>
          </a:prstGeom>
        </p:spPr>
        <p:txBody>
          <a:bodyPr wrap="square">
            <a:spAutoFit/>
          </a:bodyPr>
          <a:lstStyle/>
          <a:p>
            <a:pPr marL="176213" indent="-176213"/>
            <a:r>
              <a:rPr lang="ja-JP" altLang="en-US" sz="1200" dirty="0">
                <a:latin typeface="メイリオ" panose="020B0604030504040204" pitchFamily="50" charset="-128"/>
                <a:ea typeface="メイリオ" panose="020B0604030504040204" pitchFamily="50" charset="-128"/>
              </a:rPr>
              <a:t>■ １歳未満の子について、原則２回の育児休業まで、育児休業給付金を受けられる</a:t>
            </a:r>
            <a:r>
              <a:rPr lang="ja-JP" altLang="en-US" sz="1200" dirty="0" smtClean="0">
                <a:latin typeface="メイリオ" panose="020B0604030504040204" pitchFamily="50" charset="-128"/>
                <a:ea typeface="メイリオ" panose="020B0604030504040204" pitchFamily="50" charset="-128"/>
              </a:rPr>
              <a:t>ように</a:t>
            </a:r>
            <a:r>
              <a:rPr lang="ja-JP" altLang="en-US" sz="1200" dirty="0">
                <a:latin typeface="メイリオ" panose="020B0604030504040204" pitchFamily="50" charset="-128"/>
                <a:ea typeface="メイリオ" panose="020B0604030504040204" pitchFamily="50" charset="-128"/>
              </a:rPr>
              <a:t>なります</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pPr marL="176213" indent="-176213"/>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３回目以降の育児休業については、原則、給付金を受けられませんが</a:t>
            </a:r>
            <a:r>
              <a:rPr lang="ja-JP" altLang="en-US" sz="1200" dirty="0" smtClean="0">
                <a:latin typeface="メイリオ" panose="020B0604030504040204" pitchFamily="50" charset="-128"/>
                <a:ea typeface="メイリオ" panose="020B0604030504040204" pitchFamily="50" charset="-128"/>
              </a:rPr>
              <a:t>、特別な事情がある場合</a:t>
            </a:r>
            <a:r>
              <a:rPr lang="ja-JP" altLang="en-US" sz="1200" dirty="0">
                <a:latin typeface="メイリオ" panose="020B0604030504040204" pitchFamily="50" charset="-128"/>
                <a:ea typeface="メイリオ" panose="020B0604030504040204" pitchFamily="50" charset="-128"/>
              </a:rPr>
              <a:t>は、この回数制限から除外されます</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pPr marL="176213" indent="-176213"/>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また、育児休業の延長事由があり、かつ、夫婦交代で育児休業を取得する場合</a:t>
            </a:r>
            <a:r>
              <a:rPr lang="en-US" altLang="ja-JP"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延長交代</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は、１歳～１歳６か月と１歳６か月～２歳の各期間において、夫婦それぞれ１回</a:t>
            </a:r>
            <a:r>
              <a:rPr lang="ja-JP" altLang="en-US" sz="1200" dirty="0" smtClean="0">
                <a:latin typeface="メイリオ" panose="020B0604030504040204" pitchFamily="50" charset="-128"/>
                <a:ea typeface="メイリオ" panose="020B0604030504040204" pitchFamily="50" charset="-128"/>
              </a:rPr>
              <a:t>に限り</a:t>
            </a:r>
            <a:r>
              <a:rPr lang="ja-JP" altLang="en-US" sz="1200" dirty="0">
                <a:latin typeface="メイリオ" panose="020B0604030504040204" pitchFamily="50" charset="-128"/>
                <a:ea typeface="メイリオ" panose="020B0604030504040204" pitchFamily="50" charset="-128"/>
              </a:rPr>
              <a:t>、育児休業給付金が受けられます。</a:t>
            </a:r>
          </a:p>
        </p:txBody>
      </p:sp>
      <p:sp>
        <p:nvSpPr>
          <p:cNvPr id="30" name="Rectangle 2"/>
          <p:cNvSpPr>
            <a:spLocks noChangeArrowheads="1"/>
          </p:cNvSpPr>
          <p:nvPr/>
        </p:nvSpPr>
        <p:spPr bwMode="auto">
          <a:xfrm>
            <a:off x="225492" y="3687746"/>
            <a:ext cx="4260047" cy="2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ts val="1600"/>
              </a:lnSpc>
              <a:spcBef>
                <a:spcPct val="0"/>
              </a:spcBef>
              <a:spcAft>
                <a:spcPct val="0"/>
              </a:spcAft>
              <a:buClrTx/>
              <a:buSzTx/>
              <a:buFontTx/>
              <a:buNone/>
              <a:tabLst/>
            </a:pPr>
            <a:r>
              <a:rPr kumimoji="0" lang="ja-JP" altLang="en-US" sz="1400" b="1" i="0" u="none" strike="noStrike" cap="none" normalizeH="0" baseline="0" dirty="0" smtClean="0">
                <a:ln>
                  <a:noFill/>
                </a:ln>
                <a:solidFill>
                  <a:srgbClr val="DB4D6D"/>
                </a:solidFill>
                <a:effectLst/>
                <a:latin typeface="メイリオ" panose="020B0604030504040204" pitchFamily="50" charset="-128"/>
                <a:ea typeface="メイリオ" panose="020B0604030504040204" pitchFamily="50" charset="-128"/>
                <a:cs typeface="Times New Roman" panose="02020603050405020304" pitchFamily="18" charset="0"/>
              </a:rPr>
              <a:t>２．産後パパ育休（出生時育児休業）</a:t>
            </a:r>
            <a:endParaRPr kumimoji="0" lang="ja-JP" altLang="en-US" sz="1400" b="1" i="0" u="none" strike="noStrike" cap="none" normalizeH="0" baseline="0" dirty="0" smtClean="0">
              <a:ln>
                <a:noFill/>
              </a:ln>
              <a:solidFill>
                <a:srgbClr val="DB4D6D"/>
              </a:solidFill>
              <a:effectLst/>
            </a:endParaRPr>
          </a:p>
        </p:txBody>
      </p:sp>
      <p:sp>
        <p:nvSpPr>
          <p:cNvPr id="31" name="正方形/長方形 30"/>
          <p:cNvSpPr/>
          <p:nvPr/>
        </p:nvSpPr>
        <p:spPr>
          <a:xfrm>
            <a:off x="381004" y="4029844"/>
            <a:ext cx="8773802" cy="276999"/>
          </a:xfrm>
          <a:prstGeom prst="rect">
            <a:avLst/>
          </a:prstGeom>
        </p:spPr>
        <p:txBody>
          <a:bodyPr wrap="square">
            <a:spAutoFit/>
          </a:bodyPr>
          <a:lstStyle/>
          <a:p>
            <a:pPr marL="176213" indent="-176213"/>
            <a:r>
              <a:rPr lang="ja-JP" altLang="en-US" sz="1200" dirty="0">
                <a:latin typeface="メイリオ" panose="020B0604030504040204" pitchFamily="50" charset="-128"/>
                <a:ea typeface="メイリオ" panose="020B0604030504040204" pitchFamily="50" charset="-128"/>
              </a:rPr>
              <a:t>■産後パパ育休を取得した場合</a:t>
            </a:r>
            <a:r>
              <a:rPr lang="ja-JP" altLang="en-US" sz="1200" dirty="0" smtClean="0">
                <a:latin typeface="メイリオ" panose="020B0604030504040204" pitchFamily="50" charset="-128"/>
                <a:ea typeface="メイリオ" panose="020B0604030504040204" pitchFamily="50" charset="-128"/>
              </a:rPr>
              <a:t>にも、育児休業給付（出生</a:t>
            </a:r>
            <a:r>
              <a:rPr lang="ja-JP" altLang="en-US" sz="1200" dirty="0">
                <a:latin typeface="メイリオ" panose="020B0604030504040204" pitchFamily="50" charset="-128"/>
                <a:ea typeface="メイリオ" panose="020B0604030504040204" pitchFamily="50" charset="-128"/>
              </a:rPr>
              <a:t>時育児休業給付</a:t>
            </a:r>
            <a:r>
              <a:rPr lang="ja-JP" altLang="en-US" sz="1200" dirty="0" smtClean="0">
                <a:latin typeface="メイリオ" panose="020B0604030504040204" pitchFamily="50" charset="-128"/>
                <a:ea typeface="メイリオ" panose="020B0604030504040204" pitchFamily="50" charset="-128"/>
              </a:rPr>
              <a:t>金）が</a:t>
            </a:r>
            <a:r>
              <a:rPr lang="ja-JP" altLang="en-US" sz="1200" dirty="0">
                <a:latin typeface="メイリオ" panose="020B0604030504040204" pitchFamily="50" charset="-128"/>
                <a:ea typeface="メイリオ" panose="020B0604030504040204" pitchFamily="50" charset="-128"/>
              </a:rPr>
              <a:t>受けられます。</a:t>
            </a:r>
          </a:p>
        </p:txBody>
      </p:sp>
      <p:sp>
        <p:nvSpPr>
          <p:cNvPr id="32" name="角丸四角形 31">
            <a:extLst>
              <a:ext uri="{FF2B5EF4-FFF2-40B4-BE49-F238E27FC236}">
                <a16:creationId xmlns:a16="http://schemas.microsoft.com/office/drawing/2014/main" id="{431606A7-8823-7041-840B-C019B2A3B831}"/>
              </a:ext>
            </a:extLst>
          </p:cNvPr>
          <p:cNvSpPr/>
          <p:nvPr/>
        </p:nvSpPr>
        <p:spPr>
          <a:xfrm>
            <a:off x="7401272" y="3613654"/>
            <a:ext cx="2106729" cy="693189"/>
          </a:xfrm>
          <a:prstGeom prst="roundRect">
            <a:avLst>
              <a:gd name="adj" fmla="val 26949"/>
            </a:avLst>
          </a:prstGeom>
          <a:solidFill>
            <a:srgbClr val="C3E4DF"/>
          </a:solidFill>
        </p:spPr>
        <p:txBody>
          <a:bodyPr tIns="108000" bIns="108000" anchor="ctr"/>
          <a:lstStyle/>
          <a:p>
            <a:pPr algn="ctr" defTabSz="591055"/>
            <a:r>
              <a:rPr kumimoji="0" lang="ja-JP" altLang="en-US" sz="1000" dirty="0" smtClean="0">
                <a:latin typeface="メイリオ" panose="020B0604030504040204" pitchFamily="50" charset="-128"/>
                <a:ea typeface="メイリオ" panose="020B0604030504040204" pitchFamily="50" charset="-128"/>
                <a:cs typeface="Times New Roman" panose="02020603050405020304" pitchFamily="18" charset="0"/>
              </a:rPr>
              <a:t>詳細は</a:t>
            </a:r>
            <a:r>
              <a:rPr kumimoji="0" lang="en-US" altLang="ja-JP" sz="1000" dirty="0" smtClean="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000" dirty="0" smtClean="0">
                <a:latin typeface="メイリオ" panose="020B0604030504040204" pitchFamily="50" charset="-128"/>
                <a:ea typeface="メイリオ" panose="020B0604030504040204" pitchFamily="50" charset="-128"/>
                <a:cs typeface="Times New Roman" panose="02020603050405020304" pitchFamily="18" charset="0"/>
              </a:rPr>
              <a:t>参考資料３</a:t>
            </a:r>
            <a:r>
              <a:rPr kumimoji="0" lang="en-US" altLang="ja-JP" sz="1000" dirty="0" smtClean="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000" dirty="0" smtClean="0">
                <a:latin typeface="メイリオ" panose="020B0604030504040204" pitchFamily="50" charset="-128"/>
                <a:ea typeface="メイリオ" panose="020B0604030504040204" pitchFamily="50" charset="-128"/>
                <a:cs typeface="Times New Roman" panose="02020603050405020304" pitchFamily="18" charset="0"/>
              </a:rPr>
              <a:t>の</a:t>
            </a:r>
            <a:endParaRPr kumimoji="0" lang="en-US" altLang="ja-JP" sz="10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ctr" defTabSz="591055"/>
            <a:r>
              <a:rPr kumimoji="0" lang="ja-JP" altLang="en-US" sz="1000" dirty="0" smtClean="0">
                <a:latin typeface="メイリオ" panose="020B0604030504040204" pitchFamily="50" charset="-128"/>
                <a:ea typeface="メイリオ" panose="020B0604030504040204" pitchFamily="50" charset="-128"/>
                <a:cs typeface="Times New Roman" panose="02020603050405020304" pitchFamily="18" charset="0"/>
              </a:rPr>
              <a:t>リーフレットをご覧ください。</a:t>
            </a:r>
            <a:endParaRPr kumimoji="0" lang="ja-JP" altLang="en-US" sz="1000" dirty="0"/>
          </a:p>
        </p:txBody>
      </p:sp>
    </p:spTree>
    <p:extLst>
      <p:ext uri="{BB962C8B-B14F-4D97-AF65-F5344CB8AC3E}">
        <p14:creationId xmlns:p14="http://schemas.microsoft.com/office/powerpoint/2010/main" val="1511302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94600" y="6488932"/>
            <a:ext cx="2311400" cy="365125"/>
          </a:xfrm>
        </p:spPr>
        <p:txBody>
          <a:bodyPr vert="horz" lIns="91440" tIns="45720" rIns="91440" bIns="45720" rtlCol="0" anchor="ctr"/>
          <a:lstStyle/>
          <a:p>
            <a:fld id="{32927FFD-3D24-4EC2-AEC8-E83A8D96C0AC}" type="slidenum">
              <a:rPr lang="ja-JP" altLang="en-US" sz="1800">
                <a:solidFill>
                  <a:schemeClr val="tx1"/>
                </a:solidFill>
              </a:rPr>
              <a:pPr/>
              <a:t>21</a:t>
            </a:fld>
            <a:endParaRPr lang="ja-JP" altLang="en-US" sz="1800" dirty="0">
              <a:solidFill>
                <a:schemeClr val="tx1"/>
              </a:solidFill>
            </a:endParaRPr>
          </a:p>
        </p:txBody>
      </p:sp>
      <p:pic>
        <p:nvPicPr>
          <p:cNvPr id="2049" name="図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132" y="2947655"/>
            <a:ext cx="6194937" cy="17009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310781"/>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正方形/長方形 6"/>
          <p:cNvSpPr/>
          <p:nvPr/>
        </p:nvSpPr>
        <p:spPr>
          <a:xfrm>
            <a:off x="409309" y="5135106"/>
            <a:ext cx="9213210" cy="964367"/>
          </a:xfrm>
          <a:prstGeom prst="rect">
            <a:avLst/>
          </a:prstGeom>
        </p:spPr>
        <p:txBody>
          <a:bodyPr wrap="square">
            <a:spAutoFit/>
          </a:bodyPr>
          <a:lstStyle/>
          <a:p>
            <a:pPr>
              <a:lnSpc>
                <a:spcPts val="1700"/>
              </a:lnSpc>
            </a:pPr>
            <a:endParaRPr lang="en-US" altLang="ja-JP" sz="13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700"/>
              </a:lnSpc>
            </a:pPr>
            <a:r>
              <a:rPr lang="ja-JP" altLang="en-US" sz="13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300" b="1" u="sng"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300" b="1" u="sng" kern="100" dirty="0">
                <a:latin typeface="Meiryo UI" panose="020B0604030504040204" pitchFamily="50" charset="-128"/>
                <a:ea typeface="Meiryo UI" panose="020B0604030504040204" pitchFamily="50" charset="-128"/>
                <a:cs typeface="Times New Roman" panose="02020603050405020304" pitchFamily="18" charset="0"/>
              </a:rPr>
              <a:t>育児休業期間中の社会保険料の</a:t>
            </a:r>
            <a:r>
              <a:rPr lang="ja-JP" altLang="ja-JP" sz="1300" b="1" u="sng" kern="100" dirty="0" smtClean="0">
                <a:latin typeface="Meiryo UI" panose="020B0604030504040204" pitchFamily="50" charset="-128"/>
                <a:ea typeface="Meiryo UI" panose="020B0604030504040204" pitchFamily="50" charset="-128"/>
                <a:cs typeface="Times New Roman" panose="02020603050405020304" pitchFamily="18" charset="0"/>
              </a:rPr>
              <a:t>免除</a:t>
            </a:r>
            <a:r>
              <a:rPr lang="ja-JP" altLang="en-US" sz="1300" b="1" u="sng" kern="100" dirty="0" smtClean="0">
                <a:latin typeface="Meiryo UI" panose="020B0604030504040204" pitchFamily="50" charset="-128"/>
                <a:ea typeface="Meiryo UI" panose="020B0604030504040204" pitchFamily="50" charset="-128"/>
                <a:cs typeface="Times New Roman" panose="02020603050405020304" pitchFamily="18" charset="0"/>
              </a:rPr>
              <a:t>につい</a:t>
            </a:r>
            <a:r>
              <a:rPr lang="ja-JP" altLang="en-US" sz="1300" b="1" u="sng" kern="100" dirty="0">
                <a:latin typeface="Meiryo UI" panose="020B0604030504040204" pitchFamily="50" charset="-128"/>
                <a:ea typeface="Meiryo UI" panose="020B0604030504040204" pitchFamily="50" charset="-128"/>
                <a:cs typeface="Times New Roman" panose="02020603050405020304" pitchFamily="18" charset="0"/>
              </a:rPr>
              <a:t>て</a:t>
            </a:r>
            <a:endParaRPr lang="ja-JP" altLang="ja-JP" sz="1300"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87313" indent="-87313">
              <a:lnSpc>
                <a:spcPts val="1700"/>
              </a:lnSpc>
            </a:pPr>
            <a:r>
              <a:rPr lang="ja-JP" altLang="en-US" sz="13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300" b="1" kern="100" dirty="0" smtClean="0">
                <a:latin typeface="Meiryo UI" panose="020B0604030504040204" pitchFamily="50" charset="-128"/>
                <a:ea typeface="Meiryo UI" panose="020B0604030504040204" pitchFamily="50" charset="-128"/>
                <a:cs typeface="Times New Roman" panose="02020603050405020304" pitchFamily="18" charset="0"/>
              </a:rPr>
              <a:t>令和</a:t>
            </a:r>
            <a:r>
              <a:rPr lang="ja-JP" altLang="ja-JP" sz="1300" b="1" kern="100" dirty="0">
                <a:latin typeface="Meiryo UI" panose="020B0604030504040204" pitchFamily="50" charset="-128"/>
                <a:ea typeface="Meiryo UI" panose="020B0604030504040204" pitchFamily="50" charset="-128"/>
                <a:cs typeface="Times New Roman" panose="02020603050405020304" pitchFamily="18" charset="0"/>
              </a:rPr>
              <a:t>４年</a:t>
            </a:r>
            <a:r>
              <a:rPr lang="en-US" altLang="ja-JP" sz="1300" b="1"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ja-JP" sz="1300" b="1" kern="100" dirty="0">
                <a:latin typeface="Meiryo UI" panose="020B0604030504040204" pitchFamily="50" charset="-128"/>
                <a:ea typeface="Meiryo UI" panose="020B0604030504040204" pitchFamily="50" charset="-128"/>
                <a:cs typeface="Times New Roman" panose="02020603050405020304" pitchFamily="18" charset="0"/>
              </a:rPr>
              <a:t>月以降</a:t>
            </a:r>
            <a:r>
              <a:rPr lang="ja-JP" altLang="ja-JP" sz="1300" kern="100" dirty="0">
                <a:latin typeface="Meiryo UI" panose="020B0604030504040204" pitchFamily="50" charset="-128"/>
                <a:ea typeface="Meiryo UI" panose="020B0604030504040204" pitchFamily="50" charset="-128"/>
                <a:cs typeface="Times New Roman" panose="02020603050405020304" pitchFamily="18" charset="0"/>
              </a:rPr>
              <a:t>に開始した育児</a:t>
            </a:r>
            <a:r>
              <a:rPr lang="ja-JP" altLang="ja-JP" sz="1300" kern="100" dirty="0" smtClean="0">
                <a:latin typeface="Meiryo UI" panose="020B0604030504040204" pitchFamily="50" charset="-128"/>
                <a:ea typeface="Meiryo UI" panose="020B0604030504040204" pitchFamily="50" charset="-128"/>
                <a:cs typeface="Times New Roman" panose="02020603050405020304" pitchFamily="18" charset="0"/>
              </a:rPr>
              <a:t>休業</a:t>
            </a:r>
            <a:r>
              <a:rPr lang="ja-JP" altLang="en-US" sz="1300" kern="100" dirty="0">
                <a:latin typeface="Meiryo UI" panose="020B0604030504040204" pitchFamily="50" charset="-128"/>
                <a:ea typeface="Meiryo UI" panose="020B0604030504040204" pitchFamily="50" charset="-128"/>
                <a:cs typeface="Times New Roman" panose="02020603050405020304" pitchFamily="18" charset="0"/>
              </a:rPr>
              <a:t>間中の</a:t>
            </a:r>
            <a:r>
              <a:rPr lang="ja-JP" altLang="en-US" sz="1300" b="1" kern="100" dirty="0">
                <a:latin typeface="Meiryo UI" panose="020B0604030504040204" pitchFamily="50" charset="-128"/>
                <a:ea typeface="Meiryo UI" panose="020B0604030504040204" pitchFamily="50" charset="-128"/>
                <a:cs typeface="Times New Roman" panose="02020603050405020304" pitchFamily="18" charset="0"/>
              </a:rPr>
              <a:t>社会保険料免除</a:t>
            </a:r>
            <a:r>
              <a:rPr lang="ja-JP" altLang="ja-JP" sz="1300" kern="100" dirty="0" smtClean="0">
                <a:latin typeface="Meiryo UI" panose="020B0604030504040204" pitchFamily="50" charset="-128"/>
                <a:ea typeface="Meiryo UI" panose="020B0604030504040204" pitchFamily="50" charset="-128"/>
                <a:cs typeface="Times New Roman" panose="02020603050405020304" pitchFamily="18" charset="0"/>
              </a:rPr>
              <a:t>に</a:t>
            </a:r>
            <a:r>
              <a:rPr lang="ja-JP" altLang="ja-JP" sz="1300" kern="100" dirty="0">
                <a:latin typeface="Meiryo UI" panose="020B0604030504040204" pitchFamily="50" charset="-128"/>
                <a:ea typeface="Meiryo UI" panose="020B0604030504040204" pitchFamily="50" charset="-128"/>
                <a:cs typeface="Times New Roman" panose="02020603050405020304" pitchFamily="18" charset="0"/>
              </a:rPr>
              <a:t>ついては</a:t>
            </a:r>
            <a:r>
              <a:rPr lang="ja-JP" altLang="ja-JP" sz="13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sz="13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300" b="1" kern="100" dirty="0">
                <a:latin typeface="Meiryo UI" panose="020B0604030504040204" pitchFamily="50" charset="-128"/>
                <a:ea typeface="Meiryo UI" panose="020B0604030504040204" pitchFamily="50" charset="-128"/>
                <a:cs typeface="Times New Roman" panose="02020603050405020304" pitchFamily="18" charset="0"/>
              </a:rPr>
              <a:t>14</a:t>
            </a:r>
            <a:r>
              <a:rPr lang="ja-JP" altLang="ja-JP" sz="1300" b="1" kern="100" dirty="0">
                <a:latin typeface="Meiryo UI" panose="020B0604030504040204" pitchFamily="50" charset="-128"/>
                <a:ea typeface="Meiryo UI" panose="020B0604030504040204" pitchFamily="50" charset="-128"/>
                <a:cs typeface="Times New Roman" panose="02020603050405020304" pitchFamily="18" charset="0"/>
              </a:rPr>
              <a:t>日以上」の日数</a:t>
            </a:r>
            <a:r>
              <a:rPr lang="ja-JP" altLang="ja-JP" sz="1300" kern="100" dirty="0">
                <a:latin typeface="Meiryo UI" panose="020B0604030504040204" pitchFamily="50" charset="-128"/>
                <a:ea typeface="Meiryo UI" panose="020B0604030504040204" pitchFamily="50" charset="-128"/>
                <a:cs typeface="Times New Roman" panose="02020603050405020304" pitchFamily="18" charset="0"/>
              </a:rPr>
              <a:t>には</a:t>
            </a:r>
            <a:r>
              <a:rPr lang="ja-JP" altLang="ja-JP" sz="13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300" kern="100" dirty="0" smtClean="0">
                <a:latin typeface="Meiryo UI" panose="020B0604030504040204" pitchFamily="50" charset="-128"/>
                <a:ea typeface="Meiryo UI" panose="020B0604030504040204" pitchFamily="50" charset="-128"/>
                <a:cs typeface="Times New Roman" panose="02020603050405020304" pitchFamily="18" charset="0"/>
              </a:rPr>
              <a:t>産後パパ育休の休業中の就業の仕組み（</a:t>
            </a:r>
            <a:r>
              <a:rPr lang="en-US" altLang="ja-JP" sz="1300" kern="100" dirty="0" smtClean="0">
                <a:latin typeface="Meiryo UI" panose="020B0604030504040204" pitchFamily="50" charset="-128"/>
                <a:ea typeface="Meiryo UI" panose="020B0604030504040204" pitchFamily="50" charset="-128"/>
                <a:cs typeface="Times New Roman" panose="02020603050405020304" pitchFamily="18" charset="0"/>
              </a:rPr>
              <a:t>p18</a:t>
            </a:r>
            <a:r>
              <a:rPr lang="ja-JP" altLang="en-US" sz="13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300" kern="1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300" kern="100" dirty="0" smtClean="0">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kern="100" dirty="0" smtClean="0">
                <a:latin typeface="Meiryo UI" panose="020B0604030504040204" pitchFamily="50" charset="-128"/>
                <a:ea typeface="Meiryo UI" panose="020B0604030504040204" pitchFamily="50" charset="-128"/>
                <a:cs typeface="Times New Roman" panose="02020603050405020304" pitchFamily="18" charset="0"/>
              </a:rPr>
              <a:t>）により</a:t>
            </a:r>
            <a:r>
              <a:rPr lang="ja-JP" altLang="ja-JP" sz="1300" kern="100" dirty="0">
                <a:latin typeface="Meiryo UI" panose="020B0604030504040204" pitchFamily="50" charset="-128"/>
                <a:ea typeface="Meiryo UI" panose="020B0604030504040204" pitchFamily="50" charset="-128"/>
                <a:cs typeface="Times New Roman" panose="02020603050405020304" pitchFamily="18" charset="0"/>
              </a:rPr>
              <a:t>事前に</a:t>
            </a:r>
            <a:r>
              <a:rPr lang="ja-JP" altLang="en-US" sz="1300" kern="100" dirty="0" smtClean="0">
                <a:latin typeface="Meiryo UI" panose="020B0604030504040204" pitchFamily="50" charset="-128"/>
                <a:ea typeface="Meiryo UI" panose="020B0604030504040204" pitchFamily="50" charset="-128"/>
                <a:cs typeface="Times New Roman" panose="02020603050405020304" pitchFamily="18" charset="0"/>
              </a:rPr>
              <a:t>事業主と労働者の間で</a:t>
            </a:r>
            <a:r>
              <a:rPr lang="ja-JP" altLang="ja-JP" sz="1300" kern="100" dirty="0" smtClean="0">
                <a:latin typeface="Meiryo UI" panose="020B0604030504040204" pitchFamily="50" charset="-128"/>
                <a:ea typeface="Meiryo UI" panose="020B0604030504040204" pitchFamily="50" charset="-128"/>
                <a:cs typeface="Times New Roman" panose="02020603050405020304" pitchFamily="18" charset="0"/>
              </a:rPr>
              <a:t>調整し</a:t>
            </a:r>
            <a:r>
              <a:rPr lang="ja-JP" altLang="en-US" sz="1300" kern="100" dirty="0" smtClean="0">
                <a:latin typeface="Meiryo UI" panose="020B0604030504040204" pitchFamily="50" charset="-128"/>
                <a:ea typeface="Meiryo UI" panose="020B0604030504040204" pitchFamily="50" charset="-128"/>
                <a:cs typeface="Times New Roman" panose="02020603050405020304" pitchFamily="18" charset="0"/>
              </a:rPr>
              <a:t>た上で</a:t>
            </a:r>
            <a:r>
              <a:rPr lang="ja-JP" altLang="ja-JP" sz="1300" b="1" kern="100" dirty="0" smtClean="0">
                <a:latin typeface="Meiryo UI" panose="020B0604030504040204" pitchFamily="50" charset="-128"/>
                <a:ea typeface="Meiryo UI" panose="020B0604030504040204" pitchFamily="50" charset="-128"/>
                <a:cs typeface="Times New Roman" panose="02020603050405020304" pitchFamily="18" charset="0"/>
              </a:rPr>
              <a:t>就業した</a:t>
            </a:r>
            <a:r>
              <a:rPr lang="ja-JP" altLang="en-US" sz="1300" b="1" kern="100" dirty="0" smtClean="0">
                <a:latin typeface="Meiryo UI" panose="020B0604030504040204" pitchFamily="50" charset="-128"/>
                <a:ea typeface="Meiryo UI" panose="020B0604030504040204" pitchFamily="50" charset="-128"/>
                <a:cs typeface="Times New Roman" panose="02020603050405020304" pitchFamily="18" charset="0"/>
              </a:rPr>
              <a:t>日数</a:t>
            </a:r>
            <a:r>
              <a:rPr lang="ja-JP" altLang="ja-JP" sz="1300" b="1" kern="100" dirty="0" smtClean="0">
                <a:latin typeface="Meiryo UI" panose="020B0604030504040204" pitchFamily="50" charset="-128"/>
                <a:ea typeface="Meiryo UI" panose="020B0604030504040204" pitchFamily="50" charset="-128"/>
                <a:cs typeface="Times New Roman" panose="02020603050405020304" pitchFamily="18" charset="0"/>
              </a:rPr>
              <a:t>は</a:t>
            </a:r>
            <a:r>
              <a:rPr lang="ja-JP" altLang="ja-JP" sz="1300" b="1" kern="100" dirty="0">
                <a:latin typeface="Meiryo UI" panose="020B0604030504040204" pitchFamily="50" charset="-128"/>
                <a:ea typeface="Meiryo UI" panose="020B0604030504040204" pitchFamily="50" charset="-128"/>
                <a:cs typeface="Times New Roman" panose="02020603050405020304" pitchFamily="18" charset="0"/>
              </a:rPr>
              <a:t>含まれません</a:t>
            </a:r>
            <a:r>
              <a:rPr lang="ja-JP" altLang="ja-JP" sz="13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3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p:cNvSpPr txBox="1"/>
          <p:nvPr/>
        </p:nvSpPr>
        <p:spPr>
          <a:xfrm>
            <a:off x="560513" y="310781"/>
            <a:ext cx="8784976" cy="288000"/>
          </a:xfrm>
          <a:prstGeom prst="rect">
            <a:avLst/>
          </a:prstGeom>
          <a:solidFill>
            <a:srgbClr val="E1FCFF"/>
          </a:solidFill>
          <a:ln w="19050">
            <a:solidFill>
              <a:srgbClr val="103185"/>
            </a:solidFill>
          </a:ln>
        </p:spPr>
        <p:txBody>
          <a:bodyPr wrap="square" tIns="36000" bIns="0" rtlCol="0" anchor="ctr" anchorCtr="0">
            <a:noAutofit/>
          </a:bodyPr>
          <a:lstStyle/>
          <a:p>
            <a:pPr algn="ctr"/>
            <a:r>
              <a:rPr lang="ja-JP" altLang="en-US" sz="1500" b="1" spc="180" dirty="0">
                <a:solidFill>
                  <a:srgbClr val="103185"/>
                </a:solidFill>
                <a:latin typeface="Meiryo UI" panose="020B0604030504040204" pitchFamily="50" charset="-128"/>
                <a:ea typeface="Meiryo UI" panose="020B0604030504040204" pitchFamily="50" charset="-128"/>
              </a:rPr>
              <a:t>育児休業、出生時育児</a:t>
            </a:r>
            <a:r>
              <a:rPr lang="ja-JP" altLang="en-US" sz="1500" b="1" spc="180" dirty="0" smtClean="0">
                <a:solidFill>
                  <a:srgbClr val="103185"/>
                </a:solidFill>
                <a:latin typeface="Meiryo UI" panose="020B0604030504040204" pitchFamily="50" charset="-128"/>
                <a:ea typeface="Meiryo UI" panose="020B0604030504040204" pitchFamily="50" charset="-128"/>
              </a:rPr>
              <a:t>休業（産後パパ育休）には</a:t>
            </a:r>
            <a:r>
              <a:rPr lang="ja-JP" altLang="en-US" sz="1500" b="1" spc="180" dirty="0">
                <a:solidFill>
                  <a:srgbClr val="103185"/>
                </a:solidFill>
                <a:latin typeface="Meiryo UI" panose="020B0604030504040204" pitchFamily="50" charset="-128"/>
                <a:ea typeface="Meiryo UI" panose="020B0604030504040204" pitchFamily="50" charset="-128"/>
              </a:rPr>
              <a:t>、給付の支給や社会保険料免除が</a:t>
            </a:r>
            <a:r>
              <a:rPr lang="ja-JP" altLang="en-US" sz="1500" b="1" spc="180" dirty="0" smtClean="0">
                <a:solidFill>
                  <a:srgbClr val="103185"/>
                </a:solidFill>
                <a:latin typeface="Meiryo UI" panose="020B0604030504040204" pitchFamily="50" charset="-128"/>
                <a:ea typeface="Meiryo UI" panose="020B0604030504040204" pitchFamily="50" charset="-128"/>
              </a:rPr>
              <a:t>あります②</a:t>
            </a:r>
            <a:endParaRPr lang="ja-JP" altLang="en-US" sz="1500" b="1" spc="180" dirty="0">
              <a:solidFill>
                <a:srgbClr val="103185"/>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20081" y="742174"/>
            <a:ext cx="468052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pPr>
            <a:r>
              <a:rPr lang="ja-JP" altLang="en-US" sz="1400" b="1" spc="80" dirty="0">
                <a:solidFill>
                  <a:srgbClr val="002060"/>
                </a:solidFill>
                <a:latin typeface="メイリオ" panose="020B0604030504040204" pitchFamily="50" charset="-128"/>
                <a:ea typeface="メイリオ" panose="020B0604030504040204" pitchFamily="50" charset="-128"/>
              </a:rPr>
              <a:t>●育児休業期間中の社会保険料の免除 </a:t>
            </a:r>
            <a:endParaRPr lang="en-US" altLang="ja-JP" sz="1400" b="1" spc="80" dirty="0">
              <a:solidFill>
                <a:srgbClr val="002060"/>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A889522F-FA51-F14C-BAA2-ADEAB79DDF80}"/>
              </a:ext>
            </a:extLst>
          </p:cNvPr>
          <p:cNvSpPr/>
          <p:nvPr/>
        </p:nvSpPr>
        <p:spPr>
          <a:xfrm>
            <a:off x="283481" y="4996258"/>
            <a:ext cx="9339038" cy="1400357"/>
          </a:xfrm>
          <a:prstGeom prst="rect">
            <a:avLst/>
          </a:prstGeom>
          <a:noFill/>
          <a:ln w="25400" cap="rnd">
            <a:solidFill>
              <a:schemeClr val="accent3">
                <a:lumMod val="75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lvl="0">
              <a:lnSpc>
                <a:spcPct val="120000"/>
              </a:lnSpc>
              <a:spcAft>
                <a:spcPts val="700"/>
              </a:spcAft>
              <a:buClr>
                <a:schemeClr val="accent3"/>
              </a:buClr>
            </a:pPr>
            <a:endParaRPr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6" name="角丸四角形 15">
            <a:extLst>
              <a:ext uri="{FF2B5EF4-FFF2-40B4-BE49-F238E27FC236}">
                <a16:creationId xmlns:a16="http://schemas.microsoft.com/office/drawing/2014/main" id="{053B0485-00BC-3E4F-B797-35CB015D43DD}"/>
              </a:ext>
            </a:extLst>
          </p:cNvPr>
          <p:cNvSpPr/>
          <p:nvPr/>
        </p:nvSpPr>
        <p:spPr>
          <a:xfrm>
            <a:off x="438992" y="4769779"/>
            <a:ext cx="3670142" cy="394874"/>
          </a:xfrm>
          <a:prstGeom prst="roundRect">
            <a:avLst>
              <a:gd name="adj" fmla="val 0"/>
            </a:avLst>
          </a:prstGeom>
          <a:solidFill>
            <a:schemeClr val="accent3">
              <a:lumMod val="75000"/>
            </a:schemeClr>
          </a:solidFill>
          <a:ln w="76200">
            <a:solidFill>
              <a:schemeClr val="bg1"/>
            </a:solidFill>
          </a:ln>
        </p:spPr>
        <p:txBody>
          <a:bodyPr anchor="ctr"/>
          <a:lstStyle/>
          <a:p>
            <a:pPr algn="ctr" defTabSz="591055">
              <a:lnSpc>
                <a:spcPct val="130000"/>
              </a:lnSpc>
              <a:spcAft>
                <a:spcPts val="796"/>
              </a:spcAft>
            </a:pPr>
            <a:r>
              <a:rPr lang="ja-JP" altLang="en-US" sz="1400" b="1" spc="239" dirty="0" smtClean="0">
                <a:solidFill>
                  <a:schemeClr val="bg1"/>
                </a:solidFill>
                <a:latin typeface="Meiryo UI" panose="020B0604030504040204" pitchFamily="50" charset="-128"/>
                <a:ea typeface="Meiryo UI" panose="020B0604030504040204" pitchFamily="50" charset="-128"/>
                <a:cs typeface="Noto Sans CJK JP DemiLight" charset="-128"/>
              </a:rPr>
              <a:t>！休業中の就業を行う際の留意点！</a:t>
            </a:r>
            <a:endParaRPr lang="ja-JP" altLang="en-US" sz="1400" b="1" spc="239" dirty="0">
              <a:solidFill>
                <a:schemeClr val="bg1"/>
              </a:solidFill>
              <a:latin typeface="Meiryo UI" panose="020B0604030504040204" pitchFamily="50" charset="-128"/>
              <a:ea typeface="Meiryo UI" panose="020B0604030504040204" pitchFamily="50" charset="-128"/>
              <a:cs typeface="Noto Sans CJK JP DemiLight" charset="-128"/>
            </a:endParaRPr>
          </a:p>
        </p:txBody>
      </p:sp>
      <p:sp>
        <p:nvSpPr>
          <p:cNvPr id="20" name="Rectangle 2"/>
          <p:cNvSpPr>
            <a:spLocks noChangeArrowheads="1"/>
          </p:cNvSpPr>
          <p:nvPr/>
        </p:nvSpPr>
        <p:spPr bwMode="auto">
          <a:xfrm>
            <a:off x="6402265" y="1186507"/>
            <a:ext cx="2943224" cy="28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nSpc>
                <a:spcPts val="1600"/>
              </a:lnSpc>
            </a:pPr>
            <a:endParaRPr kumimoji="0" lang="ja-JP" altLang="en-US" sz="1200" b="0" i="0" u="none" strike="noStrike" cap="none" normalizeH="0" baseline="0" dirty="0" smtClean="0">
              <a:ln>
                <a:noFill/>
              </a:ln>
              <a:solidFill>
                <a:schemeClr val="tx1"/>
              </a:solidFill>
              <a:effectLst/>
            </a:endParaRPr>
          </a:p>
        </p:txBody>
      </p:sp>
      <p:cxnSp>
        <p:nvCxnSpPr>
          <p:cNvPr id="26" name="直線コネクタ 25">
            <a:extLst>
              <a:ext uri="{FF2B5EF4-FFF2-40B4-BE49-F238E27FC236}">
                <a16:creationId xmlns:a16="http://schemas.microsoft.com/office/drawing/2014/main" id="{A958213C-2BAB-654A-9A34-2E19BA7BD9AF}"/>
              </a:ext>
            </a:extLst>
          </p:cNvPr>
          <p:cNvCxnSpPr>
            <a:cxnSpLocks/>
          </p:cNvCxnSpPr>
          <p:nvPr/>
        </p:nvCxnSpPr>
        <p:spPr>
          <a:xfrm>
            <a:off x="188938" y="1030174"/>
            <a:ext cx="3672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365631" y="1122010"/>
            <a:ext cx="9174738" cy="173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ts val="1600"/>
              </a:lnSpc>
              <a:spcBef>
                <a:spcPct val="0"/>
              </a:spcBef>
              <a:spcAft>
                <a:spcPct val="0"/>
              </a:spcAft>
            </a:pP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下記の一定の要件を満たしていれば、育児休業期間（出生時育児休業を含む）に</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おける各月</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の月給・賞与に係る</a:t>
            </a:r>
            <a:r>
              <a:rPr kumimoji="0" lang="ja-JP" altLang="en-US" sz="1300" b="1" dirty="0">
                <a:latin typeface="メイリオ" panose="020B0604030504040204" pitchFamily="50" charset="-128"/>
                <a:ea typeface="メイリオ" panose="020B0604030504040204" pitchFamily="50" charset="-128"/>
                <a:cs typeface="Times New Roman" panose="02020603050405020304" pitchFamily="18" charset="0"/>
              </a:rPr>
              <a:t>社会保険料</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が</a:t>
            </a:r>
            <a:r>
              <a:rPr kumimoji="0" lang="ja-JP" altLang="en-US" sz="1300" b="1" dirty="0">
                <a:latin typeface="メイリオ" panose="020B0604030504040204" pitchFamily="50" charset="-128"/>
                <a:ea typeface="メイリオ" panose="020B0604030504040204" pitchFamily="50" charset="-128"/>
                <a:cs typeface="Times New Roman" panose="02020603050405020304" pitchFamily="18" charset="0"/>
              </a:rPr>
              <a:t>被保険者本人負担分及び事業主負担分</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ともに</a:t>
            </a:r>
            <a:r>
              <a:rPr kumimoji="0" lang="ja-JP" altLang="en-US" sz="1300" b="1" dirty="0">
                <a:latin typeface="メイリオ" panose="020B0604030504040204" pitchFamily="50" charset="-128"/>
                <a:ea typeface="メイリオ" panose="020B0604030504040204" pitchFamily="50" charset="-128"/>
                <a:cs typeface="Times New Roman" panose="02020603050405020304" pitchFamily="18" charset="0"/>
              </a:rPr>
              <a:t>免除</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されます。</a:t>
            </a:r>
            <a:endParaRPr kumimoji="0" lang="en-US" altLang="ja-JP" sz="1300" dirty="0">
              <a:latin typeface="メイリオ" panose="020B0604030504040204" pitchFamily="50" charset="-128"/>
              <a:ea typeface="メイリオ" panose="020B0604030504040204" pitchFamily="50" charset="-128"/>
              <a:cs typeface="Times New Roman" panose="02020603050405020304" pitchFamily="18" charset="0"/>
            </a:endParaRPr>
          </a:p>
          <a:p>
            <a:pPr eaLnBrk="0" fontAlgn="base" hangingPunct="0">
              <a:lnSpc>
                <a:spcPts val="1600"/>
              </a:lnSpc>
              <a:spcBef>
                <a:spcPct val="0"/>
              </a:spcBef>
              <a:spcAft>
                <a:spcPct val="0"/>
              </a:spcAft>
            </a:pP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① その月の</a:t>
            </a:r>
            <a:r>
              <a:rPr kumimoji="0" lang="ja-JP" altLang="en-US" sz="1300" b="1" dirty="0">
                <a:latin typeface="メイリオ" panose="020B0604030504040204" pitchFamily="50" charset="-128"/>
                <a:ea typeface="メイリオ" panose="020B0604030504040204" pitchFamily="50" charset="-128"/>
                <a:cs typeface="Times New Roman" panose="02020603050405020304" pitchFamily="18" charset="0"/>
              </a:rPr>
              <a:t>末日</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が</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育児休業期間中</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である</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場合</a:t>
            </a:r>
            <a:endParaRPr kumimoji="0" lang="en-US" altLang="ja-JP" sz="1300" dirty="0">
              <a:latin typeface="メイリオ" panose="020B0604030504040204" pitchFamily="50" charset="-128"/>
              <a:ea typeface="メイリオ" panose="020B0604030504040204" pitchFamily="50" charset="-128"/>
              <a:cs typeface="Times New Roman" panose="02020603050405020304" pitchFamily="18" charset="0"/>
            </a:endParaRPr>
          </a:p>
          <a:p>
            <a:pPr eaLnBrk="0" fontAlgn="base" hangingPunct="0">
              <a:lnSpc>
                <a:spcPts val="1600"/>
              </a:lnSpc>
              <a:spcBef>
                <a:spcPct val="0"/>
              </a:spcBef>
              <a:spcAft>
                <a:spcPct val="0"/>
              </a:spcAft>
            </a:pP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② </a:t>
            </a:r>
            <a:r>
              <a:rPr kumimoji="0" lang="ja-JP" altLang="en-US" sz="1300" b="1" dirty="0">
                <a:latin typeface="メイリオ" panose="020B0604030504040204" pitchFamily="50" charset="-128"/>
                <a:ea typeface="メイリオ" panose="020B0604030504040204" pitchFamily="50" charset="-128"/>
                <a:cs typeface="Times New Roman" panose="02020603050405020304" pitchFamily="18" charset="0"/>
              </a:rPr>
              <a:t>令和４年</a:t>
            </a:r>
            <a:r>
              <a:rPr kumimoji="0" lang="en-US" altLang="ja-JP" sz="1300" b="1" dirty="0">
                <a:latin typeface="メイリオ" panose="020B0604030504040204" pitchFamily="50" charset="-128"/>
                <a:ea typeface="メイリオ" panose="020B0604030504040204" pitchFamily="50" charset="-128"/>
                <a:cs typeface="Times New Roman" panose="02020603050405020304" pitchFamily="18" charset="0"/>
              </a:rPr>
              <a:t>10</a:t>
            </a:r>
            <a:r>
              <a:rPr kumimoji="0" lang="ja-JP" altLang="en-US" sz="1300" b="1" dirty="0">
                <a:latin typeface="メイリオ" panose="020B0604030504040204" pitchFamily="50" charset="-128"/>
                <a:ea typeface="メイリオ" panose="020B0604030504040204" pitchFamily="50" charset="-128"/>
                <a:cs typeface="Times New Roman" panose="02020603050405020304" pitchFamily="18" charset="0"/>
              </a:rPr>
              <a:t>月以降</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は</a:t>
            </a:r>
            <a:endParaRPr kumimoji="0" lang="en-US" altLang="ja-JP" sz="1300" dirty="0">
              <a:latin typeface="メイリオ" panose="020B0604030504040204" pitchFamily="50" charset="-128"/>
              <a:ea typeface="メイリオ" panose="020B0604030504040204" pitchFamily="50" charset="-128"/>
              <a:cs typeface="Times New Roman" panose="02020603050405020304" pitchFamily="18" charset="0"/>
            </a:endParaRPr>
          </a:p>
          <a:p>
            <a:pPr marL="357188" indent="-357188" eaLnBrk="0" fontAlgn="base" hangingPunct="0">
              <a:lnSpc>
                <a:spcPts val="1600"/>
              </a:lnSpc>
              <a:spcBef>
                <a:spcPct val="0"/>
              </a:spcBef>
              <a:spcAft>
                <a:spcPct val="0"/>
              </a:spcAft>
            </a:pP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　・ ①に加えて</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、同一月内で育児休業を取得（開始・終了）し、その日数が</a:t>
            </a:r>
            <a:r>
              <a:rPr kumimoji="0" lang="en-US" altLang="ja-JP" sz="1300" b="1" dirty="0" smtClean="0">
                <a:latin typeface="メイリオ" panose="020B0604030504040204" pitchFamily="50" charset="-128"/>
                <a:ea typeface="メイリオ" panose="020B0604030504040204" pitchFamily="50" charset="-128"/>
                <a:cs typeface="Times New Roman" panose="02020603050405020304" pitchFamily="18" charset="0"/>
              </a:rPr>
              <a:t>14</a:t>
            </a:r>
            <a:r>
              <a:rPr kumimoji="0" lang="ja-JP" altLang="en-US" sz="1300" b="1" dirty="0">
                <a:latin typeface="メイリオ" panose="020B0604030504040204" pitchFamily="50" charset="-128"/>
                <a:ea typeface="メイリオ" panose="020B0604030504040204" pitchFamily="50" charset="-128"/>
                <a:cs typeface="Times New Roman" panose="02020603050405020304" pitchFamily="18" charset="0"/>
              </a:rPr>
              <a:t>日以上</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の場合</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、新たに保険料免除の対象</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とし、</a:t>
            </a:r>
            <a:endParaRPr kumimoji="0" lang="en-US" altLang="ja-JP" sz="1300" dirty="0">
              <a:latin typeface="メイリオ" panose="020B0604030504040204" pitchFamily="50" charset="-128"/>
              <a:ea typeface="メイリオ" panose="020B0604030504040204" pitchFamily="50" charset="-128"/>
              <a:cs typeface="Times New Roman" panose="02020603050405020304" pitchFamily="18" charset="0"/>
            </a:endParaRPr>
          </a:p>
          <a:p>
            <a:pPr marL="357188" indent="-357188" eaLnBrk="0" fontAlgn="base" hangingPunct="0">
              <a:lnSpc>
                <a:spcPts val="1600"/>
              </a:lnSpc>
              <a:spcBef>
                <a:spcPct val="0"/>
              </a:spcBef>
              <a:spcAft>
                <a:spcPct val="0"/>
              </a:spcAft>
            </a:pP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   ・ ただし、</a:t>
            </a:r>
            <a:r>
              <a:rPr kumimoji="0" lang="ja-JP" altLang="en-US" sz="1300" b="1" dirty="0" smtClean="0">
                <a:latin typeface="メイリオ" panose="020B0604030504040204" pitchFamily="50" charset="-128"/>
                <a:ea typeface="メイリオ" panose="020B0604030504040204" pitchFamily="50" charset="-128"/>
                <a:cs typeface="Times New Roman" panose="02020603050405020304" pitchFamily="18" charset="0"/>
              </a:rPr>
              <a:t>賞与</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に係る保険料については連続して</a:t>
            </a:r>
            <a:r>
              <a:rPr kumimoji="0" lang="ja-JP" altLang="en-US" sz="1300" b="1" dirty="0" smtClean="0">
                <a:latin typeface="メイリオ" panose="020B0604030504040204" pitchFamily="50" charset="-128"/>
                <a:ea typeface="メイリオ" panose="020B0604030504040204" pitchFamily="50" charset="-128"/>
                <a:cs typeface="Times New Roman" panose="02020603050405020304" pitchFamily="18" charset="0"/>
              </a:rPr>
              <a:t>１か月を超える</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育児休業を取得した場合に限り免除することとしました。</a:t>
            </a:r>
            <a:endPar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95326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94600" y="6495922"/>
            <a:ext cx="2311400" cy="365125"/>
          </a:xfrm>
        </p:spPr>
        <p:txBody>
          <a:bodyPr vert="horz" lIns="91440" tIns="45720" rIns="91440" bIns="45720" rtlCol="0" anchor="ctr"/>
          <a:lstStyle/>
          <a:p>
            <a:fld id="{32927FFD-3D24-4EC2-AEC8-E83A8D96C0AC}" type="slidenum">
              <a:rPr lang="ja-JP" altLang="en-US" sz="1800">
                <a:solidFill>
                  <a:schemeClr val="tx1"/>
                </a:solidFill>
              </a:rPr>
              <a:pPr/>
              <a:t>22</a:t>
            </a:fld>
            <a:endParaRPr lang="ja-JP" altLang="en-US" sz="1800" dirty="0">
              <a:solidFill>
                <a:schemeClr val="tx1"/>
              </a:solidFill>
            </a:endParaRPr>
          </a:p>
        </p:txBody>
      </p:sp>
      <p:sp>
        <p:nvSpPr>
          <p:cNvPr id="9" name="正方形/長方形 8"/>
          <p:cNvSpPr/>
          <p:nvPr/>
        </p:nvSpPr>
        <p:spPr>
          <a:xfrm>
            <a:off x="200472" y="692696"/>
            <a:ext cx="9505056" cy="14401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9875" indent="-269875">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育児休業等の申し出・取得</a:t>
            </a:r>
            <a:r>
              <a:rPr lang="ja-JP" altLang="en-US" sz="1400" dirty="0" smtClean="0">
                <a:solidFill>
                  <a:schemeClr val="tx1"/>
                </a:solidFill>
                <a:latin typeface="Meiryo UI" panose="020B0604030504040204" pitchFamily="50" charset="-128"/>
                <a:ea typeface="Meiryo UI" panose="020B0604030504040204" pitchFamily="50" charset="-128"/>
              </a:rPr>
              <a:t>を理由に、事業主が解雇や退職強要、正社員からパートへの契約変更等の</a:t>
            </a:r>
            <a:r>
              <a:rPr lang="ja-JP" altLang="en-US" sz="1400" b="1" dirty="0" smtClean="0">
                <a:solidFill>
                  <a:schemeClr val="tx1"/>
                </a:solidFill>
                <a:latin typeface="Meiryo UI" panose="020B0604030504040204" pitchFamily="50" charset="-128"/>
                <a:ea typeface="Meiryo UI" panose="020B0604030504040204" pitchFamily="50" charset="-128"/>
              </a:rPr>
              <a:t>不利益な取り扱いを行うことは禁止</a:t>
            </a:r>
            <a:r>
              <a:rPr lang="ja-JP" altLang="en-US" sz="1400" dirty="0" smtClean="0">
                <a:solidFill>
                  <a:schemeClr val="tx1"/>
                </a:solidFill>
                <a:latin typeface="Meiryo UI" panose="020B0604030504040204" pitchFamily="50" charset="-128"/>
                <a:ea typeface="Meiryo UI" panose="020B0604030504040204" pitchFamily="50" charset="-128"/>
              </a:rPr>
              <a:t>されています。</a:t>
            </a:r>
            <a:endParaRPr lang="en-US" altLang="ja-JP" sz="1400" dirty="0" smtClean="0">
              <a:solidFill>
                <a:schemeClr val="tx1"/>
              </a:solidFill>
              <a:latin typeface="Meiryo UI" panose="020B0604030504040204" pitchFamily="50" charset="-128"/>
              <a:ea typeface="Meiryo UI" panose="020B0604030504040204" pitchFamily="50" charset="-128"/>
            </a:endParaRPr>
          </a:p>
          <a:p>
            <a:pPr marL="269875" indent="-269875">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rPr>
              <a:t>●　今回</a:t>
            </a:r>
            <a:r>
              <a:rPr lang="ja-JP" altLang="en-US" sz="1400" dirty="0">
                <a:solidFill>
                  <a:schemeClr val="tx1"/>
                </a:solidFill>
                <a:latin typeface="Meiryo UI" panose="020B0604030504040204" pitchFamily="50" charset="-128"/>
                <a:ea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rPr>
              <a:t>改正で、</a:t>
            </a:r>
            <a:r>
              <a:rPr lang="ja-JP" altLang="en-US" sz="1400" b="1" dirty="0">
                <a:solidFill>
                  <a:schemeClr val="tx1"/>
                </a:solidFill>
                <a:latin typeface="Meiryo UI" panose="020B0604030504040204" pitchFamily="50" charset="-128"/>
                <a:ea typeface="Meiryo UI" panose="020B0604030504040204" pitchFamily="50" charset="-128"/>
              </a:rPr>
              <a:t>妊娠・出産の</a:t>
            </a:r>
            <a:r>
              <a:rPr lang="ja-JP" altLang="en-US" sz="1400" b="1" dirty="0" smtClean="0">
                <a:solidFill>
                  <a:schemeClr val="tx1"/>
                </a:solidFill>
                <a:latin typeface="Meiryo UI" panose="020B0604030504040204" pitchFamily="50" charset="-128"/>
                <a:ea typeface="Meiryo UI" panose="020B0604030504040204" pitchFamily="50" charset="-128"/>
              </a:rPr>
              <a:t>申し出</a:t>
            </a:r>
            <a:r>
              <a:rPr lang="ja-JP" altLang="en-US" sz="1400" dirty="0">
                <a:solidFill>
                  <a:schemeClr val="tx1"/>
                </a:solidFill>
                <a:latin typeface="Meiryo UI" panose="020B0604030504040204" pitchFamily="50" charset="-128"/>
                <a:ea typeface="Meiryo UI" panose="020B0604030504040204" pitchFamily="50" charset="-128"/>
              </a:rPr>
              <a:t>をしたこと、</a:t>
            </a:r>
            <a:r>
              <a:rPr lang="ja-JP" altLang="en-US" sz="1400" b="1" dirty="0">
                <a:solidFill>
                  <a:schemeClr val="tx1"/>
                </a:solidFill>
                <a:latin typeface="Meiryo UI" panose="020B0604030504040204" pitchFamily="50" charset="-128"/>
                <a:ea typeface="Meiryo UI" panose="020B0604030504040204" pitchFamily="50" charset="-128"/>
              </a:rPr>
              <a:t>産後パパ育休の</a:t>
            </a:r>
            <a:r>
              <a:rPr lang="ja-JP" altLang="en-US" sz="1400" b="1" dirty="0" smtClean="0">
                <a:solidFill>
                  <a:schemeClr val="tx1"/>
                </a:solidFill>
                <a:latin typeface="Meiryo UI" panose="020B0604030504040204" pitchFamily="50" charset="-128"/>
                <a:ea typeface="Meiryo UI" panose="020B0604030504040204" pitchFamily="50" charset="-128"/>
              </a:rPr>
              <a:t>申し出</a:t>
            </a:r>
            <a:r>
              <a:rPr lang="ja-JP" altLang="en-US" sz="1400" b="1" dirty="0">
                <a:solidFill>
                  <a:schemeClr val="tx1"/>
                </a:solidFill>
                <a:latin typeface="Meiryo UI" panose="020B0604030504040204" pitchFamily="50" charset="-128"/>
                <a:ea typeface="Meiryo UI" panose="020B0604030504040204" pitchFamily="50" charset="-128"/>
              </a:rPr>
              <a:t>・取得</a:t>
            </a:r>
            <a:r>
              <a:rPr lang="ja-JP" altLang="en-US" sz="1400" dirty="0">
                <a:solidFill>
                  <a:schemeClr val="tx1"/>
                </a:solidFill>
                <a:latin typeface="Meiryo UI" panose="020B0604030504040204" pitchFamily="50" charset="-128"/>
                <a:ea typeface="Meiryo UI" panose="020B0604030504040204" pitchFamily="50" charset="-128"/>
              </a:rPr>
              <a:t>、産後パパ育休期間中の</a:t>
            </a:r>
            <a:r>
              <a:rPr lang="ja-JP" altLang="en-US" sz="1400" b="1" dirty="0">
                <a:solidFill>
                  <a:schemeClr val="tx1"/>
                </a:solidFill>
                <a:latin typeface="Meiryo UI" panose="020B0604030504040204" pitchFamily="50" charset="-128"/>
                <a:ea typeface="Meiryo UI" panose="020B0604030504040204" pitchFamily="50" charset="-128"/>
              </a:rPr>
              <a:t>就業を</a:t>
            </a:r>
            <a:r>
              <a:rPr lang="ja-JP" altLang="en-US" sz="1400" b="1" dirty="0" smtClean="0">
                <a:solidFill>
                  <a:schemeClr val="tx1"/>
                </a:solidFill>
                <a:latin typeface="Meiryo UI" panose="020B0604030504040204" pitchFamily="50" charset="-128"/>
                <a:ea typeface="Meiryo UI" panose="020B0604030504040204" pitchFamily="50" charset="-128"/>
              </a:rPr>
              <a:t>申し出</a:t>
            </a:r>
            <a:r>
              <a:rPr lang="ja-JP" altLang="en-US" sz="1400" b="1" dirty="0">
                <a:solidFill>
                  <a:schemeClr val="tx1"/>
                </a:solidFill>
                <a:latin typeface="Meiryo UI" panose="020B0604030504040204" pitchFamily="50" charset="-128"/>
                <a:ea typeface="Meiryo UI" panose="020B0604030504040204" pitchFamily="50" charset="-128"/>
              </a:rPr>
              <a:t>・同意しなかったこと</a:t>
            </a:r>
            <a:r>
              <a:rPr lang="ja-JP" altLang="en-US" sz="1400" dirty="0">
                <a:solidFill>
                  <a:schemeClr val="tx1"/>
                </a:solidFill>
                <a:latin typeface="Meiryo UI" panose="020B0604030504040204" pitchFamily="50" charset="-128"/>
                <a:ea typeface="Meiryo UI" panose="020B0604030504040204" pitchFamily="50" charset="-128"/>
              </a:rPr>
              <a:t>等を理由とする</a:t>
            </a:r>
            <a:r>
              <a:rPr lang="ja-JP" altLang="en-US" sz="1400" b="1" dirty="0">
                <a:solidFill>
                  <a:schemeClr val="tx1"/>
                </a:solidFill>
                <a:latin typeface="Meiryo UI" panose="020B0604030504040204" pitchFamily="50" charset="-128"/>
                <a:ea typeface="Meiryo UI" panose="020B0604030504040204" pitchFamily="50" charset="-128"/>
              </a:rPr>
              <a:t>不利益な</a:t>
            </a:r>
            <a:r>
              <a:rPr lang="ja-JP" altLang="en-US" sz="1400" b="1" dirty="0" smtClean="0">
                <a:solidFill>
                  <a:schemeClr val="tx1"/>
                </a:solidFill>
                <a:latin typeface="Meiryo UI" panose="020B0604030504040204" pitchFamily="50" charset="-128"/>
                <a:ea typeface="Meiryo UI" panose="020B0604030504040204" pitchFamily="50" charset="-128"/>
              </a:rPr>
              <a:t>取り扱い</a:t>
            </a:r>
            <a:r>
              <a:rPr lang="ja-JP" altLang="en-US" sz="1400" b="1" dirty="0">
                <a:solidFill>
                  <a:schemeClr val="tx1"/>
                </a:solidFill>
                <a:latin typeface="Meiryo UI" panose="020B0604030504040204" pitchFamily="50" charset="-128"/>
                <a:ea typeface="Meiryo UI" panose="020B0604030504040204" pitchFamily="50" charset="-128"/>
              </a:rPr>
              <a:t>も禁止</a:t>
            </a:r>
            <a:r>
              <a:rPr lang="ja-JP" altLang="en-US" sz="1400" dirty="0">
                <a:solidFill>
                  <a:schemeClr val="tx1"/>
                </a:solidFill>
                <a:latin typeface="Meiryo UI" panose="020B0604030504040204" pitchFamily="50" charset="-128"/>
                <a:ea typeface="Meiryo UI" panose="020B0604030504040204" pitchFamily="50" charset="-128"/>
              </a:rPr>
              <a:t>されます。</a:t>
            </a: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rPr>
              <a:t>●　また、事業主には、上司や同僚からの</a:t>
            </a:r>
            <a:r>
              <a:rPr lang="ja-JP" altLang="en-US" sz="1400" b="1" dirty="0" smtClean="0">
                <a:solidFill>
                  <a:schemeClr val="tx1"/>
                </a:solidFill>
                <a:latin typeface="Meiryo UI" panose="020B0604030504040204" pitchFamily="50" charset="-128"/>
                <a:ea typeface="Meiryo UI" panose="020B0604030504040204" pitchFamily="50" charset="-128"/>
              </a:rPr>
              <a:t>ハラスメントを防止する措置を講じることが義務付け</a:t>
            </a:r>
            <a:r>
              <a:rPr lang="ja-JP" altLang="en-US" sz="1400" dirty="0" smtClean="0">
                <a:solidFill>
                  <a:schemeClr val="tx1"/>
                </a:solidFill>
                <a:latin typeface="Meiryo UI" panose="020B0604030504040204" pitchFamily="50" charset="-128"/>
                <a:ea typeface="Meiryo UI" panose="020B0604030504040204" pitchFamily="50" charset="-128"/>
              </a:rPr>
              <a:t>られています。</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64568" y="138560"/>
            <a:ext cx="7776864" cy="288000"/>
          </a:xfrm>
          <a:prstGeom prst="rect">
            <a:avLst/>
          </a:prstGeom>
          <a:solidFill>
            <a:srgbClr val="E1FCFF"/>
          </a:solidFill>
          <a:ln w="19050">
            <a:solidFill>
              <a:srgbClr val="103185"/>
            </a:solidFill>
          </a:ln>
        </p:spPr>
        <p:txBody>
          <a:bodyPr wrap="square" tIns="36000" bIns="0" rtlCol="0" anchor="ctr" anchorCtr="0">
            <a:noAutofit/>
          </a:bodyPr>
          <a:lstStyle>
            <a:defPPr>
              <a:defRPr lang="ja-JP"/>
            </a:defPPr>
            <a:lvl1pPr algn="ctr">
              <a:defRPr sz="1500" b="1" spc="180">
                <a:solidFill>
                  <a:srgbClr val="103185"/>
                </a:solidFill>
                <a:latin typeface="Meiryo UI" panose="020B0604030504040204" pitchFamily="50" charset="-128"/>
                <a:ea typeface="Meiryo UI" panose="020B0604030504040204" pitchFamily="50" charset="-128"/>
              </a:defRPr>
            </a:lvl1pPr>
          </a:lstStyle>
          <a:p>
            <a:r>
              <a:rPr lang="ja-JP" altLang="en-US" dirty="0"/>
              <a:t>育児休業等を理由とする不利益取り扱いの禁止・ハラスメント防止</a:t>
            </a:r>
          </a:p>
        </p:txBody>
      </p:sp>
      <p:sp>
        <p:nvSpPr>
          <p:cNvPr id="14" name="角丸四角形 13">
            <a:extLst>
              <a:ext uri="{FF2B5EF4-FFF2-40B4-BE49-F238E27FC236}">
                <a16:creationId xmlns:a16="http://schemas.microsoft.com/office/drawing/2014/main" id="{431606A7-8823-7041-840B-C019B2A3B831}"/>
              </a:ext>
            </a:extLst>
          </p:cNvPr>
          <p:cNvSpPr/>
          <p:nvPr/>
        </p:nvSpPr>
        <p:spPr>
          <a:xfrm>
            <a:off x="6551874" y="3517805"/>
            <a:ext cx="1800200" cy="454625"/>
          </a:xfrm>
          <a:prstGeom prst="roundRect">
            <a:avLst>
              <a:gd name="adj" fmla="val 17286"/>
            </a:avLst>
          </a:prstGeom>
          <a:solidFill>
            <a:srgbClr val="C3E4DF"/>
          </a:solidFill>
        </p:spPr>
        <p:txBody>
          <a:bodyPr anchor="ctr"/>
          <a:lstStyle/>
          <a:p>
            <a:pPr algn="ctr" defTabSz="591055">
              <a:lnSpc>
                <a:spcPct val="130000"/>
              </a:lnSpc>
              <a:spcAft>
                <a:spcPts val="796"/>
              </a:spcAft>
            </a:pPr>
            <a:r>
              <a:rPr kumimoji="0" lang="ja-JP" altLang="en-US" sz="1100" dirty="0" smtClean="0">
                <a:latin typeface="メイリオ" panose="020B0604030504040204" pitchFamily="50" charset="-128"/>
                <a:ea typeface="メイリオ" panose="020B0604030504040204" pitchFamily="50" charset="-128"/>
                <a:cs typeface="Times New Roman" panose="02020603050405020304" pitchFamily="18" charset="0"/>
              </a:rPr>
              <a:t>ハラスメント防止について詳しくはこちら　→</a:t>
            </a:r>
            <a:endParaRPr kumimoji="0" lang="ja-JP" altLang="en-US" sz="1100" dirty="0"/>
          </a:p>
        </p:txBody>
      </p:sp>
      <p:sp>
        <p:nvSpPr>
          <p:cNvPr id="17" name="正方形/長方形 16"/>
          <p:cNvSpPr/>
          <p:nvPr/>
        </p:nvSpPr>
        <p:spPr>
          <a:xfrm>
            <a:off x="668523" y="4269981"/>
            <a:ext cx="8568953" cy="2225941"/>
          </a:xfrm>
          <a:prstGeom prst="rect">
            <a:avLst/>
          </a:prstGeom>
          <a:solidFill>
            <a:srgbClr val="EFFDFF"/>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nSpc>
                <a:spcPct val="150000"/>
              </a:lnSpc>
              <a:spcBef>
                <a:spcPts val="300"/>
              </a:spcBef>
            </a:pP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休業中</a:t>
            </a:r>
            <a:r>
              <a:rPr lang="ja-JP" altLang="en-US" sz="1100" b="1" dirty="0">
                <a:solidFill>
                  <a:schemeClr val="tx1"/>
                </a:solidFill>
                <a:latin typeface="Meiryo UI" panose="020B0604030504040204" pitchFamily="50" charset="-128"/>
                <a:ea typeface="Meiryo UI" panose="020B0604030504040204" pitchFamily="50" charset="-128"/>
              </a:rPr>
              <a:t>の</a:t>
            </a:r>
            <a:r>
              <a:rPr lang="ja-JP" altLang="en-US" sz="1100" b="1" dirty="0" smtClean="0">
                <a:solidFill>
                  <a:schemeClr val="tx1"/>
                </a:solidFill>
                <a:latin typeface="Meiryo UI" panose="020B0604030504040204" pitchFamily="50" charset="-128"/>
                <a:ea typeface="Meiryo UI" panose="020B0604030504040204" pitchFamily="50" charset="-128"/>
              </a:rPr>
              <a:t>就業に関する不利益取扱い禁止</a:t>
            </a: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500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rPr>
              <a:t>　　事業主は労働者に対して、休業中の就業に関する次に掲げる事由を理由として、解雇その他不利益な取扱いをして</a:t>
            </a:r>
            <a:r>
              <a:rPr lang="ja-JP" altLang="en-US" sz="1100" dirty="0" smtClean="0">
                <a:solidFill>
                  <a:schemeClr val="tx1"/>
                </a:solidFill>
                <a:latin typeface="Meiryo UI" panose="020B0604030504040204" pitchFamily="50" charset="-128"/>
                <a:ea typeface="Meiryo UI" panose="020B0604030504040204" pitchFamily="50" charset="-128"/>
              </a:rPr>
              <a:t>はなりません。</a:t>
            </a:r>
            <a:endParaRPr lang="ja-JP" altLang="en-US" sz="1100" dirty="0">
              <a:solidFill>
                <a:schemeClr val="tx1"/>
              </a:solidFill>
              <a:latin typeface="Meiryo UI" panose="020B0604030504040204" pitchFamily="50" charset="-128"/>
              <a:ea typeface="Meiryo UI" panose="020B0604030504040204" pitchFamily="50" charset="-128"/>
            </a:endParaRPr>
          </a:p>
          <a:p>
            <a:pPr>
              <a:lnSpc>
                <a:spcPct val="1500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rPr>
              <a:t>　　①　休業中に就業を希望する旨の申出をしなかったこと。</a:t>
            </a:r>
          </a:p>
          <a:p>
            <a:pPr>
              <a:lnSpc>
                <a:spcPct val="1500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rPr>
              <a:t>　　②　休業中に就業を希望する旨の申出が事業主の意に反する内容であったこと。</a:t>
            </a:r>
          </a:p>
          <a:p>
            <a:pPr>
              <a:lnSpc>
                <a:spcPct val="1500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rPr>
              <a:t>　　③　休業中の就業の申出に係る就業可能日等の変更をしたこと又は当該申出の撤回をしたこと。</a:t>
            </a:r>
          </a:p>
          <a:p>
            <a:pPr>
              <a:lnSpc>
                <a:spcPct val="1500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rPr>
              <a:t>　　④　休業中の就業に係る事業主からの提示に対して同意をしなかったこと。</a:t>
            </a:r>
          </a:p>
          <a:p>
            <a:pPr>
              <a:lnSpc>
                <a:spcPct val="1500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rPr>
              <a:t>　　⑤　休業中の就業に係る事業主との同意の全部又は一部の撤回をしたこと。</a:t>
            </a:r>
          </a:p>
          <a:p>
            <a:pPr>
              <a:lnSpc>
                <a:spcPct val="150000"/>
              </a:lnSpc>
              <a:spcBef>
                <a:spcPts val="300"/>
              </a:spcBef>
            </a:pP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75742" y="2427082"/>
            <a:ext cx="6038795" cy="1374735"/>
          </a:xfrm>
          <a:prstGeom prst="rect">
            <a:avLst/>
          </a:prstGeom>
        </p:spPr>
        <p:txBody>
          <a:bodyPr wrap="square">
            <a:spAutoFit/>
          </a:bodyPr>
          <a:lstStyle/>
          <a:p>
            <a:pPr>
              <a:lnSpc>
                <a:spcPts val="2000"/>
              </a:lnSpc>
            </a:pPr>
            <a:r>
              <a:rPr lang="ja-JP" altLang="en-US" sz="1400" b="1" dirty="0">
                <a:solidFill>
                  <a:srgbClr val="103185"/>
                </a:solidFill>
                <a:latin typeface="Meiryo UI" panose="020B0604030504040204" pitchFamily="50" charset="-128"/>
                <a:ea typeface="Meiryo UI" panose="020B0604030504040204" pitchFamily="50" charset="-128"/>
              </a:rPr>
              <a:t>　</a:t>
            </a:r>
            <a:r>
              <a:rPr lang="ja-JP" altLang="en-US" sz="1400" b="1" dirty="0" smtClean="0">
                <a:solidFill>
                  <a:srgbClr val="103185"/>
                </a:solidFill>
                <a:latin typeface="Meiryo UI" panose="020B0604030504040204" pitchFamily="50" charset="-128"/>
                <a:ea typeface="Meiryo UI" panose="020B0604030504040204" pitchFamily="50" charset="-128"/>
              </a:rPr>
              <a:t>！ハラスメント</a:t>
            </a:r>
            <a:r>
              <a:rPr lang="ja-JP" altLang="en-US" sz="1400" b="1" dirty="0">
                <a:solidFill>
                  <a:srgbClr val="103185"/>
                </a:solidFill>
                <a:latin typeface="Meiryo UI" panose="020B0604030504040204" pitchFamily="50" charset="-128"/>
                <a:ea typeface="Meiryo UI" panose="020B0604030504040204" pitchFamily="50" charset="-128"/>
              </a:rPr>
              <a:t>の</a:t>
            </a:r>
            <a:r>
              <a:rPr lang="ja-JP" altLang="en-US" sz="1400" b="1" dirty="0" smtClean="0">
                <a:solidFill>
                  <a:srgbClr val="103185"/>
                </a:solidFill>
                <a:latin typeface="Meiryo UI" panose="020B0604030504040204" pitchFamily="50" charset="-128"/>
                <a:ea typeface="Meiryo UI" panose="020B0604030504040204" pitchFamily="50" charset="-128"/>
              </a:rPr>
              <a:t>典型例！</a:t>
            </a:r>
            <a:endParaRPr lang="en-US" altLang="ja-JP" sz="1400" b="1" dirty="0">
              <a:solidFill>
                <a:srgbClr val="103185"/>
              </a:solidFill>
              <a:latin typeface="Meiryo UI" panose="020B0604030504040204" pitchFamily="50" charset="-128"/>
              <a:ea typeface="Meiryo UI" panose="020B0604030504040204" pitchFamily="50" charset="-128"/>
            </a:endParaRPr>
          </a:p>
          <a:p>
            <a:pPr marL="216000" indent="-108000">
              <a:lnSpc>
                <a:spcPts val="2000"/>
              </a:lnSpc>
            </a:pPr>
            <a:r>
              <a:rPr lang="ja-JP" altLang="en-US" sz="1400" dirty="0">
                <a:latin typeface="Meiryo UI" panose="020B0604030504040204" pitchFamily="50" charset="-128"/>
                <a:ea typeface="Meiryo UI" panose="020B0604030504040204" pitchFamily="50" charset="-128"/>
              </a:rPr>
              <a:t>・　育児休業の取得について上司に相談したら「男のくせに育児休業を取るなんてあり得ない」と言われ、取得を諦めざるを得なかった。</a:t>
            </a:r>
            <a:endParaRPr lang="en-US" altLang="ja-JP" sz="1400" dirty="0">
              <a:latin typeface="Meiryo UI" panose="020B0604030504040204" pitchFamily="50" charset="-128"/>
              <a:ea typeface="Meiryo UI" panose="020B0604030504040204" pitchFamily="50" charset="-128"/>
            </a:endParaRPr>
          </a:p>
          <a:p>
            <a:pPr marL="216000" indent="-108000">
              <a:lnSpc>
                <a:spcPts val="2000"/>
              </a:lnSpc>
            </a:pPr>
            <a:r>
              <a:rPr lang="ja-JP" altLang="en-US" sz="1400" dirty="0">
                <a:latin typeface="Meiryo UI" panose="020B0604030504040204" pitchFamily="50" charset="-128"/>
                <a:ea typeface="Meiryo UI" panose="020B0604030504040204" pitchFamily="50" charset="-128"/>
              </a:rPr>
              <a:t>・　産後パパ育休の取得を周囲に伝えたら、同僚から「迷惑だ。自分なら取得しない。あなたもそうすべき。」と言われ苦痛に感じた。</a:t>
            </a:r>
            <a:endParaRPr lang="en-US" altLang="ja-JP" sz="14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2"/>
          <a:stretch>
            <a:fillRect/>
          </a:stretch>
        </p:blipFill>
        <p:spPr>
          <a:xfrm>
            <a:off x="6177136" y="2060848"/>
            <a:ext cx="1501384" cy="1407410"/>
          </a:xfrm>
          <a:prstGeom prst="rect">
            <a:avLst/>
          </a:prstGeom>
        </p:spPr>
      </p:pic>
      <p:pic>
        <p:nvPicPr>
          <p:cNvPr id="6" name="図 5"/>
          <p:cNvPicPr>
            <a:picLocks noChangeAspect="1"/>
          </p:cNvPicPr>
          <p:nvPr/>
        </p:nvPicPr>
        <p:blipFill>
          <a:blip r:embed="rId3"/>
          <a:stretch>
            <a:fillRect/>
          </a:stretch>
        </p:blipFill>
        <p:spPr>
          <a:xfrm>
            <a:off x="8597961" y="3051646"/>
            <a:ext cx="891544" cy="899297"/>
          </a:xfrm>
          <a:prstGeom prst="rect">
            <a:avLst/>
          </a:prstGeom>
        </p:spPr>
      </p:pic>
    </p:spTree>
    <p:extLst>
      <p:ext uri="{BB962C8B-B14F-4D97-AF65-F5344CB8AC3E}">
        <p14:creationId xmlns:p14="http://schemas.microsoft.com/office/powerpoint/2010/main" val="2311756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132318" y="3859965"/>
            <a:ext cx="773613" cy="396044"/>
          </a:xfrm>
          <a:prstGeom prst="rect">
            <a:avLst/>
          </a:prstGeom>
          <a:solidFill>
            <a:schemeClr val="accent6">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nchorCtr="0"/>
          <a:lstStyle/>
          <a:p>
            <a:pPr algn="ctr">
              <a:lnSpc>
                <a:spcPct val="150000"/>
              </a:lnSpc>
              <a:spcBef>
                <a:spcPts val="300"/>
              </a:spcBef>
            </a:pPr>
            <a:r>
              <a:rPr lang="ja-JP" altLang="en-US" sz="1600" dirty="0">
                <a:solidFill>
                  <a:schemeClr val="tx1"/>
                </a:solidFill>
                <a:latin typeface="Meiryo UI" panose="020B0604030504040204" pitchFamily="50" charset="-128"/>
                <a:ea typeface="Meiryo UI" panose="020B0604030504040204" pitchFamily="50" charset="-128"/>
              </a:rPr>
              <a:t>または</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0"/>
            <a:ext cx="9906000" cy="742584"/>
          </a:xfrm>
        </p:spPr>
        <p:txBody>
          <a:bodyPr>
            <a:normAutofit/>
          </a:bodyPr>
          <a:lstStyle/>
          <a:p>
            <a:r>
              <a:rPr lang="ja-JP" altLang="en-US" sz="2400" dirty="0" smtClean="0">
                <a:solidFill>
                  <a:schemeClr val="bg1"/>
                </a:solidFill>
                <a:latin typeface="Meiryo UI" panose="020B0604030504040204" pitchFamily="50" charset="-128"/>
                <a:ea typeface="Meiryo UI" panose="020B0604030504040204" pitchFamily="50" charset="-128"/>
              </a:rPr>
              <a:t>３－４．育児</a:t>
            </a:r>
            <a:r>
              <a:rPr lang="ja-JP" altLang="en-US" sz="2400" dirty="0">
                <a:solidFill>
                  <a:schemeClr val="bg1"/>
                </a:solidFill>
                <a:latin typeface="Meiryo UI" panose="020B0604030504040204" pitchFamily="50" charset="-128"/>
                <a:ea typeface="Meiryo UI" panose="020B0604030504040204" pitchFamily="50" charset="-128"/>
              </a:rPr>
              <a:t>休業の取得の状況の</a:t>
            </a:r>
            <a:r>
              <a:rPr lang="ja-JP" altLang="en-US" sz="2400" dirty="0" smtClean="0">
                <a:solidFill>
                  <a:schemeClr val="bg1"/>
                </a:solidFill>
                <a:latin typeface="Meiryo UI" panose="020B0604030504040204" pitchFamily="50" charset="-128"/>
                <a:ea typeface="Meiryo UI" panose="020B0604030504040204" pitchFamily="50" charset="-128"/>
              </a:rPr>
              <a:t>公表</a:t>
            </a:r>
            <a:endParaRPr lang="ja-JP" altLang="en-US" sz="2400" dirty="0">
              <a:solidFill>
                <a:schemeClr val="bg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FCBBB6B-C367-E249-936B-1E07EDA30201}"/>
              </a:ext>
            </a:extLst>
          </p:cNvPr>
          <p:cNvSpPr/>
          <p:nvPr/>
        </p:nvSpPr>
        <p:spPr>
          <a:xfrm>
            <a:off x="251057" y="1052736"/>
            <a:ext cx="2858275" cy="360099"/>
          </a:xfrm>
          <a:prstGeom prst="rect">
            <a:avLst/>
          </a:prstGeom>
        </p:spPr>
        <p:txBody>
          <a:bodyPr wrap="square" lIns="0" tIns="0" rIns="0" bIns="0">
            <a:spAutoFit/>
          </a:bodyPr>
          <a:lstStyle/>
          <a:p>
            <a:pPr lvl="0" defTabSz="591055">
              <a:lnSpc>
                <a:spcPct val="130000"/>
              </a:lnSpc>
              <a:spcAft>
                <a:spcPts val="796"/>
              </a:spcAft>
            </a:pPr>
            <a:r>
              <a:rPr lang="ja-JP" altLang="en-US" b="1" spc="239" dirty="0" smtClean="0">
                <a:solidFill>
                  <a:srgbClr val="0B348F"/>
                </a:solidFill>
                <a:latin typeface="Meiryo" panose="020B0604030504040204" pitchFamily="34" charset="-128"/>
                <a:ea typeface="Meiryo" panose="020B0604030504040204" pitchFamily="34" charset="-128"/>
                <a:cs typeface="Noto Sans CJK JP DemiLight" charset="-128"/>
              </a:rPr>
              <a:t>改正後の制度の概要</a:t>
            </a:r>
            <a:endParaRPr lang="ja-JP" altLang="en-US"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cxnSp>
        <p:nvCxnSpPr>
          <p:cNvPr id="15" name="直線コネクタ 14">
            <a:extLst>
              <a:ext uri="{FF2B5EF4-FFF2-40B4-BE49-F238E27FC236}">
                <a16:creationId xmlns:a16="http://schemas.microsoft.com/office/drawing/2014/main" id="{A958213C-2BAB-654A-9A34-2E19BA7BD9AF}"/>
              </a:ext>
            </a:extLst>
          </p:cNvPr>
          <p:cNvCxnSpPr>
            <a:cxnSpLocks/>
          </p:cNvCxnSpPr>
          <p:nvPr/>
        </p:nvCxnSpPr>
        <p:spPr>
          <a:xfrm>
            <a:off x="251057" y="1412835"/>
            <a:ext cx="3168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25764" y="1475141"/>
            <a:ext cx="9454471" cy="1328056"/>
          </a:xfrm>
          <a:prstGeom prst="rect">
            <a:avLst/>
          </a:prstGeom>
        </p:spPr>
        <p:txBody>
          <a:bodyPr wrap="square">
            <a:spAutoFit/>
          </a:bodyPr>
          <a:lstStyle/>
          <a:p>
            <a:pPr marL="265113" indent="-265113" defTabSz="844083">
              <a:lnSpc>
                <a:spcPct val="110000"/>
              </a:lnSpc>
              <a:defRPr/>
            </a:pPr>
            <a:r>
              <a:rPr lang="ja-JP" altLang="en-US" sz="1600" dirty="0" smtClean="0">
                <a:latin typeface="メイリオ" panose="020B0604030504040204" pitchFamily="50" charset="-128"/>
                <a:ea typeface="メイリオ" panose="020B0604030504040204" pitchFamily="50" charset="-128"/>
              </a:rPr>
              <a:t>●　常時雇用する労働者が</a:t>
            </a:r>
            <a:r>
              <a:rPr lang="en-US" altLang="ja-JP" sz="1600" b="1" dirty="0" smtClean="0">
                <a:latin typeface="メイリオ" panose="020B0604030504040204" pitchFamily="50" charset="-128"/>
                <a:ea typeface="メイリオ" panose="020B0604030504040204" pitchFamily="50" charset="-128"/>
              </a:rPr>
              <a:t>1,000</a:t>
            </a:r>
            <a:r>
              <a:rPr lang="ja-JP" altLang="en-US" sz="1600" b="1" dirty="0" smtClean="0">
                <a:latin typeface="メイリオ" panose="020B0604030504040204" pitchFamily="50" charset="-128"/>
                <a:ea typeface="メイリオ" panose="020B0604030504040204" pitchFamily="50" charset="-128"/>
              </a:rPr>
              <a:t>人を超える事業主</a:t>
            </a:r>
            <a:r>
              <a:rPr lang="ja-JP" altLang="en-US" sz="1600" dirty="0" smtClean="0">
                <a:latin typeface="メイリオ" panose="020B0604030504040204" pitchFamily="50" charset="-128"/>
                <a:ea typeface="メイリオ" panose="020B0604030504040204" pitchFamily="50" charset="-128"/>
              </a:rPr>
              <a:t>は、</a:t>
            </a:r>
            <a:r>
              <a:rPr lang="ja-JP" altLang="en-US" sz="1600" b="1" dirty="0" smtClean="0">
                <a:latin typeface="メイリオ" panose="020B0604030504040204" pitchFamily="50" charset="-128"/>
                <a:ea typeface="メイリオ" panose="020B0604030504040204" pitchFamily="50" charset="-128"/>
              </a:rPr>
              <a:t>育児休業等の取得の状況</a:t>
            </a:r>
            <a:r>
              <a:rPr lang="ja-JP" altLang="en-US" sz="1600" dirty="0" smtClean="0">
                <a:latin typeface="メイリオ" panose="020B0604030504040204" pitchFamily="50" charset="-128"/>
                <a:ea typeface="メイリオ" panose="020B0604030504040204" pitchFamily="50" charset="-128"/>
              </a:rPr>
              <a:t>を年１回</a:t>
            </a:r>
            <a:r>
              <a:rPr lang="ja-JP" altLang="en-US" sz="1600" b="1" dirty="0" smtClean="0">
                <a:latin typeface="メイリオ" panose="020B0604030504040204" pitchFamily="50" charset="-128"/>
                <a:ea typeface="メイリオ" panose="020B0604030504040204" pitchFamily="50" charset="-128"/>
              </a:rPr>
              <a:t>公表することが義務付けられます。</a:t>
            </a:r>
            <a:endParaRPr lang="en-US" altLang="ja-JP" sz="1600" b="1" dirty="0" smtClean="0">
              <a:latin typeface="メイリオ" panose="020B0604030504040204" pitchFamily="50" charset="-128"/>
              <a:ea typeface="メイリオ" panose="020B0604030504040204" pitchFamily="50" charset="-128"/>
            </a:endParaRPr>
          </a:p>
          <a:p>
            <a:pPr defTabSz="844083">
              <a:lnSpc>
                <a:spcPct val="110000"/>
              </a:lnSpc>
              <a:defRPr/>
            </a:pPr>
            <a:endParaRPr lang="en-US" altLang="ja-JP" sz="900" dirty="0" smtClean="0">
              <a:latin typeface="メイリオ" panose="020B0604030504040204" pitchFamily="50" charset="-128"/>
              <a:ea typeface="メイリオ" panose="020B0604030504040204" pitchFamily="50" charset="-128"/>
            </a:endParaRPr>
          </a:p>
          <a:p>
            <a:pPr marL="265113" indent="-265113" defTabSz="844083">
              <a:lnSpc>
                <a:spcPct val="110000"/>
              </a:lnSpc>
              <a:defRPr/>
            </a:pPr>
            <a:r>
              <a:rPr lang="ja-JP" altLang="en-US" sz="1600" dirty="0" smtClean="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具体的には、以下の</a:t>
            </a:r>
            <a:r>
              <a:rPr lang="ja-JP" altLang="en-US" sz="1600" b="1" dirty="0" smtClean="0">
                <a:latin typeface="メイリオ" panose="020B0604030504040204" pitchFamily="50" charset="-128"/>
                <a:ea typeface="メイリオ" panose="020B0604030504040204" pitchFamily="50" charset="-128"/>
              </a:rPr>
              <a:t>①または②のいずれかの割合</a:t>
            </a:r>
            <a:r>
              <a:rPr lang="ja-JP" altLang="en-US" sz="1600" dirty="0" smtClean="0">
                <a:latin typeface="メイリオ" panose="020B0604030504040204" pitchFamily="50" charset="-128"/>
                <a:ea typeface="メイリオ" panose="020B0604030504040204" pitchFamily="50" charset="-128"/>
              </a:rPr>
              <a:t>を公表する必要があります。</a:t>
            </a:r>
            <a:r>
              <a:rPr lang="ja-JP" altLang="en-US" sz="1600" b="1" dirty="0" smtClean="0">
                <a:latin typeface="メイリオ" panose="020B0604030504040204" pitchFamily="50" charset="-128"/>
                <a:ea typeface="メイリオ" panose="020B0604030504040204" pitchFamily="50" charset="-128"/>
              </a:rPr>
              <a:t>インターネットの利用</a:t>
            </a:r>
            <a:r>
              <a:rPr lang="ja-JP" altLang="en-US" sz="1600" dirty="0" smtClean="0">
                <a:latin typeface="メイリオ" panose="020B0604030504040204" pitchFamily="50" charset="-128"/>
                <a:ea typeface="メイリオ" panose="020B0604030504040204" pitchFamily="50" charset="-128"/>
              </a:rPr>
              <a:t>その他適切な方法で、</a:t>
            </a:r>
            <a:r>
              <a:rPr lang="ja-JP" altLang="en-US" sz="1600" dirty="0">
                <a:latin typeface="メイリオ" panose="020B0604030504040204" pitchFamily="50" charset="-128"/>
                <a:ea typeface="メイリオ" panose="020B0604030504040204" pitchFamily="50" charset="-128"/>
              </a:rPr>
              <a:t>一般の方が閲覧できるように</a:t>
            </a:r>
            <a:r>
              <a:rPr lang="ja-JP" altLang="en-US" sz="1600" b="1" dirty="0">
                <a:latin typeface="メイリオ" panose="020B0604030504040204" pitchFamily="50" charset="-128"/>
                <a:ea typeface="メイリオ" panose="020B0604030504040204" pitchFamily="50" charset="-128"/>
              </a:rPr>
              <a:t>公表</a:t>
            </a:r>
            <a:r>
              <a:rPr lang="ja-JP" altLang="en-US" sz="1600" dirty="0">
                <a:latin typeface="メイリオ" panose="020B0604030504040204" pitchFamily="50" charset="-128"/>
                <a:ea typeface="メイリオ" panose="020B0604030504040204" pitchFamily="50" charset="-128"/>
              </a:rPr>
              <a:t>してください。</a:t>
            </a:r>
            <a:endParaRPr lang="en-US" altLang="ja-JP" sz="1600" dirty="0" smtClean="0">
              <a:latin typeface="メイリオ" panose="020B0604030504040204" pitchFamily="50" charset="-128"/>
              <a:ea typeface="メイリオ" panose="020B0604030504040204" pitchFamily="50" charset="-128"/>
            </a:endParaRPr>
          </a:p>
        </p:txBody>
      </p:sp>
      <p:sp>
        <p:nvSpPr>
          <p:cNvPr id="8" name="スライド番号プレースホルダー 5"/>
          <p:cNvSpPr>
            <a:spLocks noGrp="1"/>
          </p:cNvSpPr>
          <p:nvPr>
            <p:ph type="sldNum" sz="quarter" idx="4294967295"/>
          </p:nvPr>
        </p:nvSpPr>
        <p:spPr>
          <a:xfrm>
            <a:off x="7565596" y="6513552"/>
            <a:ext cx="2311400" cy="365125"/>
          </a:xfrm>
          <a:prstGeom prst="rect">
            <a:avLst/>
          </a:prstGeom>
        </p:spPr>
        <p:txBody>
          <a:bodyPr vert="horz" lIns="91440" tIns="45720" rIns="91440" bIns="45720" rtlCol="0" anchor="ctr"/>
          <a:lstStyle/>
          <a:p>
            <a:pPr algn="r"/>
            <a:fld id="{32927FFD-3D24-4EC2-AEC8-E83A8D96C0AC}" type="slidenum">
              <a:rPr lang="ja-JP" altLang="en-US" sz="1800">
                <a:solidFill>
                  <a:schemeClr val="tx1"/>
                </a:solidFill>
              </a:rPr>
              <a:pPr algn="r"/>
              <a:t>23</a:t>
            </a:fld>
            <a:endParaRPr lang="ja-JP" altLang="en-US" sz="1800" dirty="0">
              <a:solidFill>
                <a:schemeClr val="tx1"/>
              </a:solidFill>
            </a:endParaRPr>
          </a:p>
        </p:txBody>
      </p:sp>
      <p:sp>
        <p:nvSpPr>
          <p:cNvPr id="13" name="正方形/長方形 12"/>
          <p:cNvSpPr/>
          <p:nvPr/>
        </p:nvSpPr>
        <p:spPr>
          <a:xfrm>
            <a:off x="272481" y="3275341"/>
            <a:ext cx="3888431" cy="1355513"/>
          </a:xfrm>
          <a:prstGeom prst="rect">
            <a:avLst/>
          </a:prstGeom>
          <a:solidFill>
            <a:srgbClr val="EFFDFF"/>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gn="ctr">
              <a:spcBef>
                <a:spcPts val="300"/>
              </a:spcBef>
            </a:pPr>
            <a:endParaRPr lang="en-US" altLang="ja-JP" sz="400" dirty="0" smtClean="0">
              <a:solidFill>
                <a:schemeClr val="tx1"/>
              </a:solidFill>
              <a:latin typeface="Meiryo UI" panose="020B0604030504040204" pitchFamily="50" charset="-128"/>
              <a:ea typeface="Meiryo UI" panose="020B0604030504040204" pitchFamily="50" charset="-128"/>
            </a:endParaRPr>
          </a:p>
          <a:p>
            <a:pPr algn="ctr">
              <a:spcBef>
                <a:spcPts val="300"/>
              </a:spcBef>
            </a:pPr>
            <a:r>
              <a:rPr lang="ja-JP" altLang="en-US" sz="1200" dirty="0" smtClean="0">
                <a:solidFill>
                  <a:schemeClr val="tx1"/>
                </a:solidFill>
                <a:latin typeface="Meiryo UI" panose="020B0604030504040204" pitchFamily="50" charset="-128"/>
                <a:ea typeface="Meiryo UI" panose="020B0604030504040204" pitchFamily="50" charset="-128"/>
              </a:rPr>
              <a:t>公表前</a:t>
            </a:r>
            <a:r>
              <a:rPr lang="ja-JP" altLang="en-US" sz="1200" dirty="0">
                <a:solidFill>
                  <a:schemeClr val="tx1"/>
                </a:solidFill>
                <a:latin typeface="Meiryo UI" panose="020B0604030504040204" pitchFamily="50" charset="-128"/>
                <a:ea typeface="Meiryo UI" panose="020B0604030504040204" pitchFamily="50" charset="-128"/>
              </a:rPr>
              <a:t>事業年度</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１）</a:t>
            </a:r>
            <a:r>
              <a:rPr lang="ja-JP" altLang="en-US" sz="1200" dirty="0">
                <a:solidFill>
                  <a:schemeClr val="tx1"/>
                </a:solidFill>
                <a:latin typeface="Meiryo UI" panose="020B0604030504040204" pitchFamily="50" charset="-128"/>
                <a:ea typeface="Meiryo UI" panose="020B0604030504040204" pitchFamily="50" charset="-128"/>
              </a:rPr>
              <a:t>においてその雇用</a:t>
            </a:r>
            <a:r>
              <a:rPr lang="ja-JP" altLang="en-US" sz="1200" dirty="0" smtClean="0">
                <a:solidFill>
                  <a:schemeClr val="tx1"/>
                </a:solidFill>
                <a:latin typeface="Meiryo UI" panose="020B0604030504040204" pitchFamily="50" charset="-128"/>
                <a:ea typeface="Meiryo UI" panose="020B0604030504040204" pitchFamily="50" charset="-128"/>
              </a:rPr>
              <a:t>する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spcBef>
                <a:spcPts val="300"/>
              </a:spcBef>
            </a:pPr>
            <a:r>
              <a:rPr lang="ja-JP" altLang="en-US" sz="1200" dirty="0" smtClean="0">
                <a:solidFill>
                  <a:schemeClr val="tx1"/>
                </a:solidFill>
                <a:latin typeface="Meiryo UI" panose="020B0604030504040204" pitchFamily="50" charset="-128"/>
                <a:ea typeface="Meiryo UI" panose="020B0604030504040204" pitchFamily="50" charset="-128"/>
              </a:rPr>
              <a:t>男性</a:t>
            </a:r>
            <a:r>
              <a:rPr lang="ja-JP" altLang="en-US" sz="1200" dirty="0">
                <a:solidFill>
                  <a:schemeClr val="tx1"/>
                </a:solidFill>
                <a:latin typeface="Meiryo UI" panose="020B0604030504040204" pitchFamily="50" charset="-128"/>
                <a:ea typeface="Meiryo UI" panose="020B0604030504040204" pitchFamily="50" charset="-128"/>
              </a:rPr>
              <a:t>労働者</a:t>
            </a:r>
            <a:r>
              <a:rPr lang="ja-JP" altLang="en-US" sz="1200" dirty="0" smtClean="0">
                <a:solidFill>
                  <a:schemeClr val="tx1"/>
                </a:solidFill>
                <a:latin typeface="Meiryo UI" panose="020B0604030504040204" pitchFamily="50" charset="-128"/>
                <a:ea typeface="Meiryo UI" panose="020B0604030504040204" pitchFamily="50" charset="-128"/>
              </a:rPr>
              <a:t>が</a:t>
            </a:r>
            <a:r>
              <a:rPr lang="ja-JP" altLang="en-US" sz="1200" b="1" dirty="0" smtClean="0">
                <a:solidFill>
                  <a:schemeClr val="tx1"/>
                </a:solidFill>
                <a:latin typeface="Meiryo UI" panose="020B0604030504040204" pitchFamily="50" charset="-128"/>
                <a:ea typeface="Meiryo UI" panose="020B0604030504040204" pitchFamily="50" charset="-128"/>
              </a:rPr>
              <a:t>育児</a:t>
            </a:r>
            <a:r>
              <a:rPr lang="ja-JP" altLang="en-US" sz="1200" b="1" dirty="0">
                <a:solidFill>
                  <a:schemeClr val="tx1"/>
                </a:solidFill>
                <a:latin typeface="Meiryo UI" panose="020B0604030504040204" pitchFamily="50" charset="-128"/>
                <a:ea typeface="Meiryo UI" panose="020B0604030504040204" pitchFamily="50" charset="-128"/>
              </a:rPr>
              <a:t>休業等</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２</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をしたものの</a:t>
            </a:r>
            <a:r>
              <a:rPr lang="ja-JP" altLang="en-US" sz="1200" dirty="0" smtClean="0">
                <a:solidFill>
                  <a:schemeClr val="tx1"/>
                </a:solidFill>
                <a:latin typeface="Meiryo UI" panose="020B0604030504040204" pitchFamily="50" charset="-128"/>
                <a:ea typeface="Meiryo UI" panose="020B0604030504040204" pitchFamily="50" charset="-128"/>
              </a:rPr>
              <a:t>数</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spcBef>
                <a:spcPts val="300"/>
              </a:spcBef>
            </a:pPr>
            <a:endParaRPr lang="en-US" altLang="ja-JP" sz="1200" dirty="0">
              <a:solidFill>
                <a:schemeClr val="tx1"/>
              </a:solidFill>
              <a:latin typeface="Meiryo UI" panose="020B0604030504040204" pitchFamily="50" charset="-128"/>
              <a:ea typeface="Meiryo UI" panose="020B0604030504040204" pitchFamily="50" charset="-128"/>
            </a:endParaRPr>
          </a:p>
          <a:p>
            <a:pPr algn="ctr">
              <a:spcBef>
                <a:spcPts val="300"/>
              </a:spcBef>
            </a:pPr>
            <a:r>
              <a:rPr lang="ja-JP" altLang="en-US" sz="1200" dirty="0">
                <a:solidFill>
                  <a:schemeClr val="tx1"/>
                </a:solidFill>
                <a:latin typeface="Meiryo UI" panose="020B0604030504040204" pitchFamily="50" charset="-128"/>
                <a:ea typeface="Meiryo UI" panose="020B0604030504040204" pitchFamily="50" charset="-128"/>
              </a:rPr>
              <a:t>公表前事業年度</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１）</a:t>
            </a:r>
            <a:r>
              <a:rPr lang="ja-JP" altLang="en-US" sz="1200" dirty="0">
                <a:solidFill>
                  <a:schemeClr val="tx1"/>
                </a:solidFill>
                <a:latin typeface="Meiryo UI" panose="020B0604030504040204" pitchFamily="50" charset="-128"/>
                <a:ea typeface="Meiryo UI" panose="020B0604030504040204" pitchFamily="50" charset="-128"/>
              </a:rPr>
              <a:t>において、事業主が雇用</a:t>
            </a:r>
            <a:r>
              <a:rPr lang="ja-JP" altLang="en-US" sz="1200" dirty="0" smtClean="0">
                <a:solidFill>
                  <a:schemeClr val="tx1"/>
                </a:solidFill>
                <a:latin typeface="Meiryo UI" panose="020B0604030504040204" pitchFamily="50" charset="-128"/>
                <a:ea typeface="Meiryo UI" panose="020B0604030504040204" pitchFamily="50" charset="-128"/>
              </a:rPr>
              <a:t>する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spcBef>
                <a:spcPts val="300"/>
              </a:spcBef>
            </a:pPr>
            <a:r>
              <a:rPr lang="ja-JP" altLang="en-US" sz="1200" b="1" dirty="0" smtClean="0">
                <a:solidFill>
                  <a:schemeClr val="tx1"/>
                </a:solidFill>
                <a:latin typeface="Meiryo UI" panose="020B0604030504040204" pitchFamily="50" charset="-128"/>
                <a:ea typeface="Meiryo UI" panose="020B0604030504040204" pitchFamily="50" charset="-128"/>
              </a:rPr>
              <a:t>男性</a:t>
            </a:r>
            <a:r>
              <a:rPr lang="ja-JP" altLang="en-US" sz="1200" b="1" dirty="0">
                <a:solidFill>
                  <a:schemeClr val="tx1"/>
                </a:solidFill>
                <a:latin typeface="Meiryo UI" panose="020B0604030504040204" pitchFamily="50" charset="-128"/>
                <a:ea typeface="Meiryo UI" panose="020B0604030504040204" pitchFamily="50" charset="-128"/>
              </a:rPr>
              <a:t>労働者であって、配偶者</a:t>
            </a:r>
            <a:r>
              <a:rPr lang="ja-JP" altLang="en-US" sz="1200" dirty="0">
                <a:solidFill>
                  <a:schemeClr val="tx1"/>
                </a:solidFill>
                <a:latin typeface="Meiryo UI" panose="020B0604030504040204" pitchFamily="50" charset="-128"/>
                <a:ea typeface="Meiryo UI" panose="020B0604030504040204" pitchFamily="50" charset="-128"/>
              </a:rPr>
              <a:t>が出産したものの数</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416496" y="3031873"/>
            <a:ext cx="2757727" cy="337758"/>
          </a:xfrm>
          <a:prstGeom prst="rect">
            <a:avLst/>
          </a:prstGeom>
          <a:solidFill>
            <a:schemeClr val="accent6">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nchorCtr="0"/>
          <a:lstStyle/>
          <a:p>
            <a:pPr algn="ctr">
              <a:lnSpc>
                <a:spcPct val="150000"/>
              </a:lnSpc>
              <a:spcBef>
                <a:spcPts val="300"/>
              </a:spcBef>
            </a:pPr>
            <a:r>
              <a:rPr lang="ja-JP" altLang="en-US" sz="1600" dirty="0" smtClean="0">
                <a:solidFill>
                  <a:schemeClr val="tx1"/>
                </a:solidFill>
                <a:latin typeface="Meiryo UI" panose="020B0604030504040204" pitchFamily="50" charset="-128"/>
                <a:ea typeface="Meiryo UI" panose="020B0604030504040204" pitchFamily="50" charset="-128"/>
              </a:rPr>
              <a:t>①</a:t>
            </a:r>
            <a:r>
              <a:rPr lang="ja-JP" altLang="en-US" sz="1600" b="1" dirty="0" smtClean="0">
                <a:solidFill>
                  <a:schemeClr val="tx1"/>
                </a:solidFill>
                <a:latin typeface="Meiryo UI" panose="020B0604030504040204" pitchFamily="50" charset="-128"/>
                <a:ea typeface="Meiryo UI" panose="020B0604030504040204" pitchFamily="50" charset="-128"/>
              </a:rPr>
              <a:t>育児休業等</a:t>
            </a:r>
            <a:r>
              <a:rPr lang="ja-JP" altLang="en-US" sz="1600" dirty="0" smtClean="0">
                <a:solidFill>
                  <a:schemeClr val="tx1"/>
                </a:solidFill>
                <a:latin typeface="Meiryo UI" panose="020B0604030504040204" pitchFamily="50" charset="-128"/>
                <a:ea typeface="Meiryo UI" panose="020B0604030504040204" pitchFamily="50" charset="-128"/>
              </a:rPr>
              <a:t>の取得割合</a:t>
            </a:r>
            <a:endParaRPr lang="en-US" altLang="ja-JP" sz="1600" dirty="0">
              <a:solidFill>
                <a:schemeClr val="tx1"/>
              </a:solidFill>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365912" y="3945695"/>
            <a:ext cx="3722992" cy="0"/>
          </a:xfrm>
          <a:prstGeom prst="line">
            <a:avLst/>
          </a:prstGeom>
          <a:ln w="19050"/>
        </p:spPr>
        <p:style>
          <a:lnRef idx="1">
            <a:schemeClr val="dk1"/>
          </a:lnRef>
          <a:fillRef idx="0">
            <a:schemeClr val="dk1"/>
          </a:fillRef>
          <a:effectRef idx="0">
            <a:schemeClr val="dk1"/>
          </a:effectRef>
          <a:fontRef idx="minor">
            <a:schemeClr val="tx1"/>
          </a:fontRef>
        </p:style>
      </p:cxnSp>
      <p:sp>
        <p:nvSpPr>
          <p:cNvPr id="21" name="正方形/長方形 20"/>
          <p:cNvSpPr/>
          <p:nvPr/>
        </p:nvSpPr>
        <p:spPr>
          <a:xfrm>
            <a:off x="4905933" y="3186157"/>
            <a:ext cx="4914452" cy="1654545"/>
          </a:xfrm>
          <a:prstGeom prst="rect">
            <a:avLst/>
          </a:prstGeom>
          <a:solidFill>
            <a:srgbClr val="EFFDFF"/>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gn="ctr">
              <a:spcBef>
                <a:spcPts val="300"/>
              </a:spcBef>
            </a:pPr>
            <a:endParaRPr lang="en-US" altLang="ja-JP" sz="900" dirty="0" smtClean="0">
              <a:solidFill>
                <a:schemeClr val="tx1"/>
              </a:solidFill>
              <a:latin typeface="Meiryo UI" panose="020B0604030504040204" pitchFamily="50" charset="-128"/>
              <a:ea typeface="Meiryo UI" panose="020B0604030504040204" pitchFamily="50" charset="-128"/>
            </a:endParaRPr>
          </a:p>
          <a:p>
            <a:pPr algn="ctr">
              <a:spcBef>
                <a:spcPts val="300"/>
              </a:spcBef>
            </a:pPr>
            <a:r>
              <a:rPr lang="ja-JP" altLang="en-US" sz="1200" dirty="0" smtClean="0">
                <a:solidFill>
                  <a:schemeClr val="tx1"/>
                </a:solidFill>
                <a:latin typeface="Meiryo UI" panose="020B0604030504040204" pitchFamily="50" charset="-128"/>
                <a:ea typeface="Meiryo UI" panose="020B0604030504040204" pitchFamily="50" charset="-128"/>
              </a:rPr>
              <a:t>公表前</a:t>
            </a:r>
            <a:r>
              <a:rPr lang="ja-JP" altLang="en-US" sz="1200" dirty="0">
                <a:solidFill>
                  <a:schemeClr val="tx1"/>
                </a:solidFill>
                <a:latin typeface="Meiryo UI" panose="020B0604030504040204" pitchFamily="50" charset="-128"/>
                <a:ea typeface="Meiryo UI" panose="020B0604030504040204" pitchFamily="50" charset="-128"/>
              </a:rPr>
              <a:t>事業年度</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１）</a:t>
            </a:r>
            <a:r>
              <a:rPr lang="ja-JP" altLang="en-US" sz="1200" dirty="0">
                <a:solidFill>
                  <a:schemeClr val="tx1"/>
                </a:solidFill>
                <a:latin typeface="Meiryo UI" panose="020B0604030504040204" pitchFamily="50" charset="-128"/>
                <a:ea typeface="Meiryo UI" panose="020B0604030504040204" pitchFamily="50" charset="-128"/>
              </a:rPr>
              <a:t>においてその雇用する男性労働者が</a:t>
            </a:r>
            <a:r>
              <a:rPr lang="ja-JP" altLang="en-US" sz="1200" b="1" dirty="0">
                <a:solidFill>
                  <a:schemeClr val="tx1"/>
                </a:solidFill>
                <a:latin typeface="Meiryo UI" panose="020B0604030504040204" pitchFamily="50" charset="-128"/>
                <a:ea typeface="Meiryo UI" panose="020B0604030504040204" pitchFamily="50" charset="-128"/>
              </a:rPr>
              <a:t>育児休業等</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２</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をしたものの</a:t>
            </a:r>
            <a:r>
              <a:rPr lang="ja-JP" altLang="en-US" sz="1200" dirty="0" smtClean="0">
                <a:solidFill>
                  <a:schemeClr val="tx1"/>
                </a:solidFill>
                <a:latin typeface="Meiryo UI" panose="020B0604030504040204" pitchFamily="50" charset="-128"/>
                <a:ea typeface="Meiryo UI" panose="020B0604030504040204" pitchFamily="50" charset="-128"/>
              </a:rPr>
              <a:t>数　</a:t>
            </a:r>
            <a:r>
              <a:rPr lang="ja-JP" altLang="en-US" sz="1200" b="1" dirty="0" smtClean="0">
                <a:solidFill>
                  <a:schemeClr val="tx1"/>
                </a:solidFill>
                <a:latin typeface="Meiryo UI" panose="020B0604030504040204" pitchFamily="50" charset="-128"/>
                <a:ea typeface="Meiryo UI" panose="020B0604030504040204" pitchFamily="50" charset="-128"/>
              </a:rPr>
              <a:t>及び</a:t>
            </a:r>
            <a:r>
              <a:rPr lang="ja-JP" altLang="en-US" sz="1200" dirty="0" smtClean="0">
                <a:solidFill>
                  <a:schemeClr val="tx1"/>
                </a:solidFill>
                <a:latin typeface="Meiryo UI" panose="020B0604030504040204" pitchFamily="50" charset="-128"/>
                <a:ea typeface="Meiryo UI" panose="020B0604030504040204" pitchFamily="50" charset="-128"/>
              </a:rPr>
              <a:t>　小学校</a:t>
            </a:r>
            <a:r>
              <a:rPr lang="ja-JP" altLang="en-US" sz="1200" dirty="0">
                <a:solidFill>
                  <a:schemeClr val="tx1"/>
                </a:solidFill>
                <a:latin typeface="Meiryo UI" panose="020B0604030504040204" pitchFamily="50" charset="-128"/>
                <a:ea typeface="Meiryo UI" panose="020B0604030504040204" pitchFamily="50" charset="-128"/>
              </a:rPr>
              <a:t>就学の始期に達するまでの子を養育する男性労働者を雇用する事業主が講ずる</a:t>
            </a:r>
            <a:r>
              <a:rPr lang="ja-JP" altLang="en-US" sz="1200" b="1" dirty="0">
                <a:solidFill>
                  <a:schemeClr val="tx1"/>
                </a:solidFill>
                <a:latin typeface="Meiryo UI" panose="020B0604030504040204" pitchFamily="50" charset="-128"/>
                <a:ea typeface="Meiryo UI" panose="020B0604030504040204" pitchFamily="50" charset="-128"/>
              </a:rPr>
              <a:t>育児を目的とした休暇</a:t>
            </a:r>
            <a:r>
              <a:rPr lang="ja-JP" altLang="en-US" sz="1200" dirty="0">
                <a:solidFill>
                  <a:schemeClr val="tx1"/>
                </a:solidFill>
                <a:latin typeface="Meiryo UI" panose="020B0604030504040204" pitchFamily="50" charset="-128"/>
                <a:ea typeface="Meiryo UI" panose="020B0604030504040204" pitchFamily="50" charset="-128"/>
              </a:rPr>
              <a:t>制度</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３</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を利用したものの</a:t>
            </a:r>
            <a:r>
              <a:rPr lang="ja-JP" altLang="en-US" sz="1200" dirty="0" smtClean="0">
                <a:solidFill>
                  <a:schemeClr val="tx1"/>
                </a:solidFill>
                <a:latin typeface="Meiryo UI" panose="020B0604030504040204" pitchFamily="50" charset="-128"/>
                <a:ea typeface="Meiryo UI" panose="020B0604030504040204" pitchFamily="50" charset="-128"/>
              </a:rPr>
              <a:t>数　の</a:t>
            </a:r>
            <a:r>
              <a:rPr lang="ja-JP" altLang="en-US" sz="1200" b="1" dirty="0" smtClean="0">
                <a:solidFill>
                  <a:schemeClr val="tx1"/>
                </a:solidFill>
                <a:latin typeface="Meiryo UI" panose="020B0604030504040204" pitchFamily="50" charset="-128"/>
                <a:ea typeface="Meiryo UI" panose="020B0604030504040204" pitchFamily="50" charset="-128"/>
              </a:rPr>
              <a:t>合計数</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spcBef>
                <a:spcPts val="300"/>
              </a:spcBef>
            </a:pPr>
            <a:endParaRPr lang="en-US" altLang="ja-JP" sz="800" dirty="0">
              <a:solidFill>
                <a:schemeClr val="tx1"/>
              </a:solidFill>
              <a:latin typeface="Meiryo UI" panose="020B0604030504040204" pitchFamily="50" charset="-128"/>
              <a:ea typeface="Meiryo UI" panose="020B0604030504040204" pitchFamily="50" charset="-128"/>
            </a:endParaRPr>
          </a:p>
          <a:p>
            <a:pPr algn="ctr">
              <a:spcBef>
                <a:spcPts val="300"/>
              </a:spcBef>
            </a:pPr>
            <a:r>
              <a:rPr lang="ja-JP" altLang="en-US" sz="1200" dirty="0">
                <a:solidFill>
                  <a:schemeClr val="tx1"/>
                </a:solidFill>
                <a:latin typeface="Meiryo UI" panose="020B0604030504040204" pitchFamily="50" charset="-128"/>
                <a:ea typeface="Meiryo UI" panose="020B0604030504040204" pitchFamily="50" charset="-128"/>
              </a:rPr>
              <a:t>公表前事業年度</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１）</a:t>
            </a:r>
            <a:r>
              <a:rPr lang="ja-JP" altLang="en-US" sz="1200" dirty="0">
                <a:solidFill>
                  <a:schemeClr val="tx1"/>
                </a:solidFill>
                <a:latin typeface="Meiryo UI" panose="020B0604030504040204" pitchFamily="50" charset="-128"/>
                <a:ea typeface="Meiryo UI" panose="020B0604030504040204" pitchFamily="50" charset="-128"/>
              </a:rPr>
              <a:t>において、事業主が雇用</a:t>
            </a:r>
            <a:r>
              <a:rPr lang="ja-JP" altLang="en-US" sz="1200" dirty="0" smtClean="0">
                <a:solidFill>
                  <a:schemeClr val="tx1"/>
                </a:solidFill>
                <a:latin typeface="Meiryo UI" panose="020B0604030504040204" pitchFamily="50" charset="-128"/>
                <a:ea typeface="Meiryo UI" panose="020B0604030504040204" pitchFamily="50" charset="-128"/>
              </a:rPr>
              <a:t>する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spcBef>
                <a:spcPts val="300"/>
              </a:spcBef>
            </a:pPr>
            <a:r>
              <a:rPr lang="ja-JP" altLang="en-US" sz="1200" b="1" dirty="0" smtClean="0">
                <a:solidFill>
                  <a:schemeClr val="tx1"/>
                </a:solidFill>
                <a:latin typeface="Meiryo UI" panose="020B0604030504040204" pitchFamily="50" charset="-128"/>
                <a:ea typeface="Meiryo UI" panose="020B0604030504040204" pitchFamily="50" charset="-128"/>
              </a:rPr>
              <a:t>男性</a:t>
            </a:r>
            <a:r>
              <a:rPr lang="ja-JP" altLang="en-US" sz="1200" b="1" dirty="0">
                <a:solidFill>
                  <a:schemeClr val="tx1"/>
                </a:solidFill>
                <a:latin typeface="Meiryo UI" panose="020B0604030504040204" pitchFamily="50" charset="-128"/>
                <a:ea typeface="Meiryo UI" panose="020B0604030504040204" pitchFamily="50" charset="-128"/>
              </a:rPr>
              <a:t>労働者であって、配偶者が出産</a:t>
            </a:r>
            <a:r>
              <a:rPr lang="ja-JP" altLang="en-US" sz="1200" dirty="0">
                <a:solidFill>
                  <a:schemeClr val="tx1"/>
                </a:solidFill>
                <a:latin typeface="Meiryo UI" panose="020B0604030504040204" pitchFamily="50" charset="-128"/>
                <a:ea typeface="Meiryo UI" panose="020B0604030504040204" pitchFamily="50" charset="-128"/>
              </a:rPr>
              <a:t>したものの数</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4953000" y="2959865"/>
            <a:ext cx="4125878" cy="337758"/>
          </a:xfrm>
          <a:prstGeom prst="rect">
            <a:avLst/>
          </a:prstGeom>
          <a:solidFill>
            <a:schemeClr val="accent6">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nchorCtr="0"/>
          <a:lstStyle/>
          <a:p>
            <a:pPr algn="ctr">
              <a:lnSpc>
                <a:spcPct val="150000"/>
              </a:lnSpc>
              <a:spcBef>
                <a:spcPts val="300"/>
              </a:spcBef>
            </a:pPr>
            <a:r>
              <a:rPr lang="ja-JP" altLang="en-US" sz="1600" dirty="0">
                <a:solidFill>
                  <a:schemeClr val="tx1"/>
                </a:solidFill>
                <a:latin typeface="Meiryo UI" panose="020B0604030504040204" pitchFamily="50" charset="-128"/>
                <a:ea typeface="Meiryo UI" panose="020B0604030504040204" pitchFamily="50" charset="-128"/>
              </a:rPr>
              <a:t>②</a:t>
            </a:r>
            <a:r>
              <a:rPr lang="ja-JP" altLang="en-US" sz="1600" b="1" dirty="0">
                <a:solidFill>
                  <a:schemeClr val="tx1"/>
                </a:solidFill>
                <a:latin typeface="Meiryo UI" panose="020B0604030504040204" pitchFamily="50" charset="-128"/>
                <a:ea typeface="Meiryo UI" panose="020B0604030504040204" pitchFamily="50" charset="-128"/>
              </a:rPr>
              <a:t>育児休業等</a:t>
            </a:r>
            <a:r>
              <a:rPr lang="ja-JP" altLang="en-US" sz="1600" dirty="0">
                <a:solidFill>
                  <a:schemeClr val="tx1"/>
                </a:solidFill>
                <a:latin typeface="Meiryo UI" panose="020B0604030504040204" pitchFamily="50" charset="-128"/>
                <a:ea typeface="Meiryo UI" panose="020B0604030504040204" pitchFamily="50" charset="-128"/>
              </a:rPr>
              <a:t>と</a:t>
            </a:r>
            <a:r>
              <a:rPr lang="ja-JP" altLang="en-US" sz="1600" b="1" dirty="0">
                <a:solidFill>
                  <a:schemeClr val="tx1"/>
                </a:solidFill>
                <a:latin typeface="Meiryo UI" panose="020B0604030504040204" pitchFamily="50" charset="-128"/>
                <a:ea typeface="Meiryo UI" panose="020B0604030504040204" pitchFamily="50" charset="-128"/>
              </a:rPr>
              <a:t>育児目的休暇</a:t>
            </a:r>
            <a:r>
              <a:rPr lang="ja-JP" altLang="en-US" sz="1600" dirty="0">
                <a:solidFill>
                  <a:schemeClr val="tx1"/>
                </a:solidFill>
                <a:latin typeface="Meiryo UI" panose="020B0604030504040204" pitchFamily="50" charset="-128"/>
                <a:ea typeface="Meiryo UI" panose="020B0604030504040204" pitchFamily="50" charset="-128"/>
              </a:rPr>
              <a:t>の取得割合</a:t>
            </a:r>
            <a:endParaRPr lang="en-US" altLang="ja-JP" sz="1600" dirty="0">
              <a:solidFill>
                <a:schemeClr val="tx1"/>
              </a:solidFill>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5093364" y="4184001"/>
            <a:ext cx="4586871" cy="0"/>
          </a:xfrm>
          <a:prstGeom prst="line">
            <a:avLst/>
          </a:prstGeom>
          <a:ln w="19050"/>
        </p:spPr>
        <p:style>
          <a:lnRef idx="1">
            <a:schemeClr val="dk1"/>
          </a:lnRef>
          <a:fillRef idx="0">
            <a:schemeClr val="dk1"/>
          </a:fillRef>
          <a:effectRef idx="0">
            <a:schemeClr val="dk1"/>
          </a:effectRef>
          <a:fontRef idx="minor">
            <a:schemeClr val="tx1"/>
          </a:fontRef>
        </p:style>
      </p:cxnSp>
      <p:sp>
        <p:nvSpPr>
          <p:cNvPr id="26" name="正方形/長方形 25"/>
          <p:cNvSpPr/>
          <p:nvPr/>
        </p:nvSpPr>
        <p:spPr>
          <a:xfrm>
            <a:off x="199587" y="5046275"/>
            <a:ext cx="9620798" cy="1769715"/>
          </a:xfrm>
          <a:prstGeom prst="rect">
            <a:avLst/>
          </a:prstGeom>
        </p:spPr>
        <p:txBody>
          <a:bodyPr wrap="square">
            <a:spAutoFit/>
          </a:bodyPr>
          <a:lstStyle/>
          <a:p>
            <a:pPr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※１　</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公表前事業年度</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公表</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を行う日の属する事業年度の</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直前の事業</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2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pPr marL="1619885" indent="-1618615"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※２　</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育児休業等</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育児・介護</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休業</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法</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第２条第１号に規定する</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育児休業</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及び</a:t>
            </a: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法</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第</a:t>
            </a:r>
            <a:r>
              <a:rPr lang="en-US"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23</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条</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第２項</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（所定労働時間の短縮の代替措置として３歳未満の子を育てる労働者対象）</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又</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は</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第</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24</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条</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第１項</a:t>
            </a:r>
            <a:r>
              <a:rPr lang="ja-JP" altLang="en-US" sz="1000" kern="100" dirty="0" smtClean="0">
                <a:latin typeface="Meiryo UI" panose="020B0604030504040204" pitchFamily="50" charset="-128"/>
                <a:ea typeface="Meiryo UI" panose="020B0604030504040204" pitchFamily="50" charset="-128"/>
                <a:cs typeface="Times New Roman" panose="02020603050405020304" pitchFamily="18" charset="0"/>
              </a:rPr>
              <a:t>（小学校就学前の子を育てる労働者に関する努力義務）</a:t>
            </a:r>
            <a:r>
              <a:rPr lang="ja-JP" altLang="ja-JP" sz="1200" b="1" kern="100" dirty="0" smtClean="0">
                <a:latin typeface="Meiryo UI" panose="020B0604030504040204" pitchFamily="50" charset="-128"/>
                <a:ea typeface="Meiryo UI" panose="020B0604030504040204" pitchFamily="50" charset="-128"/>
                <a:cs typeface="Times New Roman" panose="02020603050405020304" pitchFamily="18" charset="0"/>
              </a:rPr>
              <a:t>の</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規定に基づく措置</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として育児休業に関する制度に準ずる措置が講じられた場合の当該措置によりする</a:t>
            </a:r>
            <a:r>
              <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休業</a:t>
            </a:r>
            <a:endPar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619885" indent="-1618615" algn="just"/>
            <a:endParaRPr lang="en-US" altLang="ja-JP" sz="8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619885" indent="-1618615" algn="just"/>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３　</a:t>
            </a:r>
            <a:r>
              <a:rPr lang="ja-JP" altLang="en-US" sz="1200" b="1" kern="100" dirty="0" smtClean="0">
                <a:latin typeface="Meiryo UI" panose="020B0604030504040204" pitchFamily="50" charset="-128"/>
                <a:ea typeface="Meiryo UI" panose="020B0604030504040204" pitchFamily="50" charset="-128"/>
                <a:cs typeface="Times New Roman" panose="02020603050405020304" pitchFamily="18" charset="0"/>
              </a:rPr>
              <a:t>育児を目的とした休暇</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目的の中に育児を目的とするものであることが明らかにされている休暇</a:t>
            </a:r>
            <a:r>
              <a:rPr lang="ja-JP" altLang="en-US" sz="1200" kern="100" dirty="0" smtClean="0">
                <a:latin typeface="Meiryo UI" panose="020B0604030504040204" pitchFamily="50" charset="-128"/>
                <a:ea typeface="Meiryo UI" panose="020B0604030504040204" pitchFamily="50" charset="-128"/>
                <a:cs typeface="Times New Roman" panose="02020603050405020304" pitchFamily="18" charset="0"/>
              </a:rPr>
              <a:t>制度。</a:t>
            </a:r>
            <a:r>
              <a:rPr lang="ja-JP" altLang="en-US" sz="1200" dirty="0" smtClean="0">
                <a:latin typeface="Meiryo UI" panose="020B0604030504040204" pitchFamily="50" charset="-128"/>
                <a:ea typeface="Meiryo UI" panose="020B0604030504040204" pitchFamily="50" charset="-128"/>
              </a:rPr>
              <a:t>育児</a:t>
            </a:r>
            <a:r>
              <a:rPr lang="ja-JP" altLang="en-US" sz="1200" dirty="0">
                <a:latin typeface="Meiryo UI" panose="020B0604030504040204" pitchFamily="50" charset="-128"/>
                <a:ea typeface="Meiryo UI" panose="020B0604030504040204" pitchFamily="50" charset="-128"/>
              </a:rPr>
              <a:t>休業等及び子の看護</a:t>
            </a:r>
            <a:r>
              <a:rPr lang="ja-JP" altLang="en-US" sz="1200" dirty="0" smtClean="0">
                <a:latin typeface="Meiryo UI" panose="020B0604030504040204" pitchFamily="50" charset="-128"/>
                <a:ea typeface="Meiryo UI" panose="020B0604030504040204" pitchFamily="50" charset="-128"/>
              </a:rPr>
              <a:t>休暇は除く。</a:t>
            </a:r>
            <a:endParaRPr lang="en-US" altLang="ja-JP" sz="1200" dirty="0" smtClean="0">
              <a:latin typeface="Meiryo UI" panose="020B0604030504040204" pitchFamily="50" charset="-128"/>
              <a:ea typeface="Meiryo UI" panose="020B0604030504040204" pitchFamily="50" charset="-128"/>
            </a:endParaRPr>
          </a:p>
          <a:p>
            <a:pPr marL="1619885" indent="-1618615" algn="just"/>
            <a:r>
              <a:rPr lang="ja-JP" altLang="en-US" sz="1200" dirty="0" smtClean="0"/>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例えば</a:t>
            </a:r>
            <a:r>
              <a:rPr lang="en-US" altLang="ja-JP" sz="1050" dirty="0" smtClean="0">
                <a:latin typeface="Meiryo UI" panose="020B0604030504040204" pitchFamily="50" charset="-128"/>
                <a:ea typeface="Meiryo UI" panose="020B0604030504040204" pitchFamily="50" charset="-128"/>
              </a:rPr>
              <a:t>…》</a:t>
            </a:r>
          </a:p>
          <a:p>
            <a:pPr marL="1619885" indent="-1618615" algn="just"/>
            <a:r>
              <a:rPr lang="ja-JP" altLang="en-US" sz="1050" kern="100" dirty="0" smtClean="0">
                <a:latin typeface="Meiryo UI" panose="020B0604030504040204" pitchFamily="50" charset="-128"/>
                <a:ea typeface="Meiryo UI" panose="020B0604030504040204" pitchFamily="50" charset="-128"/>
                <a:cs typeface="Times New Roman" panose="02020603050405020304" pitchFamily="18" charset="0"/>
              </a:rPr>
              <a:t>　　　　　　　　　失効</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年休の育児目的での</a:t>
            </a:r>
            <a:r>
              <a:rPr lang="ja-JP" altLang="en-US" sz="1050" kern="100" dirty="0" smtClean="0">
                <a:latin typeface="Meiryo UI" panose="020B0604030504040204" pitchFamily="50" charset="-128"/>
                <a:ea typeface="Meiryo UI" panose="020B0604030504040204" pitchFamily="50" charset="-128"/>
                <a:cs typeface="Times New Roman" panose="02020603050405020304" pitchFamily="18" charset="0"/>
              </a:rPr>
              <a:t>使用、</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いわゆる「配偶者出産休暇」制度、「育児参加奨励休暇」制度</a:t>
            </a:r>
            <a:r>
              <a:rPr lang="ja-JP" altLang="en-US" sz="105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05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619885" indent="-1618615" algn="just"/>
            <a:r>
              <a:rPr lang="ja-JP" altLang="en-US" sz="1050" kern="100" dirty="0" smtClean="0">
                <a:latin typeface="Meiryo UI" panose="020B0604030504040204" pitchFamily="50" charset="-128"/>
                <a:ea typeface="Meiryo UI" panose="020B0604030504040204" pitchFamily="50" charset="-128"/>
                <a:cs typeface="Times New Roman" panose="02020603050405020304" pitchFamily="18" charset="0"/>
              </a:rPr>
              <a:t>　　　　　　　　　子</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の入園式、卒園式等の行事や予防接種等の通院のための勤務時間中の外出を認める</a:t>
            </a:r>
            <a:r>
              <a:rPr lang="ja-JP" altLang="en-US" sz="1050" kern="100" dirty="0" smtClean="0">
                <a:latin typeface="Meiryo UI" panose="020B0604030504040204" pitchFamily="50" charset="-128"/>
                <a:ea typeface="Meiryo UI" panose="020B0604030504040204" pitchFamily="50" charset="-128"/>
                <a:cs typeface="Times New Roman" panose="02020603050405020304" pitchFamily="18" charset="0"/>
              </a:rPr>
              <a:t>制度（法に基づく子の看護休暇を上回る範囲に限る）など</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が該当。</a:t>
            </a:r>
            <a:endParaRPr lang="ja-JP" altLang="en-US" sz="1050" dirty="0">
              <a:latin typeface="Meiryo UI" panose="020B0604030504040204" pitchFamily="50" charset="-128"/>
              <a:ea typeface="Meiryo UI" panose="020B0604030504040204" pitchFamily="50" charset="-128"/>
            </a:endParaRPr>
          </a:p>
        </p:txBody>
      </p:sp>
      <p:sp>
        <p:nvSpPr>
          <p:cNvPr id="30" name="角丸四角形吹き出し 29"/>
          <p:cNvSpPr/>
          <p:nvPr/>
        </p:nvSpPr>
        <p:spPr>
          <a:xfrm>
            <a:off x="5431763" y="5010754"/>
            <a:ext cx="3168352" cy="316596"/>
          </a:xfrm>
          <a:prstGeom prst="wedgeRoundRectCallout">
            <a:avLst>
              <a:gd name="adj1" fmla="val -58328"/>
              <a:gd name="adj2" fmla="val 54003"/>
              <a:gd name="adj3" fmla="val 16667"/>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gn="ctr">
              <a:spcBef>
                <a:spcPts val="300"/>
              </a:spcBef>
            </a:pPr>
            <a:r>
              <a:rPr lang="ja-JP" altLang="en-US" sz="1100" dirty="0" smtClean="0">
                <a:solidFill>
                  <a:schemeClr val="tx1"/>
                </a:solidFill>
                <a:latin typeface="Meiryo UI" panose="020B0604030504040204" pitchFamily="50" charset="-128"/>
                <a:ea typeface="Meiryo UI" panose="020B0604030504040204" pitchFamily="50" charset="-128"/>
              </a:rPr>
              <a:t>産後パパ育休（出生時育児休業）も含みます！</a:t>
            </a:r>
            <a:endParaRPr lang="ja-JP" altLang="en-US"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8062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8FCBBB6B-C367-E249-936B-1E07EDA30201}"/>
              </a:ext>
            </a:extLst>
          </p:cNvPr>
          <p:cNvSpPr/>
          <p:nvPr/>
        </p:nvSpPr>
        <p:spPr>
          <a:xfrm>
            <a:off x="186190" y="-8501"/>
            <a:ext cx="3038618" cy="360099"/>
          </a:xfrm>
          <a:prstGeom prst="rect">
            <a:avLst/>
          </a:prstGeom>
        </p:spPr>
        <p:txBody>
          <a:bodyPr wrap="square" lIns="0" tIns="0" rIns="0" bIns="0">
            <a:spAutoFit/>
          </a:bodyPr>
          <a:lstStyle/>
          <a:p>
            <a:pPr lvl="0" defTabSz="591055">
              <a:lnSpc>
                <a:spcPct val="130000"/>
              </a:lnSpc>
              <a:spcAft>
                <a:spcPts val="796"/>
              </a:spcAft>
            </a:pPr>
            <a:r>
              <a:rPr lang="ja-JP" altLang="en-US" b="1" spc="239" dirty="0" smtClean="0">
                <a:solidFill>
                  <a:srgbClr val="0B348F"/>
                </a:solidFill>
                <a:latin typeface="Meiryo" panose="020B0604030504040204" pitchFamily="34" charset="-128"/>
                <a:ea typeface="Meiryo" panose="020B0604030504040204" pitchFamily="34" charset="-128"/>
                <a:cs typeface="Noto Sans CJK JP DemiLight" charset="-128"/>
              </a:rPr>
              <a:t>実務上のポイント</a:t>
            </a:r>
            <a:endParaRPr lang="ja-JP" altLang="en-US" b="1" spc="239" dirty="0">
              <a:solidFill>
                <a:srgbClr val="0B348F"/>
              </a:solidFill>
              <a:latin typeface="Meiryo" panose="020B0604030504040204" pitchFamily="34" charset="-128"/>
              <a:ea typeface="Meiryo" panose="020B0604030504040204" pitchFamily="34" charset="-128"/>
              <a:cs typeface="Noto Sans CJK JP DemiLight" charset="-128"/>
            </a:endParaRPr>
          </a:p>
        </p:txBody>
      </p:sp>
      <p:cxnSp>
        <p:nvCxnSpPr>
          <p:cNvPr id="18" name="直線コネクタ 17">
            <a:extLst>
              <a:ext uri="{FF2B5EF4-FFF2-40B4-BE49-F238E27FC236}">
                <a16:creationId xmlns:a16="http://schemas.microsoft.com/office/drawing/2014/main" id="{A958213C-2BAB-654A-9A34-2E19BA7BD9AF}"/>
              </a:ext>
            </a:extLst>
          </p:cNvPr>
          <p:cNvCxnSpPr>
            <a:cxnSpLocks/>
          </p:cNvCxnSpPr>
          <p:nvPr/>
        </p:nvCxnSpPr>
        <p:spPr>
          <a:xfrm>
            <a:off x="128465" y="351539"/>
            <a:ext cx="3168000" cy="0"/>
          </a:xfrm>
          <a:prstGeom prst="line">
            <a:avLst/>
          </a:prstGeom>
          <a:ln w="19050">
            <a:solidFill>
              <a:srgbClr val="1A55A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103123" y="404664"/>
            <a:ext cx="9865096"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pPr>
            <a:r>
              <a:rPr lang="ja-JP" altLang="en-US" sz="1600" b="1" spc="80" dirty="0" smtClean="0">
                <a:solidFill>
                  <a:srgbClr val="002060"/>
                </a:solidFill>
                <a:latin typeface="メイリオ" panose="020B0604030504040204" pitchFamily="50" charset="-128"/>
                <a:ea typeface="メイリオ" panose="020B0604030504040204" pitchFamily="50" charset="-128"/>
              </a:rPr>
              <a:t>●育児休業の取得状況の公表</a:t>
            </a:r>
            <a:endParaRPr lang="en-US" altLang="ja-JP" sz="1600" b="1" spc="80" dirty="0">
              <a:solidFill>
                <a:srgbClr val="002060"/>
              </a:solidFill>
              <a:latin typeface="メイリオ" panose="020B0604030504040204" pitchFamily="50" charset="-128"/>
              <a:ea typeface="メイリオ" panose="020B0604030504040204" pitchFamily="50" charset="-128"/>
            </a:endParaRPr>
          </a:p>
        </p:txBody>
      </p:sp>
      <p:sp>
        <p:nvSpPr>
          <p:cNvPr id="34" name="スライド番号プレースホルダー 1"/>
          <p:cNvSpPr>
            <a:spLocks noGrp="1"/>
          </p:cNvSpPr>
          <p:nvPr>
            <p:ph type="sldNum" sz="quarter" idx="12"/>
          </p:nvPr>
        </p:nvSpPr>
        <p:spPr>
          <a:xfrm>
            <a:off x="7617296" y="6448251"/>
            <a:ext cx="2311400" cy="365125"/>
          </a:xfrm>
        </p:spPr>
        <p:txBody>
          <a:bodyPr vert="horz" lIns="91440" tIns="45720" rIns="91440" bIns="45720" rtlCol="0" anchor="ctr"/>
          <a:lstStyle/>
          <a:p>
            <a:fld id="{32927FFD-3D24-4EC2-AEC8-E83A8D96C0AC}" type="slidenum">
              <a:rPr lang="ja-JP" altLang="en-US" sz="1800">
                <a:solidFill>
                  <a:schemeClr val="tx1"/>
                </a:solidFill>
              </a:rPr>
              <a:pPr/>
              <a:t>24</a:t>
            </a:fld>
            <a:endParaRPr lang="ja-JP" altLang="en-US" sz="1800" dirty="0">
              <a:solidFill>
                <a:schemeClr val="tx1"/>
              </a:solidFill>
            </a:endParaRPr>
          </a:p>
        </p:txBody>
      </p:sp>
      <p:sp>
        <p:nvSpPr>
          <p:cNvPr id="12" name="正方形/長方形 11"/>
          <p:cNvSpPr/>
          <p:nvPr/>
        </p:nvSpPr>
        <p:spPr>
          <a:xfrm>
            <a:off x="186190" y="5550898"/>
            <a:ext cx="7992888" cy="1219821"/>
          </a:xfrm>
          <a:prstGeom prst="rect">
            <a:avLst/>
          </a:prstGeom>
        </p:spPr>
        <p:txBody>
          <a:bodyPr wrap="square">
            <a:spAutoFit/>
          </a:bodyPr>
          <a:lstStyle/>
          <a:p>
            <a:pPr lvl="0">
              <a:lnSpc>
                <a:spcPct val="110000"/>
              </a:lnSpc>
              <a:spcBef>
                <a:spcPts val="800"/>
              </a:spcBef>
              <a:defRPr/>
            </a:pPr>
            <a:r>
              <a:rPr lang="ja-JP" altLang="en-US" sz="1700" b="1" kern="0" dirty="0">
                <a:solidFill>
                  <a:srgbClr val="DB4D6D"/>
                </a:solidFill>
                <a:latin typeface="メイリオ" panose="020B0604030504040204" pitchFamily="50" charset="-128"/>
                <a:ea typeface="メイリオ" panose="020B0604030504040204" pitchFamily="50" charset="-128"/>
              </a:rPr>
              <a:t>■両立支援のひろば（厚生労働省運営のウェブサイト</a:t>
            </a:r>
            <a:r>
              <a:rPr lang="ja-JP" altLang="en-US" sz="1700" b="1" kern="0" dirty="0" smtClean="0">
                <a:solidFill>
                  <a:srgbClr val="DB4D6D"/>
                </a:solidFill>
                <a:latin typeface="メイリオ" panose="020B0604030504040204" pitchFamily="50" charset="-128"/>
                <a:ea typeface="メイリオ" panose="020B0604030504040204" pitchFamily="50" charset="-128"/>
              </a:rPr>
              <a:t>）</a:t>
            </a:r>
            <a:endParaRPr lang="en-US" altLang="ja-JP" sz="1700" b="1" kern="0" dirty="0" smtClean="0">
              <a:solidFill>
                <a:srgbClr val="DB4D6D"/>
              </a:solidFill>
              <a:latin typeface="メイリオ" panose="020B0604030504040204" pitchFamily="50" charset="-128"/>
              <a:ea typeface="メイリオ" panose="020B0604030504040204" pitchFamily="50" charset="-128"/>
            </a:endParaRPr>
          </a:p>
          <a:p>
            <a:pPr lvl="0">
              <a:lnSpc>
                <a:spcPct val="110000"/>
              </a:lnSpc>
              <a:spcBef>
                <a:spcPts val="800"/>
              </a:spcBef>
              <a:defRPr/>
            </a:pPr>
            <a:r>
              <a:rPr lang="ja-JP" altLang="en-US" sz="1300" kern="0" dirty="0">
                <a:solidFill>
                  <a:prstClr val="black"/>
                </a:solidFill>
                <a:latin typeface="メイリオ" panose="020B0604030504040204" pitchFamily="50" charset="-128"/>
                <a:ea typeface="メイリオ" panose="020B0604030504040204" pitchFamily="50" charset="-128"/>
              </a:rPr>
              <a:t>　　</a:t>
            </a:r>
            <a:r>
              <a:rPr lang="ja-JP" altLang="en-US" sz="1300" kern="0" dirty="0">
                <a:latin typeface="メイリオ" panose="020B0604030504040204" pitchFamily="50" charset="-128"/>
                <a:ea typeface="メイリオ" panose="020B0604030504040204" pitchFamily="50" charset="-128"/>
              </a:rPr>
              <a:t>両立支援に取り組む企業の事例検索や自社の両立支援の取組状況の診断等が行えます。</a:t>
            </a:r>
            <a:endParaRPr lang="en-US" altLang="ja-JP" sz="1300" kern="0" dirty="0">
              <a:latin typeface="メイリオ" panose="020B0604030504040204" pitchFamily="50" charset="-128"/>
              <a:ea typeface="メイリオ" panose="020B0604030504040204" pitchFamily="50" charset="-128"/>
            </a:endParaRPr>
          </a:p>
          <a:p>
            <a:pPr lvl="0">
              <a:lnSpc>
                <a:spcPct val="110000"/>
              </a:lnSpc>
              <a:defRPr/>
            </a:pPr>
            <a:r>
              <a:rPr lang="ja-JP" altLang="en-US" sz="1300" kern="0" dirty="0">
                <a:latin typeface="メイリオ" panose="020B0604030504040204" pitchFamily="50" charset="-128"/>
                <a:ea typeface="メイリオ" panose="020B0604030504040204" pitchFamily="50" charset="-128"/>
              </a:rPr>
              <a:t>　　</a:t>
            </a:r>
            <a:r>
              <a:rPr lang="ja-JP" altLang="en-US" sz="1300" kern="0" dirty="0" smtClean="0">
                <a:latin typeface="メイリオ" panose="020B0604030504040204" pitchFamily="50" charset="-128"/>
                <a:ea typeface="メイリオ" panose="020B0604030504040204" pitchFamily="50" charset="-128"/>
              </a:rPr>
              <a:t>育児</a:t>
            </a:r>
            <a:r>
              <a:rPr lang="ja-JP" altLang="en-US" sz="1300" kern="0" dirty="0">
                <a:latin typeface="メイリオ" panose="020B0604030504040204" pitchFamily="50" charset="-128"/>
                <a:ea typeface="メイリオ" panose="020B0604030504040204" pitchFamily="50" charset="-128"/>
              </a:rPr>
              <a:t>休業取得率の公表も行えるように</a:t>
            </a:r>
            <a:r>
              <a:rPr lang="ja-JP" altLang="en-US" sz="1300" kern="0" dirty="0" smtClean="0">
                <a:latin typeface="メイリオ" panose="020B0604030504040204" pitchFamily="50" charset="-128"/>
                <a:ea typeface="メイリオ" panose="020B0604030504040204" pitchFamily="50" charset="-128"/>
              </a:rPr>
              <a:t>改修する予定です（</a:t>
            </a:r>
            <a:r>
              <a:rPr lang="ja-JP" altLang="en-US" sz="1300" kern="0" dirty="0">
                <a:latin typeface="メイリオ" panose="020B0604030504040204" pitchFamily="50" charset="-128"/>
                <a:ea typeface="メイリオ" panose="020B0604030504040204" pitchFamily="50" charset="-128"/>
              </a:rPr>
              <a:t>令和３年度末予定）。　</a:t>
            </a:r>
            <a:endParaRPr lang="en-US" altLang="ja-JP" sz="1300" kern="0" dirty="0">
              <a:latin typeface="メイリオ" panose="020B0604030504040204" pitchFamily="50" charset="-128"/>
              <a:ea typeface="メイリオ" panose="020B0604030504040204" pitchFamily="50" charset="-128"/>
            </a:endParaRPr>
          </a:p>
          <a:p>
            <a:pPr lvl="0">
              <a:lnSpc>
                <a:spcPct val="110000"/>
              </a:lnSpc>
              <a:spcBef>
                <a:spcPts val="600"/>
              </a:spcBef>
              <a:defRPr/>
            </a:pPr>
            <a:r>
              <a:rPr lang="ja-JP" altLang="en-US" sz="1300" kern="0" dirty="0">
                <a:latin typeface="メイリオ" panose="020B0604030504040204" pitchFamily="50" charset="-128"/>
                <a:ea typeface="メイリオ" panose="020B0604030504040204" pitchFamily="50" charset="-128"/>
              </a:rPr>
              <a:t>　　</a:t>
            </a:r>
            <a:r>
              <a:rPr lang="ja-JP" altLang="en-US" sz="1300" b="1" kern="0" dirty="0" smtClean="0">
                <a:latin typeface="メイリオ" panose="020B0604030504040204" pitchFamily="50" charset="-128"/>
                <a:ea typeface="メイリオ" panose="020B0604030504040204" pitchFamily="50" charset="-128"/>
              </a:rPr>
              <a:t>両立</a:t>
            </a:r>
            <a:r>
              <a:rPr lang="ja-JP" altLang="en-US" sz="1300" b="1" kern="0" dirty="0">
                <a:latin typeface="メイリオ" panose="020B0604030504040204" pitchFamily="50" charset="-128"/>
                <a:ea typeface="メイリオ" panose="020B0604030504040204" pitchFamily="50" charset="-128"/>
              </a:rPr>
              <a:t>支援のひろば</a:t>
            </a:r>
            <a:r>
              <a:rPr lang="ja-JP" altLang="en-US" sz="1300" kern="0" dirty="0">
                <a:latin typeface="メイリオ" panose="020B0604030504040204" pitchFamily="50" charset="-128"/>
                <a:ea typeface="メイリオ" panose="020B0604030504040204" pitchFamily="50" charset="-128"/>
              </a:rPr>
              <a:t>　</a:t>
            </a:r>
            <a:r>
              <a:rPr lang="ja-JP" altLang="en-US" sz="1300" kern="0" dirty="0">
                <a:solidFill>
                  <a:prstClr val="black"/>
                </a:solidFill>
                <a:latin typeface="メイリオ" panose="020B0604030504040204" pitchFamily="50" charset="-128"/>
                <a:ea typeface="メイリオ" panose="020B0604030504040204" pitchFamily="50" charset="-128"/>
              </a:rPr>
              <a:t>　　</a:t>
            </a:r>
            <a:r>
              <a:rPr lang="en-US" altLang="ja-JP" sz="1300" kern="0" dirty="0">
                <a:solidFill>
                  <a:prstClr val="black"/>
                </a:solidFill>
                <a:latin typeface="メイリオ" panose="020B0604030504040204" pitchFamily="50" charset="-128"/>
                <a:ea typeface="メイリオ" panose="020B0604030504040204" pitchFamily="50" charset="-128"/>
                <a:hlinkClick r:id="rId2"/>
              </a:rPr>
              <a:t>https://ryouritsu.mhlw.go.jp/</a:t>
            </a:r>
            <a:endParaRPr lang="en-US" altLang="ja-JP" sz="1300" kern="0" dirty="0">
              <a:solidFill>
                <a:prstClr val="black"/>
              </a:solidFill>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3"/>
          <a:stretch>
            <a:fillRect/>
          </a:stretch>
        </p:blipFill>
        <p:spPr>
          <a:xfrm>
            <a:off x="7113240" y="6058053"/>
            <a:ext cx="755323" cy="755323"/>
          </a:xfrm>
          <a:prstGeom prst="rect">
            <a:avLst/>
          </a:prstGeom>
        </p:spPr>
      </p:pic>
      <p:sp>
        <p:nvSpPr>
          <p:cNvPr id="14" name="正方形/長方形 13"/>
          <p:cNvSpPr/>
          <p:nvPr/>
        </p:nvSpPr>
        <p:spPr>
          <a:xfrm>
            <a:off x="293806" y="706874"/>
            <a:ext cx="9674413" cy="4730526"/>
          </a:xfrm>
          <a:prstGeom prst="rect">
            <a:avLst/>
          </a:prstGeom>
        </p:spPr>
        <p:txBody>
          <a:bodyPr wrap="square">
            <a:spAutoFit/>
          </a:bodyPr>
          <a:lstStyle/>
          <a:p>
            <a:pPr marL="265113" indent="-265113" defTabSz="844083">
              <a:lnSpc>
                <a:spcPct val="110000"/>
              </a:lnSpc>
              <a:defRPr/>
            </a:pPr>
            <a:r>
              <a:rPr lang="ja-JP" altLang="en-US" sz="1300" dirty="0" smtClean="0">
                <a:latin typeface="メイリオ" panose="020B0604030504040204" pitchFamily="50" charset="-128"/>
                <a:ea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rPr>
              <a:t>　</a:t>
            </a:r>
            <a:r>
              <a:rPr lang="ja-JP" altLang="en-US" sz="1300" b="1" dirty="0">
                <a:latin typeface="メイリオ" panose="020B0604030504040204" pitchFamily="50" charset="-128"/>
                <a:ea typeface="メイリオ" panose="020B0604030504040204" pitchFamily="50" charset="-128"/>
              </a:rPr>
              <a:t>「常時雇用する労働者」</a:t>
            </a:r>
            <a:r>
              <a:rPr lang="ja-JP" altLang="en-US" sz="1300" dirty="0">
                <a:latin typeface="メイリオ" panose="020B0604030504040204" pitchFamily="50" charset="-128"/>
                <a:ea typeface="メイリオ" panose="020B0604030504040204" pitchFamily="50" charset="-128"/>
              </a:rPr>
              <a:t>とは、</a:t>
            </a:r>
            <a:r>
              <a:rPr lang="ja-JP" altLang="en-US" sz="1300" b="1" dirty="0">
                <a:latin typeface="メイリオ" panose="020B0604030504040204" pitchFamily="50" charset="-128"/>
                <a:ea typeface="メイリオ" panose="020B0604030504040204" pitchFamily="50" charset="-128"/>
              </a:rPr>
              <a:t>雇用契約の形態を問わず</a:t>
            </a:r>
            <a:r>
              <a:rPr lang="ja-JP" altLang="en-US" sz="1300" dirty="0">
                <a:latin typeface="メイリオ" panose="020B0604030504040204" pitchFamily="50" charset="-128"/>
                <a:ea typeface="メイリオ" panose="020B0604030504040204" pitchFamily="50" charset="-128"/>
              </a:rPr>
              <a:t>、</a:t>
            </a:r>
            <a:r>
              <a:rPr lang="ja-JP" altLang="en-US" sz="1300" b="1" dirty="0">
                <a:latin typeface="メイリオ" panose="020B0604030504040204" pitchFamily="50" charset="-128"/>
                <a:ea typeface="メイリオ" panose="020B0604030504040204" pitchFamily="50" charset="-128"/>
              </a:rPr>
              <a:t>事実上期間の定めなく雇用されている労働者</a:t>
            </a:r>
            <a:r>
              <a:rPr lang="ja-JP" altLang="en-US" sz="1300" dirty="0">
                <a:latin typeface="メイリオ" panose="020B0604030504040204" pitchFamily="50" charset="-128"/>
                <a:ea typeface="メイリオ" panose="020B0604030504040204" pitchFamily="50" charset="-128"/>
              </a:rPr>
              <a:t>を指すものであり、次のような者は常時雇用する労働者と</a:t>
            </a:r>
            <a:r>
              <a:rPr lang="ja-JP" altLang="en-US" sz="1300" dirty="0" smtClean="0">
                <a:latin typeface="メイリオ" panose="020B0604030504040204" pitchFamily="50" charset="-128"/>
                <a:ea typeface="メイリオ" panose="020B0604030504040204" pitchFamily="50" charset="-128"/>
              </a:rPr>
              <a:t>なります。</a:t>
            </a:r>
            <a:endParaRPr lang="en-US" altLang="ja-JP" sz="1300" dirty="0" smtClean="0">
              <a:latin typeface="メイリオ" panose="020B0604030504040204" pitchFamily="50" charset="-128"/>
              <a:ea typeface="メイリオ" panose="020B0604030504040204" pitchFamily="50" charset="-128"/>
            </a:endParaRPr>
          </a:p>
          <a:p>
            <a:pPr marL="265113" indent="-265113" defTabSz="844083">
              <a:lnSpc>
                <a:spcPct val="110000"/>
              </a:lnSpc>
              <a:defRPr/>
            </a:pPr>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期間の定めなく雇用されている者</a:t>
            </a:r>
          </a:p>
          <a:p>
            <a:pPr marL="539750" indent="-539750" defTabSz="844083">
              <a:lnSpc>
                <a:spcPct val="110000"/>
              </a:lnSpc>
              <a:defRPr/>
            </a:pPr>
            <a:r>
              <a:rPr lang="ja-JP" altLang="en-US" sz="1200" dirty="0" smtClean="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　一定の期間を定めて雇用されている者又は日々雇用される者であってその雇用期間が反復更新されて</a:t>
            </a:r>
            <a:r>
              <a:rPr lang="ja-JP" altLang="en-US" sz="1200" dirty="0" smtClean="0">
                <a:latin typeface="メイリオ" panose="020B0604030504040204" pitchFamily="50" charset="-128"/>
                <a:ea typeface="メイリオ" panose="020B0604030504040204" pitchFamily="50" charset="-128"/>
              </a:rPr>
              <a:t>事実上</a:t>
            </a:r>
            <a:r>
              <a:rPr lang="ja-JP" altLang="en-US" sz="1200" dirty="0">
                <a:latin typeface="メイリオ" panose="020B0604030504040204" pitchFamily="50" charset="-128"/>
                <a:ea typeface="メイリオ" panose="020B0604030504040204" pitchFamily="50" charset="-128"/>
              </a:rPr>
              <a:t>期間の定めなく雇用されている者</a:t>
            </a:r>
            <a:r>
              <a:rPr lang="ja-JP" altLang="en-US" sz="1200" dirty="0" smtClean="0">
                <a:latin typeface="メイリオ" panose="020B0604030504040204" pitchFamily="50" charset="-128"/>
                <a:ea typeface="メイリオ" panose="020B0604030504040204" pitchFamily="50" charset="-128"/>
              </a:rPr>
              <a:t>と</a:t>
            </a:r>
            <a:r>
              <a:rPr lang="ja-JP" altLang="en-US" sz="1200" dirty="0">
                <a:latin typeface="メイリオ" panose="020B0604030504040204" pitchFamily="50" charset="-128"/>
                <a:ea typeface="メイリオ" panose="020B0604030504040204" pitchFamily="50" charset="-128"/>
              </a:rPr>
              <a:t>同等と認められる者。すなわち、過去１年以上の期間について引き続き雇用されている者又は雇入れの時から１年以上引き続き雇用されると見込まれる者</a:t>
            </a:r>
          </a:p>
          <a:p>
            <a:pPr marL="265113" indent="-265113" defTabSz="844083">
              <a:lnSpc>
                <a:spcPct val="110000"/>
              </a:lnSpc>
              <a:defRPr/>
            </a:pPr>
            <a:endParaRPr lang="en-US" altLang="ja-JP" sz="800" dirty="0" smtClean="0">
              <a:latin typeface="メイリオ" panose="020B0604030504040204" pitchFamily="50" charset="-128"/>
              <a:ea typeface="メイリオ" panose="020B0604030504040204" pitchFamily="50" charset="-128"/>
            </a:endParaRPr>
          </a:p>
          <a:p>
            <a:pPr marL="265113" indent="-265113" defTabSz="844083">
              <a:lnSpc>
                <a:spcPct val="110000"/>
              </a:lnSpc>
              <a:defRPr/>
            </a:pPr>
            <a:r>
              <a:rPr lang="ja-JP" altLang="en-US" sz="1300" dirty="0" smtClean="0">
                <a:latin typeface="メイリオ" panose="020B0604030504040204" pitchFamily="50" charset="-128"/>
                <a:ea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rPr>
              <a:t>「インターネットの</a:t>
            </a:r>
            <a:r>
              <a:rPr lang="ja-JP" altLang="en-US" sz="1300" dirty="0">
                <a:latin typeface="メイリオ" panose="020B0604030504040204" pitchFamily="50" charset="-128"/>
                <a:ea typeface="メイリオ" panose="020B0604030504040204" pitchFamily="50" charset="-128"/>
              </a:rPr>
              <a:t>利用</a:t>
            </a:r>
            <a:r>
              <a:rPr lang="ja-JP" altLang="en-US" sz="1300" dirty="0" smtClean="0">
                <a:latin typeface="メイリオ" panose="020B0604030504040204" pitchFamily="50" charset="-128"/>
                <a:ea typeface="メイリオ" panose="020B0604030504040204" pitchFamily="50" charset="-128"/>
              </a:rPr>
              <a:t>」とは、</a:t>
            </a:r>
            <a:r>
              <a:rPr lang="ja-JP" altLang="en-US" sz="1300" b="1" dirty="0">
                <a:latin typeface="メイリオ" panose="020B0604030504040204" pitchFamily="50" charset="-128"/>
                <a:ea typeface="メイリオ" panose="020B0604030504040204" pitchFamily="50" charset="-128"/>
              </a:rPr>
              <a:t>自社の</a:t>
            </a:r>
            <a:r>
              <a:rPr lang="ja-JP" altLang="en-US" sz="1300" b="1" dirty="0" smtClean="0">
                <a:latin typeface="メイリオ" panose="020B0604030504040204" pitchFamily="50" charset="-128"/>
                <a:ea typeface="メイリオ" panose="020B0604030504040204" pitchFamily="50" charset="-128"/>
              </a:rPr>
              <a:t>ホームページや</a:t>
            </a:r>
            <a:r>
              <a:rPr lang="en-US" altLang="ja-JP" sz="1300" b="1" dirty="0" smtClean="0">
                <a:latin typeface="メイリオ" panose="020B0604030504040204" pitchFamily="50" charset="-128"/>
                <a:ea typeface="メイリオ" panose="020B0604030504040204" pitchFamily="50" charset="-128"/>
              </a:rPr>
              <a:t>『</a:t>
            </a:r>
            <a:r>
              <a:rPr lang="ja-JP" altLang="en-US" sz="1300" b="1" dirty="0" smtClean="0">
                <a:latin typeface="メイリオ" panose="020B0604030504040204" pitchFamily="50" charset="-128"/>
                <a:ea typeface="メイリオ" panose="020B0604030504040204" pitchFamily="50" charset="-128"/>
              </a:rPr>
              <a:t>両立</a:t>
            </a:r>
            <a:r>
              <a:rPr lang="ja-JP" altLang="en-US" sz="1300" b="1" dirty="0">
                <a:latin typeface="メイリオ" panose="020B0604030504040204" pitchFamily="50" charset="-128"/>
                <a:ea typeface="メイリオ" panose="020B0604030504040204" pitchFamily="50" charset="-128"/>
              </a:rPr>
              <a:t>支援の</a:t>
            </a:r>
            <a:r>
              <a:rPr lang="ja-JP" altLang="en-US" sz="1300" b="1" dirty="0" smtClean="0">
                <a:latin typeface="メイリオ" panose="020B0604030504040204" pitchFamily="50" charset="-128"/>
                <a:ea typeface="メイリオ" panose="020B0604030504040204" pitchFamily="50" charset="-128"/>
              </a:rPr>
              <a:t>ひろば</a:t>
            </a:r>
            <a:r>
              <a:rPr lang="en-US" altLang="ja-JP" sz="1300" b="1" dirty="0" smtClean="0">
                <a:latin typeface="メイリオ" panose="020B0604030504040204" pitchFamily="50" charset="-128"/>
                <a:ea typeface="メイリオ" panose="020B0604030504040204" pitchFamily="50" charset="-128"/>
              </a:rPr>
              <a:t>』</a:t>
            </a:r>
            <a:r>
              <a:rPr lang="ja-JP" altLang="en-US" sz="1300" dirty="0" smtClean="0">
                <a:latin typeface="メイリオ" panose="020B0604030504040204" pitchFamily="50" charset="-128"/>
                <a:ea typeface="メイリオ" panose="020B0604030504040204" pitchFamily="50" charset="-128"/>
              </a:rPr>
              <a:t>（詳細</a:t>
            </a:r>
            <a:r>
              <a:rPr lang="ja-JP" altLang="en-US" sz="1300" smtClean="0">
                <a:latin typeface="メイリオ" panose="020B0604030504040204" pitchFamily="50" charset="-128"/>
                <a:ea typeface="メイリオ" panose="020B0604030504040204" pitchFamily="50" charset="-128"/>
              </a:rPr>
              <a:t>下記）の</a:t>
            </a:r>
            <a:r>
              <a:rPr lang="ja-JP" altLang="en-US" sz="1300" dirty="0">
                <a:latin typeface="メイリオ" panose="020B0604030504040204" pitchFamily="50" charset="-128"/>
                <a:ea typeface="メイリオ" panose="020B0604030504040204" pitchFamily="50" charset="-128"/>
              </a:rPr>
              <a:t>利用</a:t>
            </a:r>
            <a:r>
              <a:rPr lang="ja-JP" altLang="en-US" sz="1300" dirty="0" smtClean="0">
                <a:latin typeface="メイリオ" panose="020B0604030504040204" pitchFamily="50" charset="-128"/>
                <a:ea typeface="メイリオ" panose="020B0604030504040204" pitchFamily="50" charset="-128"/>
              </a:rPr>
              <a:t>等を指します。</a:t>
            </a:r>
            <a:r>
              <a:rPr lang="ja-JP" altLang="en-US" sz="1300" dirty="0">
                <a:latin typeface="メイリオ" panose="020B0604030504040204" pitchFamily="50" charset="-128"/>
                <a:ea typeface="メイリオ" panose="020B0604030504040204" pitchFamily="50" charset="-128"/>
              </a:rPr>
              <a:t>　</a:t>
            </a:r>
            <a:endParaRPr lang="en-US" altLang="ja-JP" sz="1300" dirty="0" smtClean="0">
              <a:latin typeface="メイリオ" panose="020B0604030504040204" pitchFamily="50" charset="-128"/>
              <a:ea typeface="メイリオ" panose="020B0604030504040204" pitchFamily="50" charset="-128"/>
            </a:endParaRPr>
          </a:p>
          <a:p>
            <a:pPr marL="265113" indent="-265113" defTabSz="844083">
              <a:lnSpc>
                <a:spcPct val="110000"/>
              </a:lnSpc>
              <a:defRPr/>
            </a:pPr>
            <a:endParaRPr lang="en-US" altLang="ja-JP" sz="800" dirty="0">
              <a:latin typeface="メイリオ" panose="020B0604030504040204" pitchFamily="50" charset="-128"/>
              <a:ea typeface="メイリオ" panose="020B0604030504040204" pitchFamily="50" charset="-128"/>
            </a:endParaRPr>
          </a:p>
          <a:p>
            <a:pPr marL="265113" indent="-265113" defTabSz="844083">
              <a:lnSpc>
                <a:spcPct val="110000"/>
              </a:lnSpc>
              <a:defRPr/>
            </a:pPr>
            <a:r>
              <a:rPr lang="ja-JP" altLang="en-US" sz="1300" dirty="0">
                <a:latin typeface="メイリオ" panose="020B0604030504040204" pitchFamily="50" charset="-128"/>
                <a:ea typeface="メイリオ" panose="020B0604030504040204" pitchFamily="50" charset="-128"/>
              </a:rPr>
              <a:t>○　「育児休業等」について</a:t>
            </a:r>
            <a:r>
              <a:rPr lang="ja-JP" altLang="en-US" sz="1300" dirty="0" smtClean="0">
                <a:latin typeface="メイリオ" panose="020B0604030504040204" pitchFamily="50" charset="-128"/>
                <a:ea typeface="メイリオ" panose="020B0604030504040204" pitchFamily="50" charset="-128"/>
              </a:rPr>
              <a:t>、産後パパ育休と</a:t>
            </a:r>
            <a:r>
              <a:rPr lang="ja-JP" altLang="en-US" sz="1300" dirty="0">
                <a:latin typeface="メイリオ" panose="020B0604030504040204" pitchFamily="50" charset="-128"/>
                <a:ea typeface="メイリオ" panose="020B0604030504040204" pitchFamily="50" charset="-128"/>
              </a:rPr>
              <a:t>それ以外の育児休業等について</a:t>
            </a:r>
            <a:r>
              <a:rPr lang="ja-JP" altLang="en-US" sz="1300" b="1" dirty="0">
                <a:latin typeface="メイリオ" panose="020B0604030504040204" pitchFamily="50" charset="-128"/>
                <a:ea typeface="メイリオ" panose="020B0604030504040204" pitchFamily="50" charset="-128"/>
              </a:rPr>
              <a:t>分けて割合を計算する必要はなく</a:t>
            </a:r>
            <a:r>
              <a:rPr lang="ja-JP" altLang="en-US" sz="1300" dirty="0" smtClean="0">
                <a:latin typeface="メイリオ" panose="020B0604030504040204" pitchFamily="50" charset="-128"/>
                <a:ea typeface="メイリオ" panose="020B0604030504040204" pitchFamily="50" charset="-128"/>
              </a:rPr>
              <a:t>、産後パパ育休も</a:t>
            </a:r>
            <a:r>
              <a:rPr lang="ja-JP" altLang="en-US" sz="1300" dirty="0">
                <a:latin typeface="メイリオ" panose="020B0604030504040204" pitchFamily="50" charset="-128"/>
                <a:ea typeface="メイリオ" panose="020B0604030504040204" pitchFamily="50" charset="-128"/>
              </a:rPr>
              <a:t>含めた育児休業等の取得者数について計算</a:t>
            </a:r>
            <a:r>
              <a:rPr lang="ja-JP" altLang="en-US" sz="1300" dirty="0" smtClean="0">
                <a:latin typeface="メイリオ" panose="020B0604030504040204" pitchFamily="50" charset="-128"/>
                <a:ea typeface="メイリオ" panose="020B0604030504040204" pitchFamily="50" charset="-128"/>
              </a:rPr>
              <a:t>すればよいものです。</a:t>
            </a:r>
            <a:endParaRPr lang="en-US" altLang="ja-JP" sz="1300" dirty="0" smtClean="0">
              <a:latin typeface="メイリオ" panose="020B0604030504040204" pitchFamily="50" charset="-128"/>
              <a:ea typeface="メイリオ" panose="020B0604030504040204" pitchFamily="50" charset="-128"/>
            </a:endParaRPr>
          </a:p>
          <a:p>
            <a:pPr marL="265113" indent="-265113" defTabSz="844083">
              <a:lnSpc>
                <a:spcPct val="110000"/>
              </a:lnSpc>
              <a:defRPr/>
            </a:pPr>
            <a:endParaRPr lang="en-US" altLang="ja-JP" sz="800" dirty="0">
              <a:latin typeface="メイリオ" panose="020B0604030504040204" pitchFamily="50" charset="-128"/>
              <a:ea typeface="メイリオ" panose="020B0604030504040204" pitchFamily="50" charset="-128"/>
            </a:endParaRPr>
          </a:p>
          <a:p>
            <a:pPr marL="265113" indent="-265113" defTabSz="844083">
              <a:lnSpc>
                <a:spcPct val="110000"/>
              </a:lnSpc>
              <a:defRPr/>
            </a:pPr>
            <a:r>
              <a:rPr lang="ja-JP" altLang="en-US" sz="1300" dirty="0" smtClean="0">
                <a:latin typeface="メイリオ" panose="020B0604030504040204" pitchFamily="50" charset="-128"/>
                <a:ea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rPr>
              <a:t>　公表に当たって</a:t>
            </a:r>
            <a:r>
              <a:rPr lang="ja-JP" altLang="en-US" sz="1300" dirty="0" smtClean="0">
                <a:latin typeface="メイリオ" panose="020B0604030504040204" pitchFamily="50" charset="-128"/>
                <a:ea typeface="メイリオ" panose="020B0604030504040204" pitchFamily="50" charset="-128"/>
              </a:rPr>
              <a:t>は、</a:t>
            </a:r>
            <a:r>
              <a:rPr lang="ja-JP" altLang="en-US" sz="1300" b="1" dirty="0" smtClean="0">
                <a:latin typeface="メイリオ" panose="020B0604030504040204" pitchFamily="50" charset="-128"/>
                <a:ea typeface="メイリオ" panose="020B0604030504040204" pitchFamily="50" charset="-128"/>
              </a:rPr>
              <a:t>公表</a:t>
            </a:r>
            <a:r>
              <a:rPr lang="ja-JP" altLang="en-US" sz="1300" b="1" dirty="0">
                <a:latin typeface="メイリオ" panose="020B0604030504040204" pitchFamily="50" charset="-128"/>
                <a:ea typeface="メイリオ" panose="020B0604030504040204" pitchFamily="50" charset="-128"/>
              </a:rPr>
              <a:t>する割合と</a:t>
            </a:r>
            <a:r>
              <a:rPr lang="ja-JP" altLang="en-US" sz="1300" b="1" dirty="0" smtClean="0">
                <a:latin typeface="メイリオ" panose="020B0604030504040204" pitchFamily="50" charset="-128"/>
                <a:ea typeface="メイリオ" panose="020B0604030504040204" pitchFamily="50" charset="-128"/>
              </a:rPr>
              <a:t>あわせて、以下も明示</a:t>
            </a:r>
            <a:r>
              <a:rPr lang="ja-JP" altLang="en-US" sz="1300" dirty="0" smtClean="0">
                <a:latin typeface="メイリオ" panose="020B0604030504040204" pitchFamily="50" charset="-128"/>
                <a:ea typeface="メイリオ" panose="020B0604030504040204" pitchFamily="50" charset="-128"/>
              </a:rPr>
              <a:t>してください。</a:t>
            </a:r>
            <a:endParaRPr lang="en-US" altLang="ja-JP" sz="1300" dirty="0" smtClean="0">
              <a:latin typeface="メイリオ" panose="020B0604030504040204" pitchFamily="50" charset="-128"/>
              <a:ea typeface="メイリオ" panose="020B0604030504040204" pitchFamily="50" charset="-128"/>
            </a:endParaRPr>
          </a:p>
          <a:p>
            <a:pPr marL="92075" indent="-92075" defTabSz="844083">
              <a:lnSpc>
                <a:spcPct val="110000"/>
              </a:lnSpc>
              <a:defRPr/>
            </a:pPr>
            <a:r>
              <a:rPr lang="ja-JP" altLang="en-US" sz="1200" dirty="0" smtClean="0">
                <a:latin typeface="メイリオ" panose="020B0604030504040204" pitchFamily="50" charset="-128"/>
                <a:ea typeface="メイリオ" panose="020B0604030504040204" pitchFamily="50" charset="-128"/>
              </a:rPr>
              <a:t>　　・　当該</a:t>
            </a:r>
            <a:r>
              <a:rPr lang="ja-JP" altLang="en-US" sz="1200" dirty="0">
                <a:latin typeface="メイリオ" panose="020B0604030504040204" pitchFamily="50" charset="-128"/>
                <a:ea typeface="メイリオ" panose="020B0604030504040204" pitchFamily="50" charset="-128"/>
              </a:rPr>
              <a:t>割合の</a:t>
            </a:r>
            <a:r>
              <a:rPr lang="ja-JP" altLang="en-US" sz="1200" b="1" dirty="0">
                <a:latin typeface="メイリオ" panose="020B0604030504040204" pitchFamily="50" charset="-128"/>
                <a:ea typeface="メイリオ" panose="020B0604030504040204" pitchFamily="50" charset="-128"/>
              </a:rPr>
              <a:t>算定期間である公表前事業年度の</a:t>
            </a:r>
            <a:r>
              <a:rPr lang="ja-JP" altLang="en-US" sz="1200" b="1" dirty="0" smtClean="0">
                <a:latin typeface="メイリオ" panose="020B0604030504040204" pitchFamily="50" charset="-128"/>
                <a:ea typeface="メイリオ" panose="020B0604030504040204" pitchFamily="50" charset="-128"/>
              </a:rPr>
              <a:t>期間</a:t>
            </a:r>
            <a:endParaRPr lang="en-US" altLang="ja-JP" sz="1200" b="1" dirty="0" smtClean="0">
              <a:latin typeface="メイリオ" panose="020B0604030504040204" pitchFamily="50" charset="-128"/>
              <a:ea typeface="メイリオ" panose="020B0604030504040204" pitchFamily="50" charset="-128"/>
            </a:endParaRPr>
          </a:p>
          <a:p>
            <a:pPr marL="630238" indent="-630238" defTabSz="844083">
              <a:lnSpc>
                <a:spcPct val="110000"/>
              </a:lnSpc>
              <a:defRPr/>
            </a:pPr>
            <a:r>
              <a:rPr lang="ja-JP" altLang="en-US" sz="1200" dirty="0" smtClean="0">
                <a:latin typeface="メイリオ" panose="020B0604030504040204" pitchFamily="50" charset="-128"/>
                <a:ea typeface="メイリオ" panose="020B0604030504040204" pitchFamily="50" charset="-128"/>
              </a:rPr>
              <a:t>　　・　前ページ</a:t>
            </a:r>
            <a:r>
              <a:rPr lang="ja-JP" altLang="en-US" sz="1200" dirty="0">
                <a:latin typeface="メイリオ" panose="020B0604030504040204" pitchFamily="50" charset="-128"/>
                <a:ea typeface="メイリオ" panose="020B0604030504040204" pitchFamily="50" charset="-128"/>
              </a:rPr>
              <a:t>①（育児休業等の取得割合）</a:t>
            </a:r>
            <a:r>
              <a:rPr lang="ja-JP" altLang="en-US" sz="1200" dirty="0" smtClean="0">
                <a:latin typeface="メイリオ" panose="020B0604030504040204" pitchFamily="50" charset="-128"/>
                <a:ea typeface="メイリオ" panose="020B0604030504040204" pitchFamily="50" charset="-128"/>
              </a:rPr>
              <a:t>又は</a:t>
            </a:r>
            <a:r>
              <a:rPr lang="ja-JP" altLang="en-US" sz="1200" dirty="0">
                <a:latin typeface="メイリオ" panose="020B0604030504040204" pitchFamily="50" charset="-128"/>
                <a:ea typeface="メイリオ" panose="020B0604030504040204" pitchFamily="50" charset="-128"/>
              </a:rPr>
              <a:t>②（育児休業等と育児目的休暇の取得</a:t>
            </a:r>
            <a:r>
              <a:rPr lang="ja-JP" altLang="en-US" sz="1200" dirty="0" smtClean="0">
                <a:latin typeface="メイリオ" panose="020B0604030504040204" pitchFamily="50" charset="-128"/>
                <a:ea typeface="メイリオ" panose="020B0604030504040204" pitchFamily="50" charset="-128"/>
              </a:rPr>
              <a:t>割合）</a:t>
            </a:r>
            <a:r>
              <a:rPr lang="ja-JP" altLang="en-US" sz="1200" b="1" dirty="0" smtClean="0">
                <a:latin typeface="メイリオ" panose="020B0604030504040204" pitchFamily="50" charset="-128"/>
                <a:ea typeface="メイリオ" panose="020B0604030504040204" pitchFamily="50" charset="-128"/>
              </a:rPr>
              <a:t>いずれ</a:t>
            </a:r>
            <a:r>
              <a:rPr lang="ja-JP" altLang="en-US" sz="1200" b="1" dirty="0">
                <a:latin typeface="メイリオ" panose="020B0604030504040204" pitchFamily="50" charset="-128"/>
                <a:ea typeface="メイリオ" panose="020B0604030504040204" pitchFamily="50" charset="-128"/>
              </a:rPr>
              <a:t>の方法に</a:t>
            </a:r>
            <a:r>
              <a:rPr lang="ja-JP" altLang="en-US" sz="1200" b="1" dirty="0" smtClean="0">
                <a:latin typeface="メイリオ" panose="020B0604030504040204" pitchFamily="50" charset="-128"/>
                <a:ea typeface="メイリオ" panose="020B0604030504040204" pitchFamily="50" charset="-128"/>
              </a:rPr>
              <a:t>より算出</a:t>
            </a:r>
            <a:r>
              <a:rPr lang="ja-JP" altLang="en-US" sz="1200" b="1" dirty="0">
                <a:latin typeface="メイリオ" panose="020B0604030504040204" pitchFamily="50" charset="-128"/>
                <a:ea typeface="メイリオ" panose="020B0604030504040204" pitchFamily="50" charset="-128"/>
              </a:rPr>
              <a:t>したもの</a:t>
            </a:r>
            <a:r>
              <a:rPr lang="ja-JP" altLang="en-US" sz="1200" b="1" dirty="0" smtClean="0">
                <a:latin typeface="メイリオ" panose="020B0604030504040204" pitchFamily="50" charset="-128"/>
                <a:ea typeface="メイリオ" panose="020B0604030504040204" pitchFamily="50" charset="-128"/>
              </a:rPr>
              <a:t>か</a:t>
            </a:r>
            <a:endParaRPr lang="en-US" altLang="ja-JP" sz="1200" b="1" dirty="0" smtClean="0">
              <a:latin typeface="メイリオ" panose="020B0604030504040204" pitchFamily="50" charset="-128"/>
              <a:ea typeface="メイリオ" panose="020B0604030504040204" pitchFamily="50" charset="-128"/>
            </a:endParaRPr>
          </a:p>
          <a:p>
            <a:pPr marL="630238" indent="-630238" defTabSz="844083">
              <a:lnSpc>
                <a:spcPct val="110000"/>
              </a:lnSpc>
              <a:defRPr/>
            </a:pPr>
            <a:endParaRPr lang="en-US" altLang="ja-JP" sz="800" b="1" dirty="0" smtClean="0">
              <a:latin typeface="メイリオ" panose="020B0604030504040204" pitchFamily="50" charset="-128"/>
              <a:ea typeface="メイリオ" panose="020B0604030504040204" pitchFamily="50" charset="-128"/>
            </a:endParaRPr>
          </a:p>
          <a:p>
            <a:pPr marL="182563" indent="-182563" defTabSz="844083">
              <a:lnSpc>
                <a:spcPct val="110000"/>
              </a:lnSpc>
              <a:defRPr/>
            </a:pPr>
            <a:r>
              <a:rPr lang="ja-JP" altLang="en-US" sz="1300" b="1" dirty="0" smtClean="0">
                <a:latin typeface="メイリオ" panose="020B0604030504040204" pitchFamily="50" charset="-128"/>
                <a:ea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rPr>
              <a:t>育児休業を</a:t>
            </a:r>
            <a:r>
              <a:rPr lang="ja-JP" altLang="en-US" sz="1300" b="1" dirty="0" smtClean="0">
                <a:latin typeface="メイリオ" panose="020B0604030504040204" pitchFamily="50" charset="-128"/>
                <a:ea typeface="メイリオ" panose="020B0604030504040204" pitchFamily="50" charset="-128"/>
              </a:rPr>
              <a:t>分割して２回</a:t>
            </a:r>
            <a:r>
              <a:rPr lang="ja-JP" altLang="en-US" sz="1300" dirty="0" smtClean="0">
                <a:latin typeface="メイリオ" panose="020B0604030504040204" pitchFamily="50" charset="-128"/>
                <a:ea typeface="メイリオ" panose="020B0604030504040204" pitchFamily="50" charset="-128"/>
              </a:rPr>
              <a:t>取得した場合や、育児休業と育児を目的とした休暇制度の</a:t>
            </a:r>
            <a:r>
              <a:rPr lang="ja-JP" altLang="en-US" sz="1300" b="1" dirty="0" smtClean="0">
                <a:latin typeface="メイリオ" panose="020B0604030504040204" pitchFamily="50" charset="-128"/>
                <a:ea typeface="メイリオ" panose="020B0604030504040204" pitchFamily="50" charset="-128"/>
              </a:rPr>
              <a:t>両方を取得</a:t>
            </a:r>
            <a:r>
              <a:rPr lang="ja-JP" altLang="en-US" sz="1300" dirty="0" smtClean="0">
                <a:latin typeface="メイリオ" panose="020B0604030504040204" pitchFamily="50" charset="-128"/>
                <a:ea typeface="メイリオ" panose="020B0604030504040204" pitchFamily="50" charset="-128"/>
              </a:rPr>
              <a:t>した場合等であっても、当該休業や休暇が</a:t>
            </a:r>
            <a:r>
              <a:rPr lang="ja-JP" altLang="en-US" sz="1300" b="1" dirty="0" smtClean="0">
                <a:latin typeface="メイリオ" panose="020B0604030504040204" pitchFamily="50" charset="-128"/>
                <a:ea typeface="メイリオ" panose="020B0604030504040204" pitchFamily="50" charset="-128"/>
              </a:rPr>
              <a:t>同一の子</a:t>
            </a:r>
            <a:r>
              <a:rPr lang="ja-JP" altLang="en-US" sz="1300" dirty="0" smtClean="0">
                <a:latin typeface="メイリオ" panose="020B0604030504040204" pitchFamily="50" charset="-128"/>
                <a:ea typeface="メイリオ" panose="020B0604030504040204" pitchFamily="50" charset="-128"/>
              </a:rPr>
              <a:t>について取得したものである場合は、</a:t>
            </a:r>
            <a:r>
              <a:rPr lang="ja-JP" altLang="en-US" sz="1300" b="1" dirty="0" smtClean="0">
                <a:latin typeface="メイリオ" panose="020B0604030504040204" pitchFamily="50" charset="-128"/>
                <a:ea typeface="メイリオ" panose="020B0604030504040204" pitchFamily="50" charset="-128"/>
              </a:rPr>
              <a:t>１人として数えます</a:t>
            </a:r>
            <a:r>
              <a:rPr lang="ja-JP" altLang="en-US" sz="1300" dirty="0" smtClean="0">
                <a:latin typeface="メイリオ" panose="020B0604030504040204" pitchFamily="50" charset="-128"/>
                <a:ea typeface="メイリオ" panose="020B0604030504040204" pitchFamily="50" charset="-128"/>
              </a:rPr>
              <a:t>。</a:t>
            </a:r>
          </a:p>
          <a:p>
            <a:pPr marL="182563" indent="-182563" defTabSz="844083">
              <a:lnSpc>
                <a:spcPct val="110000"/>
              </a:lnSpc>
              <a:defRPr/>
            </a:pPr>
            <a:r>
              <a:rPr lang="ja-JP" altLang="en-US" sz="1300" dirty="0" smtClean="0">
                <a:latin typeface="メイリオ" panose="020B0604030504040204" pitchFamily="50" charset="-128"/>
                <a:ea typeface="メイリオ" panose="020B0604030504040204" pitchFamily="50" charset="-128"/>
              </a:rPr>
              <a:t>　　また、事業年度をまたがって育児休業を取得した場合には育児休業を</a:t>
            </a:r>
            <a:r>
              <a:rPr lang="ja-JP" altLang="en-US" sz="1300" b="1" dirty="0" smtClean="0">
                <a:latin typeface="メイリオ" panose="020B0604030504040204" pitchFamily="50" charset="-128"/>
                <a:ea typeface="メイリオ" panose="020B0604030504040204" pitchFamily="50" charset="-128"/>
              </a:rPr>
              <a:t>開始した日を含む事業年度の取得</a:t>
            </a:r>
            <a:r>
              <a:rPr lang="ja-JP" altLang="en-US" sz="1300" dirty="0" smtClean="0">
                <a:latin typeface="メイリオ" panose="020B0604030504040204" pitchFamily="50" charset="-128"/>
                <a:ea typeface="メイリオ" panose="020B0604030504040204" pitchFamily="50" charset="-128"/>
              </a:rPr>
              <a:t>、分割して複数の事業年度において育児休業等を取得した場合には</a:t>
            </a:r>
            <a:r>
              <a:rPr lang="ja-JP" altLang="en-US" sz="1300" b="1" dirty="0" smtClean="0">
                <a:latin typeface="メイリオ" panose="020B0604030504040204" pitchFamily="50" charset="-128"/>
                <a:ea typeface="メイリオ" panose="020B0604030504040204" pitchFamily="50" charset="-128"/>
              </a:rPr>
              <a:t>最初の育児休業等の取得</a:t>
            </a:r>
            <a:r>
              <a:rPr lang="ja-JP" altLang="en-US" sz="1300" dirty="0" smtClean="0">
                <a:latin typeface="メイリオ" panose="020B0604030504040204" pitchFamily="50" charset="-128"/>
                <a:ea typeface="メイリオ" panose="020B0604030504040204" pitchFamily="50" charset="-128"/>
              </a:rPr>
              <a:t>のみを計算の対象とします。</a:t>
            </a:r>
            <a:endParaRPr lang="en-US" altLang="ja-JP" sz="1300" dirty="0" smtClean="0">
              <a:latin typeface="メイリオ" panose="020B0604030504040204" pitchFamily="50" charset="-128"/>
              <a:ea typeface="メイリオ" panose="020B0604030504040204" pitchFamily="50" charset="-128"/>
            </a:endParaRPr>
          </a:p>
          <a:p>
            <a:pPr marL="182563" indent="-182563" defTabSz="844083">
              <a:lnSpc>
                <a:spcPct val="110000"/>
              </a:lnSpc>
              <a:defRPr/>
            </a:pPr>
            <a:endParaRPr lang="en-US" altLang="ja-JP" sz="800" dirty="0">
              <a:latin typeface="メイリオ" panose="020B0604030504040204" pitchFamily="50" charset="-128"/>
              <a:ea typeface="メイリオ" panose="020B0604030504040204" pitchFamily="50" charset="-128"/>
            </a:endParaRPr>
          </a:p>
          <a:p>
            <a:pPr marL="182563" indent="-182563" defTabSz="844083">
              <a:lnSpc>
                <a:spcPct val="110000"/>
              </a:lnSpc>
              <a:defRPr/>
            </a:pPr>
            <a:r>
              <a:rPr lang="ja-JP" altLang="en-US" sz="1300" dirty="0" smtClean="0">
                <a:latin typeface="メイリオ" panose="020B0604030504040204" pitchFamily="50" charset="-128"/>
                <a:ea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rPr>
              <a:t>　公表する</a:t>
            </a:r>
            <a:r>
              <a:rPr lang="ja-JP" altLang="en-US" sz="1300" dirty="0" smtClean="0">
                <a:latin typeface="メイリオ" panose="020B0604030504040204" pitchFamily="50" charset="-128"/>
                <a:ea typeface="メイリオ" panose="020B0604030504040204" pitchFamily="50" charset="-128"/>
              </a:rPr>
              <a:t>割合は</a:t>
            </a:r>
            <a:r>
              <a:rPr lang="ja-JP" altLang="en-US" sz="1300" dirty="0">
                <a:latin typeface="メイリオ" panose="020B0604030504040204" pitchFamily="50" charset="-128"/>
                <a:ea typeface="メイリオ" panose="020B0604030504040204" pitchFamily="50" charset="-128"/>
              </a:rPr>
              <a:t>、算出された割合について</a:t>
            </a:r>
            <a:r>
              <a:rPr lang="ja-JP" altLang="en-US" sz="1300" b="1" dirty="0">
                <a:latin typeface="メイリオ" panose="020B0604030504040204" pitchFamily="50" charset="-128"/>
                <a:ea typeface="メイリオ" panose="020B0604030504040204" pitchFamily="50" charset="-128"/>
              </a:rPr>
              <a:t>少数第１位以下を切り捨て</a:t>
            </a:r>
            <a:r>
              <a:rPr lang="ja-JP" altLang="en-US" sz="1300" dirty="0">
                <a:latin typeface="メイリオ" panose="020B0604030504040204" pitchFamily="50" charset="-128"/>
                <a:ea typeface="メイリオ" panose="020B0604030504040204" pitchFamily="50" charset="-128"/>
              </a:rPr>
              <a:t>たものとし、配偶者が出産したものの数</a:t>
            </a:r>
            <a:r>
              <a:rPr lang="en-US" altLang="ja-JP" sz="1300" dirty="0">
                <a:latin typeface="メイリオ" panose="020B0604030504040204" pitchFamily="50" charset="-128"/>
                <a:ea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rPr>
              <a:t>分母となるもの</a:t>
            </a:r>
            <a:r>
              <a:rPr lang="en-US" altLang="ja-JP" sz="1300" dirty="0">
                <a:latin typeface="メイリオ" panose="020B0604030504040204" pitchFamily="50" charset="-128"/>
                <a:ea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rPr>
              <a:t>が０人の場合は、割合が算出できないため「－」と</a:t>
            </a:r>
            <a:r>
              <a:rPr lang="ja-JP" altLang="en-US" sz="1300" dirty="0" smtClean="0">
                <a:latin typeface="メイリオ" panose="020B0604030504040204" pitchFamily="50" charset="-128"/>
                <a:ea typeface="メイリオ" panose="020B0604030504040204" pitchFamily="50" charset="-128"/>
              </a:rPr>
              <a:t>表記してください。</a:t>
            </a:r>
            <a:endParaRPr lang="ja-JP" altLang="en-US" sz="1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71180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569" y="2790572"/>
            <a:ext cx="5796000" cy="4090313"/>
          </a:xfrm>
          <a:prstGeom prst="rect">
            <a:avLst/>
          </a:prstGeom>
        </p:spPr>
      </p:pic>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0"/>
            <a:ext cx="9906000" cy="742584"/>
          </a:xfrm>
        </p:spPr>
        <p:txBody>
          <a:bodyPr>
            <a:normAutofit fontScale="90000"/>
          </a:bodyPr>
          <a:lstStyle/>
          <a:p>
            <a:pPr algn="l"/>
            <a:r>
              <a:rPr lang="ja-JP" altLang="en-US" sz="2000" dirty="0" smtClean="0">
                <a:solidFill>
                  <a:schemeClr val="bg1"/>
                </a:solidFill>
                <a:latin typeface="Meiryo UI" panose="020B0604030504040204" pitchFamily="50" charset="-128"/>
                <a:ea typeface="Meiryo UI" panose="020B0604030504040204" pitchFamily="50" charset="-128"/>
              </a:rPr>
              <a:t>　</a:t>
            </a:r>
            <a:r>
              <a:rPr lang="ja-JP" altLang="en-US" sz="2400" dirty="0" smtClean="0">
                <a:solidFill>
                  <a:schemeClr val="bg1"/>
                </a:solidFill>
                <a:latin typeface="Meiryo UI" panose="020B0604030504040204" pitchFamily="50" charset="-128"/>
                <a:ea typeface="Meiryo UI" panose="020B0604030504040204" pitchFamily="50" charset="-128"/>
              </a:rPr>
              <a:t>４．改正後のイメージ、施行に向けて準備いただくこと</a:t>
            </a:r>
            <a:r>
              <a:rPr lang="en-US" altLang="ja-JP" sz="2400" dirty="0" smtClean="0">
                <a:solidFill>
                  <a:schemeClr val="bg1"/>
                </a:solidFill>
                <a:latin typeface="Meiryo UI" panose="020B0604030504040204" pitchFamily="50" charset="-128"/>
                <a:ea typeface="Meiryo UI" panose="020B0604030504040204" pitchFamily="50" charset="-128"/>
              </a:rPr>
              <a:t/>
            </a:r>
            <a:br>
              <a:rPr lang="en-US" altLang="ja-JP" sz="2400" dirty="0" smtClean="0">
                <a:solidFill>
                  <a:schemeClr val="bg1"/>
                </a:solidFill>
                <a:latin typeface="Meiryo UI" panose="020B0604030504040204" pitchFamily="50" charset="-128"/>
                <a:ea typeface="Meiryo UI" panose="020B0604030504040204" pitchFamily="50" charset="-128"/>
              </a:rPr>
            </a:br>
            <a:r>
              <a:rPr lang="ja-JP" altLang="en-US" sz="2400" dirty="0" smtClean="0">
                <a:solidFill>
                  <a:schemeClr val="bg1"/>
                </a:solidFill>
                <a:latin typeface="Meiryo UI" panose="020B0604030504040204" pitchFamily="50" charset="-128"/>
                <a:ea typeface="Meiryo UI" panose="020B0604030504040204" pitchFamily="50" charset="-128"/>
              </a:rPr>
              <a:t>　　　　　　　　　　　制度改正により実現できる働き方・休み方（イメージ）</a:t>
            </a:r>
            <a:endParaRPr lang="ja-JP" altLang="en-US" sz="2400"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1"/>
          <p:cNvSpPr>
            <a:spLocks noGrp="1"/>
          </p:cNvSpPr>
          <p:nvPr>
            <p:ph type="sldNum" sz="quarter" idx="4294967295"/>
          </p:nvPr>
        </p:nvSpPr>
        <p:spPr>
          <a:xfrm>
            <a:off x="7617296" y="6525344"/>
            <a:ext cx="2311400" cy="365125"/>
          </a:xfrm>
          <a:prstGeom prst="rect">
            <a:avLst/>
          </a:prstGeom>
        </p:spPr>
        <p:txBody>
          <a:bodyPr vert="horz" lIns="91440" tIns="45720" rIns="91440" bIns="45720" rtlCol="0" anchor="ctr"/>
          <a:lstStyle/>
          <a:p>
            <a:pPr algn="r"/>
            <a:fld id="{32927FFD-3D24-4EC2-AEC8-E83A8D96C0AC}" type="slidenum">
              <a:rPr lang="ja-JP" altLang="en-US" sz="1800">
                <a:solidFill>
                  <a:schemeClr val="tx1"/>
                </a:solidFill>
              </a:rPr>
              <a:pPr algn="r"/>
              <a:t>25</a:t>
            </a:fld>
            <a:endParaRPr lang="ja-JP" altLang="en-US" sz="1800" dirty="0">
              <a:solidFill>
                <a:schemeClr val="tx1"/>
              </a:solidFill>
            </a:endParaRPr>
          </a:p>
        </p:txBody>
      </p:sp>
      <p:sp>
        <p:nvSpPr>
          <p:cNvPr id="7" name="曲折矢印 6"/>
          <p:cNvSpPr/>
          <p:nvPr/>
        </p:nvSpPr>
        <p:spPr>
          <a:xfrm rot="10800000" flipH="1">
            <a:off x="1064568" y="2883770"/>
            <a:ext cx="1584176" cy="1872208"/>
          </a:xfrm>
          <a:prstGeom prst="bentArrow">
            <a:avLst>
              <a:gd name="adj1" fmla="val 16514"/>
              <a:gd name="adj2" fmla="val 17649"/>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p:cNvPicPr>
            <a:picLocks noChangeAspect="1"/>
          </p:cNvPicPr>
          <p:nvPr/>
        </p:nvPicPr>
        <p:blipFill>
          <a:blip r:embed="rId3"/>
          <a:stretch>
            <a:fillRect/>
          </a:stretch>
        </p:blipFill>
        <p:spPr>
          <a:xfrm>
            <a:off x="0" y="863641"/>
            <a:ext cx="6177136" cy="1899072"/>
          </a:xfrm>
          <a:prstGeom prst="rect">
            <a:avLst/>
          </a:prstGeom>
        </p:spPr>
      </p:pic>
      <p:sp>
        <p:nvSpPr>
          <p:cNvPr id="9" name="角丸四角形吹き出し 8"/>
          <p:cNvSpPr/>
          <p:nvPr/>
        </p:nvSpPr>
        <p:spPr>
          <a:xfrm rot="5400000">
            <a:off x="1460102" y="5481229"/>
            <a:ext cx="577083" cy="1368152"/>
          </a:xfrm>
          <a:prstGeom prst="wedgeRoundRectCallout">
            <a:avLst>
              <a:gd name="adj1" fmla="val -44145"/>
              <a:gd name="adj2" fmla="val -91811"/>
              <a:gd name="adj3" fmla="val 16667"/>
            </a:avLst>
          </a:prstGeom>
          <a:solidFill>
            <a:schemeClr val="bg1"/>
          </a:solidFill>
          <a:ln w="12700">
            <a:solidFill>
              <a:srgbClr val="BC06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 name="テキスト ボックス 1"/>
          <p:cNvSpPr txBox="1"/>
          <p:nvPr/>
        </p:nvSpPr>
        <p:spPr>
          <a:xfrm>
            <a:off x="1064568" y="5876763"/>
            <a:ext cx="1440160" cy="577081"/>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ピンク色の矢印が、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今回の改正で新たに</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できるようになることです</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5356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0"/>
            <a:ext cx="9906000" cy="742584"/>
          </a:xfrm>
        </p:spPr>
        <p:txBody>
          <a:bodyPr>
            <a:normAutofit/>
          </a:bodyPr>
          <a:lstStyle/>
          <a:p>
            <a:r>
              <a:rPr lang="ja-JP" altLang="en-US" sz="2400" dirty="0" smtClean="0">
                <a:solidFill>
                  <a:schemeClr val="bg1"/>
                </a:solidFill>
                <a:latin typeface="Meiryo UI" panose="020B0604030504040204" pitchFamily="50" charset="-128"/>
                <a:ea typeface="Meiryo UI" panose="020B0604030504040204" pitchFamily="50" charset="-128"/>
              </a:rPr>
              <a:t>施行に向けたスケジュール</a:t>
            </a:r>
            <a:endParaRPr lang="ja-JP" altLang="en-US" sz="2400" dirty="0">
              <a:solidFill>
                <a:schemeClr val="bg1"/>
              </a:solidFill>
              <a:latin typeface="Meiryo UI" panose="020B0604030504040204" pitchFamily="50" charset="-128"/>
              <a:ea typeface="Meiryo UI" panose="020B0604030504040204" pitchFamily="50" charset="-128"/>
            </a:endParaRPr>
          </a:p>
        </p:txBody>
      </p:sp>
      <p:sp>
        <p:nvSpPr>
          <p:cNvPr id="9" name="スライド番号プレースホルダー 3"/>
          <p:cNvSpPr>
            <a:spLocks noGrp="1"/>
          </p:cNvSpPr>
          <p:nvPr>
            <p:ph type="sldNum" sz="quarter" idx="4294967295"/>
          </p:nvPr>
        </p:nvSpPr>
        <p:spPr>
          <a:xfrm>
            <a:off x="7601119" y="6492875"/>
            <a:ext cx="2311400" cy="365125"/>
          </a:xfrm>
          <a:prstGeom prst="rect">
            <a:avLst/>
          </a:prstGeom>
        </p:spPr>
        <p:txBody>
          <a:bodyPr vert="horz" lIns="91440" tIns="45720" rIns="91440" bIns="45720" rtlCol="0" anchor="ctr"/>
          <a:lstStyle/>
          <a:p>
            <a:pPr algn="r"/>
            <a:fld id="{32927FFD-3D24-4EC2-AEC8-E83A8D96C0AC}" type="slidenum">
              <a:rPr lang="ja-JP" altLang="en-US" sz="1800">
                <a:solidFill>
                  <a:schemeClr val="tx1"/>
                </a:solidFill>
              </a:rPr>
              <a:pPr algn="r"/>
              <a:t>26</a:t>
            </a:fld>
            <a:endParaRPr lang="ja-JP" altLang="en-US" sz="1800" dirty="0">
              <a:solidFill>
                <a:schemeClr val="tx1"/>
              </a:solidFill>
            </a:endParaRPr>
          </a:p>
        </p:txBody>
      </p:sp>
      <p:grpSp>
        <p:nvGrpSpPr>
          <p:cNvPr id="31" name="グループ化 30"/>
          <p:cNvGrpSpPr/>
          <p:nvPr/>
        </p:nvGrpSpPr>
        <p:grpSpPr>
          <a:xfrm>
            <a:off x="103571" y="1066938"/>
            <a:ext cx="9698857" cy="5386758"/>
            <a:chOff x="43609" y="1120337"/>
            <a:chExt cx="9698857" cy="4774735"/>
          </a:xfrm>
        </p:grpSpPr>
        <p:sp>
          <p:nvSpPr>
            <p:cNvPr id="32" name="楕円 31"/>
            <p:cNvSpPr/>
            <p:nvPr/>
          </p:nvSpPr>
          <p:spPr>
            <a:xfrm>
              <a:off x="56456" y="1988840"/>
              <a:ext cx="2949517" cy="1152128"/>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kumimoji="1" lang="ja-JP" altLang="en-US" sz="1600" dirty="0" smtClean="0">
                  <a:latin typeface="Meiryo UI" panose="020B0604030504040204" pitchFamily="50" charset="-128"/>
                  <a:ea typeface="Meiryo UI" panose="020B0604030504040204" pitchFamily="50" charset="-128"/>
                </a:rPr>
                <a:t>①周知・意向確認義務</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①雇用環境整備義務</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②有期雇用労働者</a:t>
              </a:r>
              <a:endParaRPr kumimoji="1" lang="ja-JP" altLang="en-US" sz="1600" dirty="0">
                <a:latin typeface="Meiryo UI" panose="020B0604030504040204" pitchFamily="50" charset="-128"/>
                <a:ea typeface="Meiryo UI" panose="020B0604030504040204" pitchFamily="50" charset="-128"/>
              </a:endParaRPr>
            </a:p>
          </p:txBody>
        </p:sp>
        <p:sp>
          <p:nvSpPr>
            <p:cNvPr id="33" name="楕円 32"/>
            <p:cNvSpPr/>
            <p:nvPr/>
          </p:nvSpPr>
          <p:spPr>
            <a:xfrm>
              <a:off x="43609" y="3321008"/>
              <a:ext cx="2949517" cy="11521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③産後パパ育休制度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④育児休業分割</a:t>
              </a:r>
              <a:endParaRPr kumimoji="1" lang="en-US" altLang="ja-JP" sz="1600" dirty="0" smtClean="0">
                <a:latin typeface="Meiryo UI" panose="020B0604030504040204" pitchFamily="50" charset="-128"/>
                <a:ea typeface="Meiryo UI" panose="020B0604030504040204" pitchFamily="50" charset="-128"/>
              </a:endParaRPr>
            </a:p>
          </p:txBody>
        </p:sp>
        <p:sp>
          <p:nvSpPr>
            <p:cNvPr id="34" name="楕円 33"/>
            <p:cNvSpPr/>
            <p:nvPr/>
          </p:nvSpPr>
          <p:spPr>
            <a:xfrm>
              <a:off x="56456" y="4651727"/>
              <a:ext cx="2949517" cy="11521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⑤取得率公表</a:t>
              </a:r>
              <a:endParaRPr kumimoji="1" lang="en-US" altLang="ja-JP" sz="1600" dirty="0" smtClean="0">
                <a:latin typeface="Meiryo UI" panose="020B0604030504040204" pitchFamily="50" charset="-128"/>
                <a:ea typeface="Meiryo UI" panose="020B0604030504040204" pitchFamily="50" charset="-128"/>
              </a:endParaRPr>
            </a:p>
          </p:txBody>
        </p:sp>
        <p:cxnSp>
          <p:nvCxnSpPr>
            <p:cNvPr id="35" name="直線コネクタ 34"/>
            <p:cNvCxnSpPr/>
            <p:nvPr/>
          </p:nvCxnSpPr>
          <p:spPr>
            <a:xfrm>
              <a:off x="128465" y="1700808"/>
              <a:ext cx="943304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117429" y="1467072"/>
              <a:ext cx="0" cy="4428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211516" y="1467072"/>
              <a:ext cx="0" cy="442800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502531" y="1467072"/>
              <a:ext cx="0" cy="442800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721528" y="1467072"/>
              <a:ext cx="0" cy="442800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3264754" y="1966497"/>
              <a:ext cx="2871941" cy="115212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①実施方法の検討、準備</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②就業規則等見直し、必要に応じて労使協定締結（育児・介護休業対象者）</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1" name="右矢印 40"/>
            <p:cNvSpPr/>
            <p:nvPr/>
          </p:nvSpPr>
          <p:spPr>
            <a:xfrm>
              <a:off x="6211516" y="2204864"/>
              <a:ext cx="973732" cy="72008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施行</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42" name="右矢印 41"/>
            <p:cNvSpPr/>
            <p:nvPr/>
          </p:nvSpPr>
          <p:spPr>
            <a:xfrm>
              <a:off x="7502531" y="3476414"/>
              <a:ext cx="936104" cy="72008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施行</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43" name="角丸四角形 42"/>
            <p:cNvSpPr/>
            <p:nvPr/>
          </p:nvSpPr>
          <p:spPr>
            <a:xfrm>
              <a:off x="6320714" y="4700549"/>
              <a:ext cx="2339070" cy="99972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⑤企業における対象者数の算定</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4" name="右矢印 43"/>
            <p:cNvSpPr/>
            <p:nvPr/>
          </p:nvSpPr>
          <p:spPr>
            <a:xfrm>
              <a:off x="8734354" y="4840373"/>
              <a:ext cx="1008112" cy="72008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施行</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5710253" y="1139838"/>
              <a:ext cx="1296144" cy="272809"/>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Ｒ４年４月</a:t>
              </a:r>
              <a:endParaRPr kumimoji="1" lang="ja-JP" altLang="en-US" sz="14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6909262" y="1132891"/>
              <a:ext cx="1373469" cy="272809"/>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Ｒ４年</a:t>
              </a:r>
              <a:r>
                <a:rPr kumimoji="1" lang="ja-JP" altLang="en-US" sz="1400" dirty="0" smtClean="0">
                  <a:latin typeface="Meiryo UI" panose="020B0604030504040204" pitchFamily="50" charset="-128"/>
                  <a:ea typeface="Meiryo UI" panose="020B0604030504040204" pitchFamily="50" charset="-128"/>
                </a:rPr>
                <a:t>１０月</a:t>
              </a:r>
              <a:endParaRPr kumimoji="1" lang="ja-JP" altLang="en-US" sz="14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8282731" y="1120337"/>
              <a:ext cx="1296144" cy="272809"/>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Ｒ５年４月</a:t>
              </a:r>
              <a:endParaRPr kumimoji="1" lang="ja-JP" altLang="en-US" sz="1400" dirty="0">
                <a:latin typeface="Meiryo UI" panose="020B0604030504040204" pitchFamily="50" charset="-128"/>
                <a:ea typeface="Meiryo UI" panose="020B0604030504040204" pitchFamily="50" charset="-128"/>
              </a:endParaRPr>
            </a:p>
          </p:txBody>
        </p:sp>
      </p:grpSp>
      <p:sp>
        <p:nvSpPr>
          <p:cNvPr id="49" name="角丸四角形 48"/>
          <p:cNvSpPr/>
          <p:nvPr/>
        </p:nvSpPr>
        <p:spPr>
          <a:xfrm>
            <a:off x="3324716" y="3621109"/>
            <a:ext cx="4076556" cy="115212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③就業規則等見直し、必要に応じて労使協定締結（産後パパ育休対象者、申出期限、休業中の就業）</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④就業規則等見直し</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723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684486"/>
            <a:ext cx="101375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4488" y="-82930"/>
            <a:ext cx="9906000" cy="926820"/>
          </a:xfrm>
        </p:spPr>
        <p:txBody>
          <a:bodyPr>
            <a:normAutofit/>
          </a:bodyPr>
          <a:lstStyle/>
          <a:p>
            <a:pPr algn="l"/>
            <a:r>
              <a:rPr lang="ja-JP" altLang="en-US" sz="2000"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200"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５．中小企業等への支援</a:t>
            </a:r>
            <a:r>
              <a:rPr lang="en-US" altLang="ja-JP" sz="2200"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
            </a:r>
            <a:br>
              <a:rPr lang="en-US" altLang="ja-JP" sz="2200"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br>
            <a:r>
              <a:rPr lang="ja-JP" altLang="en-US" sz="2200"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　　　　　　　中</a:t>
            </a:r>
            <a:r>
              <a:rPr lang="ja-JP" altLang="en-US" sz="220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小企業のための育児・介護支援プラン導入支援</a:t>
            </a:r>
            <a:r>
              <a:rPr lang="ja-JP" altLang="en-US" sz="2200"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事業</a:t>
            </a:r>
            <a:endParaRPr kumimoji="1" lang="ja-JP" altLang="en-US" sz="2200" dirty="0"/>
          </a:p>
        </p:txBody>
      </p:sp>
      <p:sp>
        <p:nvSpPr>
          <p:cNvPr id="5" name="正方形/長方形 4"/>
          <p:cNvSpPr/>
          <p:nvPr/>
        </p:nvSpPr>
        <p:spPr>
          <a:xfrm>
            <a:off x="409359" y="864573"/>
            <a:ext cx="9087282" cy="936000"/>
          </a:xfrm>
          <a:prstGeom prst="rect">
            <a:avLst/>
          </a:prstGeom>
          <a:ln w="25400" cmpd="sng">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a:latin typeface="ＭＳ ゴシック" pitchFamily="49" charset="-128"/>
                <a:ea typeface="ＭＳ ゴシック" pitchFamily="49" charset="-128"/>
              </a:rPr>
              <a:t>◆ 中小企業で働く労働者の育児休業の取得及び育児休業後の円滑な職場復帰による継続就労を支援するため、</a:t>
            </a:r>
            <a:endParaRPr lang="en-US" altLang="ja-JP" sz="1400" dirty="0">
              <a:latin typeface="ＭＳ ゴシック" pitchFamily="49" charset="-128"/>
              <a:ea typeface="ＭＳ ゴシック" pitchFamily="49" charset="-128"/>
            </a:endParaRPr>
          </a:p>
          <a:p>
            <a:r>
              <a:rPr lang="ja-JP" altLang="en-US" sz="1400" dirty="0">
                <a:latin typeface="ＭＳ ゴシック" pitchFamily="49" charset="-128"/>
                <a:ea typeface="ＭＳ ゴシック" pitchFamily="49" charset="-128"/>
              </a:rPr>
              <a:t>　 </a:t>
            </a:r>
            <a:r>
              <a:rPr lang="ja-JP" altLang="en-US" sz="1400" dirty="0">
                <a:solidFill>
                  <a:schemeClr val="tx1"/>
                </a:solidFill>
                <a:latin typeface="ＭＳ ゴシック" pitchFamily="49" charset="-128"/>
                <a:ea typeface="ＭＳ ゴシック" pitchFamily="49" charset="-128"/>
              </a:rPr>
              <a:t>中小企業及び中小企業で働く労働者の状況に応じた「育休復帰支援プラン」策定・利用を支援 </a:t>
            </a:r>
            <a:endParaRPr lang="en-US" altLang="ja-JP" sz="1400" dirty="0">
              <a:solidFill>
                <a:schemeClr val="tx1"/>
              </a:solidFill>
              <a:latin typeface="ＭＳ ゴシック" pitchFamily="49" charset="-128"/>
              <a:ea typeface="ＭＳ ゴシック" pitchFamily="49" charset="-128"/>
            </a:endParaRPr>
          </a:p>
          <a:p>
            <a:r>
              <a:rPr lang="ja-JP" altLang="en-US" sz="1400" dirty="0">
                <a:latin typeface="ＭＳ ゴシック" pitchFamily="49" charset="-128"/>
                <a:ea typeface="ＭＳ ゴシック" pitchFamily="49" charset="-128"/>
              </a:rPr>
              <a:t>◆ 介護離職の防止、介護休業の取得及び介護休業後の円滑な職場復帰による継続就労を支援するため、中小企</a:t>
            </a:r>
            <a:endParaRPr lang="en-US" altLang="ja-JP" sz="1400" dirty="0">
              <a:latin typeface="ＭＳ ゴシック" pitchFamily="49" charset="-128"/>
              <a:ea typeface="ＭＳ ゴシック" pitchFamily="49" charset="-128"/>
            </a:endParaRPr>
          </a:p>
          <a:p>
            <a:r>
              <a:rPr lang="ja-JP" altLang="en-US" sz="1400" dirty="0">
                <a:latin typeface="ＭＳ ゴシック" pitchFamily="49" charset="-128"/>
                <a:ea typeface="ＭＳ ゴシック" pitchFamily="49" charset="-128"/>
              </a:rPr>
              <a:t>　 業及び中小企業で働く労働者の状況に応じた「介護支援プラン」の策定・利用を支援</a:t>
            </a:r>
          </a:p>
        </p:txBody>
      </p:sp>
      <p:sp>
        <p:nvSpPr>
          <p:cNvPr id="11" name="スライド番号プレースホルダー 5"/>
          <p:cNvSpPr>
            <a:spLocks noGrp="1"/>
          </p:cNvSpPr>
          <p:nvPr>
            <p:ph type="sldNum" sz="quarter" idx="4294967295"/>
          </p:nvPr>
        </p:nvSpPr>
        <p:spPr>
          <a:xfrm>
            <a:off x="7610152" y="6492875"/>
            <a:ext cx="2311400" cy="365125"/>
          </a:xfrm>
          <a:prstGeom prst="rect">
            <a:avLst/>
          </a:prstGeom>
        </p:spPr>
        <p:txBody>
          <a:bodyPr vert="horz" lIns="91440" tIns="45720" rIns="91440" bIns="45720" rtlCol="0" anchor="ctr"/>
          <a:lstStyle/>
          <a:p>
            <a:pPr algn="r"/>
            <a:fld id="{32927FFD-3D24-4EC2-AEC8-E83A8D96C0AC}" type="slidenum">
              <a:rPr lang="ja-JP" altLang="en-US" sz="1800">
                <a:solidFill>
                  <a:schemeClr val="tx1"/>
                </a:solidFill>
              </a:rPr>
              <a:pPr algn="r"/>
              <a:t>27</a:t>
            </a:fld>
            <a:endParaRPr lang="ja-JP" altLang="en-US" sz="1800" dirty="0">
              <a:solidFill>
                <a:schemeClr val="tx1"/>
              </a:solidFill>
            </a:endParaRPr>
          </a:p>
        </p:txBody>
      </p:sp>
      <p:pic>
        <p:nvPicPr>
          <p:cNvPr id="12" name="図 11"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040" y="1935275"/>
            <a:ext cx="4392488" cy="2729213"/>
          </a:xfrm>
          <a:prstGeom prst="rect">
            <a:avLst/>
          </a:prstGeom>
        </p:spPr>
      </p:pic>
      <p:pic>
        <p:nvPicPr>
          <p:cNvPr id="13" name="図 1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054" y="4798492"/>
            <a:ext cx="4368946" cy="1726774"/>
          </a:xfrm>
          <a:prstGeom prst="rect">
            <a:avLst/>
          </a:prstGeom>
        </p:spPr>
      </p:pic>
      <p:pic>
        <p:nvPicPr>
          <p:cNvPr id="14" name="図 13"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17" y="5075786"/>
            <a:ext cx="4751219" cy="1782214"/>
          </a:xfrm>
          <a:prstGeom prst="rect">
            <a:avLst/>
          </a:prstGeom>
        </p:spPr>
      </p:pic>
      <p:pic>
        <p:nvPicPr>
          <p:cNvPr id="15" name="図 14"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 y="1800573"/>
            <a:ext cx="5164608" cy="3356619"/>
          </a:xfrm>
          <a:prstGeom prst="rect">
            <a:avLst/>
          </a:prstGeom>
        </p:spPr>
      </p:pic>
    </p:spTree>
    <p:extLst>
      <p:ext uri="{BB962C8B-B14F-4D97-AF65-F5344CB8AC3E}">
        <p14:creationId xmlns:p14="http://schemas.microsoft.com/office/powerpoint/2010/main" val="3748408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solidFill>
                  <a:schemeClr val="bg1"/>
                </a:solidFill>
                <a:latin typeface="メイリオ" panose="020B0604030504040204" pitchFamily="50" charset="-128"/>
                <a:ea typeface="メイリオ" panose="020B0604030504040204" pitchFamily="50" charset="-128"/>
              </a:rPr>
              <a:t>両立支援等助成金（令和３年度</a:t>
            </a:r>
            <a:r>
              <a:rPr lang="ja-JP" altLang="en-US" dirty="0" smtClean="0">
                <a:solidFill>
                  <a:schemeClr val="bg1"/>
                </a:solidFill>
                <a:latin typeface="メイリオ" panose="020B0604030504040204" pitchFamily="50" charset="-128"/>
                <a:ea typeface="メイリオ" panose="020B0604030504040204" pitchFamily="50" charset="-128"/>
              </a:rPr>
              <a:t>）</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4"/>
          </p:nvPr>
        </p:nvSpPr>
        <p:spPr/>
        <p:txBody>
          <a:bodyPr/>
          <a:lstStyle/>
          <a:p>
            <a:fld id="{48F63A3B-78C7-47BE-AE5E-E10140E04643}" type="slidenum">
              <a:rPr lang="en-US" sz="1400" smtClean="0"/>
              <a:pPr/>
              <a:t>28</a:t>
            </a:fld>
            <a:endParaRPr lang="en-US" sz="1400" dirty="0"/>
          </a:p>
        </p:txBody>
      </p:sp>
      <p:sp>
        <p:nvSpPr>
          <p:cNvPr id="6" name="テキスト ボックス 5"/>
          <p:cNvSpPr txBox="1"/>
          <p:nvPr/>
        </p:nvSpPr>
        <p:spPr>
          <a:xfrm>
            <a:off x="7833320" y="543873"/>
            <a:ext cx="250347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ＭＳ ゴシック" panose="020B0609070205080204" pitchFamily="49" charset="-128"/>
                <a:ea typeface="ＭＳ ゴシック" panose="020B0609070205080204" pitchFamily="49" charset="-128"/>
                <a:cs typeface="+mn-cs"/>
              </a:rPr>
              <a:t>支給機関：都道府県労働局</a:t>
            </a:r>
          </a:p>
        </p:txBody>
      </p:sp>
      <p:graphicFrame>
        <p:nvGraphicFramePr>
          <p:cNvPr id="7" name="表 6"/>
          <p:cNvGraphicFramePr>
            <a:graphicFrameLocks noGrp="1"/>
          </p:cNvGraphicFramePr>
          <p:nvPr>
            <p:extLst/>
          </p:nvPr>
        </p:nvGraphicFramePr>
        <p:xfrm>
          <a:off x="143016" y="1772816"/>
          <a:ext cx="4392488" cy="1910176"/>
        </p:xfrm>
        <a:graphic>
          <a:graphicData uri="http://schemas.openxmlformats.org/drawingml/2006/table">
            <a:tbl>
              <a:tblPr>
                <a:effectLst>
                  <a:outerShdw blurRad="50800" dist="50800" dir="5400000" sx="7000" sy="7000" algn="ctr" rotWithShape="0">
                    <a:srgbClr val="000000">
                      <a:alpha val="43137"/>
                    </a:srgbClr>
                  </a:outerShdw>
                </a:effectLst>
              </a:tblPr>
              <a:tblGrid>
                <a:gridCol w="1036205">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700099">
                  <a:extLst>
                    <a:ext uri="{9D8B030D-6E8A-4147-A177-3AD203B41FA5}">
                      <a16:colId xmlns:a16="http://schemas.microsoft.com/office/drawing/2014/main" val="20002"/>
                    </a:ext>
                  </a:extLst>
                </a:gridCol>
              </a:tblGrid>
              <a:tr h="175212">
                <a:tc>
                  <a:txBody>
                    <a:bodyPr/>
                    <a:lstStyle/>
                    <a:p>
                      <a:pPr algn="l" rtl="0" fontAlgn="ctr">
                        <a:lnSpc>
                          <a:spcPts val="1000"/>
                        </a:lnSpc>
                      </a:pPr>
                      <a:endParaRPr lang="en-US" altLang="ja-JP" sz="900" b="0" i="0" u="none" strike="noStrike" dirty="0" smtClean="0">
                        <a:solidFill>
                          <a:schemeClr val="tx1"/>
                        </a:solidFill>
                        <a:effectLst/>
                        <a:latin typeface="ＭＳ Ｐゴシック"/>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rPr>
                        <a:t>中小企業</a:t>
                      </a: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j-ea"/>
                          <a:ea typeface="+mj-ea"/>
                        </a:rPr>
                        <a:t>中小企業以外</a:t>
                      </a:r>
                      <a:endParaRPr kumimoji="1" lang="en-US" altLang="ja-JP" sz="900" b="0" i="0" u="none" strike="noStrike" cap="none" normalizeH="0" baseline="0" dirty="0" smtClean="0">
                        <a:ln>
                          <a:noFill/>
                        </a:ln>
                        <a:solidFill>
                          <a:schemeClr val="tx1"/>
                        </a:solidFill>
                        <a:effectLst/>
                        <a:latin typeface="+mj-ea"/>
                        <a:ea typeface="+mj-ea"/>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9370">
                <a:tc>
                  <a:txBody>
                    <a:bodyPr/>
                    <a:lstStyle/>
                    <a:p>
                      <a:pPr algn="l" rtl="0" fontAlgn="ctr">
                        <a:lnSpc>
                          <a:spcPts val="1000"/>
                        </a:lnSpc>
                      </a:pPr>
                      <a:r>
                        <a:rPr lang="ja-JP" altLang="en-US" sz="900" b="0" i="0" u="none" strike="noStrike" dirty="0" smtClean="0">
                          <a:solidFill>
                            <a:schemeClr val="tx1"/>
                          </a:solidFill>
                          <a:effectLst/>
                          <a:latin typeface="ＭＳ Ｐゴシック"/>
                        </a:rPr>
                        <a:t>①</a:t>
                      </a:r>
                      <a:r>
                        <a:rPr lang="en-US" altLang="ja-JP" sz="900" b="0" i="0" u="none" strike="noStrike" dirty="0" smtClean="0">
                          <a:solidFill>
                            <a:schemeClr val="tx1"/>
                          </a:solidFill>
                          <a:effectLst/>
                          <a:latin typeface="ＭＳ Ｐゴシック"/>
                        </a:rPr>
                        <a:t>1</a:t>
                      </a:r>
                      <a:r>
                        <a:rPr lang="ja-JP" altLang="en-US" sz="900" b="0" i="0" u="none" strike="noStrike" dirty="0" smtClean="0">
                          <a:solidFill>
                            <a:schemeClr val="tx1"/>
                          </a:solidFill>
                          <a:effectLst/>
                          <a:latin typeface="ＭＳ Ｐゴシック"/>
                        </a:rPr>
                        <a:t>人目の育休取得</a:t>
                      </a:r>
                      <a:endParaRPr lang="en-US" altLang="ja-JP" sz="900" b="0" i="0" u="none" strike="noStrike" dirty="0" smtClean="0">
                        <a:solidFill>
                          <a:schemeClr val="tx1"/>
                        </a:solidFill>
                        <a:effectLst/>
                        <a:latin typeface="ＭＳ Ｐゴシック"/>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defRPr/>
                      </a:pPr>
                      <a:r>
                        <a:rPr kumimoji="1" lang="en-US" altLang="ja-JP" sz="900" b="0" i="0" u="none" strike="noStrike" kern="1200" cap="none" normalizeH="0" baseline="0" dirty="0" smtClean="0">
                          <a:ln>
                            <a:noFill/>
                          </a:ln>
                          <a:solidFill>
                            <a:schemeClr val="tx1"/>
                          </a:solidFill>
                          <a:effectLst/>
                          <a:latin typeface="+mj-ea"/>
                          <a:ea typeface="+mn-ea"/>
                          <a:cs typeface="+mn-cs"/>
                        </a:rPr>
                        <a:t>57</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&lt;72</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&gt;</a:t>
                      </a:r>
                    </a:p>
                    <a:p>
                      <a:pPr marL="0" marR="0" lvl="0" indent="0" algn="l" defTabSz="957263" rtl="0" eaLnBrk="1" fontAlgn="base" latinLnBrk="0" hangingPunct="1">
                        <a:lnSpc>
                          <a:spcPts val="1000"/>
                        </a:lnSpc>
                        <a:spcBef>
                          <a:spcPct val="20000"/>
                        </a:spcBef>
                        <a:spcAft>
                          <a:spcPct val="0"/>
                        </a:spcAft>
                        <a:buClrTx/>
                        <a:buSzTx/>
                        <a:buFontTx/>
                        <a:buNone/>
                        <a:tabLst/>
                        <a:defRPr/>
                      </a:pPr>
                      <a:endParaRPr kumimoji="1"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rgbClr val="DFFBFF"/>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900" b="0" i="0" u="none" strike="noStrike" kern="1200" cap="none" normalizeH="0" baseline="0" dirty="0" smtClean="0">
                          <a:ln>
                            <a:noFill/>
                          </a:ln>
                          <a:solidFill>
                            <a:schemeClr val="tx1"/>
                          </a:solidFill>
                          <a:effectLst/>
                          <a:latin typeface="+mj-ea"/>
                          <a:ea typeface="+mn-ea"/>
                          <a:cs typeface="+mn-cs"/>
                        </a:rPr>
                        <a:t>28.5</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&lt;36</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&gt;</a:t>
                      </a:r>
                    </a:p>
                    <a:p>
                      <a:pPr marL="0" marR="0" lvl="0" indent="0" algn="l" defTabSz="957263" rtl="0" eaLnBrk="1" fontAlgn="base" latinLnBrk="0" hangingPunct="1">
                        <a:lnSpc>
                          <a:spcPts val="1000"/>
                        </a:lnSpc>
                        <a:spcBef>
                          <a:spcPct val="2000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mj-ea"/>
                        <a:ea typeface="+mj-ea"/>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rgbClr val="DFFBFF"/>
                    </a:solidFill>
                  </a:tcPr>
                </a:tc>
                <a:extLst>
                  <a:ext uri="{0D108BD9-81ED-4DB2-BD59-A6C34878D82A}">
                    <a16:rowId xmlns:a16="http://schemas.microsoft.com/office/drawing/2014/main" val="10001"/>
                  </a:ext>
                </a:extLst>
              </a:tr>
              <a:tr h="223170">
                <a:tc>
                  <a:txBody>
                    <a:bodyPr/>
                    <a:lstStyle/>
                    <a:p>
                      <a:pPr algn="l" rtl="0" fontAlgn="ctr">
                        <a:lnSpc>
                          <a:spcPts val="1000"/>
                        </a:lnSpc>
                      </a:pPr>
                      <a:r>
                        <a:rPr lang="ja-JP" altLang="en-US" sz="900" b="0" i="0" u="none" strike="noStrike" dirty="0" smtClean="0">
                          <a:solidFill>
                            <a:schemeClr val="tx1"/>
                          </a:solidFill>
                          <a:effectLst/>
                          <a:latin typeface="+mj-ea"/>
                          <a:ea typeface="+mj-ea"/>
                        </a:rPr>
                        <a:t>個別支援加算</a:t>
                      </a:r>
                      <a:endParaRPr lang="en-US" altLang="ja-JP" sz="900" b="0" i="0" u="none" strike="noStrike" dirty="0" smtClean="0">
                        <a:solidFill>
                          <a:schemeClr val="tx1"/>
                        </a:solidFill>
                        <a:effectLst/>
                        <a:latin typeface="+mj-ea"/>
                        <a:ea typeface="+mj-ea"/>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mj-ea"/>
                          <a:ea typeface="+mj-ea"/>
                        </a:rPr>
                        <a:t>10</a:t>
                      </a:r>
                      <a:r>
                        <a:rPr kumimoji="1" lang="ja-JP" altLang="en-US" sz="900" b="0" i="0" u="none" strike="noStrike" cap="none" normalizeH="0" baseline="0" dirty="0" smtClean="0">
                          <a:ln>
                            <a:noFill/>
                          </a:ln>
                          <a:solidFill>
                            <a:schemeClr val="tx1"/>
                          </a:solidFill>
                          <a:effectLst/>
                          <a:latin typeface="+mj-ea"/>
                          <a:ea typeface="+mj-ea"/>
                        </a:rPr>
                        <a:t>万円</a:t>
                      </a:r>
                      <a:r>
                        <a:rPr kumimoji="1" lang="en-US" altLang="ja-JP" sz="900" b="0" i="0" u="none" strike="noStrike" cap="none" normalizeH="0" baseline="0" dirty="0" smtClean="0">
                          <a:ln>
                            <a:noFill/>
                          </a:ln>
                          <a:solidFill>
                            <a:schemeClr val="tx1"/>
                          </a:solidFill>
                          <a:effectLst/>
                          <a:latin typeface="+mj-ea"/>
                          <a:ea typeface="+mj-ea"/>
                        </a:rPr>
                        <a:t>〈</a:t>
                      </a:r>
                      <a:r>
                        <a:rPr kumimoji="1" lang="ja-JP" altLang="en-US" sz="900" b="0" i="0" u="none" strike="noStrike" cap="none" normalizeH="0" baseline="0" dirty="0" smtClean="0">
                          <a:ln>
                            <a:noFill/>
                          </a:ln>
                          <a:solidFill>
                            <a:schemeClr val="tx1"/>
                          </a:solidFill>
                          <a:effectLst/>
                          <a:latin typeface="+mj-ea"/>
                          <a:ea typeface="+mj-ea"/>
                        </a:rPr>
                        <a:t>　</a:t>
                      </a:r>
                      <a:r>
                        <a:rPr kumimoji="1" lang="en-US" altLang="ja-JP" sz="900" b="0" i="0" u="none" strike="noStrike" cap="none" normalizeH="0" baseline="0" dirty="0" smtClean="0">
                          <a:ln>
                            <a:noFill/>
                          </a:ln>
                          <a:solidFill>
                            <a:schemeClr val="tx1"/>
                          </a:solidFill>
                          <a:effectLst/>
                          <a:latin typeface="+mj-ea"/>
                          <a:ea typeface="+mj-ea"/>
                        </a:rPr>
                        <a:t>12</a:t>
                      </a:r>
                      <a:r>
                        <a:rPr kumimoji="1" lang="ja-JP" altLang="en-US" sz="900" b="0" i="0" u="none" strike="noStrike" cap="none" normalizeH="0" baseline="0" dirty="0" smtClean="0">
                          <a:ln>
                            <a:noFill/>
                          </a:ln>
                          <a:solidFill>
                            <a:schemeClr val="tx1"/>
                          </a:solidFill>
                          <a:effectLst/>
                          <a:latin typeface="+mj-ea"/>
                          <a:ea typeface="+mj-ea"/>
                        </a:rPr>
                        <a:t>万円　　</a:t>
                      </a:r>
                      <a:r>
                        <a:rPr kumimoji="1" lang="en-US" altLang="ja-JP" sz="900" b="0" i="0" u="none" strike="noStrike" cap="none" normalizeH="0" baseline="0" dirty="0" smtClean="0">
                          <a:ln>
                            <a:noFill/>
                          </a:ln>
                          <a:solidFill>
                            <a:schemeClr val="tx1"/>
                          </a:solidFill>
                          <a:effectLst/>
                          <a:latin typeface="+mj-ea"/>
                          <a:ea typeface="+mj-ea"/>
                        </a:rPr>
                        <a:t>〉</a:t>
                      </a:r>
                      <a:endParaRPr kumimoji="1" lang="ja-JP" altLang="en-US" sz="900" b="0" i="0" u="none" strike="noStrike" cap="none" normalizeH="0" baseline="0" dirty="0" smtClean="0">
                        <a:ln>
                          <a:noFill/>
                        </a:ln>
                        <a:solidFill>
                          <a:schemeClr val="tx1"/>
                        </a:solidFill>
                        <a:effectLst/>
                        <a:latin typeface="+mj-ea"/>
                        <a:ea typeface="+mj-ea"/>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j-ea"/>
                          <a:ea typeface="+mj-ea"/>
                        </a:rPr>
                        <a:t>５万円</a:t>
                      </a:r>
                      <a:r>
                        <a:rPr kumimoji="1" lang="en-US" altLang="ja-JP" sz="900" b="0" i="0" u="none" strike="noStrike" cap="none" normalizeH="0" baseline="0" dirty="0" smtClean="0">
                          <a:ln>
                            <a:noFill/>
                          </a:ln>
                          <a:solidFill>
                            <a:schemeClr val="tx1"/>
                          </a:solidFill>
                          <a:effectLst/>
                          <a:latin typeface="+mj-ea"/>
                          <a:ea typeface="+mj-ea"/>
                        </a:rPr>
                        <a:t>〈</a:t>
                      </a:r>
                      <a:r>
                        <a:rPr kumimoji="1" lang="ja-JP" altLang="en-US" sz="900" b="0" i="0" u="none" strike="noStrike" cap="none" normalizeH="0" baseline="0" dirty="0" smtClean="0">
                          <a:ln>
                            <a:noFill/>
                          </a:ln>
                          <a:solidFill>
                            <a:schemeClr val="tx1"/>
                          </a:solidFill>
                          <a:effectLst/>
                          <a:latin typeface="+mj-ea"/>
                          <a:ea typeface="+mj-ea"/>
                        </a:rPr>
                        <a:t>　６万円　</a:t>
                      </a:r>
                      <a:r>
                        <a:rPr kumimoji="1" lang="en-US" altLang="ja-JP" sz="900" b="0" i="0" u="none" strike="noStrike" cap="none" normalizeH="0" baseline="0" dirty="0" smtClean="0">
                          <a:ln>
                            <a:noFill/>
                          </a:ln>
                          <a:solidFill>
                            <a:schemeClr val="tx1"/>
                          </a:solidFill>
                          <a:effectLst/>
                          <a:latin typeface="+mj-ea"/>
                          <a:ea typeface="+mj-ea"/>
                        </a:rPr>
                        <a:t>〉</a:t>
                      </a: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extLst>
                  <a:ext uri="{0D108BD9-81ED-4DB2-BD59-A6C34878D82A}">
                    <a16:rowId xmlns:a16="http://schemas.microsoft.com/office/drawing/2014/main" val="2962906512"/>
                  </a:ext>
                </a:extLst>
              </a:tr>
              <a:tr h="541761">
                <a:tc>
                  <a:txBody>
                    <a:bodyPr/>
                    <a:lstStyle/>
                    <a:p>
                      <a:pPr algn="l" rtl="0" fontAlgn="ctr">
                        <a:lnSpc>
                          <a:spcPts val="1000"/>
                        </a:lnSpc>
                      </a:pPr>
                      <a:r>
                        <a:rPr lang="ja-JP" altLang="en-US" sz="900" b="0" i="0" u="none" strike="noStrike" dirty="0" smtClean="0">
                          <a:solidFill>
                            <a:schemeClr val="tx1"/>
                          </a:solidFill>
                          <a:effectLst/>
                          <a:latin typeface="ＭＳ Ｐゴシック"/>
                        </a:rPr>
                        <a:t>②</a:t>
                      </a:r>
                      <a:r>
                        <a:rPr lang="en-US" altLang="ja-JP" sz="900" b="0" i="0" u="none" strike="noStrike" dirty="0" smtClean="0">
                          <a:solidFill>
                            <a:schemeClr val="tx1"/>
                          </a:solidFill>
                          <a:effectLst/>
                          <a:latin typeface="ＭＳ Ｐゴシック"/>
                        </a:rPr>
                        <a:t>2</a:t>
                      </a:r>
                      <a:r>
                        <a:rPr lang="ja-JP" altLang="en-US" sz="900" b="0" i="0" u="none" strike="noStrike" dirty="0" smtClean="0">
                          <a:solidFill>
                            <a:schemeClr val="tx1"/>
                          </a:solidFill>
                          <a:effectLst/>
                          <a:latin typeface="ＭＳ Ｐゴシック"/>
                        </a:rPr>
                        <a:t>人目以降の育休取得</a:t>
                      </a:r>
                      <a:endParaRPr lang="en-US" altLang="ja-JP" sz="900" b="0" i="0" u="none" strike="noStrike" dirty="0" smtClean="0">
                        <a:solidFill>
                          <a:schemeClr val="tx1"/>
                        </a:solidFill>
                        <a:effectLst/>
                        <a:latin typeface="ＭＳ Ｐゴシック"/>
                      </a:endParaRPr>
                    </a:p>
                    <a:p>
                      <a:pPr algn="l" rtl="0" fontAlgn="ctr">
                        <a:lnSpc>
                          <a:spcPts val="1000"/>
                        </a:lnSpc>
                      </a:pPr>
                      <a:endParaRPr lang="en-US" altLang="ja-JP" sz="900" b="0" i="0" u="none" strike="noStrike" dirty="0" smtClean="0">
                        <a:solidFill>
                          <a:schemeClr val="tx1"/>
                        </a:solidFill>
                        <a:effectLst/>
                        <a:latin typeface="ＭＳ Ｐゴシック"/>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900" b="0" i="0" u="none" strike="noStrike" kern="1200" cap="none" normalizeH="0" baseline="0" dirty="0" smtClean="0">
                          <a:ln>
                            <a:noFill/>
                          </a:ln>
                          <a:solidFill>
                            <a:schemeClr val="tx1"/>
                          </a:solidFill>
                          <a:effectLst/>
                          <a:latin typeface="+mj-ea"/>
                          <a:ea typeface="+mn-ea"/>
                          <a:cs typeface="+mn-cs"/>
                        </a:rPr>
                        <a:t>5</a:t>
                      </a:r>
                      <a:r>
                        <a:rPr kumimoji="1" lang="ja-JP" altLang="en-US" sz="900" b="0" i="0" u="none" strike="noStrike" kern="1200" cap="none" normalizeH="0" baseline="0" dirty="0" smtClean="0">
                          <a:ln>
                            <a:noFill/>
                          </a:ln>
                          <a:solidFill>
                            <a:schemeClr val="tx1"/>
                          </a:solidFill>
                          <a:effectLst/>
                          <a:latin typeface="+mj-ea"/>
                          <a:ea typeface="+mn-ea"/>
                          <a:cs typeface="+mn-cs"/>
                        </a:rPr>
                        <a:t>日以上 </a:t>
                      </a:r>
                      <a:r>
                        <a:rPr kumimoji="1" lang="en-US" altLang="ja-JP" sz="900" b="0" i="0" u="none" strike="noStrike" kern="1200" cap="none" normalizeH="0" baseline="0" dirty="0" smtClean="0">
                          <a:ln>
                            <a:noFill/>
                          </a:ln>
                          <a:solidFill>
                            <a:schemeClr val="tx1"/>
                          </a:solidFill>
                          <a:effectLst/>
                          <a:latin typeface="+mj-ea"/>
                          <a:ea typeface="+mn-ea"/>
                          <a:cs typeface="+mn-cs"/>
                        </a:rPr>
                        <a:t>14.25</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&lt;18</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&gt;</a:t>
                      </a:r>
                    </a:p>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900" b="0" i="0" u="none" strike="noStrike" kern="1200" cap="none" normalizeH="0" baseline="0" dirty="0" smtClean="0">
                          <a:ln>
                            <a:noFill/>
                          </a:ln>
                          <a:solidFill>
                            <a:schemeClr val="tx1"/>
                          </a:solidFill>
                          <a:effectLst/>
                          <a:latin typeface="+mj-ea"/>
                          <a:ea typeface="+mn-ea"/>
                          <a:cs typeface="+mn-cs"/>
                        </a:rPr>
                        <a:t>14</a:t>
                      </a:r>
                      <a:r>
                        <a:rPr kumimoji="1" lang="ja-JP" altLang="en-US" sz="900" b="0" i="0" u="none" strike="noStrike" kern="1200" cap="none" normalizeH="0" baseline="0" dirty="0" smtClean="0">
                          <a:ln>
                            <a:noFill/>
                          </a:ln>
                          <a:solidFill>
                            <a:schemeClr val="tx1"/>
                          </a:solidFill>
                          <a:effectLst/>
                          <a:latin typeface="+mj-ea"/>
                          <a:ea typeface="+mn-ea"/>
                          <a:cs typeface="+mn-cs"/>
                        </a:rPr>
                        <a:t>日以上 </a:t>
                      </a:r>
                      <a:r>
                        <a:rPr kumimoji="1" lang="en-US" altLang="ja-JP" sz="900" b="0" i="0" u="none" strike="noStrike" kern="1200" cap="none" normalizeH="0" baseline="0" dirty="0" smtClean="0">
                          <a:ln>
                            <a:noFill/>
                          </a:ln>
                          <a:solidFill>
                            <a:schemeClr val="tx1"/>
                          </a:solidFill>
                          <a:effectLst/>
                          <a:latin typeface="+mj-ea"/>
                          <a:ea typeface="+mn-ea"/>
                          <a:cs typeface="+mn-cs"/>
                        </a:rPr>
                        <a:t>23.75</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&lt;30</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&gt;</a:t>
                      </a:r>
                    </a:p>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900" b="0" i="0" u="none" strike="noStrike" kern="1200" cap="none" normalizeH="0" baseline="0" dirty="0" smtClean="0">
                          <a:ln>
                            <a:noFill/>
                          </a:ln>
                          <a:solidFill>
                            <a:schemeClr val="tx1"/>
                          </a:solidFill>
                          <a:effectLst/>
                          <a:latin typeface="+mj-ea"/>
                          <a:ea typeface="+mn-ea"/>
                          <a:cs typeface="+mn-cs"/>
                        </a:rPr>
                        <a:t>1</a:t>
                      </a:r>
                      <a:r>
                        <a:rPr kumimoji="1" lang="ja-JP" altLang="en-US" sz="900" b="0" i="0" u="none" strike="noStrike" kern="1200" cap="none" normalizeH="0" baseline="0" dirty="0" smtClean="0">
                          <a:ln>
                            <a:noFill/>
                          </a:ln>
                          <a:solidFill>
                            <a:schemeClr val="tx1"/>
                          </a:solidFill>
                          <a:effectLst/>
                          <a:latin typeface="+mj-ea"/>
                          <a:ea typeface="+mn-ea"/>
                          <a:cs typeface="+mn-cs"/>
                        </a:rPr>
                        <a:t>ヶ月以上 </a:t>
                      </a:r>
                      <a:r>
                        <a:rPr kumimoji="1" lang="en-US" altLang="ja-JP" sz="900" b="0" i="0" u="none" strike="noStrike" kern="1200" cap="none" normalizeH="0" baseline="0" dirty="0" smtClean="0">
                          <a:ln>
                            <a:noFill/>
                          </a:ln>
                          <a:solidFill>
                            <a:schemeClr val="tx1"/>
                          </a:solidFill>
                          <a:effectLst/>
                          <a:latin typeface="+mj-ea"/>
                          <a:ea typeface="+mn-ea"/>
                          <a:cs typeface="+mn-cs"/>
                        </a:rPr>
                        <a:t>33.25</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&lt;42</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&gt;</a:t>
                      </a: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rgbClr val="DFFBFF"/>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j-ea"/>
                          <a:ea typeface="+mj-ea"/>
                        </a:rPr>
                        <a:t>14</a:t>
                      </a:r>
                      <a:r>
                        <a:rPr kumimoji="1" lang="ja-JP" altLang="en-US" sz="900" b="0" i="0" u="none" strike="noStrike" cap="none" normalizeH="0" baseline="0" dirty="0" smtClean="0">
                          <a:ln>
                            <a:noFill/>
                          </a:ln>
                          <a:solidFill>
                            <a:schemeClr val="tx1"/>
                          </a:solidFill>
                          <a:effectLst/>
                          <a:latin typeface="+mj-ea"/>
                          <a:ea typeface="+mj-ea"/>
                        </a:rPr>
                        <a:t>日以上 </a:t>
                      </a:r>
                      <a:r>
                        <a:rPr kumimoji="1" lang="en-US" altLang="ja-JP" sz="900" b="0" i="0" u="none" strike="noStrike" cap="none" normalizeH="0" baseline="0" dirty="0" smtClean="0">
                          <a:ln>
                            <a:noFill/>
                          </a:ln>
                          <a:solidFill>
                            <a:schemeClr val="tx1"/>
                          </a:solidFill>
                          <a:effectLst/>
                          <a:latin typeface="+mj-ea"/>
                          <a:ea typeface="+mj-ea"/>
                        </a:rPr>
                        <a:t>14.25</a:t>
                      </a:r>
                      <a:r>
                        <a:rPr kumimoji="1" lang="ja-JP" altLang="en-US" sz="900" b="0" i="0" u="none" strike="noStrike" cap="none" normalizeH="0" baseline="0" dirty="0" smtClean="0">
                          <a:ln>
                            <a:noFill/>
                          </a:ln>
                          <a:solidFill>
                            <a:schemeClr val="tx1"/>
                          </a:solidFill>
                          <a:effectLst/>
                          <a:latin typeface="+mj-ea"/>
                          <a:ea typeface="+mj-ea"/>
                        </a:rPr>
                        <a:t>万円</a:t>
                      </a:r>
                      <a:r>
                        <a:rPr kumimoji="1" lang="en-US" altLang="ja-JP" sz="900" b="0" i="0" u="none" strike="noStrike" cap="none" normalizeH="0" baseline="0" dirty="0" smtClean="0">
                          <a:ln>
                            <a:noFill/>
                          </a:ln>
                          <a:solidFill>
                            <a:schemeClr val="tx1"/>
                          </a:solidFill>
                          <a:effectLst/>
                          <a:latin typeface="+mj-ea"/>
                          <a:ea typeface="+mj-ea"/>
                        </a:rPr>
                        <a:t>&lt;18</a:t>
                      </a:r>
                      <a:r>
                        <a:rPr kumimoji="1" lang="ja-JP" altLang="en-US" sz="900" b="0" i="0" u="none" strike="noStrike" cap="none" normalizeH="0" baseline="0" dirty="0" smtClean="0">
                          <a:ln>
                            <a:noFill/>
                          </a:ln>
                          <a:solidFill>
                            <a:schemeClr val="tx1"/>
                          </a:solidFill>
                          <a:effectLst/>
                          <a:latin typeface="+mj-ea"/>
                          <a:ea typeface="+mj-ea"/>
                        </a:rPr>
                        <a:t>万円</a:t>
                      </a:r>
                      <a:r>
                        <a:rPr kumimoji="1" lang="en-US" altLang="ja-JP" sz="900" b="0" i="0" u="none" strike="noStrike" cap="none" normalizeH="0" baseline="0" dirty="0" smtClean="0">
                          <a:ln>
                            <a:noFill/>
                          </a:ln>
                          <a:solidFill>
                            <a:schemeClr val="tx1"/>
                          </a:solidFill>
                          <a:effectLst/>
                          <a:latin typeface="+mj-ea"/>
                          <a:ea typeface="+mj-ea"/>
                        </a:rPr>
                        <a:t>&gt;</a:t>
                      </a:r>
                    </a:p>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900" b="0" i="0" u="none" strike="noStrike" kern="1200" cap="none" normalizeH="0" baseline="0" dirty="0" smtClean="0">
                          <a:ln>
                            <a:noFill/>
                          </a:ln>
                          <a:solidFill>
                            <a:schemeClr val="tx1"/>
                          </a:solidFill>
                          <a:effectLst/>
                          <a:latin typeface="+mj-ea"/>
                          <a:ea typeface="+mn-ea"/>
                          <a:cs typeface="+mn-cs"/>
                        </a:rPr>
                        <a:t>1</a:t>
                      </a:r>
                      <a:r>
                        <a:rPr kumimoji="1" lang="ja-JP" altLang="en-US" sz="900" b="0" i="0" u="none" strike="noStrike" kern="1200" cap="none" normalizeH="0" baseline="0" dirty="0" smtClean="0">
                          <a:ln>
                            <a:noFill/>
                          </a:ln>
                          <a:solidFill>
                            <a:schemeClr val="tx1"/>
                          </a:solidFill>
                          <a:effectLst/>
                          <a:latin typeface="+mj-ea"/>
                          <a:ea typeface="+mn-ea"/>
                          <a:cs typeface="+mn-cs"/>
                        </a:rPr>
                        <a:t>ヶ月以上 </a:t>
                      </a:r>
                      <a:r>
                        <a:rPr kumimoji="1" lang="en-US" altLang="ja-JP" sz="900" b="0" i="0" u="none" strike="noStrike" kern="1200" cap="none" normalizeH="0" baseline="0" dirty="0" smtClean="0">
                          <a:ln>
                            <a:noFill/>
                          </a:ln>
                          <a:solidFill>
                            <a:schemeClr val="tx1"/>
                          </a:solidFill>
                          <a:effectLst/>
                          <a:latin typeface="+mj-ea"/>
                          <a:ea typeface="+mn-ea"/>
                          <a:cs typeface="+mn-cs"/>
                        </a:rPr>
                        <a:t>23.75</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&lt;30</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&gt;</a:t>
                      </a:r>
                    </a:p>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900" b="0" i="0" u="none" strike="noStrike" kern="1200" cap="none" normalizeH="0" baseline="0" dirty="0" smtClean="0">
                          <a:ln>
                            <a:noFill/>
                          </a:ln>
                          <a:solidFill>
                            <a:schemeClr val="tx1"/>
                          </a:solidFill>
                          <a:effectLst/>
                          <a:latin typeface="+mj-ea"/>
                          <a:ea typeface="+mn-ea"/>
                          <a:cs typeface="+mn-cs"/>
                        </a:rPr>
                        <a:t>2</a:t>
                      </a:r>
                      <a:r>
                        <a:rPr kumimoji="1" lang="ja-JP" altLang="en-US" sz="900" b="0" i="0" u="none" strike="noStrike" kern="1200" cap="none" normalizeH="0" baseline="0" dirty="0" smtClean="0">
                          <a:ln>
                            <a:noFill/>
                          </a:ln>
                          <a:solidFill>
                            <a:schemeClr val="tx1"/>
                          </a:solidFill>
                          <a:effectLst/>
                          <a:latin typeface="+mj-ea"/>
                          <a:ea typeface="+mn-ea"/>
                          <a:cs typeface="+mn-cs"/>
                        </a:rPr>
                        <a:t>ヶ月以上 </a:t>
                      </a:r>
                      <a:r>
                        <a:rPr kumimoji="1" lang="en-US" altLang="ja-JP" sz="900" b="0" i="0" u="none" strike="noStrike" kern="1200" cap="none" normalizeH="0" baseline="0" dirty="0" smtClean="0">
                          <a:ln>
                            <a:noFill/>
                          </a:ln>
                          <a:solidFill>
                            <a:schemeClr val="tx1"/>
                          </a:solidFill>
                          <a:effectLst/>
                          <a:latin typeface="+mj-ea"/>
                          <a:ea typeface="+mn-ea"/>
                          <a:cs typeface="+mn-cs"/>
                        </a:rPr>
                        <a:t>33.25</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&lt;42</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&gt;</a:t>
                      </a: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rgbClr val="DFFBFF"/>
                    </a:solidFill>
                  </a:tcPr>
                </a:tc>
                <a:extLst>
                  <a:ext uri="{0D108BD9-81ED-4DB2-BD59-A6C34878D82A}">
                    <a16:rowId xmlns:a16="http://schemas.microsoft.com/office/drawing/2014/main" val="10002"/>
                  </a:ext>
                </a:extLst>
              </a:tr>
              <a:tr h="260875">
                <a:tc>
                  <a:txBody>
                    <a:bodyPr/>
                    <a:lstStyle/>
                    <a:p>
                      <a:pPr algn="l" rtl="0" fontAlgn="ctr">
                        <a:lnSpc>
                          <a:spcPts val="1000"/>
                        </a:lnSpc>
                      </a:pPr>
                      <a:r>
                        <a:rPr lang="ja-JP" altLang="en-US" sz="900" b="0" i="0" u="none" strike="noStrike" smtClean="0">
                          <a:solidFill>
                            <a:schemeClr val="tx1"/>
                          </a:solidFill>
                          <a:effectLst/>
                          <a:latin typeface="ＭＳ Ｐゴシック"/>
                        </a:rPr>
                        <a:t>個別支援加算</a:t>
                      </a:r>
                      <a:endParaRPr lang="en-US" altLang="ja-JP" sz="900" b="0" i="0" u="none" strike="noStrike" dirty="0" smtClean="0">
                        <a:solidFill>
                          <a:schemeClr val="tx1"/>
                        </a:solidFill>
                        <a:effectLst/>
                        <a:latin typeface="ＭＳ Ｐゴシック"/>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ja-JP" altLang="en-US" sz="900" b="0" i="0" u="none" strike="noStrike" kern="1200" cap="none" normalizeH="0" baseline="0" dirty="0" smtClean="0">
                          <a:ln>
                            <a:noFill/>
                          </a:ln>
                          <a:solidFill>
                            <a:schemeClr val="tx1"/>
                          </a:solidFill>
                          <a:effectLst/>
                          <a:latin typeface="+mj-ea"/>
                          <a:ea typeface="+mn-ea"/>
                          <a:cs typeface="+mn-cs"/>
                        </a:rPr>
                        <a:t>５万円</a:t>
                      </a:r>
                      <a:r>
                        <a:rPr kumimoji="1" lang="en-US" altLang="ja-JP" sz="900" b="0" i="0" u="none" strike="noStrike" kern="1200" cap="none" normalizeH="0" baseline="0" dirty="0" smtClean="0">
                          <a:ln>
                            <a:noFill/>
                          </a:ln>
                          <a:solidFill>
                            <a:schemeClr val="tx1"/>
                          </a:solidFill>
                          <a:effectLst/>
                          <a:latin typeface="+mj-ea"/>
                          <a:ea typeface="+mn-ea"/>
                          <a:cs typeface="+mn-cs"/>
                        </a:rPr>
                        <a:t>〈</a:t>
                      </a:r>
                      <a:r>
                        <a:rPr kumimoji="1" lang="ja-JP" altLang="en-US" sz="900" b="0" i="0" u="none" strike="noStrike" kern="1200" cap="none" normalizeH="0" baseline="0" dirty="0" smtClean="0">
                          <a:ln>
                            <a:noFill/>
                          </a:ln>
                          <a:solidFill>
                            <a:schemeClr val="tx1"/>
                          </a:solidFill>
                          <a:effectLst/>
                          <a:latin typeface="+mj-ea"/>
                          <a:ea typeface="+mn-ea"/>
                          <a:cs typeface="+mn-cs"/>
                        </a:rPr>
                        <a:t>　６万円　　</a:t>
                      </a:r>
                      <a:r>
                        <a:rPr kumimoji="1" lang="en-US" altLang="ja-JP" sz="900" b="0" i="0" u="none" strike="noStrike" kern="1200" cap="none" normalizeH="0" baseline="0" dirty="0" smtClean="0">
                          <a:ln>
                            <a:noFill/>
                          </a:ln>
                          <a:solidFill>
                            <a:schemeClr val="tx1"/>
                          </a:solidFill>
                          <a:effectLst/>
                          <a:latin typeface="+mj-ea"/>
                          <a:ea typeface="+mn-ea"/>
                          <a:cs typeface="+mn-cs"/>
                        </a:rPr>
                        <a:t>〉</a:t>
                      </a: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imes New Roman" pitchFamily="18" charset="0"/>
                          <a:ea typeface="ＭＳ Ｐゴシック" pitchFamily="50" charset="-128"/>
                        </a:rPr>
                        <a:t>2.5</a:t>
                      </a:r>
                      <a:r>
                        <a:rPr kumimoji="1"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rPr>
                        <a:t>万円</a:t>
                      </a:r>
                      <a:r>
                        <a:rPr kumimoji="1" lang="en-US" altLang="ja-JP" sz="900" b="0" i="0" u="none" strike="noStrike" cap="none" normalizeH="0" baseline="0" dirty="0" smtClean="0">
                          <a:ln>
                            <a:noFill/>
                          </a:ln>
                          <a:solidFill>
                            <a:schemeClr val="tx1"/>
                          </a:solidFill>
                          <a:effectLst/>
                          <a:latin typeface="Times New Roman" pitchFamily="18" charset="0"/>
                          <a:ea typeface="ＭＳ Ｐゴシック" pitchFamily="50" charset="-128"/>
                        </a:rPr>
                        <a:t>〈</a:t>
                      </a:r>
                      <a:r>
                        <a:rPr kumimoji="1"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rPr>
                        <a:t>　３万円　</a:t>
                      </a:r>
                      <a:r>
                        <a:rPr kumimoji="1" lang="en-US" altLang="ja-JP" sz="900" b="0" i="0" u="none" strike="noStrike" cap="none" normalizeH="0" baseline="0" dirty="0" smtClean="0">
                          <a:ln>
                            <a:noFill/>
                          </a:ln>
                          <a:solidFill>
                            <a:schemeClr val="tx1"/>
                          </a:solidFill>
                          <a:effectLst/>
                          <a:latin typeface="Times New Roman" pitchFamily="18" charset="0"/>
                          <a:ea typeface="ＭＳ Ｐゴシック" pitchFamily="50" charset="-128"/>
                        </a:rPr>
                        <a:t>〉</a:t>
                      </a:r>
                      <a:endParaRPr kumimoji="1"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extLst>
                  <a:ext uri="{0D108BD9-81ED-4DB2-BD59-A6C34878D82A}">
                    <a16:rowId xmlns:a16="http://schemas.microsoft.com/office/drawing/2014/main" val="1111479618"/>
                  </a:ext>
                </a:extLst>
              </a:tr>
              <a:tr h="289267">
                <a:tc>
                  <a:txBody>
                    <a:bodyPr/>
                    <a:lstStyle/>
                    <a:p>
                      <a:pPr algn="l" rtl="0" fontAlgn="ctr">
                        <a:lnSpc>
                          <a:spcPts val="1000"/>
                        </a:lnSpc>
                      </a:pPr>
                      <a:r>
                        <a:rPr lang="ja-JP" altLang="en-US" sz="900" b="0" i="0" u="none" strike="noStrike" dirty="0" smtClean="0">
                          <a:solidFill>
                            <a:schemeClr val="tx1"/>
                          </a:solidFill>
                          <a:effectLst/>
                          <a:latin typeface="ＭＳ Ｐゴシック"/>
                        </a:rPr>
                        <a:t>③育児目的休暇の導入・利用</a:t>
                      </a:r>
                      <a:endParaRPr lang="en-US" altLang="ja-JP" sz="900" b="0" i="0" u="none" strike="noStrike" dirty="0" smtClean="0">
                        <a:solidFill>
                          <a:schemeClr val="tx1"/>
                        </a:solidFill>
                        <a:effectLst/>
                        <a:latin typeface="ＭＳ Ｐゴシック"/>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900" b="0" i="0" u="none" strike="noStrike" kern="1200" cap="none" normalizeH="0" baseline="0" dirty="0" smtClean="0">
                          <a:ln>
                            <a:noFill/>
                          </a:ln>
                          <a:solidFill>
                            <a:schemeClr val="tx1"/>
                          </a:solidFill>
                          <a:effectLst/>
                          <a:latin typeface="+mj-ea"/>
                          <a:ea typeface="+mn-ea"/>
                          <a:cs typeface="+mn-cs"/>
                        </a:rPr>
                        <a:t>28.5</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&lt;36</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&gt;</a:t>
                      </a:r>
                      <a:endParaRPr kumimoji="1"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900" b="0" i="0" u="none" strike="noStrike" kern="1200" cap="none" normalizeH="0" baseline="0" dirty="0" smtClean="0">
                          <a:ln>
                            <a:noFill/>
                          </a:ln>
                          <a:solidFill>
                            <a:schemeClr val="tx1"/>
                          </a:solidFill>
                          <a:effectLst/>
                          <a:latin typeface="+mj-ea"/>
                          <a:ea typeface="+mn-ea"/>
                          <a:cs typeface="+mn-cs"/>
                        </a:rPr>
                        <a:t>14.25</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&lt;18</a:t>
                      </a:r>
                      <a:r>
                        <a:rPr kumimoji="1" lang="ja-JP" altLang="en-US" sz="900" b="0" i="0" u="none" strike="noStrike" kern="1200" cap="none" normalizeH="0" baseline="0" dirty="0" smtClean="0">
                          <a:ln>
                            <a:noFill/>
                          </a:ln>
                          <a:solidFill>
                            <a:schemeClr val="tx1"/>
                          </a:solidFill>
                          <a:effectLst/>
                          <a:latin typeface="+mj-ea"/>
                          <a:ea typeface="+mn-ea"/>
                          <a:cs typeface="+mn-cs"/>
                        </a:rPr>
                        <a:t>万円</a:t>
                      </a:r>
                      <a:r>
                        <a:rPr kumimoji="1" lang="en-US" altLang="ja-JP" sz="900" b="0" i="0" u="none" strike="noStrike" kern="1200" cap="none" normalizeH="0" baseline="0" dirty="0" smtClean="0">
                          <a:ln>
                            <a:noFill/>
                          </a:ln>
                          <a:solidFill>
                            <a:schemeClr val="tx1"/>
                          </a:solidFill>
                          <a:effectLst/>
                          <a:latin typeface="+mj-ea"/>
                          <a:ea typeface="+mn-ea"/>
                          <a:cs typeface="+mn-cs"/>
                        </a:rPr>
                        <a:t>&gt;</a:t>
                      </a:r>
                      <a:endParaRPr kumimoji="1" lang="ja-JP" altLang="en-US" sz="9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1439" marR="91439" marT="36000" marB="3600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extLst>
                  <a:ext uri="{0D108BD9-81ED-4DB2-BD59-A6C34878D82A}">
                    <a16:rowId xmlns:a16="http://schemas.microsoft.com/office/drawing/2014/main" val="10003"/>
                  </a:ext>
                </a:extLst>
              </a:tr>
            </a:tbl>
          </a:graphicData>
        </a:graphic>
      </p:graphicFrame>
      <p:sp>
        <p:nvSpPr>
          <p:cNvPr id="8" name="角丸四角形 7"/>
          <p:cNvSpPr/>
          <p:nvPr/>
        </p:nvSpPr>
        <p:spPr bwMode="auto">
          <a:xfrm rot="10800000" flipV="1">
            <a:off x="43161" y="3724016"/>
            <a:ext cx="4570847" cy="288031"/>
          </a:xfrm>
          <a:prstGeom prst="roundRect">
            <a:avLst>
              <a:gd name="adj" fmla="val 18791"/>
            </a:avLst>
          </a:prstGeom>
          <a:solidFill>
            <a:srgbClr val="DFFBFF"/>
          </a:solidFill>
          <a:ln w="9525" cap="flat" cmpd="sng" algn="ctr">
            <a:solidFill>
              <a:schemeClr val="tx1"/>
            </a:solidFill>
            <a:prstDash val="solid"/>
            <a:round/>
            <a:headEnd type="none" w="med" len="med"/>
            <a:tailEnd type="triangle" w="med" len="med"/>
          </a:ln>
          <a:effectLst/>
        </p:spPr>
        <p:txBody>
          <a:bodyPr vert="horz" wrap="square" lIns="91440" tIns="10800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介護離職防止支援コース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Text Box 46"/>
          <p:cNvSpPr txBox="1">
            <a:spLocks noChangeArrowheads="1"/>
          </p:cNvSpPr>
          <p:nvPr/>
        </p:nvSpPr>
        <p:spPr bwMode="auto">
          <a:xfrm>
            <a:off x="34228" y="4009682"/>
            <a:ext cx="4759960" cy="156966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「介護支援プラン」を策定し、プランに基づき労働者の円滑な介護休業の取得・復帰に取り組んだ中小企業事業主、または介護のための柔軟な就労形態の制度を導入し、利用者が生じた中小企業事業</a:t>
            </a:r>
            <a:r>
              <a:rPr kumimoji="1" lang="ja-JP" altLang="en-US"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主に支給する</a:t>
            </a:r>
            <a:r>
              <a:rPr kumimoji="1" lang="ja-JP" altLang="en-US"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endParaRPr kumimoji="1" lang="en-US" altLang="ja-JP"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endParaRPr>
          </a:p>
          <a:p>
            <a:pPr marL="85725" indent="-85725" fontAlgn="base">
              <a:spcBef>
                <a:spcPts val="600"/>
              </a:spcBef>
              <a:spcAft>
                <a:spcPct val="0"/>
              </a:spcAft>
              <a:defRPr/>
            </a:pPr>
            <a:r>
              <a:rPr lang="ja-JP" altLang="en-US" sz="900" dirty="0">
                <a:solidFill>
                  <a:prstClr val="black"/>
                </a:solidFill>
                <a:latin typeface="ＭＳ ゴシック" pitchFamily="49" charset="-128"/>
                <a:ea typeface="ＭＳ ゴシック" pitchFamily="49" charset="-128"/>
              </a:rPr>
              <a:t>①介護休業：対象労働者が介護休業を合計５日以上取得し、復帰した</a:t>
            </a:r>
            <a:r>
              <a:rPr lang="ja-JP" altLang="en-US" sz="900" dirty="0" smtClean="0">
                <a:solidFill>
                  <a:prstClr val="black"/>
                </a:solidFill>
                <a:latin typeface="ＭＳ ゴシック" pitchFamily="49" charset="-128"/>
                <a:ea typeface="ＭＳ ゴシック" pitchFamily="49" charset="-128"/>
              </a:rPr>
              <a:t>場合</a:t>
            </a:r>
            <a:endParaRPr lang="en-US" altLang="ja-JP" sz="900" dirty="0" smtClean="0">
              <a:solidFill>
                <a:prstClr val="black"/>
              </a:solidFill>
              <a:latin typeface="ＭＳ ゴシック" pitchFamily="49" charset="-128"/>
              <a:ea typeface="ＭＳ ゴシック" pitchFamily="49" charset="-128"/>
            </a:endParaRPr>
          </a:p>
          <a:p>
            <a:pPr marL="85725" indent="-85725" fontAlgn="base">
              <a:spcBef>
                <a:spcPts val="600"/>
              </a:spcBef>
              <a:spcAft>
                <a:spcPct val="0"/>
              </a:spcAft>
              <a:defRPr/>
            </a:pPr>
            <a:r>
              <a:rPr lang="ja-JP" altLang="en-US" sz="900" dirty="0" smtClean="0">
                <a:solidFill>
                  <a:prstClr val="black"/>
                </a:solidFill>
                <a:latin typeface="ＭＳ ゴシック" pitchFamily="49" charset="-128"/>
                <a:ea typeface="ＭＳ ゴシック" pitchFamily="49" charset="-128"/>
              </a:rPr>
              <a:t>②</a:t>
            </a:r>
            <a:r>
              <a:rPr lang="ja-JP" altLang="en-US" sz="900" dirty="0">
                <a:solidFill>
                  <a:prstClr val="black"/>
                </a:solidFill>
                <a:latin typeface="ＭＳ ゴシック" pitchFamily="49" charset="-128"/>
                <a:ea typeface="ＭＳ ゴシック" pitchFamily="49" charset="-128"/>
              </a:rPr>
              <a:t>介護両立支援制度：介護のための柔軟な就労形態の制度</a:t>
            </a:r>
            <a:r>
              <a:rPr lang="en-US" altLang="ja-JP" sz="900" dirty="0">
                <a:solidFill>
                  <a:prstClr val="black"/>
                </a:solidFill>
                <a:latin typeface="ＭＳ ゴシック" pitchFamily="49" charset="-128"/>
                <a:ea typeface="ＭＳ ゴシック" pitchFamily="49" charset="-128"/>
              </a:rPr>
              <a:t>(*)</a:t>
            </a:r>
            <a:r>
              <a:rPr lang="ja-JP" altLang="en-US" sz="900" dirty="0">
                <a:solidFill>
                  <a:prstClr val="black"/>
                </a:solidFill>
                <a:latin typeface="ＭＳ ゴシック" pitchFamily="49" charset="-128"/>
                <a:ea typeface="ＭＳ ゴシック" pitchFamily="49" charset="-128"/>
              </a:rPr>
              <a:t>を導入し、合計</a:t>
            </a:r>
            <a:r>
              <a:rPr lang="en-US" altLang="ja-JP" sz="900" dirty="0">
                <a:solidFill>
                  <a:prstClr val="black"/>
                </a:solidFill>
                <a:latin typeface="ＭＳ ゴシック" pitchFamily="49" charset="-128"/>
                <a:ea typeface="ＭＳ ゴシック" pitchFamily="49" charset="-128"/>
              </a:rPr>
              <a:t>20</a:t>
            </a:r>
            <a:r>
              <a:rPr lang="ja-JP" altLang="en-US" sz="900" dirty="0">
                <a:solidFill>
                  <a:prstClr val="black"/>
                </a:solidFill>
                <a:latin typeface="ＭＳ ゴシック" pitchFamily="49" charset="-128"/>
                <a:ea typeface="ＭＳ ゴシック" pitchFamily="49" charset="-128"/>
              </a:rPr>
              <a:t>日以上利用した場合（</a:t>
            </a:r>
            <a:r>
              <a:rPr lang="en-US" altLang="ja-JP" sz="900" dirty="0">
                <a:solidFill>
                  <a:prstClr val="black"/>
                </a:solidFill>
                <a:latin typeface="ＭＳ ゴシック" pitchFamily="49" charset="-128"/>
                <a:ea typeface="ＭＳ ゴシック" pitchFamily="49" charset="-128"/>
              </a:rPr>
              <a:t>*)</a:t>
            </a:r>
            <a:r>
              <a:rPr lang="ja-JP" altLang="en-US" sz="900" dirty="0">
                <a:solidFill>
                  <a:prstClr val="black"/>
                </a:solidFill>
                <a:latin typeface="ＭＳ ゴシック" pitchFamily="49" charset="-128"/>
                <a:ea typeface="ＭＳ ゴシック" pitchFamily="49" charset="-128"/>
              </a:rPr>
              <a:t> 介護のための在宅勤務、法を上回る介護休暇、介護フレックスタイム制、介護サービス費用補助等）</a:t>
            </a:r>
            <a:endParaRPr lang="en-US" altLang="ja-JP" sz="900" dirty="0">
              <a:solidFill>
                <a:prstClr val="black"/>
              </a:solidFill>
              <a:latin typeface="ＭＳ ゴシック" pitchFamily="49" charset="-128"/>
              <a:ea typeface="ＭＳ ゴシック" pitchFamily="49" charset="-128"/>
            </a:endParaRPr>
          </a:p>
          <a:p>
            <a:pPr marL="85725" indent="-85725" fontAlgn="base">
              <a:spcBef>
                <a:spcPts val="600"/>
              </a:spcBef>
              <a:spcAft>
                <a:spcPct val="0"/>
              </a:spcAft>
              <a:defRPr/>
            </a:pPr>
            <a:r>
              <a:rPr lang="ja-JP" altLang="en-US" sz="900" dirty="0">
                <a:solidFill>
                  <a:prstClr val="black"/>
                </a:solidFill>
                <a:latin typeface="ＭＳ ゴシック" pitchFamily="49" charset="-128"/>
                <a:ea typeface="ＭＳ ゴシック" pitchFamily="49" charset="-128"/>
              </a:rPr>
              <a:t>③新型コロナウイルス感染症対応特例：新型コロナウイルス感染症への対応として家族を介護するために特別休暇を取得した</a:t>
            </a:r>
            <a:r>
              <a:rPr lang="ja-JP" altLang="en-US" sz="900" dirty="0" smtClean="0">
                <a:solidFill>
                  <a:prstClr val="black"/>
                </a:solidFill>
                <a:latin typeface="ＭＳ ゴシック" pitchFamily="49" charset="-128"/>
                <a:ea typeface="ＭＳ ゴシック" pitchFamily="49" charset="-128"/>
              </a:rPr>
              <a:t>場合</a:t>
            </a:r>
            <a:endParaRPr lang="en-US" altLang="ja-JP" sz="900" dirty="0">
              <a:solidFill>
                <a:prstClr val="black"/>
              </a:solidFill>
              <a:latin typeface="ＭＳ ゴシック" pitchFamily="49" charset="-128"/>
              <a:ea typeface="ＭＳ ゴシック" pitchFamily="49" charset="-128"/>
            </a:endParaRPr>
          </a:p>
        </p:txBody>
      </p:sp>
      <p:sp>
        <p:nvSpPr>
          <p:cNvPr id="10" name="角丸四角形 9"/>
          <p:cNvSpPr/>
          <p:nvPr/>
        </p:nvSpPr>
        <p:spPr bwMode="auto">
          <a:xfrm>
            <a:off x="43619" y="850360"/>
            <a:ext cx="4561457" cy="273226"/>
          </a:xfrm>
          <a:prstGeom prst="roundRect">
            <a:avLst/>
          </a:prstGeom>
          <a:solidFill>
            <a:srgbClr val="DFFBFF"/>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出生</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時両立支援</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コース</a:t>
            </a:r>
            <a:r>
              <a:rPr kumimoji="1" lang="ja-JP" altLang="en-US"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（子育てパパ支援助成金）</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1" name="テキスト ボックス 10"/>
          <p:cNvSpPr txBox="1"/>
          <p:nvPr/>
        </p:nvSpPr>
        <p:spPr>
          <a:xfrm>
            <a:off x="34228" y="590491"/>
            <a:ext cx="3975693"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chemeClr val="bg1"/>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chemeClr val="bg1"/>
                </a:solidFill>
                <a:effectLst/>
                <a:uLnTx/>
                <a:uFillTx/>
                <a:latin typeface="ＭＳ ゴシック" panose="020B0609070205080204" pitchFamily="49" charset="-128"/>
                <a:ea typeface="ＭＳ ゴシック" panose="020B0609070205080204" pitchFamily="49" charset="-128"/>
                <a:cs typeface="+mn-cs"/>
              </a:rPr>
              <a:t>生産性要件を満たした事業主は＜　＞の額を支給。　</a:t>
            </a:r>
            <a:endParaRPr kumimoji="1" lang="en-US" altLang="ja-JP" sz="1000" b="0" i="0" u="none" strike="noStrike" kern="1200" cap="none" spc="0" normalizeH="0" baseline="0" noProof="0" dirty="0">
              <a:ln>
                <a:noFill/>
              </a:ln>
              <a:solidFill>
                <a:schemeClr val="bg1"/>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Text Box 46"/>
          <p:cNvSpPr txBox="1">
            <a:spLocks noChangeArrowheads="1"/>
          </p:cNvSpPr>
          <p:nvPr/>
        </p:nvSpPr>
        <p:spPr bwMode="auto">
          <a:xfrm>
            <a:off x="52550" y="1135395"/>
            <a:ext cx="4811642" cy="5078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男性</a:t>
            </a:r>
            <a:r>
              <a:rPr kumimoji="1" lang="ja-JP" altLang="en-US"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労働者が育児</a:t>
            </a:r>
            <a:r>
              <a:rPr kumimoji="1" lang="ja-JP" altLang="en-US"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休業や育児目的休暇を</a:t>
            </a:r>
            <a:r>
              <a:rPr kumimoji="1" lang="ja-JP" altLang="en-US"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取得しやすい職場風土作りに取り組み、子の出生後８週間以内に開始する連続</a:t>
            </a:r>
            <a:r>
              <a:rPr kumimoji="1" lang="en-US" altLang="ja-JP"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14</a:t>
            </a:r>
            <a:r>
              <a:rPr kumimoji="1" lang="ja-JP" altLang="en-US"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日以上（中小企業は連続</a:t>
            </a:r>
            <a:r>
              <a:rPr kumimoji="1" lang="en-US" altLang="ja-JP"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5</a:t>
            </a:r>
            <a:r>
              <a:rPr kumimoji="1" lang="ja-JP" altLang="en-US"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日以上）の育児</a:t>
            </a:r>
            <a:r>
              <a:rPr kumimoji="1" lang="ja-JP" altLang="en-US"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休業等を</a:t>
            </a:r>
            <a:r>
              <a:rPr kumimoji="1" lang="ja-JP" altLang="en-US"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取得した男性労働者が生じた事業主に助成する</a:t>
            </a:r>
            <a:r>
              <a:rPr kumimoji="1" lang="ja-JP" altLang="en-US"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endParaRPr kumimoji="1" lang="en-US" altLang="ja-JP"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endParaRPr>
          </a:p>
        </p:txBody>
      </p:sp>
      <p:sp>
        <p:nvSpPr>
          <p:cNvPr id="13" name="正方形/長方形 12"/>
          <p:cNvSpPr/>
          <p:nvPr/>
        </p:nvSpPr>
        <p:spPr>
          <a:xfrm>
            <a:off x="143984" y="1561280"/>
            <a:ext cx="4808984"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個別支援加算</a:t>
            </a:r>
            <a:r>
              <a:rPr kumimoji="1" lang="ja-JP" altLang="en-US" sz="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：個別面談</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など育児休業の</a:t>
            </a:r>
            <a:r>
              <a:rPr kumimoji="1" lang="ja-JP" altLang="en-US" sz="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取得を後押し</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a:t>
            </a:r>
            <a:r>
              <a:rPr kumimoji="1" lang="ja-JP" altLang="en-US" sz="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取組を導入</a:t>
            </a: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、実施した</a:t>
            </a:r>
            <a:r>
              <a:rPr kumimoji="1" lang="ja-JP" altLang="en-US" sz="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a:t>
            </a:r>
            <a:endPar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Text Box 46"/>
          <p:cNvSpPr txBox="1">
            <a:spLocks noChangeArrowheads="1"/>
          </p:cNvSpPr>
          <p:nvPr/>
        </p:nvSpPr>
        <p:spPr bwMode="auto">
          <a:xfrm>
            <a:off x="4885622" y="1578663"/>
            <a:ext cx="4811615" cy="178510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①育休取得時　②職場復帰時：</a:t>
            </a:r>
            <a:r>
              <a:rPr kumimoji="1" lang="ja-JP" altLang="en-US"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「育休復帰支援プラン」を策定及び導入し、プランに沿って対象労働者の円滑な育児休業の取得・復帰に取り組んだ場合</a:t>
            </a:r>
            <a:endParaRPr kumimoji="1" lang="en-US" altLang="ja-JP"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＜職場支援加算</a:t>
            </a:r>
            <a:r>
              <a:rPr kumimoji="1" lang="ja-JP" altLang="en-US"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900" b="1"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育休取得者の業務を代替する職場の労働者に、業務代替手当等を支給するとともに残業抑制のための業務見直しなどの職場支援の取組をした</a:t>
            </a:r>
            <a:r>
              <a:rPr kumimoji="1" lang="ja-JP" altLang="en-US"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場合</a:t>
            </a:r>
            <a:endParaRPr kumimoji="1" lang="en-US" altLang="ja-JP"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endParaRPr>
          </a:p>
          <a:p>
            <a:pPr lvl="0" fontAlgn="base">
              <a:spcBef>
                <a:spcPts val="600"/>
              </a:spcBef>
              <a:spcAft>
                <a:spcPct val="0"/>
              </a:spcAft>
              <a:defRPr/>
            </a:pPr>
            <a:r>
              <a:rPr lang="ja-JP" altLang="en-US" sz="900" dirty="0">
                <a:solidFill>
                  <a:prstClr val="black"/>
                </a:solidFill>
                <a:latin typeface="ＭＳ ゴシック" pitchFamily="49" charset="-128"/>
                <a:ea typeface="ＭＳ ゴシック" pitchFamily="49" charset="-128"/>
              </a:rPr>
              <a:t>③代替要員確保時：育児休業取得者が、育児休業終了後、原職等に復帰する旨の取扱いを就業規則等に規定し、休業取得者の代替要員を確保し、かつ、休業取得者を原職等に復帰させた場合</a:t>
            </a:r>
            <a:endParaRPr lang="en-US" altLang="ja-JP" sz="900" dirty="0">
              <a:solidFill>
                <a:prstClr val="black"/>
              </a:solidFill>
              <a:latin typeface="ＭＳ ゴシック" pitchFamily="49" charset="-128"/>
              <a:ea typeface="ＭＳ ゴシック" pitchFamily="49" charset="-128"/>
            </a:endParaRPr>
          </a:p>
          <a:p>
            <a:pPr lvl="0" fontAlgn="base">
              <a:spcBef>
                <a:spcPts val="600"/>
              </a:spcBef>
              <a:spcAft>
                <a:spcPct val="0"/>
              </a:spcAft>
              <a:defRPr/>
            </a:pPr>
            <a:r>
              <a:rPr lang="ja-JP" altLang="en-US" sz="900" dirty="0">
                <a:solidFill>
                  <a:prstClr val="black"/>
                </a:solidFill>
                <a:latin typeface="ＭＳ ゴシック" pitchFamily="49" charset="-128"/>
                <a:ea typeface="ＭＳ ゴシック" pitchFamily="49" charset="-128"/>
              </a:rPr>
              <a:t>＜有期雇用労働者加算＞育児休業取得者が期間雇用者の場合</a:t>
            </a:r>
            <a:endParaRPr lang="en-US" altLang="ja-JP" sz="900" dirty="0">
              <a:solidFill>
                <a:prstClr val="black"/>
              </a:solidFill>
              <a:latin typeface="ＭＳ ゴシック" pitchFamily="49" charset="-128"/>
              <a:ea typeface="ＭＳ ゴシック" pitchFamily="49" charset="-128"/>
            </a:endParaRPr>
          </a:p>
          <a:p>
            <a:pPr lvl="0" fontAlgn="base">
              <a:spcBef>
                <a:spcPts val="600"/>
              </a:spcBef>
              <a:spcAft>
                <a:spcPct val="0"/>
              </a:spcAft>
              <a:defRPr/>
            </a:pPr>
            <a:r>
              <a:rPr lang="ja-JP" altLang="en-US" sz="900" dirty="0">
                <a:solidFill>
                  <a:prstClr val="black"/>
                </a:solidFill>
                <a:latin typeface="ＭＳ ゴシック" pitchFamily="49" charset="-128"/>
                <a:ea typeface="ＭＳ ゴシック" pitchFamily="49" charset="-128"/>
              </a:rPr>
              <a:t>④職場復帰後支援：法を上回る子の看護休暇制度</a:t>
            </a:r>
            <a:r>
              <a:rPr lang="en-US" altLang="ja-JP" sz="900" dirty="0">
                <a:solidFill>
                  <a:prstClr val="black"/>
                </a:solidFill>
                <a:latin typeface="ＭＳ ゴシック" pitchFamily="49" charset="-128"/>
                <a:ea typeface="ＭＳ ゴシック" pitchFamily="49" charset="-128"/>
              </a:rPr>
              <a:t>(A)</a:t>
            </a:r>
            <a:r>
              <a:rPr lang="ja-JP" altLang="en-US" sz="900" dirty="0">
                <a:solidFill>
                  <a:prstClr val="black"/>
                </a:solidFill>
                <a:latin typeface="ＭＳ ゴシック" pitchFamily="49" charset="-128"/>
                <a:ea typeface="ＭＳ ゴシック" pitchFamily="49" charset="-128"/>
              </a:rPr>
              <a:t>や保育サービス費用補助制度</a:t>
            </a:r>
            <a:r>
              <a:rPr lang="en-US" altLang="ja-JP" sz="900" dirty="0">
                <a:solidFill>
                  <a:prstClr val="black"/>
                </a:solidFill>
                <a:latin typeface="ＭＳ ゴシック" pitchFamily="49" charset="-128"/>
                <a:ea typeface="ＭＳ ゴシック" pitchFamily="49" charset="-128"/>
              </a:rPr>
              <a:t>(B)</a:t>
            </a:r>
            <a:r>
              <a:rPr lang="ja-JP" altLang="en-US" sz="900" dirty="0">
                <a:solidFill>
                  <a:prstClr val="black"/>
                </a:solidFill>
                <a:latin typeface="ＭＳ ゴシック" pitchFamily="49" charset="-128"/>
                <a:ea typeface="ＭＳ ゴシック" pitchFamily="49" charset="-128"/>
              </a:rPr>
              <a:t>を導入し、労働者が職場復帰後、</a:t>
            </a:r>
            <a:r>
              <a:rPr lang="en-US" altLang="ja-JP" sz="900" dirty="0">
                <a:solidFill>
                  <a:prstClr val="black"/>
                </a:solidFill>
                <a:latin typeface="ＭＳ ゴシック" pitchFamily="49" charset="-128"/>
                <a:ea typeface="ＭＳ ゴシック" pitchFamily="49" charset="-128"/>
              </a:rPr>
              <a:t>6</a:t>
            </a:r>
            <a:r>
              <a:rPr lang="ja-JP" altLang="en-US" sz="900" dirty="0">
                <a:solidFill>
                  <a:prstClr val="black"/>
                </a:solidFill>
                <a:latin typeface="ＭＳ ゴシック" pitchFamily="49" charset="-128"/>
                <a:ea typeface="ＭＳ ゴシック" pitchFamily="49" charset="-128"/>
              </a:rPr>
              <a:t>ヶ月以内に一定以上利用させた</a:t>
            </a:r>
            <a:r>
              <a:rPr lang="ja-JP" altLang="en-US" sz="900" dirty="0" smtClean="0">
                <a:solidFill>
                  <a:prstClr val="black"/>
                </a:solidFill>
                <a:latin typeface="ＭＳ ゴシック" pitchFamily="49" charset="-128"/>
                <a:ea typeface="ＭＳ ゴシック" pitchFamily="49" charset="-128"/>
              </a:rPr>
              <a:t>場合</a:t>
            </a:r>
            <a:endParaRPr lang="en-US" altLang="ja-JP" sz="900" dirty="0">
              <a:solidFill>
                <a:prstClr val="black"/>
              </a:solidFill>
              <a:latin typeface="ＭＳ ゴシック" pitchFamily="49" charset="-128"/>
              <a:ea typeface="ＭＳ ゴシック" pitchFamily="49" charset="-128"/>
            </a:endParaRPr>
          </a:p>
        </p:txBody>
      </p:sp>
      <p:sp>
        <p:nvSpPr>
          <p:cNvPr id="15" name="角丸四角形 14"/>
          <p:cNvSpPr/>
          <p:nvPr/>
        </p:nvSpPr>
        <p:spPr bwMode="auto">
          <a:xfrm>
            <a:off x="4796846" y="847600"/>
            <a:ext cx="4972430" cy="273226"/>
          </a:xfrm>
          <a:prstGeom prst="roundRect">
            <a:avLst/>
          </a:prstGeom>
          <a:solidFill>
            <a:srgbClr val="DFFBFF"/>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育児休業等支援コース </a:t>
            </a:r>
            <a:r>
              <a:rPr kumimoji="1" lang="ja-JP" altLang="en-US"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endParaRPr>
          </a:p>
        </p:txBody>
      </p:sp>
      <p:graphicFrame>
        <p:nvGraphicFramePr>
          <p:cNvPr id="16" name="表 15"/>
          <p:cNvGraphicFramePr>
            <a:graphicFrameLocks noGrp="1"/>
          </p:cNvGraphicFramePr>
          <p:nvPr>
            <p:extLst/>
          </p:nvPr>
        </p:nvGraphicFramePr>
        <p:xfrm>
          <a:off x="4885622" y="3626514"/>
          <a:ext cx="4778647" cy="1216152"/>
        </p:xfrm>
        <a:graphic>
          <a:graphicData uri="http://schemas.openxmlformats.org/drawingml/2006/table">
            <a:tbl>
              <a:tblPr>
                <a:effectLst>
                  <a:outerShdw blurRad="50800" dist="50800" dir="5400000" sx="7000" sy="7000" algn="ctr" rotWithShape="0">
                    <a:srgbClr val="000000">
                      <a:alpha val="43137"/>
                    </a:srgbClr>
                  </a:outerShdw>
                </a:effectLst>
              </a:tblPr>
              <a:tblGrid>
                <a:gridCol w="1179854">
                  <a:extLst>
                    <a:ext uri="{9D8B030D-6E8A-4147-A177-3AD203B41FA5}">
                      <a16:colId xmlns:a16="http://schemas.microsoft.com/office/drawing/2014/main" val="20000"/>
                    </a:ext>
                  </a:extLst>
                </a:gridCol>
                <a:gridCol w="1159625">
                  <a:extLst>
                    <a:ext uri="{9D8B030D-6E8A-4147-A177-3AD203B41FA5}">
                      <a16:colId xmlns:a16="http://schemas.microsoft.com/office/drawing/2014/main" val="20001"/>
                    </a:ext>
                  </a:extLst>
                </a:gridCol>
                <a:gridCol w="2439168">
                  <a:extLst>
                    <a:ext uri="{9D8B030D-6E8A-4147-A177-3AD203B41FA5}">
                      <a16:colId xmlns:a16="http://schemas.microsoft.com/office/drawing/2014/main" val="20002"/>
                    </a:ext>
                  </a:extLst>
                </a:gridCol>
              </a:tblGrid>
              <a:tr h="2080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ＭＳ ゴシック" panose="020B0609070205080204" pitchFamily="49" charset="-128"/>
                          <a:ea typeface="ＭＳ ゴシック" panose="020B0609070205080204" pitchFamily="49" charset="-128"/>
                        </a:rPr>
                        <a:t>①育休取得時</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28.5</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&lt;36</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4721" marR="9472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20344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ＭＳ ゴシック" panose="020B0609070205080204" pitchFamily="49" charset="-128"/>
                          <a:ea typeface="ＭＳ ゴシック" panose="020B0609070205080204" pitchFamily="49" charset="-128"/>
                        </a:rPr>
                        <a:t>②職場復帰時</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28.5</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&lt;36</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職場支援加算</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19</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&lt;24</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extLst>
                  <a:ext uri="{0D108BD9-81ED-4DB2-BD59-A6C34878D82A}">
                    <a16:rowId xmlns:a16="http://schemas.microsoft.com/office/drawing/2014/main" val="10001"/>
                  </a:ext>
                </a:extLst>
              </a:tr>
              <a:tr h="32690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ＭＳ ゴシック" panose="020B0609070205080204" pitchFamily="49" charset="-128"/>
                          <a:ea typeface="ＭＳ ゴシック" panose="020B0609070205080204" pitchFamily="49" charset="-128"/>
                        </a:rPr>
                        <a:t>③代替要員確保時</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ＭＳ ゴシック" panose="020B0609070205080204" pitchFamily="49" charset="-128"/>
                          <a:ea typeface="ＭＳ ゴシック" panose="020B0609070205080204" pitchFamily="49" charset="-128"/>
                        </a:rPr>
                        <a:t>（１人当たり）</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47.5</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&lt;60</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有期労働者加算</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9.5</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&lt;12</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extLst>
                  <a:ext uri="{0D108BD9-81ED-4DB2-BD59-A6C34878D82A}">
                    <a16:rowId xmlns:a16="http://schemas.microsoft.com/office/drawing/2014/main" val="10002"/>
                  </a:ext>
                </a:extLst>
              </a:tr>
              <a:tr h="19659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ＭＳ ゴシック" panose="020B0609070205080204" pitchFamily="49" charset="-128"/>
                          <a:ea typeface="ＭＳ ゴシック" panose="020B0609070205080204" pitchFamily="49" charset="-128"/>
                        </a:rPr>
                        <a:t>④職場復帰後支援</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28.5</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&lt;36</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A </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看護休暇制度 </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1,000</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&lt;1,200</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時間</a:t>
                      </a:r>
                      <a:endPar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B </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保育サービス費用　実支出額の</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2/3</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補助</a:t>
                      </a: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extLst>
                  <a:ext uri="{0D108BD9-81ED-4DB2-BD59-A6C34878D82A}">
                    <a16:rowId xmlns:a16="http://schemas.microsoft.com/office/drawing/2014/main" val="10003"/>
                  </a:ext>
                </a:extLst>
              </a:tr>
            </a:tbl>
          </a:graphicData>
        </a:graphic>
      </p:graphicFrame>
      <p:sp>
        <p:nvSpPr>
          <p:cNvPr id="17" name="Text Box 46"/>
          <p:cNvSpPr txBox="1">
            <a:spLocks noChangeArrowheads="1"/>
          </p:cNvSpPr>
          <p:nvPr/>
        </p:nvSpPr>
        <p:spPr bwMode="auto">
          <a:xfrm>
            <a:off x="4885622" y="1216458"/>
            <a:ext cx="5018952" cy="2308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育児休業の円滑な取得・職場復帰のため次の取組を</a:t>
            </a:r>
            <a:r>
              <a:rPr kumimoji="1" lang="ja-JP" altLang="en-US"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行った中小</a:t>
            </a:r>
            <a:r>
              <a:rPr kumimoji="1" lang="ja-JP" altLang="en-US" sz="90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事業主</a:t>
            </a:r>
            <a:r>
              <a:rPr kumimoji="1" lang="ja-JP" altLang="en-US"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に</a:t>
            </a:r>
            <a:r>
              <a:rPr kumimoji="1" lang="ja-JP" altLang="en-US" sz="9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支給する</a:t>
            </a:r>
            <a:r>
              <a:rPr kumimoji="1" lang="ja-JP" altLang="en-US"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endParaRPr kumimoji="1" lang="en-US" altLang="ja-JP" sz="9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endParaRPr>
          </a:p>
        </p:txBody>
      </p:sp>
      <p:graphicFrame>
        <p:nvGraphicFramePr>
          <p:cNvPr id="18" name="表 17"/>
          <p:cNvGraphicFramePr>
            <a:graphicFrameLocks noGrp="1"/>
          </p:cNvGraphicFramePr>
          <p:nvPr>
            <p:extLst/>
          </p:nvPr>
        </p:nvGraphicFramePr>
        <p:xfrm>
          <a:off x="122554" y="5569907"/>
          <a:ext cx="4398398" cy="1235446"/>
        </p:xfrm>
        <a:graphic>
          <a:graphicData uri="http://schemas.openxmlformats.org/drawingml/2006/table">
            <a:tbl>
              <a:tblPr>
                <a:effectLst>
                  <a:outerShdw blurRad="50800" dist="50800" dir="5400000" sx="7000" sy="7000" algn="ctr" rotWithShape="0">
                    <a:srgbClr val="000000">
                      <a:alpha val="43137"/>
                    </a:srgbClr>
                  </a:outerShdw>
                </a:effectLst>
              </a:tblPr>
              <a:tblGrid>
                <a:gridCol w="1063426">
                  <a:extLst>
                    <a:ext uri="{9D8B030D-6E8A-4147-A177-3AD203B41FA5}">
                      <a16:colId xmlns:a16="http://schemas.microsoft.com/office/drawing/2014/main" val="20000"/>
                    </a:ext>
                  </a:extLst>
                </a:gridCol>
                <a:gridCol w="1320117">
                  <a:extLst>
                    <a:ext uri="{9D8B030D-6E8A-4147-A177-3AD203B41FA5}">
                      <a16:colId xmlns:a16="http://schemas.microsoft.com/office/drawing/2014/main" val="2601713592"/>
                    </a:ext>
                  </a:extLst>
                </a:gridCol>
                <a:gridCol w="2014855">
                  <a:extLst>
                    <a:ext uri="{9D8B030D-6E8A-4147-A177-3AD203B41FA5}">
                      <a16:colId xmlns:a16="http://schemas.microsoft.com/office/drawing/2014/main" val="20001"/>
                    </a:ext>
                  </a:extLst>
                </a:gridCol>
              </a:tblGrid>
              <a:tr h="207578">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ＭＳ ゴシック" panose="020B0609070205080204" pitchFamily="49" charset="-128"/>
                          <a:ea typeface="ＭＳ ゴシック" panose="020B0609070205080204" pitchFamily="49" charset="-128"/>
                        </a:rPr>
                        <a:t>①介護休業</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ＭＳ ゴシック" panose="020B0609070205080204" pitchFamily="49" charset="-128"/>
                          <a:ea typeface="ＭＳ ゴシック" panose="020B0609070205080204" pitchFamily="49" charset="-128"/>
                        </a:rPr>
                        <a:t>休業取得時</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28.5</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&lt;36</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extLst>
                  <a:ext uri="{0D108BD9-81ED-4DB2-BD59-A6C34878D82A}">
                    <a16:rowId xmlns:a16="http://schemas.microsoft.com/office/drawing/2014/main" val="10000"/>
                  </a:ext>
                </a:extLst>
              </a:tr>
              <a:tr h="207578">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ＭＳ ゴシック" panose="020B0609070205080204" pitchFamily="49" charset="-128"/>
                          <a:ea typeface="ＭＳ ゴシック" panose="020B0609070205080204" pitchFamily="49" charset="-128"/>
                        </a:rPr>
                        <a:t>職場復帰時</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070188395"/>
                  </a:ext>
                </a:extLst>
              </a:tr>
              <a:tr h="266182">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ＭＳ ゴシック" panose="020B0609070205080204" pitchFamily="49" charset="-128"/>
                          <a:ea typeface="ＭＳ ゴシック" panose="020B0609070205080204" pitchFamily="49" charset="-128"/>
                        </a:rPr>
                        <a:t>②介護両立支援制度</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28.5</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&lt;36</a:t>
                      </a:r>
                      <a:r>
                        <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extLst>
                  <a:ext uri="{0D108BD9-81ED-4DB2-BD59-A6C34878D82A}">
                    <a16:rowId xmlns:a16="http://schemas.microsoft.com/office/drawing/2014/main" val="10001"/>
                  </a:ext>
                </a:extLst>
              </a:tr>
              <a:tr h="357034">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u="none" dirty="0" smtClean="0">
                          <a:solidFill>
                            <a:prstClr val="black"/>
                          </a:solidFill>
                          <a:latin typeface="ＭＳ ゴシック" pitchFamily="49" charset="-128"/>
                          <a:ea typeface="ＭＳ ゴシック" pitchFamily="49" charset="-128"/>
                        </a:rPr>
                        <a:t>③新型コロナウイルス感染症対応特例</a:t>
                      </a: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defRPr/>
                      </a:pPr>
                      <a:r>
                        <a:rPr kumimoji="1" lang="ja-JP" altLang="en-US" sz="6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（労働者１人あたり）</a:t>
                      </a:r>
                      <a:endPar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５日以上</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10</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日未満　　</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20</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10</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日以上　　　　　　</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35</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FBFF"/>
                    </a:solidFill>
                  </a:tcPr>
                </a:tc>
                <a:extLst>
                  <a:ext uri="{0D108BD9-81ED-4DB2-BD59-A6C34878D82A}">
                    <a16:rowId xmlns:a16="http://schemas.microsoft.com/office/drawing/2014/main" val="1617224500"/>
                  </a:ext>
                </a:extLst>
              </a:tr>
            </a:tbl>
          </a:graphicData>
        </a:graphic>
      </p:graphicFrame>
      <p:sp>
        <p:nvSpPr>
          <p:cNvPr id="19" name="正方形/長方形 18"/>
          <p:cNvSpPr/>
          <p:nvPr/>
        </p:nvSpPr>
        <p:spPr>
          <a:xfrm>
            <a:off x="4960981" y="5246741"/>
            <a:ext cx="4627927" cy="646331"/>
          </a:xfrm>
          <a:prstGeom prst="rect">
            <a:avLst/>
          </a:prstGeom>
          <a:solidFill>
            <a:srgbClr val="FDFD7B"/>
          </a:solidFill>
          <a:ln>
            <a:solidFill>
              <a:schemeClr val="tx1"/>
            </a:solidFill>
            <a:prstDash val="solid"/>
          </a:ln>
        </p:spPr>
        <p:txBody>
          <a:bodyPr wrap="square">
            <a:spAutoFit/>
          </a:bodyPr>
          <a:lstStyle/>
          <a:p>
            <a:r>
              <a:rPr lang="en-US" altLang="ja-JP" dirty="0" smtClean="0"/>
              <a:t>※</a:t>
            </a:r>
            <a:r>
              <a:rPr lang="ja-JP" altLang="en-US" dirty="0" smtClean="0"/>
              <a:t>令和</a:t>
            </a:r>
            <a:r>
              <a:rPr lang="en-US" altLang="ja-JP" dirty="0" smtClean="0"/>
              <a:t>4</a:t>
            </a:r>
            <a:r>
              <a:rPr lang="ja-JP" altLang="en-US" dirty="0" smtClean="0"/>
              <a:t>年度は、内容が変更になる可能性が</a:t>
            </a:r>
            <a:endParaRPr lang="en-US" altLang="ja-JP" dirty="0" smtClean="0"/>
          </a:p>
          <a:p>
            <a:r>
              <a:rPr lang="ja-JP" altLang="en-US" dirty="0"/>
              <a:t>　</a:t>
            </a:r>
            <a:r>
              <a:rPr lang="ja-JP" altLang="en-US" dirty="0" smtClean="0"/>
              <a:t>　あります。</a:t>
            </a:r>
            <a:endParaRPr lang="en-US" altLang="ja-JP" dirty="0"/>
          </a:p>
        </p:txBody>
      </p:sp>
    </p:spTree>
    <p:extLst>
      <p:ext uri="{BB962C8B-B14F-4D97-AF65-F5344CB8AC3E}">
        <p14:creationId xmlns:p14="http://schemas.microsoft.com/office/powerpoint/2010/main" val="1846749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05" y="51400"/>
            <a:ext cx="9906000" cy="827999"/>
          </a:xfrm>
        </p:spPr>
        <p:txBody>
          <a:bodyPr>
            <a:normAutofit fontScale="90000"/>
          </a:bodyPr>
          <a:lstStyle/>
          <a:p>
            <a:pPr algn="l"/>
            <a:r>
              <a:rPr lang="ja-JP" altLang="en-US"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 １．改正の背景</a:t>
            </a:r>
            <a:r>
              <a:rPr lang="en-US" altLang="ja-JP"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
            </a:r>
            <a:br>
              <a:rPr lang="en-US" altLang="ja-JP"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br>
            <a:r>
              <a:rPr lang="ja-JP" altLang="en-US"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　　　　　　　　　　育児</a:t>
            </a:r>
            <a:r>
              <a:rPr lang="ja-JP" altLang="en-US"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休業取得率の</a:t>
            </a:r>
            <a:r>
              <a:rPr lang="ja-JP" altLang="en-US"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推移</a:t>
            </a:r>
            <a:endParaRPr kumimoji="1" lang="ja-JP" altLang="en-US" dirty="0"/>
          </a:p>
        </p:txBody>
      </p:sp>
      <p:sp>
        <p:nvSpPr>
          <p:cNvPr id="3" name="スライド番号プレースホルダー 2"/>
          <p:cNvSpPr>
            <a:spLocks noGrp="1"/>
          </p:cNvSpPr>
          <p:nvPr>
            <p:ph type="sldNum" sz="quarter" idx="4"/>
          </p:nvPr>
        </p:nvSpPr>
        <p:spPr>
          <a:xfrm>
            <a:off x="9086465" y="6539268"/>
            <a:ext cx="630513" cy="278421"/>
          </a:xfrm>
        </p:spPr>
        <p:txBody>
          <a:bodyPr/>
          <a:lstStyle/>
          <a:p>
            <a:fld id="{48F63A3B-78C7-47BE-AE5E-E10140E04643}" type="slidenum">
              <a:rPr lang="en-US" sz="1400" smtClean="0"/>
              <a:pPr/>
              <a:t>2</a:t>
            </a:fld>
            <a:endParaRPr lang="en-US" sz="1400" dirty="0"/>
          </a:p>
        </p:txBody>
      </p:sp>
      <p:sp>
        <p:nvSpPr>
          <p:cNvPr id="5" name="角丸四角形 4"/>
          <p:cNvSpPr/>
          <p:nvPr/>
        </p:nvSpPr>
        <p:spPr>
          <a:xfrm>
            <a:off x="573494" y="893254"/>
            <a:ext cx="8931761" cy="9002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236" tIns="42117" rIns="84236" bIns="42117"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245702" lvl="0" indent="-245702" defTabSz="914180">
              <a:defRPr/>
            </a:pPr>
            <a:r>
              <a:rPr lang="ja-JP" altLang="en-US" sz="1600" dirty="0">
                <a:solidFill>
                  <a:prstClr val="black"/>
                </a:solidFill>
                <a:latin typeface="メイリオ" panose="020B0604030504040204" pitchFamily="50" charset="-128"/>
                <a:ea typeface="メイリオ" panose="020B0604030504040204" pitchFamily="50" charset="-128"/>
              </a:rPr>
              <a:t>○</a:t>
            </a:r>
            <a:r>
              <a:rPr lang="ja-JP" altLang="en-US" sz="1600" dirty="0" smtClean="0">
                <a:solidFill>
                  <a:prstClr val="black"/>
                </a:solidFill>
                <a:latin typeface="メイリオ" panose="020B0604030504040204" pitchFamily="50" charset="-128"/>
                <a:ea typeface="メイリオ" panose="020B0604030504040204" pitchFamily="50" charset="-128"/>
              </a:rPr>
              <a:t>愛媛県に</a:t>
            </a:r>
            <a:r>
              <a:rPr lang="ja-JP" altLang="en-US" sz="1600" dirty="0">
                <a:solidFill>
                  <a:prstClr val="black"/>
                </a:solidFill>
                <a:latin typeface="メイリオ" panose="020B0604030504040204" pitchFamily="50" charset="-128"/>
                <a:ea typeface="メイリオ" panose="020B0604030504040204" pitchFamily="50" charset="-128"/>
              </a:rPr>
              <a:t>おける女性の育児休業取得率は、平成</a:t>
            </a:r>
            <a:r>
              <a:rPr lang="en-US" altLang="ja-JP" sz="1600" dirty="0">
                <a:solidFill>
                  <a:prstClr val="black"/>
                </a:solidFill>
                <a:latin typeface="メイリオ" panose="020B0604030504040204" pitchFamily="50" charset="-128"/>
                <a:ea typeface="メイリオ" panose="020B0604030504040204" pitchFamily="50" charset="-128"/>
              </a:rPr>
              <a:t>27</a:t>
            </a:r>
            <a:r>
              <a:rPr lang="ja-JP" altLang="en-US" sz="1600" dirty="0">
                <a:solidFill>
                  <a:prstClr val="black"/>
                </a:solidFill>
                <a:latin typeface="メイリオ" panose="020B0604030504040204" pitchFamily="50" charset="-128"/>
                <a:ea typeface="メイリオ" panose="020B0604030504040204" pitchFamily="50" charset="-128"/>
              </a:rPr>
              <a:t>年度以降全国を上回っていたが、令和元年に再び全国平均を下回った。男性の育児休業取得率は伸び悩んでおり、全国平均に比べ大幅に低い</a:t>
            </a:r>
            <a:r>
              <a:rPr lang="ja-JP" altLang="en-US" sz="1600" dirty="0" smtClean="0">
                <a:solidFill>
                  <a:prstClr val="black"/>
                </a:solidFill>
                <a:latin typeface="メイリオ" panose="020B0604030504040204" pitchFamily="50" charset="-128"/>
                <a:ea typeface="メイリオ" panose="020B0604030504040204" pitchFamily="50" charset="-128"/>
              </a:rPr>
              <a:t>。</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3" name="グラフ 22"/>
          <p:cNvGraphicFramePr>
            <a:graphicFrameLocks/>
          </p:cNvGraphicFramePr>
          <p:nvPr>
            <p:extLst>
              <p:ext uri="{D42A27DB-BD31-4B8C-83A1-F6EECF244321}">
                <p14:modId xmlns:p14="http://schemas.microsoft.com/office/powerpoint/2010/main" val="1988254785"/>
              </p:ext>
            </p:extLst>
          </p:nvPr>
        </p:nvGraphicFramePr>
        <p:xfrm>
          <a:off x="573494" y="1805671"/>
          <a:ext cx="8640000" cy="23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24"/>
          <p:cNvGraphicFramePr>
            <a:graphicFrameLocks/>
          </p:cNvGraphicFramePr>
          <p:nvPr>
            <p:extLst>
              <p:ext uri="{D42A27DB-BD31-4B8C-83A1-F6EECF244321}">
                <p14:modId xmlns:p14="http://schemas.microsoft.com/office/powerpoint/2010/main" val="2741374802"/>
              </p:ext>
            </p:extLst>
          </p:nvPr>
        </p:nvGraphicFramePr>
        <p:xfrm>
          <a:off x="633000" y="3884567"/>
          <a:ext cx="8640000"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Box 34"/>
          <p:cNvSpPr txBox="1">
            <a:spLocks noChangeArrowheads="1"/>
          </p:cNvSpPr>
          <p:nvPr/>
        </p:nvSpPr>
        <p:spPr bwMode="auto">
          <a:xfrm>
            <a:off x="573494" y="6278126"/>
            <a:ext cx="4544104" cy="522283"/>
          </a:xfrm>
          <a:prstGeom prst="rect">
            <a:avLst/>
          </a:prstGeom>
          <a:noFill/>
          <a:ln>
            <a:noFill/>
          </a:ln>
          <a:extLst/>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dirty="0">
                <a:solidFill>
                  <a:srgbClr val="000000"/>
                </a:solidFill>
                <a:latin typeface="ＭＳ Ｐゴシック"/>
                <a:ea typeface="ＭＳ Ｐゴシック"/>
              </a:rPr>
              <a:t>全　国：　「雇用均等基本調査」（厚生労働省</a:t>
            </a:r>
            <a:r>
              <a:rPr lang="ja-JP" altLang="en-US" dirty="0" smtClean="0">
                <a:solidFill>
                  <a:srgbClr val="000000"/>
                </a:solidFill>
                <a:latin typeface="ＭＳ Ｐゴシック"/>
                <a:ea typeface="ＭＳ Ｐゴシック"/>
              </a:rPr>
              <a:t>）</a:t>
            </a:r>
            <a:endParaRPr lang="en-US" altLang="ja-JP" dirty="0" smtClean="0">
              <a:solidFill>
                <a:srgbClr val="000000"/>
              </a:solidFill>
              <a:latin typeface="ＭＳ Ｐゴシック"/>
              <a:ea typeface="ＭＳ Ｐゴシック"/>
            </a:endParaRPr>
          </a:p>
          <a:p>
            <a:pPr>
              <a:defRPr sz="1000"/>
            </a:pPr>
            <a:r>
              <a:rPr lang="zh-TW" altLang="en-US" dirty="0" smtClean="0">
                <a:solidFill>
                  <a:srgbClr val="000000"/>
                </a:solidFill>
                <a:latin typeface="ＭＳ Ｐゴシック"/>
                <a:ea typeface="ＭＳ Ｐゴシック"/>
              </a:rPr>
              <a:t>調査</a:t>
            </a:r>
            <a:r>
              <a:rPr lang="zh-TW" altLang="en-US" dirty="0">
                <a:solidFill>
                  <a:srgbClr val="000000"/>
                </a:solidFill>
                <a:latin typeface="ＭＳ Ｐゴシック"/>
                <a:ea typeface="ＭＳ Ｐゴシック"/>
              </a:rPr>
              <a:t>基準日：各年</a:t>
            </a:r>
            <a:r>
              <a:rPr lang="en-US" altLang="zh-TW" dirty="0">
                <a:solidFill>
                  <a:srgbClr val="000000"/>
                </a:solidFill>
                <a:latin typeface="ＭＳ Ｐゴシック"/>
                <a:ea typeface="ＭＳ Ｐゴシック"/>
              </a:rPr>
              <a:t>10</a:t>
            </a:r>
            <a:r>
              <a:rPr lang="zh-TW" altLang="en-US" dirty="0">
                <a:solidFill>
                  <a:srgbClr val="000000"/>
                </a:solidFill>
                <a:latin typeface="ＭＳ Ｐゴシック"/>
                <a:ea typeface="ＭＳ Ｐゴシック"/>
              </a:rPr>
              <a:t>月</a:t>
            </a:r>
            <a:r>
              <a:rPr lang="en-US" altLang="zh-TW" dirty="0">
                <a:solidFill>
                  <a:srgbClr val="000000"/>
                </a:solidFill>
                <a:latin typeface="ＭＳ Ｐゴシック"/>
                <a:ea typeface="ＭＳ Ｐゴシック"/>
              </a:rPr>
              <a:t>1</a:t>
            </a:r>
            <a:r>
              <a:rPr lang="zh-TW" altLang="en-US" dirty="0">
                <a:solidFill>
                  <a:srgbClr val="000000"/>
                </a:solidFill>
                <a:latin typeface="ＭＳ Ｐゴシック"/>
                <a:ea typeface="ＭＳ Ｐゴシック"/>
              </a:rPr>
              <a:t>日、常用労働者</a:t>
            </a:r>
            <a:r>
              <a:rPr lang="en-US" altLang="zh-TW" dirty="0">
                <a:solidFill>
                  <a:srgbClr val="000000"/>
                </a:solidFill>
                <a:latin typeface="ＭＳ Ｐゴシック"/>
                <a:ea typeface="ＭＳ Ｐゴシック"/>
              </a:rPr>
              <a:t>5</a:t>
            </a:r>
            <a:r>
              <a:rPr lang="zh-TW" altLang="en-US" dirty="0">
                <a:solidFill>
                  <a:srgbClr val="000000"/>
                </a:solidFill>
                <a:latin typeface="ＭＳ Ｐゴシック"/>
                <a:ea typeface="ＭＳ Ｐゴシック"/>
              </a:rPr>
              <a:t>人</a:t>
            </a:r>
            <a:r>
              <a:rPr lang="zh-TW" altLang="en-US" dirty="0" smtClean="0">
                <a:solidFill>
                  <a:srgbClr val="000000"/>
                </a:solidFill>
                <a:latin typeface="ＭＳ Ｐゴシック"/>
                <a:ea typeface="ＭＳ Ｐゴシック"/>
              </a:rPr>
              <a:t>以上</a:t>
            </a:r>
            <a:endParaRPr lang="en-US" altLang="zh-TW" dirty="0" smtClean="0">
              <a:solidFill>
                <a:srgbClr val="000000"/>
              </a:solidFill>
              <a:latin typeface="ＭＳ Ｐゴシック"/>
              <a:ea typeface="ＭＳ Ｐゴシック"/>
            </a:endParaRPr>
          </a:p>
          <a:p>
            <a:pPr>
              <a:defRPr sz="1000"/>
            </a:pPr>
            <a:r>
              <a:rPr lang="ja-JP" altLang="en-US" dirty="0" smtClean="0">
                <a:solidFill>
                  <a:srgbClr val="000000"/>
                </a:solidFill>
                <a:latin typeface="ＭＳ Ｐゴシック"/>
                <a:ea typeface="ＭＳ Ｐゴシック"/>
              </a:rPr>
              <a:t>＊</a:t>
            </a:r>
            <a:r>
              <a:rPr lang="ja-JP" altLang="en-US" dirty="0">
                <a:solidFill>
                  <a:srgbClr val="000000"/>
                </a:solidFill>
                <a:latin typeface="ＭＳ Ｐゴシック"/>
                <a:ea typeface="ＭＳ Ｐゴシック"/>
              </a:rPr>
              <a:t>全国の平成</a:t>
            </a:r>
            <a:r>
              <a:rPr lang="en-US" altLang="ja-JP" dirty="0">
                <a:solidFill>
                  <a:srgbClr val="000000"/>
                </a:solidFill>
                <a:latin typeface="ＭＳ Ｐゴシック"/>
                <a:ea typeface="ＭＳ Ｐゴシック"/>
              </a:rPr>
              <a:t>23</a:t>
            </a:r>
            <a:r>
              <a:rPr lang="ja-JP" altLang="en-US" dirty="0">
                <a:solidFill>
                  <a:srgbClr val="000000"/>
                </a:solidFill>
                <a:latin typeface="ＭＳ Ｐゴシック"/>
                <a:ea typeface="ＭＳ Ｐゴシック"/>
              </a:rPr>
              <a:t>年度のデータは、岩手県、宮城県及び福島県を除いた全国の</a:t>
            </a:r>
            <a:r>
              <a:rPr lang="ja-JP" altLang="en-US" dirty="0" smtClean="0">
                <a:solidFill>
                  <a:srgbClr val="000000"/>
                </a:solidFill>
                <a:latin typeface="ＭＳ Ｐゴシック"/>
                <a:ea typeface="ＭＳ Ｐゴシック"/>
              </a:rPr>
              <a:t>結果</a:t>
            </a:r>
            <a:endParaRPr lang="en-US" altLang="ja-JP" dirty="0" smtClean="0">
              <a:solidFill>
                <a:srgbClr val="000000"/>
              </a:solidFill>
              <a:latin typeface="ＭＳ Ｐゴシック"/>
              <a:ea typeface="ＭＳ Ｐゴシック"/>
            </a:endParaRPr>
          </a:p>
        </p:txBody>
      </p:sp>
      <p:sp>
        <p:nvSpPr>
          <p:cNvPr id="27" name="Text Box 34"/>
          <p:cNvSpPr txBox="1">
            <a:spLocks noChangeArrowheads="1"/>
          </p:cNvSpPr>
          <p:nvPr/>
        </p:nvSpPr>
        <p:spPr bwMode="auto">
          <a:xfrm>
            <a:off x="5264332" y="6224567"/>
            <a:ext cx="4362993" cy="535346"/>
          </a:xfrm>
          <a:prstGeom prst="rect">
            <a:avLst/>
          </a:prstGeom>
          <a:noFill/>
          <a:ln>
            <a:noFill/>
          </a:ln>
          <a:extLst/>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dirty="0" smtClean="0">
                <a:solidFill>
                  <a:srgbClr val="000000"/>
                </a:solidFill>
                <a:latin typeface="ＭＳ Ｐゴシック"/>
                <a:ea typeface="ＭＳ Ｐゴシック"/>
              </a:rPr>
              <a:t>愛媛県</a:t>
            </a:r>
            <a:r>
              <a:rPr lang="ja-JP" altLang="en-US" dirty="0">
                <a:solidFill>
                  <a:srgbClr val="000000"/>
                </a:solidFill>
                <a:latin typeface="ＭＳ Ｐゴシック"/>
                <a:ea typeface="ＭＳ Ｐゴシック"/>
              </a:rPr>
              <a:t>：　「仕事と家庭の両立支援に関する雇用環境調査」（愛媛県経済労働部産業雇用局労政雇用課</a:t>
            </a:r>
            <a:r>
              <a:rPr lang="ja-JP" altLang="en-US" dirty="0" smtClean="0">
                <a:solidFill>
                  <a:srgbClr val="000000"/>
                </a:solidFill>
                <a:latin typeface="ＭＳ Ｐゴシック"/>
                <a:ea typeface="ＭＳ Ｐゴシック"/>
              </a:rPr>
              <a:t>）</a:t>
            </a:r>
            <a:endParaRPr lang="en-US" altLang="ja-JP" dirty="0" smtClean="0">
              <a:solidFill>
                <a:srgbClr val="000000"/>
              </a:solidFill>
              <a:latin typeface="ＭＳ Ｐゴシック"/>
              <a:ea typeface="ＭＳ Ｐゴシック"/>
            </a:endParaRPr>
          </a:p>
          <a:p>
            <a:pPr>
              <a:defRPr sz="1000"/>
            </a:pPr>
            <a:r>
              <a:rPr lang="zh-TW" altLang="en-US" dirty="0" smtClean="0">
                <a:solidFill>
                  <a:srgbClr val="000000"/>
                </a:solidFill>
                <a:latin typeface="ＭＳ Ｐゴシック"/>
                <a:ea typeface="ＭＳ Ｐゴシック"/>
              </a:rPr>
              <a:t>調査</a:t>
            </a:r>
            <a:r>
              <a:rPr lang="zh-TW" altLang="en-US" dirty="0">
                <a:solidFill>
                  <a:srgbClr val="000000"/>
                </a:solidFill>
                <a:latin typeface="ＭＳ Ｐゴシック"/>
                <a:ea typeface="ＭＳ Ｐゴシック"/>
              </a:rPr>
              <a:t>基準日：各年</a:t>
            </a:r>
            <a:r>
              <a:rPr lang="en-US" altLang="zh-TW" dirty="0">
                <a:solidFill>
                  <a:srgbClr val="000000"/>
                </a:solidFill>
                <a:latin typeface="ＭＳ Ｐゴシック"/>
                <a:ea typeface="ＭＳ Ｐゴシック"/>
              </a:rPr>
              <a:t>10</a:t>
            </a:r>
            <a:r>
              <a:rPr lang="zh-TW" altLang="en-US" dirty="0">
                <a:solidFill>
                  <a:srgbClr val="000000"/>
                </a:solidFill>
                <a:latin typeface="ＭＳ Ｐゴシック"/>
                <a:ea typeface="ＭＳ Ｐゴシック"/>
              </a:rPr>
              <a:t>月</a:t>
            </a:r>
            <a:r>
              <a:rPr lang="en-US" altLang="zh-TW" dirty="0">
                <a:solidFill>
                  <a:srgbClr val="000000"/>
                </a:solidFill>
                <a:latin typeface="ＭＳ Ｐゴシック"/>
                <a:ea typeface="ＭＳ Ｐゴシック"/>
              </a:rPr>
              <a:t>1</a:t>
            </a:r>
            <a:r>
              <a:rPr lang="zh-TW" altLang="en-US" dirty="0">
                <a:solidFill>
                  <a:srgbClr val="000000"/>
                </a:solidFill>
                <a:latin typeface="ＭＳ Ｐゴシック"/>
                <a:ea typeface="ＭＳ Ｐゴシック"/>
              </a:rPr>
              <a:t>日、常用労働者</a:t>
            </a:r>
            <a:r>
              <a:rPr lang="en-US" altLang="zh-TW" dirty="0">
                <a:solidFill>
                  <a:srgbClr val="000000"/>
                </a:solidFill>
                <a:latin typeface="ＭＳ Ｐゴシック"/>
                <a:ea typeface="ＭＳ Ｐゴシック"/>
              </a:rPr>
              <a:t>5</a:t>
            </a:r>
            <a:r>
              <a:rPr lang="zh-TW" altLang="en-US" dirty="0">
                <a:solidFill>
                  <a:srgbClr val="000000"/>
                </a:solidFill>
                <a:latin typeface="ＭＳ Ｐゴシック"/>
                <a:ea typeface="ＭＳ Ｐゴシック"/>
              </a:rPr>
              <a:t>人以上</a:t>
            </a:r>
            <a:endParaRPr lang="ja-JP" altLang="en-US" sz="1100" b="0" i="0" u="none" strike="noStrike" baseline="0" dirty="0">
              <a:solidFill>
                <a:srgbClr val="000000"/>
              </a:solidFill>
              <a:latin typeface="ＭＳ Ｐゴシック"/>
              <a:ea typeface="ＭＳ Ｐゴシック"/>
            </a:endParaRPr>
          </a:p>
        </p:txBody>
      </p:sp>
    </p:spTree>
    <p:extLst>
      <p:ext uri="{BB962C8B-B14F-4D97-AF65-F5344CB8AC3E}">
        <p14:creationId xmlns:p14="http://schemas.microsoft.com/office/powerpoint/2010/main" val="2399556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300" dirty="0">
                <a:solidFill>
                  <a:schemeClr val="bg1"/>
                </a:solidFill>
                <a:latin typeface="Meiryo UI" panose="020B0604030504040204" pitchFamily="50" charset="-128"/>
                <a:ea typeface="Meiryo UI" panose="020B0604030504040204" pitchFamily="50" charset="-128"/>
              </a:rPr>
              <a:t>男性の育児休業取得促進事業（イクメンプロジェクト）</a:t>
            </a:r>
            <a:r>
              <a:rPr lang="en-US" altLang="ja-JP" sz="1400" dirty="0">
                <a:solidFill>
                  <a:schemeClr val="bg1"/>
                </a:solidFill>
                <a:latin typeface="Meiryo UI" panose="020B0604030504040204" pitchFamily="50" charset="-128"/>
                <a:ea typeface="Meiryo UI" panose="020B0604030504040204" pitchFamily="50" charset="-128"/>
              </a:rPr>
              <a:t>https://ikumen-project.mhlw.go.jp</a:t>
            </a:r>
            <a:r>
              <a:rPr lang="en-US" altLang="ja-JP" sz="1400" dirty="0" smtClean="0">
                <a:solidFill>
                  <a:schemeClr val="bg1"/>
                </a:solidFill>
                <a:latin typeface="Meiryo UI" panose="020B0604030504040204" pitchFamily="50" charset="-128"/>
                <a:ea typeface="Meiryo UI" panose="020B0604030504040204" pitchFamily="50" charset="-128"/>
              </a:rPr>
              <a:t>/</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0" y="684486"/>
            <a:ext cx="101375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16496" y="836712"/>
            <a:ext cx="9013254" cy="1584176"/>
          </a:xfrm>
          <a:prstGeom prst="roundRect">
            <a:avLst>
              <a:gd name="adj" fmla="val 8046"/>
            </a:avLst>
          </a:prstGeom>
          <a:noFill/>
          <a:ln w="44450" cmpd="dbl">
            <a:solidFill>
              <a:srgbClr val="00206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600"/>
              </a:lnSpc>
            </a:pPr>
            <a:r>
              <a:rPr lang="ja-JP" altLang="en-US" sz="11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■「イクメンプロジェクト」と</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は</a:t>
            </a:r>
            <a:endParaRPr lang="en-US" altLang="ja-JP" sz="1100" b="1"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600"/>
              </a:lnSpc>
            </a:pPr>
            <a:r>
              <a:rPr lang="ja-JP" altLang="en-US" sz="1100" dirty="0">
                <a:solidFill>
                  <a:schemeClr val="tx1"/>
                </a:solidFill>
                <a:latin typeface="+mj-ea"/>
                <a:ea typeface="+mj-ea"/>
              </a:rPr>
              <a:t>　○積極的に育児をする「イクメン」及び「イクメン企業」を周知</a:t>
            </a:r>
            <a:r>
              <a:rPr lang="ja-JP" altLang="en-US" sz="1100" dirty="0" smtClean="0">
                <a:solidFill>
                  <a:schemeClr val="tx1"/>
                </a:solidFill>
                <a:latin typeface="+mj-ea"/>
                <a:ea typeface="+mj-ea"/>
              </a:rPr>
              <a:t>・促進する</a:t>
            </a:r>
            <a:r>
              <a:rPr lang="ja-JP" altLang="en-US" sz="1100" dirty="0">
                <a:solidFill>
                  <a:schemeClr val="tx1"/>
                </a:solidFill>
                <a:latin typeface="+mj-ea"/>
                <a:ea typeface="+mj-ea"/>
              </a:rPr>
              <a:t>プロジェクト（</a:t>
            </a:r>
            <a:r>
              <a:rPr lang="en-US" altLang="ja-JP" sz="1100" dirty="0">
                <a:solidFill>
                  <a:schemeClr val="tx1"/>
                </a:solidFill>
                <a:latin typeface="+mj-ea"/>
                <a:ea typeface="+mj-ea"/>
              </a:rPr>
              <a:t>H22</a:t>
            </a:r>
            <a:r>
              <a:rPr lang="ja-JP" altLang="en-US" sz="1100" dirty="0">
                <a:solidFill>
                  <a:schemeClr val="tx1"/>
                </a:solidFill>
                <a:latin typeface="+mj-ea"/>
                <a:ea typeface="+mj-ea"/>
              </a:rPr>
              <a:t>年度から実施）</a:t>
            </a:r>
          </a:p>
          <a:p>
            <a:pPr>
              <a:lnSpc>
                <a:spcPts val="1600"/>
              </a:lnSpc>
            </a:pPr>
            <a:r>
              <a:rPr lang="ja-JP" altLang="en-US" sz="1100" dirty="0">
                <a:solidFill>
                  <a:schemeClr val="tx1"/>
                </a:solidFill>
                <a:latin typeface="+mj-ea"/>
                <a:ea typeface="+mj-ea"/>
              </a:rPr>
              <a:t>　</a:t>
            </a:r>
            <a:r>
              <a:rPr lang="ja-JP" altLang="en-US" sz="1100" dirty="0">
                <a:solidFill>
                  <a:schemeClr val="tx1"/>
                </a:solidFill>
                <a:latin typeface="+mj-ea"/>
              </a:rPr>
              <a:t>○企業・個人に</a:t>
            </a:r>
            <a:r>
              <a:rPr lang="ja-JP" altLang="en-US" sz="1100" dirty="0" smtClean="0">
                <a:solidFill>
                  <a:schemeClr val="tx1"/>
                </a:solidFill>
                <a:latin typeface="+mj-ea"/>
              </a:rPr>
              <a:t>対する仕事</a:t>
            </a:r>
            <a:r>
              <a:rPr lang="ja-JP" altLang="en-US" sz="1100" dirty="0">
                <a:solidFill>
                  <a:schemeClr val="tx1"/>
                </a:solidFill>
                <a:latin typeface="+mj-ea"/>
              </a:rPr>
              <a:t>と育児の両立に関する情報・好事例等の提供や経営者・人事労務担当者や若年層向けセミナー</a:t>
            </a:r>
            <a:endParaRPr lang="en-US" altLang="ja-JP" sz="1100" dirty="0">
              <a:solidFill>
                <a:schemeClr val="tx1"/>
              </a:solidFill>
              <a:latin typeface="+mj-ea"/>
            </a:endParaRPr>
          </a:p>
          <a:p>
            <a:pPr>
              <a:lnSpc>
                <a:spcPts val="1600"/>
              </a:lnSpc>
            </a:pPr>
            <a:r>
              <a:rPr lang="ja-JP" altLang="en-US" sz="1100" dirty="0">
                <a:solidFill>
                  <a:schemeClr val="tx1"/>
                </a:solidFill>
                <a:latin typeface="+mj-ea"/>
              </a:rPr>
              <a:t>　　の開催等により、男性の育児</a:t>
            </a:r>
            <a:r>
              <a:rPr lang="ja-JP" altLang="en-US" sz="1100" dirty="0" smtClean="0">
                <a:solidFill>
                  <a:schemeClr val="tx1"/>
                </a:solidFill>
                <a:latin typeface="+mj-ea"/>
              </a:rPr>
              <a:t>休業取得等に</a:t>
            </a:r>
            <a:r>
              <a:rPr lang="ja-JP" altLang="en-US" sz="1100" dirty="0">
                <a:solidFill>
                  <a:schemeClr val="tx1"/>
                </a:solidFill>
                <a:latin typeface="+mj-ea"/>
              </a:rPr>
              <a:t>関する</a:t>
            </a:r>
            <a:r>
              <a:rPr lang="ja-JP" altLang="en-US" sz="1100" dirty="0" smtClean="0">
                <a:solidFill>
                  <a:schemeClr val="tx1"/>
                </a:solidFill>
                <a:latin typeface="+mj-ea"/>
              </a:rPr>
              <a:t>取組を促進する。</a:t>
            </a:r>
            <a:endParaRPr lang="en-US" altLang="ja-JP" sz="1100" dirty="0">
              <a:solidFill>
                <a:schemeClr val="tx1"/>
              </a:solidFill>
              <a:latin typeface="+mj-ea"/>
            </a:endParaRPr>
          </a:p>
          <a:p>
            <a:pPr>
              <a:lnSpc>
                <a:spcPts val="1600"/>
              </a:lnSpc>
            </a:pP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「イクメンプロジェクト」のねらい　</a:t>
            </a:r>
            <a:endParaRPr lang="ja-JP" altLang="en-US" sz="1100" dirty="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a:solidFill>
                  <a:schemeClr val="tx1"/>
                </a:solidFill>
                <a:latin typeface="+mj-ea"/>
                <a:ea typeface="+mj-ea"/>
              </a:rPr>
              <a:t>　○</a:t>
            </a:r>
            <a:r>
              <a:rPr lang="ja-JP" altLang="ja-JP" sz="1100" dirty="0">
                <a:latin typeface="+mj-ea"/>
                <a:ea typeface="+mj-ea"/>
              </a:rPr>
              <a:t>男性の育児休業の取得や育児短時間勤務の利用を契機</a:t>
            </a:r>
            <a:r>
              <a:rPr lang="ja-JP" altLang="en-US" sz="1100" dirty="0">
                <a:latin typeface="+mj-ea"/>
                <a:ea typeface="+mj-ea"/>
              </a:rPr>
              <a:t>とした、</a:t>
            </a:r>
            <a:r>
              <a:rPr lang="ja-JP" altLang="ja-JP" sz="1100" dirty="0">
                <a:latin typeface="+mj-ea"/>
                <a:ea typeface="+mj-ea"/>
              </a:rPr>
              <a:t>職場</a:t>
            </a:r>
            <a:r>
              <a:rPr lang="ja-JP" altLang="en-US" sz="1100" dirty="0">
                <a:latin typeface="+mj-ea"/>
                <a:ea typeface="+mj-ea"/>
              </a:rPr>
              <a:t>内</a:t>
            </a:r>
            <a:r>
              <a:rPr lang="ja-JP" altLang="ja-JP" sz="1100" dirty="0">
                <a:latin typeface="+mj-ea"/>
                <a:ea typeface="+mj-ea"/>
              </a:rPr>
              <a:t>の業務改善や働き方の見直し</a:t>
            </a:r>
            <a:r>
              <a:rPr lang="ja-JP" altLang="en-US" sz="1100" dirty="0">
                <a:latin typeface="+mj-ea"/>
                <a:ea typeface="+mj-ea"/>
              </a:rPr>
              <a:t>によるワーク・ライフ・バランスの実現</a:t>
            </a:r>
            <a:endParaRPr lang="en-US" altLang="ja-JP" sz="1100" dirty="0">
              <a:latin typeface="+mj-ea"/>
              <a:ea typeface="+mj-ea"/>
            </a:endParaRPr>
          </a:p>
          <a:p>
            <a:pPr>
              <a:lnSpc>
                <a:spcPts val="1600"/>
              </a:lnSpc>
            </a:pPr>
            <a:r>
              <a:rPr lang="ja-JP" altLang="en-US" sz="1100" dirty="0">
                <a:solidFill>
                  <a:schemeClr val="tx1"/>
                </a:solidFill>
                <a:latin typeface="+mj-ea"/>
                <a:ea typeface="+mj-ea"/>
              </a:rPr>
              <a:t>　○男性の育児に参画したいという希望の実現や育児休業の取得促進、女性の継続就業率と出生率の向上</a:t>
            </a:r>
          </a:p>
        </p:txBody>
      </p:sp>
      <p:pic>
        <p:nvPicPr>
          <p:cNvPr id="18" name="Picture 3" descr="\\dfckhpwg3file1h.mhlwds.mhlw.go.jp\課室領域2\11903000_雇用均等・児童家庭局　職業家庭両立課\一般事業主行動計画係\01 イクメンプロジェクト(H22-)\66 ロゴマーク\ikumen_logo_yok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5118" y="1274316"/>
            <a:ext cx="1202162" cy="570508"/>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6" y="2636912"/>
            <a:ext cx="5432526" cy="4016642"/>
          </a:xfrm>
          <a:prstGeom prst="rect">
            <a:avLst/>
          </a:prstGeom>
        </p:spPr>
      </p:pic>
      <p:pic>
        <p:nvPicPr>
          <p:cNvPr id="20" name="図 19"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294" y="4293096"/>
            <a:ext cx="4086567" cy="1736077"/>
          </a:xfrm>
          <a:prstGeom prst="rect">
            <a:avLst/>
          </a:prstGeom>
        </p:spPr>
      </p:pic>
      <p:pic>
        <p:nvPicPr>
          <p:cNvPr id="21" name="図 20"/>
          <p:cNvPicPr>
            <a:picLocks noChangeAspect="1"/>
          </p:cNvPicPr>
          <p:nvPr/>
        </p:nvPicPr>
        <p:blipFill>
          <a:blip r:embed="rId5"/>
          <a:stretch>
            <a:fillRect/>
          </a:stretch>
        </p:blipFill>
        <p:spPr>
          <a:xfrm>
            <a:off x="5597294" y="2708920"/>
            <a:ext cx="4144824" cy="1417707"/>
          </a:xfrm>
          <a:prstGeom prst="rect">
            <a:avLst/>
          </a:prstGeom>
        </p:spPr>
      </p:pic>
      <p:sp>
        <p:nvSpPr>
          <p:cNvPr id="22" name="スライド番号プレースホルダー 5"/>
          <p:cNvSpPr>
            <a:spLocks noGrp="1"/>
          </p:cNvSpPr>
          <p:nvPr>
            <p:ph type="sldNum" sz="quarter" idx="4294967295"/>
          </p:nvPr>
        </p:nvSpPr>
        <p:spPr>
          <a:xfrm>
            <a:off x="7440499" y="6381328"/>
            <a:ext cx="2311400" cy="365125"/>
          </a:xfrm>
          <a:prstGeom prst="rect">
            <a:avLst/>
          </a:prstGeom>
        </p:spPr>
        <p:txBody>
          <a:bodyPr vert="horz" lIns="91440" tIns="45720" rIns="91440" bIns="45720" rtlCol="0" anchor="ctr"/>
          <a:lstStyle/>
          <a:p>
            <a:pPr algn="r"/>
            <a:fld id="{32927FFD-3D24-4EC2-AEC8-E83A8D96C0AC}" type="slidenum">
              <a:rPr lang="ja-JP" altLang="en-US" sz="1800">
                <a:solidFill>
                  <a:schemeClr val="tx1"/>
                </a:solidFill>
              </a:rPr>
              <a:pPr algn="r"/>
              <a:t>29</a:t>
            </a:fld>
            <a:endParaRPr lang="ja-JP" altLang="en-US" sz="1800" dirty="0">
              <a:solidFill>
                <a:schemeClr val="tx1"/>
              </a:solidFill>
            </a:endParaRPr>
          </a:p>
        </p:txBody>
      </p:sp>
    </p:spTree>
    <p:extLst>
      <p:ext uri="{BB962C8B-B14F-4D97-AF65-F5344CB8AC3E}">
        <p14:creationId xmlns:p14="http://schemas.microsoft.com/office/powerpoint/2010/main" val="3017113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chemeClr val="bg1"/>
                </a:solidFill>
                <a:latin typeface="メイリオ" panose="020B0604030504040204" pitchFamily="50" charset="-128"/>
                <a:ea typeface="メイリオ" panose="020B0604030504040204" pitchFamily="50" charset="-128"/>
              </a:rPr>
              <a:t>関連資料などのご案内</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4"/>
          </p:nvPr>
        </p:nvSpPr>
        <p:spPr>
          <a:xfrm>
            <a:off x="9086846" y="6539599"/>
            <a:ext cx="630513" cy="278421"/>
          </a:xfrm>
        </p:spPr>
        <p:txBody>
          <a:bodyPr/>
          <a:lstStyle/>
          <a:p>
            <a:fld id="{48F63A3B-78C7-47BE-AE5E-E10140E04643}" type="slidenum">
              <a:rPr lang="en-US" sz="1500" smtClean="0"/>
              <a:pPr/>
              <a:t>30</a:t>
            </a:fld>
            <a:endParaRPr lang="en-US" sz="1500" dirty="0"/>
          </a:p>
        </p:txBody>
      </p:sp>
      <p:sp>
        <p:nvSpPr>
          <p:cNvPr id="8" name="正方形/長方形 7"/>
          <p:cNvSpPr/>
          <p:nvPr/>
        </p:nvSpPr>
        <p:spPr>
          <a:xfrm>
            <a:off x="338273" y="2627694"/>
            <a:ext cx="8856984" cy="1745093"/>
          </a:xfrm>
          <a:prstGeom prst="rect">
            <a:avLst/>
          </a:prstGeom>
        </p:spPr>
        <p:txBody>
          <a:bodyPr wrap="square">
            <a:spAutoFit/>
          </a:bodyPr>
          <a:lstStyle/>
          <a:p>
            <a:pPr>
              <a:lnSpc>
                <a:spcPct val="110000"/>
              </a:lnSpc>
              <a:spcBef>
                <a:spcPts val="1200"/>
              </a:spcBef>
            </a:pPr>
            <a:r>
              <a:rPr lang="ja-JP" altLang="en-US" sz="2000" b="1" dirty="0">
                <a:solidFill>
                  <a:srgbClr val="DB4D6D"/>
                </a:solidFill>
                <a:latin typeface="メイリオ" panose="020B0604030504040204" pitchFamily="50" charset="-128"/>
                <a:ea typeface="メイリオ" panose="020B0604030504040204" pitchFamily="50" charset="-128"/>
              </a:rPr>
              <a:t>■男性の育児休業取得促進セミナーのご案内</a:t>
            </a:r>
            <a:endParaRPr lang="en-US" altLang="ja-JP" sz="2000" b="1" dirty="0">
              <a:solidFill>
                <a:srgbClr val="DB4D6D"/>
              </a:solidFill>
              <a:latin typeface="メイリオ" panose="020B0604030504040204" pitchFamily="50" charset="-128"/>
              <a:ea typeface="メイリオ" panose="020B0604030504040204" pitchFamily="50" charset="-128"/>
            </a:endParaRPr>
          </a:p>
          <a:p>
            <a:pPr>
              <a:lnSpc>
                <a:spcPct val="110000"/>
              </a:lnSpc>
              <a:spcBef>
                <a:spcPts val="600"/>
              </a:spcBef>
            </a:pPr>
            <a:r>
              <a:rPr lang="ja-JP" altLang="en-US" sz="16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イクメンプロジェクト</a:t>
            </a:r>
            <a:r>
              <a:rPr lang="ja-JP" altLang="en-US" sz="1400" dirty="0">
                <a:latin typeface="メイリオ" panose="020B0604030504040204" pitchFamily="50" charset="-128"/>
                <a:ea typeface="メイリオ" panose="020B0604030504040204" pitchFamily="50" charset="-128"/>
              </a:rPr>
              <a:t>では、改正育児・介護休業法も踏まえて、男性の育児休業取得促進</a:t>
            </a:r>
            <a:r>
              <a:rPr lang="ja-JP" altLang="en-US" sz="1400" dirty="0" smtClean="0">
                <a:latin typeface="メイリオ" panose="020B0604030504040204" pitchFamily="50" charset="-128"/>
                <a:ea typeface="メイリオ" panose="020B0604030504040204" pitchFamily="50" charset="-128"/>
              </a:rPr>
              <a:t>等</a:t>
            </a:r>
            <a:endParaRPr lang="en-US" altLang="ja-JP" sz="1400" dirty="0" smtClean="0">
              <a:latin typeface="メイリオ" panose="020B0604030504040204" pitchFamily="50" charset="-128"/>
              <a:ea typeface="メイリオ" panose="020B0604030504040204" pitchFamily="50" charset="-128"/>
            </a:endParaRPr>
          </a:p>
          <a:p>
            <a:pPr>
              <a:lnSpc>
                <a:spcPct val="110000"/>
              </a:lnSpc>
              <a:spcBef>
                <a:spcPts val="600"/>
              </a:spcBef>
            </a:pPr>
            <a:r>
              <a:rPr lang="ja-JP" altLang="en-US" sz="1400" dirty="0" smtClean="0">
                <a:latin typeface="メイリオ" panose="020B0604030504040204" pitchFamily="50" charset="-128"/>
                <a:ea typeface="メイリオ" panose="020B0604030504040204" pitchFamily="50" charset="-128"/>
              </a:rPr>
              <a:t>　に</a:t>
            </a:r>
            <a:r>
              <a:rPr lang="ja-JP" altLang="en-US" sz="1400" dirty="0">
                <a:latin typeface="メイリオ" panose="020B0604030504040204" pitchFamily="50" charset="-128"/>
                <a:ea typeface="メイリオ" panose="020B0604030504040204" pitchFamily="50" charset="-128"/>
              </a:rPr>
              <a:t>関する</a:t>
            </a:r>
            <a:r>
              <a:rPr lang="ja-JP" altLang="en-US" sz="1400" dirty="0" smtClean="0">
                <a:latin typeface="メイリオ" panose="020B0604030504040204" pitchFamily="50" charset="-128"/>
                <a:ea typeface="メイリオ" panose="020B0604030504040204" pitchFamily="50" charset="-128"/>
              </a:rPr>
              <a:t>セミナーを</a:t>
            </a:r>
            <a:r>
              <a:rPr lang="ja-JP" altLang="en-US" sz="1400" dirty="0">
                <a:latin typeface="メイリオ" panose="020B0604030504040204" pitchFamily="50" charset="-128"/>
                <a:ea typeface="メイリオ" panose="020B0604030504040204" pitchFamily="50" charset="-128"/>
              </a:rPr>
              <a:t>開催しています。</a:t>
            </a: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a:p>
            <a:pPr>
              <a:lnSpc>
                <a:spcPct val="110000"/>
              </a:lnSpc>
              <a:spcBef>
                <a:spcPts val="600"/>
              </a:spcBef>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③　</a:t>
            </a:r>
            <a:r>
              <a:rPr lang="ja-JP" altLang="en-US" sz="1600" b="1" dirty="0" smtClean="0">
                <a:latin typeface="メイリオ" panose="020B0604030504040204" pitchFamily="50" charset="-128"/>
                <a:ea typeface="メイリオ" panose="020B0604030504040204" pitchFamily="50" charset="-128"/>
              </a:rPr>
              <a:t>男性</a:t>
            </a:r>
            <a:r>
              <a:rPr lang="ja-JP" altLang="en-US" sz="1600" b="1" dirty="0">
                <a:latin typeface="メイリオ" panose="020B0604030504040204" pitchFamily="50" charset="-128"/>
                <a:ea typeface="メイリオ" panose="020B0604030504040204" pitchFamily="50" charset="-128"/>
              </a:rPr>
              <a:t>の育児休業取得促進セミナー</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r>
              <a:rPr lang="en-US" altLang="ja-JP" sz="1300" dirty="0">
                <a:latin typeface="メイリオ" panose="020B0604030504040204" pitchFamily="50" charset="-128"/>
                <a:ea typeface="メイリオ" panose="020B0604030504040204" pitchFamily="50" charset="-128"/>
                <a:hlinkClick r:id="rId2"/>
              </a:rPr>
              <a:t>https://ikumen-project.mhlw.go.jp/event/ </a:t>
            </a:r>
            <a:r>
              <a:rPr lang="ja-JP" altLang="en-US" sz="1600" dirty="0">
                <a:solidFill>
                  <a:prstClr val="black"/>
                </a:solidFill>
                <a:latin typeface="メイリオ" panose="020B0604030504040204" pitchFamily="50" charset="-128"/>
                <a:ea typeface="メイリオ" panose="020B0604030504040204" pitchFamily="50" charset="-128"/>
              </a:rPr>
              <a:t>　　</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4879410" y="3450503"/>
            <a:ext cx="644647" cy="329321"/>
          </a:xfrm>
          <a:prstGeom prst="rect">
            <a:avLst/>
          </a:prstGeom>
        </p:spPr>
        <p:txBody>
          <a:bodyPr wrap="square">
            <a:spAutoFit/>
          </a:bodyPr>
          <a:lstStyle/>
          <a:p>
            <a:pPr>
              <a:lnSpc>
                <a:spcPct val="110000"/>
              </a:lnSpc>
            </a:pPr>
            <a:r>
              <a:rPr lang="ja-JP" altLang="en-US" sz="1400" dirty="0" smtClean="0">
                <a:latin typeface="メイリオ" panose="020B0604030504040204" pitchFamily="50" charset="-128"/>
                <a:ea typeface="メイリオ" panose="020B0604030504040204" pitchFamily="50" charset="-128"/>
              </a:rPr>
              <a:t>③</a:t>
            </a:r>
            <a:endParaRPr lang="en-US" altLang="ja-JP" sz="1400" dirty="0" smtClean="0">
              <a:latin typeface="メイリオ" panose="020B0604030504040204" pitchFamily="50" charset="-128"/>
              <a:ea typeface="メイリオ" panose="020B0604030504040204" pitchFamily="50" charset="-128"/>
            </a:endParaRPr>
          </a:p>
        </p:txBody>
      </p:sp>
      <p:sp>
        <p:nvSpPr>
          <p:cNvPr id="10" name="正方形/長方形 9"/>
          <p:cNvSpPr/>
          <p:nvPr/>
        </p:nvSpPr>
        <p:spPr>
          <a:xfrm>
            <a:off x="315290" y="4372787"/>
            <a:ext cx="8856984" cy="1397306"/>
          </a:xfrm>
          <a:prstGeom prst="rect">
            <a:avLst/>
          </a:prstGeom>
        </p:spPr>
        <p:txBody>
          <a:bodyPr wrap="square">
            <a:spAutoFit/>
          </a:bodyPr>
          <a:lstStyle/>
          <a:p>
            <a:pPr>
              <a:lnSpc>
                <a:spcPct val="110000"/>
              </a:lnSpc>
              <a:spcBef>
                <a:spcPts val="600"/>
              </a:spcBef>
            </a:pPr>
            <a:r>
              <a:rPr lang="ja-JP" altLang="en-US" sz="2000" b="1" dirty="0" smtClean="0">
                <a:solidFill>
                  <a:srgbClr val="DB4D6D"/>
                </a:solidFill>
                <a:latin typeface="メイリオ" panose="020B0604030504040204" pitchFamily="50" charset="-128"/>
                <a:ea typeface="メイリオ" panose="020B0604030504040204" pitchFamily="50" charset="-128"/>
              </a:rPr>
              <a:t>■改正育児・介護休業法に関する資料</a:t>
            </a:r>
            <a:endParaRPr lang="en-US" altLang="ja-JP" sz="1600" dirty="0" smtClean="0">
              <a:latin typeface="メイリオ" panose="020B0604030504040204" pitchFamily="50" charset="-128"/>
              <a:ea typeface="メイリオ" panose="020B0604030504040204" pitchFamily="50" charset="-128"/>
            </a:endParaRPr>
          </a:p>
          <a:p>
            <a:pPr>
              <a:lnSpc>
                <a:spcPct val="110000"/>
              </a:lnSpc>
              <a:spcBef>
                <a:spcPts val="600"/>
              </a:spcBef>
            </a:pPr>
            <a:r>
              <a:rPr lang="ja-JP" altLang="en-US" sz="16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厚生労働省の以下のページに関係条文等最新情報を順次掲載しています。</a:t>
            </a:r>
            <a:endParaRPr lang="en-US" altLang="ja-JP" sz="1400" dirty="0">
              <a:latin typeface="メイリオ" panose="020B0604030504040204" pitchFamily="50" charset="-128"/>
              <a:ea typeface="メイリオ" panose="020B0604030504040204" pitchFamily="50" charset="-128"/>
            </a:endParaRPr>
          </a:p>
          <a:p>
            <a:pPr lvl="0">
              <a:lnSpc>
                <a:spcPct val="110000"/>
              </a:lnSpc>
              <a:spcBef>
                <a:spcPts val="600"/>
              </a:spcBef>
            </a:pPr>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④　</a:t>
            </a:r>
            <a:r>
              <a:rPr lang="ja-JP" altLang="en-US" sz="1600" b="1" dirty="0" smtClean="0">
                <a:solidFill>
                  <a:prstClr val="black"/>
                </a:solidFill>
                <a:latin typeface="メイリオ" panose="020B0604030504040204" pitchFamily="50" charset="-128"/>
                <a:ea typeface="メイリオ" panose="020B0604030504040204" pitchFamily="50" charset="-128"/>
              </a:rPr>
              <a:t>育児・介護休業法について</a:t>
            </a:r>
            <a:endParaRPr lang="en-US" altLang="ja-JP" sz="1600" b="1" dirty="0" smtClean="0">
              <a:solidFill>
                <a:prstClr val="black"/>
              </a:solidFill>
              <a:latin typeface="メイリオ" panose="020B0604030504040204" pitchFamily="50" charset="-128"/>
              <a:ea typeface="メイリオ" panose="020B0604030504040204" pitchFamily="50" charset="-128"/>
            </a:endParaRPr>
          </a:p>
          <a:p>
            <a:pPr lvl="0">
              <a:lnSpc>
                <a:spcPct val="110000"/>
              </a:lnSpc>
            </a:pPr>
            <a:r>
              <a:rPr lang="ja-JP" altLang="en-US" sz="1600" dirty="0" smtClean="0">
                <a:solidFill>
                  <a:prstClr val="black"/>
                </a:solidFill>
                <a:latin typeface="メイリオ" panose="020B0604030504040204" pitchFamily="50" charset="-128"/>
                <a:ea typeface="メイリオ" panose="020B0604030504040204" pitchFamily="50" charset="-128"/>
              </a:rPr>
              <a:t>　　　</a:t>
            </a:r>
            <a:endParaRPr lang="en-US" altLang="ja-JP" dirty="0">
              <a:solidFill>
                <a:prstClr val="black"/>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a:stretch>
            <a:fillRect/>
          </a:stretch>
        </p:blipFill>
        <p:spPr>
          <a:xfrm>
            <a:off x="5313040" y="3519599"/>
            <a:ext cx="838653" cy="838653"/>
          </a:xfrm>
          <a:prstGeom prst="rect">
            <a:avLst/>
          </a:prstGeom>
        </p:spPr>
      </p:pic>
      <p:sp>
        <p:nvSpPr>
          <p:cNvPr id="12" name="正方形/長方形 11"/>
          <p:cNvSpPr/>
          <p:nvPr/>
        </p:nvSpPr>
        <p:spPr>
          <a:xfrm>
            <a:off x="907421" y="5433819"/>
            <a:ext cx="7272808" cy="738664"/>
          </a:xfrm>
          <a:prstGeom prst="rect">
            <a:avLst/>
          </a:prstGeom>
        </p:spPr>
        <p:txBody>
          <a:bodyPr wrap="square">
            <a:spAutoFit/>
          </a:bodyPr>
          <a:lstStyle/>
          <a:p>
            <a:r>
              <a:rPr lang="ja-JP" altLang="en-US" sz="1300" dirty="0">
                <a:latin typeface="メイリオ" panose="020B0604030504040204" pitchFamily="50" charset="-128"/>
                <a:ea typeface="メイリオ" panose="020B0604030504040204" pitchFamily="50" charset="-128"/>
                <a:hlinkClick r:id="rId4"/>
              </a:rPr>
              <a:t>https://www.mhlw.go.jp/stf/seisakunitsuite/bunya/0000130583.</a:t>
            </a:r>
            <a:r>
              <a:rPr lang="ja-JP" altLang="en-US" sz="1300" dirty="0" smtClean="0">
                <a:latin typeface="メイリオ" panose="020B0604030504040204" pitchFamily="50" charset="-128"/>
                <a:ea typeface="メイリオ" panose="020B0604030504040204" pitchFamily="50" charset="-128"/>
                <a:hlinkClick r:id="rId4"/>
              </a:rPr>
              <a:t>html</a:t>
            </a:r>
            <a:endParaRPr lang="en-US" altLang="ja-JP" sz="1300" dirty="0" smtClean="0">
              <a:latin typeface="メイリオ" panose="020B0604030504040204" pitchFamily="50" charset="-128"/>
              <a:ea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6984171" y="4978269"/>
            <a:ext cx="644647" cy="329321"/>
          </a:xfrm>
          <a:prstGeom prst="rect">
            <a:avLst/>
          </a:prstGeom>
        </p:spPr>
        <p:txBody>
          <a:bodyPr wrap="square">
            <a:spAutoFit/>
          </a:bodyPr>
          <a:lstStyle/>
          <a:p>
            <a:pPr>
              <a:lnSpc>
                <a:spcPct val="110000"/>
              </a:lnSpc>
            </a:pPr>
            <a:r>
              <a:rPr lang="ja-JP" altLang="en-US" sz="1400" dirty="0" smtClean="0">
                <a:latin typeface="メイリオ" panose="020B0604030504040204" pitchFamily="50" charset="-128"/>
                <a:ea typeface="メイリオ" panose="020B0604030504040204" pitchFamily="50" charset="-128"/>
              </a:rPr>
              <a:t>④</a:t>
            </a:r>
            <a:endParaRPr lang="en-US" altLang="ja-JP" sz="1400" dirty="0" smtClean="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5"/>
          <a:stretch>
            <a:fillRect/>
          </a:stretch>
        </p:blipFill>
        <p:spPr>
          <a:xfrm>
            <a:off x="7377718" y="5071440"/>
            <a:ext cx="802511" cy="789671"/>
          </a:xfrm>
          <a:prstGeom prst="rect">
            <a:avLst/>
          </a:prstGeom>
        </p:spPr>
      </p:pic>
      <p:sp>
        <p:nvSpPr>
          <p:cNvPr id="14" name="正方形/長方形 13"/>
          <p:cNvSpPr/>
          <p:nvPr/>
        </p:nvSpPr>
        <p:spPr>
          <a:xfrm>
            <a:off x="338273" y="811199"/>
            <a:ext cx="8856984" cy="1821268"/>
          </a:xfrm>
          <a:prstGeom prst="rect">
            <a:avLst/>
          </a:prstGeom>
        </p:spPr>
        <p:txBody>
          <a:bodyPr wrap="square">
            <a:spAutoFit/>
          </a:bodyPr>
          <a:lstStyle/>
          <a:p>
            <a:pPr>
              <a:lnSpc>
                <a:spcPct val="110000"/>
              </a:lnSpc>
              <a:spcBef>
                <a:spcPts val="600"/>
              </a:spcBef>
            </a:pPr>
            <a:r>
              <a:rPr lang="ja-JP" altLang="en-US" sz="2000" b="1" dirty="0" smtClean="0">
                <a:solidFill>
                  <a:srgbClr val="DB4D6D"/>
                </a:solidFill>
                <a:latin typeface="メイリオ" panose="020B0604030504040204" pitchFamily="50" charset="-128"/>
                <a:ea typeface="メイリオ" panose="020B0604030504040204" pitchFamily="50" charset="-128"/>
              </a:rPr>
              <a:t>■雇用環境整備、個別周知・意向確認に活用できる素材</a:t>
            </a:r>
            <a:endParaRPr lang="en-US" altLang="ja-JP" sz="1200" dirty="0" smtClean="0">
              <a:solidFill>
                <a:srgbClr val="DB4D6D"/>
              </a:solidFill>
              <a:latin typeface="Meiryo UI" panose="020B0604030504040204" pitchFamily="50" charset="-128"/>
              <a:ea typeface="Meiryo UI" panose="020B0604030504040204" pitchFamily="50" charset="-128"/>
            </a:endParaRPr>
          </a:p>
          <a:p>
            <a:pPr>
              <a:lnSpc>
                <a:spcPct val="110000"/>
              </a:lnSpc>
              <a:spcBef>
                <a:spcPts val="600"/>
              </a:spcBef>
            </a:pPr>
            <a:r>
              <a:rPr lang="ja-JP" altLang="en-US" sz="1400" dirty="0" smtClean="0">
                <a:latin typeface="Meiryo UI" panose="020B0604030504040204" pitchFamily="50" charset="-128"/>
                <a:ea typeface="Meiryo UI" panose="020B0604030504040204" pitchFamily="50" charset="-128"/>
              </a:rPr>
              <a:t>    厚生</a:t>
            </a:r>
            <a:r>
              <a:rPr lang="ja-JP" altLang="en-US" sz="1400" dirty="0">
                <a:latin typeface="Meiryo UI" panose="020B0604030504040204" pitchFamily="50" charset="-128"/>
                <a:ea typeface="Meiryo UI" panose="020B0604030504040204" pitchFamily="50" charset="-128"/>
              </a:rPr>
              <a:t>労働省では以下の資料をご用意しています</a:t>
            </a:r>
            <a:r>
              <a:rPr lang="ja-JP" altLang="en-US" sz="1400" dirty="0" smtClean="0">
                <a:latin typeface="Meiryo UI" panose="020B0604030504040204" pitchFamily="50" charset="-128"/>
                <a:ea typeface="Meiryo UI" panose="020B0604030504040204" pitchFamily="50" charset="-128"/>
              </a:rPr>
              <a:t>。社内用</a:t>
            </a:r>
            <a:r>
              <a:rPr lang="ja-JP" altLang="en-US" sz="1400" dirty="0">
                <a:latin typeface="Meiryo UI" panose="020B0604030504040204" pitchFamily="50" charset="-128"/>
                <a:ea typeface="Meiryo UI" panose="020B0604030504040204" pitchFamily="50" charset="-128"/>
              </a:rPr>
              <a:t>にアレンジする等してご活用いただけます。</a:t>
            </a:r>
            <a:endParaRPr lang="en-US" altLang="ja-JP" sz="1400" dirty="0">
              <a:latin typeface="Meiryo UI" panose="020B0604030504040204" pitchFamily="50" charset="-128"/>
              <a:ea typeface="Meiryo UI" panose="020B0604030504040204" pitchFamily="50" charset="-128"/>
            </a:endParaRPr>
          </a:p>
          <a:p>
            <a:pPr lvl="0">
              <a:lnSpc>
                <a:spcPct val="110000"/>
              </a:lnSpc>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①　</a:t>
            </a:r>
            <a:r>
              <a:rPr lang="ja-JP" altLang="en-US" sz="1600" b="1" dirty="0" smtClean="0">
                <a:latin typeface="Meiryo UI" panose="020B0604030504040204" pitchFamily="50" charset="-128"/>
                <a:ea typeface="Meiryo UI" panose="020B0604030504040204" pitchFamily="50" charset="-128"/>
              </a:rPr>
              <a:t>社内</a:t>
            </a:r>
            <a:r>
              <a:rPr lang="ja-JP" altLang="en-US" sz="1600" b="1" dirty="0">
                <a:solidFill>
                  <a:prstClr val="black"/>
                </a:solidFill>
                <a:latin typeface="Meiryo UI" panose="020B0604030504040204" pitchFamily="50" charset="-128"/>
                <a:ea typeface="Meiryo UI" panose="020B0604030504040204" pitchFamily="50" charset="-128"/>
              </a:rPr>
              <a:t>研修用資料、</a:t>
            </a:r>
            <a:r>
              <a:rPr lang="ja-JP" altLang="en-US" sz="1600" b="1" dirty="0" smtClean="0">
                <a:solidFill>
                  <a:prstClr val="black"/>
                </a:solidFill>
                <a:latin typeface="Meiryo UI" panose="020B0604030504040204" pitchFamily="50" charset="-128"/>
                <a:ea typeface="Meiryo UI" panose="020B0604030504040204" pitchFamily="50" charset="-128"/>
              </a:rPr>
              <a:t>動画</a:t>
            </a: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hlinkClick r:id="rId6"/>
              </a:rPr>
              <a:t>https://ikumen-project.mhlw.go.jp/company/training</a:t>
            </a:r>
            <a:r>
              <a:rPr lang="en-US" altLang="ja-JP" sz="1200" dirty="0" smtClean="0">
                <a:solidFill>
                  <a:prstClr val="black"/>
                </a:solidFill>
                <a:latin typeface="Meiryo UI" panose="020B0604030504040204" pitchFamily="50" charset="-128"/>
                <a:ea typeface="Meiryo UI" panose="020B0604030504040204" pitchFamily="50" charset="-128"/>
                <a:hlinkClick r:id="rId6"/>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a:lnSpc>
                <a:spcPct val="110000"/>
              </a:lnSpc>
            </a:pPr>
            <a:r>
              <a:rPr lang="en-US" altLang="ja-JP"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pPr>
              <a:lnSpc>
                <a:spcPct val="110000"/>
              </a:lnSpc>
              <a:spcBef>
                <a:spcPts val="600"/>
              </a:spcBef>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②　</a:t>
            </a:r>
            <a:r>
              <a:rPr lang="ja-JP" altLang="en-US" sz="1600" b="1" dirty="0" smtClean="0">
                <a:latin typeface="Meiryo UI" panose="020B0604030504040204" pitchFamily="50" charset="-128"/>
                <a:ea typeface="Meiryo UI" panose="020B0604030504040204" pitchFamily="50" charset="-128"/>
              </a:rPr>
              <a:t>個別</a:t>
            </a:r>
            <a:r>
              <a:rPr lang="ja-JP" altLang="en-US" sz="1600" b="1" dirty="0">
                <a:solidFill>
                  <a:prstClr val="black"/>
                </a:solidFill>
                <a:latin typeface="Meiryo UI" panose="020B0604030504040204" pitchFamily="50" charset="-128"/>
                <a:ea typeface="Meiryo UI" panose="020B0604030504040204" pitchFamily="50" charset="-128"/>
              </a:rPr>
              <a:t>周知・意向確認、事例紹介、制度・方針周知ポスター例</a:t>
            </a:r>
            <a:r>
              <a:rPr lang="en-US" altLang="ja-JP" sz="1600" b="1" dirty="0">
                <a:solidFill>
                  <a:prstClr val="black"/>
                </a:solidFill>
                <a:latin typeface="Meiryo UI" panose="020B0604030504040204" pitchFamily="50" charset="-128"/>
                <a:ea typeface="Meiryo UI" panose="020B0604030504040204" pitchFamily="50" charset="-128"/>
              </a:rPr>
              <a:t/>
            </a:r>
            <a:br>
              <a:rPr lang="en-US" altLang="ja-JP" sz="1600" b="1" dirty="0">
                <a:solidFill>
                  <a:prstClr val="black"/>
                </a:solidFill>
                <a:latin typeface="Meiryo UI" panose="020B0604030504040204" pitchFamily="50" charset="-128"/>
                <a:ea typeface="Meiryo UI" panose="020B0604030504040204" pitchFamily="50" charset="-128"/>
              </a:rPr>
            </a:br>
            <a:r>
              <a:rPr lang="ja-JP" altLang="en-US" sz="1200" b="1" dirty="0">
                <a:solidFill>
                  <a:prstClr val="black"/>
                </a:solidFill>
                <a:latin typeface="Meiryo UI" panose="020B0604030504040204" pitchFamily="50" charset="-128"/>
                <a:ea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hlinkClick r:id="rId7"/>
              </a:rPr>
              <a:t>https://</a:t>
            </a:r>
            <a:r>
              <a:rPr lang="en-US" altLang="ja-JP" sz="1200" dirty="0" smtClean="0">
                <a:solidFill>
                  <a:prstClr val="black"/>
                </a:solidFill>
                <a:latin typeface="メイリオ" panose="020B0604030504040204" pitchFamily="50" charset="-128"/>
                <a:ea typeface="メイリオ" panose="020B0604030504040204" pitchFamily="50" charset="-128"/>
                <a:hlinkClick r:id="rId7"/>
              </a:rPr>
              <a:t>www.mhlw.go.jp/stf/seisakunitsuite/bunya/000103533.html</a:t>
            </a:r>
            <a:endParaRPr lang="en-US" altLang="ja-JP" sz="1200" dirty="0">
              <a:solidFill>
                <a:prstClr val="black"/>
              </a:solidFill>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8"/>
          <a:stretch>
            <a:fillRect/>
          </a:stretch>
        </p:blipFill>
        <p:spPr>
          <a:xfrm>
            <a:off x="8345146" y="1247550"/>
            <a:ext cx="741700" cy="741700"/>
          </a:xfrm>
          <a:prstGeom prst="rect">
            <a:avLst/>
          </a:prstGeom>
        </p:spPr>
      </p:pic>
      <p:sp>
        <p:nvSpPr>
          <p:cNvPr id="16" name="正方形/長方形 15"/>
          <p:cNvSpPr/>
          <p:nvPr/>
        </p:nvSpPr>
        <p:spPr>
          <a:xfrm>
            <a:off x="7973835" y="1151016"/>
            <a:ext cx="644647" cy="329321"/>
          </a:xfrm>
          <a:prstGeom prst="rect">
            <a:avLst/>
          </a:prstGeom>
        </p:spPr>
        <p:txBody>
          <a:bodyPr wrap="square">
            <a:spAutoFit/>
          </a:bodyPr>
          <a:lstStyle/>
          <a:p>
            <a:pPr>
              <a:lnSpc>
                <a:spcPct val="110000"/>
              </a:lnSpc>
            </a:pPr>
            <a:r>
              <a:rPr lang="ja-JP" altLang="en-US" sz="1400" dirty="0" smtClean="0">
                <a:latin typeface="メイリオ" panose="020B0604030504040204" pitchFamily="50" charset="-128"/>
                <a:ea typeface="メイリオ" panose="020B0604030504040204" pitchFamily="50" charset="-128"/>
              </a:rPr>
              <a:t>①</a:t>
            </a:r>
            <a:endParaRPr lang="en-US" altLang="ja-JP" sz="1400" dirty="0" smtClean="0">
              <a:latin typeface="メイリオ" panose="020B0604030504040204" pitchFamily="50" charset="-128"/>
              <a:ea typeface="メイリオ" panose="020B0604030504040204" pitchFamily="50" charset="-128"/>
            </a:endParaRPr>
          </a:p>
        </p:txBody>
      </p:sp>
      <p:pic>
        <p:nvPicPr>
          <p:cNvPr id="18" name="図 17"/>
          <p:cNvPicPr>
            <a:picLocks noChangeAspect="1"/>
          </p:cNvPicPr>
          <p:nvPr/>
        </p:nvPicPr>
        <p:blipFill>
          <a:blip r:embed="rId9"/>
          <a:stretch>
            <a:fillRect/>
          </a:stretch>
        </p:blipFill>
        <p:spPr>
          <a:xfrm>
            <a:off x="6984171" y="2177919"/>
            <a:ext cx="787095" cy="796921"/>
          </a:xfrm>
          <a:prstGeom prst="rect">
            <a:avLst/>
          </a:prstGeom>
        </p:spPr>
      </p:pic>
      <p:sp>
        <p:nvSpPr>
          <p:cNvPr id="20" name="正方形/長方形 19"/>
          <p:cNvSpPr/>
          <p:nvPr/>
        </p:nvSpPr>
        <p:spPr>
          <a:xfrm>
            <a:off x="6596049" y="2061284"/>
            <a:ext cx="416428" cy="329321"/>
          </a:xfrm>
          <a:prstGeom prst="rect">
            <a:avLst/>
          </a:prstGeom>
        </p:spPr>
        <p:txBody>
          <a:bodyPr wrap="square">
            <a:spAutoFit/>
          </a:bodyPr>
          <a:lstStyle/>
          <a:p>
            <a:pPr>
              <a:lnSpc>
                <a:spcPct val="110000"/>
              </a:lnSpc>
            </a:pPr>
            <a:r>
              <a:rPr lang="ja-JP" altLang="en-US" sz="1400" dirty="0" smtClean="0">
                <a:latin typeface="メイリオ" panose="020B0604030504040204" pitchFamily="50" charset="-128"/>
                <a:ea typeface="メイリオ" panose="020B0604030504040204" pitchFamily="50" charset="-128"/>
              </a:rPr>
              <a:t>②</a:t>
            </a:r>
            <a:endParaRPr lang="en-US" altLang="ja-JP" sz="1400" dirty="0" smtClean="0">
              <a:latin typeface="メイリオ" panose="020B0604030504040204" pitchFamily="50" charset="-128"/>
              <a:ea typeface="メイリオ" panose="020B0604030504040204" pitchFamily="50" charset="-128"/>
            </a:endParaRPr>
          </a:p>
        </p:txBody>
      </p:sp>
      <p:sp>
        <p:nvSpPr>
          <p:cNvPr id="4" name="正方形/長方形 3"/>
          <p:cNvSpPr/>
          <p:nvPr/>
        </p:nvSpPr>
        <p:spPr>
          <a:xfrm>
            <a:off x="738989" y="5770093"/>
            <a:ext cx="8687165" cy="923330"/>
          </a:xfrm>
          <a:prstGeom prst="rect">
            <a:avLst/>
          </a:prstGeom>
        </p:spPr>
        <p:txBody>
          <a:bodyPr wrap="square">
            <a:spAutoFit/>
          </a:bodyPr>
          <a:lstStyle/>
          <a:p>
            <a:r>
              <a:rPr lang="ja-JP" altLang="en-US" dirty="0" smtClean="0"/>
              <a:t>◆ ご不明</a:t>
            </a:r>
            <a:r>
              <a:rPr lang="ja-JP" altLang="en-US" dirty="0"/>
              <a:t>な点</a:t>
            </a:r>
            <a:r>
              <a:rPr lang="ja-JP" altLang="en-US" dirty="0" smtClean="0"/>
              <a:t>は、愛媛</a:t>
            </a:r>
            <a:r>
              <a:rPr lang="ja-JP" altLang="en-US" dirty="0"/>
              <a:t>労働局雇用環境・均等室</a:t>
            </a:r>
            <a:endParaRPr lang="en-US" altLang="ja-JP" dirty="0"/>
          </a:p>
          <a:p>
            <a:r>
              <a:rPr lang="ja-JP" altLang="en-US" dirty="0"/>
              <a:t>　　　〒</a:t>
            </a:r>
            <a:r>
              <a:rPr lang="en-US" altLang="ja-JP" dirty="0"/>
              <a:t>790-8538</a:t>
            </a:r>
            <a:r>
              <a:rPr lang="ja-JP" altLang="en-US" dirty="0"/>
              <a:t>　松山市若草町</a:t>
            </a:r>
            <a:r>
              <a:rPr lang="ja-JP" altLang="en-US" dirty="0" smtClean="0"/>
              <a:t>４－３</a:t>
            </a:r>
            <a:r>
              <a:rPr lang="ja-JP" altLang="en-US" dirty="0"/>
              <a:t>　　℡</a:t>
            </a:r>
            <a:r>
              <a:rPr lang="en-US" altLang="ja-JP" dirty="0"/>
              <a:t>089-935-5222</a:t>
            </a:r>
          </a:p>
          <a:p>
            <a:r>
              <a:rPr lang="ja-JP" altLang="en-US" dirty="0"/>
              <a:t>　までお問い合わせください。</a:t>
            </a:r>
            <a:endParaRPr lang="en-US" altLang="ja-JP" dirty="0"/>
          </a:p>
        </p:txBody>
      </p:sp>
    </p:spTree>
    <p:extLst>
      <p:ext uri="{BB962C8B-B14F-4D97-AF65-F5344CB8AC3E}">
        <p14:creationId xmlns:p14="http://schemas.microsoft.com/office/powerpoint/2010/main" val="3218811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男女の育児休業の取得期間の</a:t>
            </a:r>
            <a:r>
              <a:rPr lang="ja-JP" altLang="en-US" sz="2400"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状況</a:t>
            </a:r>
            <a:endParaRPr kumimoji="1" lang="ja-JP" altLang="en-US" sz="2400" dirty="0"/>
          </a:p>
        </p:txBody>
      </p:sp>
      <p:sp>
        <p:nvSpPr>
          <p:cNvPr id="3" name="スライド番号プレースホルダー 2"/>
          <p:cNvSpPr>
            <a:spLocks noGrp="1"/>
          </p:cNvSpPr>
          <p:nvPr>
            <p:ph type="sldNum" sz="quarter" idx="4"/>
          </p:nvPr>
        </p:nvSpPr>
        <p:spPr/>
        <p:txBody>
          <a:bodyPr/>
          <a:lstStyle/>
          <a:p>
            <a:fld id="{48F63A3B-78C7-47BE-AE5E-E10140E04643}" type="slidenum">
              <a:rPr lang="en-US" sz="1500" smtClean="0"/>
              <a:pPr/>
              <a:t>3</a:t>
            </a:fld>
            <a:endParaRPr lang="en-US" sz="1500" dirty="0"/>
          </a:p>
        </p:txBody>
      </p:sp>
      <p:graphicFrame>
        <p:nvGraphicFramePr>
          <p:cNvPr id="5" name="表 4"/>
          <p:cNvGraphicFramePr>
            <a:graphicFrameLocks noGrp="1"/>
          </p:cNvGraphicFramePr>
          <p:nvPr>
            <p:extLst/>
          </p:nvPr>
        </p:nvGraphicFramePr>
        <p:xfrm>
          <a:off x="1773575" y="1715578"/>
          <a:ext cx="7223480" cy="1620000"/>
        </p:xfrm>
        <a:graphic>
          <a:graphicData uri="http://schemas.openxmlformats.org/drawingml/2006/table">
            <a:tbl>
              <a:tblPr>
                <a:tableStyleId>{5940675A-B579-460E-94D1-54222C63F5DA}</a:tableStyleId>
              </a:tblPr>
              <a:tblGrid>
                <a:gridCol w="985604">
                  <a:extLst>
                    <a:ext uri="{9D8B030D-6E8A-4147-A177-3AD203B41FA5}">
                      <a16:colId xmlns:a16="http://schemas.microsoft.com/office/drawing/2014/main" val="20000"/>
                    </a:ext>
                  </a:extLst>
                </a:gridCol>
                <a:gridCol w="519823">
                  <a:extLst>
                    <a:ext uri="{9D8B030D-6E8A-4147-A177-3AD203B41FA5}">
                      <a16:colId xmlns:a16="http://schemas.microsoft.com/office/drawing/2014/main" val="20004"/>
                    </a:ext>
                  </a:extLst>
                </a:gridCol>
                <a:gridCol w="519823">
                  <a:extLst>
                    <a:ext uri="{9D8B030D-6E8A-4147-A177-3AD203B41FA5}">
                      <a16:colId xmlns:a16="http://schemas.microsoft.com/office/drawing/2014/main" val="20005"/>
                    </a:ext>
                  </a:extLst>
                </a:gridCol>
                <a:gridCol w="519823">
                  <a:extLst>
                    <a:ext uri="{9D8B030D-6E8A-4147-A177-3AD203B41FA5}">
                      <a16:colId xmlns:a16="http://schemas.microsoft.com/office/drawing/2014/main" val="20006"/>
                    </a:ext>
                  </a:extLst>
                </a:gridCol>
                <a:gridCol w="519823">
                  <a:extLst>
                    <a:ext uri="{9D8B030D-6E8A-4147-A177-3AD203B41FA5}">
                      <a16:colId xmlns:a16="http://schemas.microsoft.com/office/drawing/2014/main" val="20007"/>
                    </a:ext>
                  </a:extLst>
                </a:gridCol>
                <a:gridCol w="519823">
                  <a:extLst>
                    <a:ext uri="{9D8B030D-6E8A-4147-A177-3AD203B41FA5}">
                      <a16:colId xmlns:a16="http://schemas.microsoft.com/office/drawing/2014/main" val="20008"/>
                    </a:ext>
                  </a:extLst>
                </a:gridCol>
                <a:gridCol w="519823">
                  <a:extLst>
                    <a:ext uri="{9D8B030D-6E8A-4147-A177-3AD203B41FA5}">
                      <a16:colId xmlns:a16="http://schemas.microsoft.com/office/drawing/2014/main" val="20009"/>
                    </a:ext>
                  </a:extLst>
                </a:gridCol>
                <a:gridCol w="519823">
                  <a:extLst>
                    <a:ext uri="{9D8B030D-6E8A-4147-A177-3AD203B41FA5}">
                      <a16:colId xmlns:a16="http://schemas.microsoft.com/office/drawing/2014/main" val="20010"/>
                    </a:ext>
                  </a:extLst>
                </a:gridCol>
                <a:gridCol w="519823">
                  <a:extLst>
                    <a:ext uri="{9D8B030D-6E8A-4147-A177-3AD203B41FA5}">
                      <a16:colId xmlns:a16="http://schemas.microsoft.com/office/drawing/2014/main" val="20011"/>
                    </a:ext>
                  </a:extLst>
                </a:gridCol>
                <a:gridCol w="519823">
                  <a:extLst>
                    <a:ext uri="{9D8B030D-6E8A-4147-A177-3AD203B41FA5}">
                      <a16:colId xmlns:a16="http://schemas.microsoft.com/office/drawing/2014/main" val="20012"/>
                    </a:ext>
                  </a:extLst>
                </a:gridCol>
                <a:gridCol w="519823">
                  <a:extLst>
                    <a:ext uri="{9D8B030D-6E8A-4147-A177-3AD203B41FA5}">
                      <a16:colId xmlns:a16="http://schemas.microsoft.com/office/drawing/2014/main" val="20013"/>
                    </a:ext>
                  </a:extLst>
                </a:gridCol>
                <a:gridCol w="519823">
                  <a:extLst>
                    <a:ext uri="{9D8B030D-6E8A-4147-A177-3AD203B41FA5}">
                      <a16:colId xmlns:a16="http://schemas.microsoft.com/office/drawing/2014/main" val="20014"/>
                    </a:ext>
                  </a:extLst>
                </a:gridCol>
                <a:gridCol w="519823">
                  <a:extLst>
                    <a:ext uri="{9D8B030D-6E8A-4147-A177-3AD203B41FA5}">
                      <a16:colId xmlns:a16="http://schemas.microsoft.com/office/drawing/2014/main" val="20015"/>
                    </a:ext>
                  </a:extLst>
                </a:gridCol>
              </a:tblGrid>
              <a:tr h="540000">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rPr>
                        <a:t>５日</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a:effectLst/>
                          <a:latin typeface="メイリオ" panose="020B0604030504040204" pitchFamily="50" charset="-128"/>
                          <a:ea typeface="メイリオ" panose="020B0604030504040204" pitchFamily="50" charset="-128"/>
                        </a:rPr>
                        <a:t>未満</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kumimoji="1" lang="zh-TW" altLang="en-US" sz="1200" u="none" strike="noStrike" kern="1200" dirty="0" smtClean="0">
                          <a:solidFill>
                            <a:schemeClr val="tx1"/>
                          </a:solidFill>
                          <a:effectLst/>
                          <a:latin typeface="メイリオ" panose="020B0604030504040204" pitchFamily="50" charset="-128"/>
                          <a:ea typeface="メイリオ" panose="020B0604030504040204" pitchFamily="50" charset="-128"/>
                          <a:cs typeface="+mn-cs"/>
                        </a:rPr>
                        <a:t>５日</a:t>
                      </a:r>
                      <a:endParaRPr kumimoji="1" lang="en-US" altLang="zh-TW" sz="1200" u="none" strike="noStrike" kern="1200" dirty="0" smtClean="0">
                        <a:solidFill>
                          <a:schemeClr val="tx1"/>
                        </a:solidFill>
                        <a:effectLst/>
                        <a:latin typeface="メイリオ" panose="020B0604030504040204" pitchFamily="50" charset="-128"/>
                        <a:ea typeface="メイリオ" panose="020B0604030504040204" pitchFamily="50" charset="-128"/>
                        <a:cs typeface="+mn-cs"/>
                      </a:endParaRPr>
                    </a:p>
                    <a:p>
                      <a:pPr algn="ctr" fontAlgn="ctr"/>
                      <a:r>
                        <a:rPr kumimoji="1" lang="zh-TW" altLang="en-US" sz="1200" u="none" strike="noStrike" kern="1200" dirty="0" smtClean="0">
                          <a:solidFill>
                            <a:schemeClr val="tx1"/>
                          </a:solidFill>
                          <a:effectLst/>
                          <a:latin typeface="メイリオ" panose="020B0604030504040204" pitchFamily="50" charset="-128"/>
                          <a:ea typeface="メイリオ" panose="020B0604030504040204" pitchFamily="50" charset="-128"/>
                          <a:cs typeface="+mn-cs"/>
                        </a:rPr>
                        <a:t>～</a:t>
                      </a:r>
                      <a:endParaRPr kumimoji="1" lang="zh-TW" altLang="en-US" sz="1200" u="none" strike="noStrike" kern="1200" dirty="0">
                        <a:solidFill>
                          <a:schemeClr val="tx1"/>
                        </a:solidFill>
                        <a:effectLst/>
                        <a:latin typeface="メイリオ" panose="020B0604030504040204" pitchFamily="50" charset="-128"/>
                        <a:ea typeface="メイリオ" panose="020B0604030504040204" pitchFamily="50" charset="-128"/>
                        <a:cs typeface="+mn-cs"/>
                      </a:endParaRPr>
                    </a:p>
                  </a:txBody>
                  <a:tcPr marL="5099" marR="5099" marT="5099" marB="0" anchor="ctr"/>
                </a:tc>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rPr>
                        <a:t>２週間</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ja-JP" altLang="en-US" sz="1200" u="none" strike="noStrike" dirty="0" smtClean="0">
                          <a:effectLst/>
                          <a:latin typeface="メイリオ" panose="020B0604030504040204" pitchFamily="50" charset="-128"/>
                          <a:ea typeface="メイリオ" panose="020B0604030504040204" pitchFamily="50" charset="-128"/>
                        </a:rPr>
                        <a:t>１月</a:t>
                      </a:r>
                      <a:endParaRPr lang="en-US" altLang="ja-JP" sz="12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ja-JP" altLang="en-US" sz="1200" u="none" strike="noStrike" dirty="0" smtClean="0">
                          <a:effectLst/>
                          <a:latin typeface="メイリオ" panose="020B0604030504040204" pitchFamily="50" charset="-128"/>
                          <a:ea typeface="メイリオ" panose="020B0604030504040204" pitchFamily="50" charset="-128"/>
                        </a:rPr>
                        <a:t>３月</a:t>
                      </a:r>
                      <a:endParaRPr lang="en-US" altLang="ja-JP" sz="12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ja-JP" altLang="en-US" sz="1200" u="none" strike="noStrike" dirty="0" smtClean="0">
                          <a:effectLst/>
                          <a:latin typeface="メイリオ" panose="020B0604030504040204" pitchFamily="50" charset="-128"/>
                          <a:ea typeface="メイリオ" panose="020B0604030504040204" pitchFamily="50" charset="-128"/>
                        </a:rPr>
                        <a:t>６月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ja-JP" altLang="en-US" sz="1200" u="none" strike="noStrike" dirty="0" smtClean="0">
                          <a:effectLst/>
                          <a:latin typeface="メイリオ" panose="020B0604030504040204" pitchFamily="50" charset="-128"/>
                          <a:ea typeface="メイリオ" panose="020B0604030504040204" pitchFamily="50" charset="-128"/>
                        </a:rPr>
                        <a:t>８月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rPr>
                        <a:t>10</a:t>
                      </a:r>
                      <a:r>
                        <a:rPr lang="ja-JP" altLang="en-US" sz="1200" u="none" strike="noStrike" dirty="0" smtClean="0">
                          <a:effectLst/>
                          <a:latin typeface="メイリオ" panose="020B0604030504040204" pitchFamily="50" charset="-128"/>
                          <a:ea typeface="メイリオ" panose="020B0604030504040204" pitchFamily="50" charset="-128"/>
                        </a:rPr>
                        <a:t>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rPr>
                        <a:t>12</a:t>
                      </a:r>
                      <a:r>
                        <a:rPr lang="ja-JP" altLang="en-US" sz="1200" u="none" strike="noStrike" dirty="0" smtClean="0">
                          <a:effectLst/>
                          <a:latin typeface="メイリオ" panose="020B0604030504040204" pitchFamily="50" charset="-128"/>
                          <a:ea typeface="メイリオ" panose="020B0604030504040204" pitchFamily="50" charset="-128"/>
                        </a:rPr>
                        <a:t>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rPr>
                        <a:t>18</a:t>
                      </a:r>
                      <a:r>
                        <a:rPr lang="ja-JP" altLang="en-US" sz="1200" u="none" strike="noStrike" dirty="0" smtClean="0">
                          <a:effectLst/>
                          <a:latin typeface="メイリオ" panose="020B0604030504040204" pitchFamily="50" charset="-128"/>
                          <a:ea typeface="メイリオ" panose="020B0604030504040204" pitchFamily="50" charset="-128"/>
                        </a:rPr>
                        <a:t>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rPr>
                        <a:t>24</a:t>
                      </a:r>
                      <a:r>
                        <a:rPr lang="ja-JP" altLang="en-US" sz="1200" u="none" strike="noStrike" dirty="0" smtClean="0">
                          <a:effectLst/>
                          <a:latin typeface="メイリオ" panose="020B0604030504040204" pitchFamily="50" charset="-128"/>
                          <a:ea typeface="メイリオ" panose="020B0604030504040204" pitchFamily="50" charset="-128"/>
                        </a:rPr>
                        <a:t>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rPr>
                        <a:t>36</a:t>
                      </a:r>
                      <a:r>
                        <a:rPr lang="ja-JP" altLang="en-US" sz="1200" u="none" strike="noStrike" dirty="0" smtClean="0">
                          <a:effectLst/>
                          <a:latin typeface="メイリオ" panose="020B0604030504040204" pitchFamily="50" charset="-128"/>
                          <a:ea typeface="メイリオ" panose="020B0604030504040204" pitchFamily="50" charset="-128"/>
                        </a:rPr>
                        <a:t>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extLst>
                  <a:ext uri="{0D108BD9-81ED-4DB2-BD59-A6C34878D82A}">
                    <a16:rowId xmlns:a16="http://schemas.microsoft.com/office/drawing/2014/main" val="10000"/>
                  </a:ext>
                </a:extLst>
              </a:tr>
              <a:tr h="540000">
                <a:tc>
                  <a:txBody>
                    <a:bodyPr/>
                    <a:lstStyle/>
                    <a:p>
                      <a:pPr algn="ctr" fontAlgn="ct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rPr>
                        <a:t>平成</a:t>
                      </a: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rPr>
                        <a:t>27</a:t>
                      </a: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rPr>
                        <a:t>年度</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0.8</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0.3</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0.6</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2.2</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7.8</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10.2</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12.7</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31.1</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27.6</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4.0</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2.0</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0.6</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extLst>
                  <a:ext uri="{0D108BD9-81ED-4DB2-BD59-A6C34878D82A}">
                    <a16:rowId xmlns:a16="http://schemas.microsoft.com/office/drawing/2014/main" val="10006"/>
                  </a:ext>
                </a:extLst>
              </a:tr>
              <a:tr h="540000">
                <a:tc>
                  <a:txBody>
                    <a:bodyPr/>
                    <a:lstStyle/>
                    <a:p>
                      <a:pPr algn="ctr" fontAlgn="ct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rPr>
                        <a:t>平成</a:t>
                      </a: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rPr>
                        <a:t>30</a:t>
                      </a: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rPr>
                        <a:t>年度</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0.5</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0.3</a:t>
                      </a: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0.1</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7.0</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8.8</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10.9</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31.3</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29.8</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4.8</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3.3</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0.5</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extLst>
                  <a:ext uri="{0D108BD9-81ED-4DB2-BD59-A6C34878D82A}">
                    <a16:rowId xmlns:a16="http://schemas.microsoft.com/office/drawing/2014/main" val="3295517476"/>
                  </a:ext>
                </a:extLst>
              </a:tr>
            </a:tbl>
          </a:graphicData>
        </a:graphic>
      </p:graphicFrame>
      <p:sp>
        <p:nvSpPr>
          <p:cNvPr id="6" name="テキスト ボックス 5"/>
          <p:cNvSpPr txBox="1"/>
          <p:nvPr/>
        </p:nvSpPr>
        <p:spPr>
          <a:xfrm>
            <a:off x="5058585" y="6237312"/>
            <a:ext cx="4358912" cy="236540"/>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3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3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調査対象：各事業所で調査前年度</a:t>
            </a:r>
            <a:r>
              <a:rPr kumimoji="1" lang="en-US" altLang="ja-JP" sz="93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93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年間に育児休業を終了し、復職した者</a:t>
            </a:r>
            <a:endParaRPr kumimoji="1" lang="en-US" altLang="ja-JP" sz="93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角丸四角形 6"/>
          <p:cNvSpPr/>
          <p:nvPr/>
        </p:nvSpPr>
        <p:spPr>
          <a:xfrm>
            <a:off x="715616" y="922414"/>
            <a:ext cx="8474319" cy="6343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775" tIns="35886" rIns="71775" bIns="3588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209357" marR="0" lvl="0" indent="-209357" algn="l" defTabSz="844083"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○育児休業の取得期間は、女性は９割近くが６か月以上となっている一方、男性は、５日未満が</a:t>
            </a:r>
            <a:r>
              <a:rPr kumimoji="1" lang="en-US" altLang="ja-JP" sz="136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36.3</a:t>
            </a:r>
            <a:r>
              <a:rPr kumimoji="1" lang="ja-JP" altLang="en-US" sz="136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％、８割が１か月未満となっている。（ただし、平成</a:t>
            </a:r>
            <a:r>
              <a:rPr kumimoji="1" lang="en-US" altLang="ja-JP" sz="136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27</a:t>
            </a:r>
            <a:r>
              <a:rPr kumimoji="1" lang="ja-JP" altLang="en-US" sz="136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年度から平成</a:t>
            </a:r>
            <a:r>
              <a:rPr kumimoji="1" lang="en-US" altLang="ja-JP" sz="136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36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年度で、５日以上の割合は増加。）</a:t>
            </a:r>
          </a:p>
        </p:txBody>
      </p:sp>
      <p:sp>
        <p:nvSpPr>
          <p:cNvPr id="8" name="Text Box 14"/>
          <p:cNvSpPr txBox="1">
            <a:spLocks noChangeArrowheads="1"/>
          </p:cNvSpPr>
          <p:nvPr/>
        </p:nvSpPr>
        <p:spPr bwMode="auto">
          <a:xfrm>
            <a:off x="6426736" y="6454824"/>
            <a:ext cx="2577378" cy="216676"/>
          </a:xfrm>
          <a:prstGeom prst="rect">
            <a:avLst/>
          </a:prstGeom>
          <a:noFill/>
          <a:ln w="9525">
            <a:noFill/>
            <a:miter lim="800000"/>
            <a:headEnd/>
            <a:tailEnd/>
          </a:ln>
        </p:spPr>
        <p:txBody>
          <a:bodyPr wrap="square" lIns="71766" tIns="35884" rIns="71766" bIns="35884">
            <a:spAutoFit/>
          </a:bodyPr>
          <a:lstStyle/>
          <a:p>
            <a:pPr marL="0" marR="0" lvl="0" indent="0" algn="l" defTabSz="844083" rtl="0" eaLnBrk="1" fontAlgn="auto" latinLnBrk="0" hangingPunct="1">
              <a:lnSpc>
                <a:spcPct val="100000"/>
              </a:lnSpc>
              <a:spcBef>
                <a:spcPct val="50000"/>
              </a:spcBef>
              <a:spcAft>
                <a:spcPts val="0"/>
              </a:spcAft>
              <a:buClrTx/>
              <a:buSzTx/>
              <a:buFontTx/>
              <a:buNone/>
              <a:tabLst/>
              <a:defRPr/>
            </a:pPr>
            <a:r>
              <a:rPr kumimoji="1" lang="ja-JP" altLang="en-US" sz="93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資料出所：厚生労働省「雇用均等基本調査」</a:t>
            </a:r>
          </a:p>
        </p:txBody>
      </p:sp>
      <p:graphicFrame>
        <p:nvGraphicFramePr>
          <p:cNvPr id="9" name="表 8"/>
          <p:cNvGraphicFramePr>
            <a:graphicFrameLocks noGrp="1"/>
          </p:cNvGraphicFramePr>
          <p:nvPr>
            <p:extLst/>
          </p:nvPr>
        </p:nvGraphicFramePr>
        <p:xfrm>
          <a:off x="1773575" y="4293566"/>
          <a:ext cx="7223480" cy="1620000"/>
        </p:xfrm>
        <a:graphic>
          <a:graphicData uri="http://schemas.openxmlformats.org/drawingml/2006/table">
            <a:tbl>
              <a:tblPr>
                <a:tableStyleId>{5940675A-B579-460E-94D1-54222C63F5DA}</a:tableStyleId>
              </a:tblPr>
              <a:tblGrid>
                <a:gridCol w="985604">
                  <a:extLst>
                    <a:ext uri="{9D8B030D-6E8A-4147-A177-3AD203B41FA5}">
                      <a16:colId xmlns:a16="http://schemas.microsoft.com/office/drawing/2014/main" val="20000"/>
                    </a:ext>
                  </a:extLst>
                </a:gridCol>
                <a:gridCol w="519823">
                  <a:extLst>
                    <a:ext uri="{9D8B030D-6E8A-4147-A177-3AD203B41FA5}">
                      <a16:colId xmlns:a16="http://schemas.microsoft.com/office/drawing/2014/main" val="20004"/>
                    </a:ext>
                  </a:extLst>
                </a:gridCol>
                <a:gridCol w="519823">
                  <a:extLst>
                    <a:ext uri="{9D8B030D-6E8A-4147-A177-3AD203B41FA5}">
                      <a16:colId xmlns:a16="http://schemas.microsoft.com/office/drawing/2014/main" val="20005"/>
                    </a:ext>
                  </a:extLst>
                </a:gridCol>
                <a:gridCol w="519823">
                  <a:extLst>
                    <a:ext uri="{9D8B030D-6E8A-4147-A177-3AD203B41FA5}">
                      <a16:colId xmlns:a16="http://schemas.microsoft.com/office/drawing/2014/main" val="20006"/>
                    </a:ext>
                  </a:extLst>
                </a:gridCol>
                <a:gridCol w="519823">
                  <a:extLst>
                    <a:ext uri="{9D8B030D-6E8A-4147-A177-3AD203B41FA5}">
                      <a16:colId xmlns:a16="http://schemas.microsoft.com/office/drawing/2014/main" val="20007"/>
                    </a:ext>
                  </a:extLst>
                </a:gridCol>
                <a:gridCol w="519823">
                  <a:extLst>
                    <a:ext uri="{9D8B030D-6E8A-4147-A177-3AD203B41FA5}">
                      <a16:colId xmlns:a16="http://schemas.microsoft.com/office/drawing/2014/main" val="20008"/>
                    </a:ext>
                  </a:extLst>
                </a:gridCol>
                <a:gridCol w="519823">
                  <a:extLst>
                    <a:ext uri="{9D8B030D-6E8A-4147-A177-3AD203B41FA5}">
                      <a16:colId xmlns:a16="http://schemas.microsoft.com/office/drawing/2014/main" val="20009"/>
                    </a:ext>
                  </a:extLst>
                </a:gridCol>
                <a:gridCol w="519823">
                  <a:extLst>
                    <a:ext uri="{9D8B030D-6E8A-4147-A177-3AD203B41FA5}">
                      <a16:colId xmlns:a16="http://schemas.microsoft.com/office/drawing/2014/main" val="20010"/>
                    </a:ext>
                  </a:extLst>
                </a:gridCol>
                <a:gridCol w="519823">
                  <a:extLst>
                    <a:ext uri="{9D8B030D-6E8A-4147-A177-3AD203B41FA5}">
                      <a16:colId xmlns:a16="http://schemas.microsoft.com/office/drawing/2014/main" val="20011"/>
                    </a:ext>
                  </a:extLst>
                </a:gridCol>
                <a:gridCol w="519823">
                  <a:extLst>
                    <a:ext uri="{9D8B030D-6E8A-4147-A177-3AD203B41FA5}">
                      <a16:colId xmlns:a16="http://schemas.microsoft.com/office/drawing/2014/main" val="20012"/>
                    </a:ext>
                  </a:extLst>
                </a:gridCol>
                <a:gridCol w="519823">
                  <a:extLst>
                    <a:ext uri="{9D8B030D-6E8A-4147-A177-3AD203B41FA5}">
                      <a16:colId xmlns:a16="http://schemas.microsoft.com/office/drawing/2014/main" val="20013"/>
                    </a:ext>
                  </a:extLst>
                </a:gridCol>
                <a:gridCol w="519823">
                  <a:extLst>
                    <a:ext uri="{9D8B030D-6E8A-4147-A177-3AD203B41FA5}">
                      <a16:colId xmlns:a16="http://schemas.microsoft.com/office/drawing/2014/main" val="20014"/>
                    </a:ext>
                  </a:extLst>
                </a:gridCol>
                <a:gridCol w="519823">
                  <a:extLst>
                    <a:ext uri="{9D8B030D-6E8A-4147-A177-3AD203B41FA5}">
                      <a16:colId xmlns:a16="http://schemas.microsoft.com/office/drawing/2014/main" val="20015"/>
                    </a:ext>
                  </a:extLst>
                </a:gridCol>
              </a:tblGrid>
              <a:tr h="540000">
                <a:tc>
                  <a:txBody>
                    <a:bodyPr/>
                    <a:lstStyle/>
                    <a:p>
                      <a:pPr algn="ctr" fontAlgn="ctr"/>
                      <a:r>
                        <a:rPr lang="ja-JP" altLang="en-US" sz="600" u="none" strike="noStrike" dirty="0">
                          <a:effectLst/>
                          <a:latin typeface="メイリオ" panose="020B0604030504040204" pitchFamily="50" charset="-128"/>
                          <a:ea typeface="メイリオ" panose="020B0604030504040204" pitchFamily="50" charset="-128"/>
                        </a:rPr>
                        <a:t>　</a:t>
                      </a: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rPr>
                        <a:t>５日</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a:effectLst/>
                          <a:latin typeface="メイリオ" panose="020B0604030504040204" pitchFamily="50" charset="-128"/>
                          <a:ea typeface="メイリオ" panose="020B0604030504040204" pitchFamily="50" charset="-128"/>
                        </a:rPr>
                        <a:t>未満</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kumimoji="1" lang="zh-TW" altLang="en-US" sz="1200" u="none" strike="noStrike" kern="1200" dirty="0" smtClean="0">
                          <a:solidFill>
                            <a:schemeClr val="tx1"/>
                          </a:solidFill>
                          <a:effectLst/>
                          <a:latin typeface="メイリオ" panose="020B0604030504040204" pitchFamily="50" charset="-128"/>
                          <a:ea typeface="メイリオ" panose="020B0604030504040204" pitchFamily="50" charset="-128"/>
                          <a:cs typeface="+mn-cs"/>
                        </a:rPr>
                        <a:t>５日</a:t>
                      </a:r>
                      <a:endParaRPr kumimoji="1" lang="en-US" altLang="zh-TW" sz="1200" u="none" strike="noStrike" kern="1200" dirty="0" smtClean="0">
                        <a:solidFill>
                          <a:schemeClr val="tx1"/>
                        </a:solidFill>
                        <a:effectLst/>
                        <a:latin typeface="メイリオ" panose="020B0604030504040204" pitchFamily="50" charset="-128"/>
                        <a:ea typeface="メイリオ" panose="020B0604030504040204" pitchFamily="50" charset="-128"/>
                        <a:cs typeface="+mn-cs"/>
                      </a:endParaRPr>
                    </a:p>
                    <a:p>
                      <a:pPr algn="ctr" fontAlgn="ctr"/>
                      <a:r>
                        <a:rPr kumimoji="1" lang="zh-TW" altLang="en-US" sz="1200" u="none" strike="noStrike" kern="1200" dirty="0" smtClean="0">
                          <a:solidFill>
                            <a:schemeClr val="tx1"/>
                          </a:solidFill>
                          <a:effectLst/>
                          <a:latin typeface="メイリオ" panose="020B0604030504040204" pitchFamily="50" charset="-128"/>
                          <a:ea typeface="メイリオ" panose="020B0604030504040204" pitchFamily="50" charset="-128"/>
                          <a:cs typeface="+mn-cs"/>
                        </a:rPr>
                        <a:t>～</a:t>
                      </a:r>
                      <a:endParaRPr kumimoji="1" lang="zh-TW" altLang="en-US" sz="1200" u="none" strike="noStrike" kern="1200" dirty="0">
                        <a:solidFill>
                          <a:schemeClr val="tx1"/>
                        </a:solidFill>
                        <a:effectLst/>
                        <a:latin typeface="メイリオ" panose="020B0604030504040204" pitchFamily="50" charset="-128"/>
                        <a:ea typeface="メイリオ" panose="020B0604030504040204" pitchFamily="50" charset="-128"/>
                        <a:cs typeface="+mn-cs"/>
                      </a:endParaRPr>
                    </a:p>
                  </a:txBody>
                  <a:tcPr marL="5099" marR="5099" marT="5099" marB="0" anchor="ctr"/>
                </a:tc>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rPr>
                        <a:t>２週間</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ja-JP" altLang="en-US" sz="1200" u="none" strike="noStrike" dirty="0" smtClean="0">
                          <a:effectLst/>
                          <a:latin typeface="メイリオ" panose="020B0604030504040204" pitchFamily="50" charset="-128"/>
                          <a:ea typeface="メイリオ" panose="020B0604030504040204" pitchFamily="50" charset="-128"/>
                        </a:rPr>
                        <a:t>１月</a:t>
                      </a:r>
                      <a:endParaRPr lang="en-US" altLang="ja-JP" sz="12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ja-JP" altLang="en-US" sz="1200" u="none" strike="noStrike" dirty="0" smtClean="0">
                          <a:effectLst/>
                          <a:latin typeface="メイリオ" panose="020B0604030504040204" pitchFamily="50" charset="-128"/>
                          <a:ea typeface="メイリオ" panose="020B0604030504040204" pitchFamily="50" charset="-128"/>
                        </a:rPr>
                        <a:t>３月</a:t>
                      </a:r>
                      <a:endParaRPr lang="en-US" altLang="ja-JP" sz="12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ja-JP" altLang="en-US" sz="1200" u="none" strike="noStrike" dirty="0" smtClean="0">
                          <a:effectLst/>
                          <a:latin typeface="メイリオ" panose="020B0604030504040204" pitchFamily="50" charset="-128"/>
                          <a:ea typeface="メイリオ" panose="020B0604030504040204" pitchFamily="50" charset="-128"/>
                        </a:rPr>
                        <a:t>６月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ja-JP" altLang="en-US" sz="1200" u="none" strike="noStrike" dirty="0" smtClean="0">
                          <a:effectLst/>
                          <a:latin typeface="メイリオ" panose="020B0604030504040204" pitchFamily="50" charset="-128"/>
                          <a:ea typeface="メイリオ" panose="020B0604030504040204" pitchFamily="50" charset="-128"/>
                        </a:rPr>
                        <a:t>８月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rPr>
                        <a:t>10</a:t>
                      </a:r>
                      <a:r>
                        <a:rPr lang="ja-JP" altLang="en-US" sz="1200" u="none" strike="noStrike" dirty="0" smtClean="0">
                          <a:effectLst/>
                          <a:latin typeface="メイリオ" panose="020B0604030504040204" pitchFamily="50" charset="-128"/>
                          <a:ea typeface="メイリオ" panose="020B0604030504040204" pitchFamily="50" charset="-128"/>
                        </a:rPr>
                        <a:t>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rPr>
                        <a:t>12</a:t>
                      </a:r>
                      <a:r>
                        <a:rPr lang="ja-JP" altLang="en-US" sz="1200" u="none" strike="noStrike" dirty="0" smtClean="0">
                          <a:effectLst/>
                          <a:latin typeface="メイリオ" panose="020B0604030504040204" pitchFamily="50" charset="-128"/>
                          <a:ea typeface="メイリオ" panose="020B0604030504040204" pitchFamily="50" charset="-128"/>
                        </a:rPr>
                        <a:t>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rPr>
                        <a:t>18</a:t>
                      </a:r>
                      <a:r>
                        <a:rPr lang="ja-JP" altLang="en-US" sz="1200" u="none" strike="noStrike" dirty="0" smtClean="0">
                          <a:effectLst/>
                          <a:latin typeface="メイリオ" panose="020B0604030504040204" pitchFamily="50" charset="-128"/>
                          <a:ea typeface="メイリオ" panose="020B0604030504040204" pitchFamily="50" charset="-128"/>
                        </a:rPr>
                        <a:t>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rPr>
                        <a:t>24</a:t>
                      </a:r>
                      <a:r>
                        <a:rPr lang="ja-JP" altLang="en-US" sz="1200" u="none" strike="noStrike" dirty="0" smtClean="0">
                          <a:effectLst/>
                          <a:latin typeface="メイリオ" panose="020B0604030504040204" pitchFamily="50" charset="-128"/>
                          <a:ea typeface="メイリオ" panose="020B0604030504040204" pitchFamily="50" charset="-128"/>
                        </a:rPr>
                        <a:t>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rPr>
                        <a:t>36</a:t>
                      </a:r>
                      <a:r>
                        <a:rPr lang="ja-JP" altLang="en-US" sz="1200" u="none" strike="noStrike" dirty="0" smtClean="0">
                          <a:effectLst/>
                          <a:latin typeface="メイリオ" panose="020B0604030504040204" pitchFamily="50" charset="-128"/>
                          <a:ea typeface="メイリオ" panose="020B0604030504040204" pitchFamily="50" charset="-128"/>
                        </a:rPr>
                        <a:t>月</a:t>
                      </a: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smtClean="0">
                          <a:effectLst/>
                          <a:latin typeface="メイリオ" panose="020B0604030504040204" pitchFamily="50" charset="-128"/>
                          <a:ea typeface="メイリオ" panose="020B0604030504040204" pitchFamily="50" charset="-128"/>
                        </a:rPr>
                        <a:t>～</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extLst>
                  <a:ext uri="{0D108BD9-81ED-4DB2-BD59-A6C34878D82A}">
                    <a16:rowId xmlns:a16="http://schemas.microsoft.com/office/drawing/2014/main" val="10000"/>
                  </a:ext>
                </a:extLst>
              </a:tr>
              <a:tr h="540000">
                <a:tc>
                  <a:txBody>
                    <a:bodyPr/>
                    <a:lstStyle/>
                    <a:p>
                      <a:pPr algn="ctr" fontAlgn="ct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rPr>
                        <a:t>平成</a:t>
                      </a: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rPr>
                        <a:t>27</a:t>
                      </a: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rPr>
                        <a:t>年度</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56.9</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17.8</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8.4</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12.1</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1.6</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0.2</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0.7</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0.1</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2.0</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0.0</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extLst>
                  <a:ext uri="{0D108BD9-81ED-4DB2-BD59-A6C34878D82A}">
                    <a16:rowId xmlns:a16="http://schemas.microsoft.com/office/drawing/2014/main" val="10006"/>
                  </a:ext>
                </a:extLst>
              </a:tr>
              <a:tr h="540000">
                <a:tc>
                  <a:txBody>
                    <a:bodyPr/>
                    <a:lstStyle/>
                    <a:p>
                      <a:pPr algn="ctr" fontAlgn="ct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rPr>
                        <a:t>平成</a:t>
                      </a: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rPr>
                        <a:t>30</a:t>
                      </a:r>
                      <a:r>
                        <a:rPr lang="ja-JP" altLang="en-US" sz="1200" b="0" i="0" u="none" strike="noStrike" dirty="0" smtClean="0">
                          <a:solidFill>
                            <a:srgbClr val="000000"/>
                          </a:solidFill>
                          <a:effectLst/>
                          <a:latin typeface="メイリオ" panose="020B0604030504040204" pitchFamily="50" charset="-128"/>
                          <a:ea typeface="メイリオ" panose="020B0604030504040204" pitchFamily="50" charset="-128"/>
                        </a:rPr>
                        <a:t>年度</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36.3</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35.1</a:t>
                      </a: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9.6</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11.9</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3.0</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0.9</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0.4</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0.9</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1.7</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0.1</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extLst>
                  <a:ext uri="{0D108BD9-81ED-4DB2-BD59-A6C34878D82A}">
                    <a16:rowId xmlns:a16="http://schemas.microsoft.com/office/drawing/2014/main" val="3295517476"/>
                  </a:ext>
                </a:extLst>
              </a:tr>
            </a:tbl>
          </a:graphicData>
        </a:graphic>
      </p:graphicFrame>
      <p:sp>
        <p:nvSpPr>
          <p:cNvPr id="10" name="正方形/長方形 9"/>
          <p:cNvSpPr/>
          <p:nvPr/>
        </p:nvSpPr>
        <p:spPr>
          <a:xfrm>
            <a:off x="2729279" y="4270412"/>
            <a:ext cx="1584176" cy="16431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8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5882566" y="1712860"/>
            <a:ext cx="1584176" cy="16227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8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11"/>
          <p:cNvSpPr txBox="1"/>
          <p:nvPr/>
        </p:nvSpPr>
        <p:spPr>
          <a:xfrm>
            <a:off x="732694" y="1649074"/>
            <a:ext cx="1085659" cy="369332"/>
          </a:xfrm>
          <a:prstGeom prst="rect">
            <a:avLst/>
          </a:prstGeom>
          <a:noFill/>
        </p:spPr>
        <p:txBody>
          <a:bodyPr wrap="square" rtlCol="0">
            <a:spAutoFit/>
          </a:bodyPr>
          <a:lstStyle/>
          <a:p>
            <a:pPr marL="0" marR="0" lvl="0" indent="0" algn="l" defTabSz="91418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女性</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3" name="テキスト ボックス 12"/>
          <p:cNvSpPr txBox="1"/>
          <p:nvPr/>
        </p:nvSpPr>
        <p:spPr>
          <a:xfrm>
            <a:off x="732694" y="4234477"/>
            <a:ext cx="1085659" cy="369332"/>
          </a:xfrm>
          <a:prstGeom prst="rect">
            <a:avLst/>
          </a:prstGeom>
          <a:noFill/>
        </p:spPr>
        <p:txBody>
          <a:bodyPr wrap="square" rtlCol="0">
            <a:spAutoFit/>
          </a:bodyPr>
          <a:lstStyle/>
          <a:p>
            <a:pPr marL="0" marR="0" lvl="0" indent="0" algn="l" defTabSz="91418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男性</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4" name="テキスト ボックス 13"/>
          <p:cNvSpPr txBox="1"/>
          <p:nvPr/>
        </p:nvSpPr>
        <p:spPr>
          <a:xfrm>
            <a:off x="5388794" y="3369529"/>
            <a:ext cx="2413572" cy="830997"/>
          </a:xfrm>
          <a:prstGeom prst="rect">
            <a:avLst/>
          </a:prstGeom>
          <a:noFill/>
        </p:spPr>
        <p:txBody>
          <a:bodyPr wrap="square" rtlCol="0">
            <a:spAutoFit/>
          </a:bodyPr>
          <a:lstStyle/>
          <a:p>
            <a:pPr marL="0" marR="0" lvl="0" indent="0" algn="ctr" defTabSz="91418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18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中央値は</a:t>
            </a:r>
            <a:r>
              <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10</a:t>
            </a: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ヶ月以上</a:t>
            </a:r>
            <a:r>
              <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12</a:t>
            </a: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ヶ月未満</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18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（産休期間があるため、出生後からは</a:t>
            </a:r>
            <a:r>
              <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12</a:t>
            </a: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ヶ月以上</a:t>
            </a:r>
            <a:r>
              <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14</a:t>
            </a: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ヶ月未満）</a:t>
            </a:r>
          </a:p>
        </p:txBody>
      </p:sp>
      <p:sp>
        <p:nvSpPr>
          <p:cNvPr id="15" name="テキスト ボックス 14"/>
          <p:cNvSpPr txBox="1"/>
          <p:nvPr/>
        </p:nvSpPr>
        <p:spPr>
          <a:xfrm>
            <a:off x="1964617" y="5988412"/>
            <a:ext cx="3129591" cy="646331"/>
          </a:xfrm>
          <a:prstGeom prst="rect">
            <a:avLst/>
          </a:prstGeom>
          <a:noFill/>
        </p:spPr>
        <p:txBody>
          <a:bodyPr wrap="square" rtlCol="0">
            <a:spAutoFit/>
          </a:bodyPr>
          <a:lstStyle/>
          <a:p>
            <a:pPr marL="0" marR="0" lvl="0" indent="0" algn="ctr" defTabSz="91418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18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中央値は５日以上２週間未満</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18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前後の分布から推察すると、１週間ほどか</a:t>
            </a:r>
          </a:p>
        </p:txBody>
      </p:sp>
    </p:spTree>
    <p:extLst>
      <p:ext uri="{BB962C8B-B14F-4D97-AF65-F5344CB8AC3E}">
        <p14:creationId xmlns:p14="http://schemas.microsoft.com/office/powerpoint/2010/main" val="1888276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solidFill>
                  <a:schemeClr val="bg1"/>
                </a:solidFill>
                <a:latin typeface="メイリオ" panose="020B0604030504040204" pitchFamily="50" charset="-128"/>
                <a:ea typeface="メイリオ" panose="020B0604030504040204" pitchFamily="50" charset="-128"/>
              </a:rPr>
              <a:t>育児休業の取得状況と取得希望（男性・正社員</a:t>
            </a:r>
            <a:r>
              <a:rPr lang="ja-JP" altLang="en-US" sz="2400" dirty="0" smtClean="0">
                <a:solidFill>
                  <a:schemeClr val="bg1"/>
                </a:solidFill>
                <a:latin typeface="メイリオ" panose="020B0604030504040204" pitchFamily="50" charset="-128"/>
                <a:ea typeface="メイリオ" panose="020B0604030504040204" pitchFamily="50" charset="-128"/>
              </a:rPr>
              <a:t>）</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4"/>
          </p:nvPr>
        </p:nvSpPr>
        <p:spPr/>
        <p:txBody>
          <a:bodyPr/>
          <a:lstStyle/>
          <a:p>
            <a:fld id="{48F63A3B-78C7-47BE-AE5E-E10140E04643}" type="slidenum">
              <a:rPr lang="en-US" sz="1500" smtClean="0"/>
              <a:pPr/>
              <a:t>4</a:t>
            </a:fld>
            <a:endParaRPr lang="en-US" sz="1500" dirty="0"/>
          </a:p>
        </p:txBody>
      </p:sp>
      <p:sp>
        <p:nvSpPr>
          <p:cNvPr id="5" name="角丸四角形 4"/>
          <p:cNvSpPr/>
          <p:nvPr/>
        </p:nvSpPr>
        <p:spPr>
          <a:xfrm>
            <a:off x="535376" y="986354"/>
            <a:ext cx="8810112" cy="10064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775" tIns="35886" rIns="71775" bIns="35886" rtlCol="0" anchor="ctr"/>
          <a:lstStyle/>
          <a:p>
            <a:pPr marL="209357" indent="-209357" defTabSz="844083"/>
            <a:r>
              <a:rPr lang="ja-JP" altLang="en-US" sz="1363" dirty="0">
                <a:solidFill>
                  <a:prstClr val="black"/>
                </a:solidFill>
                <a:latin typeface="メイリオ" panose="020B0604030504040204" pitchFamily="50" charset="-128"/>
                <a:ea typeface="メイリオ" panose="020B0604030504040204" pitchFamily="50" charset="-128"/>
              </a:rPr>
              <a:t>○　「男性・正社員」について、出産・育児のためになんらかの休暇・休業の取得を希望していた者のうち、育児休業制度の利用を希望して利用した割合は</a:t>
            </a:r>
            <a:r>
              <a:rPr lang="en-US" altLang="ja-JP" sz="1363" dirty="0">
                <a:solidFill>
                  <a:prstClr val="black"/>
                </a:solidFill>
                <a:latin typeface="メイリオ" panose="020B0604030504040204" pitchFamily="50" charset="-128"/>
                <a:ea typeface="メイリオ" panose="020B0604030504040204" pitchFamily="50" charset="-128"/>
              </a:rPr>
              <a:t>19.9</a:t>
            </a:r>
            <a:r>
              <a:rPr lang="ja-JP" altLang="en-US" sz="1363" dirty="0">
                <a:solidFill>
                  <a:prstClr val="black"/>
                </a:solidFill>
                <a:latin typeface="メイリオ" panose="020B0604030504040204" pitchFamily="50" charset="-128"/>
                <a:ea typeface="メイリオ" panose="020B0604030504040204" pitchFamily="50" charset="-128"/>
              </a:rPr>
              <a:t>％となっている。一方、育児休業制度の利用を希望していたが、利用しなかった割合は</a:t>
            </a:r>
            <a:r>
              <a:rPr lang="en-US" altLang="ja-JP" sz="1363" dirty="0">
                <a:solidFill>
                  <a:prstClr val="black"/>
                </a:solidFill>
                <a:latin typeface="メイリオ" panose="020B0604030504040204" pitchFamily="50" charset="-128"/>
                <a:ea typeface="メイリオ" panose="020B0604030504040204" pitchFamily="50" charset="-128"/>
              </a:rPr>
              <a:t>37.5</a:t>
            </a:r>
            <a:r>
              <a:rPr lang="ja-JP" altLang="en-US" sz="1363" dirty="0">
                <a:solidFill>
                  <a:prstClr val="black"/>
                </a:solidFill>
                <a:latin typeface="メイリオ" panose="020B0604030504040204" pitchFamily="50" charset="-128"/>
                <a:ea typeface="メイリオ" panose="020B0604030504040204" pitchFamily="50" charset="-128"/>
              </a:rPr>
              <a:t>％となっている。</a:t>
            </a:r>
          </a:p>
        </p:txBody>
      </p:sp>
      <p:sp>
        <p:nvSpPr>
          <p:cNvPr id="6" name="四角形吹き出し 5"/>
          <p:cNvSpPr/>
          <p:nvPr/>
        </p:nvSpPr>
        <p:spPr>
          <a:xfrm>
            <a:off x="4753593" y="4889115"/>
            <a:ext cx="4320480" cy="519346"/>
          </a:xfrm>
          <a:prstGeom prst="wedgeRectCallout">
            <a:avLst>
              <a:gd name="adj1" fmla="val 2713"/>
              <a:gd name="adj2" fmla="val -14295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defTabSz="719082"/>
            <a:r>
              <a:rPr lang="ja-JP" altLang="en-US" sz="1108" b="1" dirty="0">
                <a:solidFill>
                  <a:prstClr val="black"/>
                </a:solidFill>
                <a:latin typeface="Calibri"/>
                <a:ea typeface="ＭＳ Ｐゴシック" panose="020B0600070205080204" pitchFamily="50" charset="-128"/>
              </a:rPr>
              <a:t>育児休業制度の利用を希望し、利用した割合</a:t>
            </a:r>
            <a:r>
              <a:rPr lang="ja-JP" altLang="en-US" sz="1108" dirty="0">
                <a:solidFill>
                  <a:prstClr val="black"/>
                </a:solidFill>
                <a:latin typeface="Calibri"/>
                <a:ea typeface="ＭＳ Ｐゴシック" panose="020B0600070205080204" pitchFamily="50" charset="-128"/>
              </a:rPr>
              <a:t>　　　　　　　　　   　</a:t>
            </a:r>
            <a:r>
              <a:rPr lang="en-US" altLang="ja-JP" sz="1108" b="1" dirty="0">
                <a:solidFill>
                  <a:srgbClr val="FF0000"/>
                </a:solidFill>
                <a:latin typeface="Calibri"/>
                <a:ea typeface="ＭＳ Ｐゴシック" panose="020B0600070205080204" pitchFamily="50" charset="-128"/>
              </a:rPr>
              <a:t>19.9</a:t>
            </a:r>
            <a:r>
              <a:rPr lang="ja-JP" altLang="en-US" sz="1108" b="1" dirty="0">
                <a:solidFill>
                  <a:srgbClr val="FF0000"/>
                </a:solidFill>
                <a:latin typeface="Calibri"/>
                <a:ea typeface="ＭＳ Ｐゴシック" panose="020B0600070205080204" pitchFamily="50" charset="-128"/>
              </a:rPr>
              <a:t>％</a:t>
            </a:r>
            <a:endParaRPr lang="en-US" altLang="ja-JP" sz="1108" b="1" dirty="0">
              <a:solidFill>
                <a:srgbClr val="FF0000"/>
              </a:solidFill>
              <a:latin typeface="Calibri"/>
              <a:ea typeface="ＭＳ Ｐゴシック" panose="020B0600070205080204" pitchFamily="50" charset="-128"/>
            </a:endParaRPr>
          </a:p>
          <a:p>
            <a:pPr defTabSz="719082"/>
            <a:r>
              <a:rPr lang="ja-JP" altLang="en-US" sz="1108" b="1" dirty="0">
                <a:solidFill>
                  <a:prstClr val="black"/>
                </a:solidFill>
                <a:latin typeface="Calibri"/>
                <a:ea typeface="ＭＳ Ｐゴシック" panose="020B0600070205080204" pitchFamily="50" charset="-128"/>
              </a:rPr>
              <a:t>育児休業制度の利用を希望し、利用しなかった割合</a:t>
            </a:r>
            <a:r>
              <a:rPr lang="ja-JP" altLang="en-US" sz="1108" dirty="0">
                <a:solidFill>
                  <a:prstClr val="black"/>
                </a:solidFill>
                <a:latin typeface="Calibri"/>
                <a:ea typeface="ＭＳ Ｐゴシック" panose="020B0600070205080204" pitchFamily="50" charset="-128"/>
              </a:rPr>
              <a:t>　</a:t>
            </a:r>
            <a:r>
              <a:rPr lang="ja-JP" altLang="en-US" sz="1108" dirty="0">
                <a:solidFill>
                  <a:srgbClr val="FF0000"/>
                </a:solidFill>
                <a:latin typeface="Calibri"/>
                <a:ea typeface="ＭＳ Ｐゴシック" panose="020B0600070205080204" pitchFamily="50" charset="-128"/>
              </a:rPr>
              <a:t>①＋②＝</a:t>
            </a:r>
            <a:r>
              <a:rPr lang="en-US" altLang="ja-JP" sz="1108" b="1" dirty="0">
                <a:solidFill>
                  <a:srgbClr val="FF0000"/>
                </a:solidFill>
                <a:latin typeface="Calibri"/>
                <a:ea typeface="ＭＳ Ｐゴシック" panose="020B0600070205080204" pitchFamily="50" charset="-128"/>
              </a:rPr>
              <a:t>37.5</a:t>
            </a:r>
            <a:r>
              <a:rPr lang="ja-JP" altLang="en-US" sz="1108" b="1" dirty="0">
                <a:solidFill>
                  <a:srgbClr val="FF0000"/>
                </a:solidFill>
                <a:latin typeface="Calibri"/>
                <a:ea typeface="ＭＳ Ｐゴシック" panose="020B0600070205080204" pitchFamily="50" charset="-128"/>
              </a:rPr>
              <a:t>％</a:t>
            </a:r>
          </a:p>
        </p:txBody>
      </p:sp>
      <p:sp>
        <p:nvSpPr>
          <p:cNvPr id="7" name="テキスト ボックス 6">
            <a:extLst>
              <a:ext uri="{FF2B5EF4-FFF2-40B4-BE49-F238E27FC236}">
                <a16:creationId xmlns:a16="http://schemas.microsoft.com/office/drawing/2014/main" id="{6C749BDA-F0F4-46DD-92A0-9EDA9458C85F}"/>
              </a:ext>
            </a:extLst>
          </p:cNvPr>
          <p:cNvSpPr txBox="1"/>
          <p:nvPr/>
        </p:nvSpPr>
        <p:spPr>
          <a:xfrm>
            <a:off x="2747426" y="2295674"/>
            <a:ext cx="4488729" cy="276999"/>
          </a:xfrm>
          <a:prstGeom prst="rect">
            <a:avLst/>
          </a:prstGeom>
          <a:noFill/>
          <a:ln>
            <a:solidFill>
              <a:schemeClr val="tx1"/>
            </a:solidFill>
          </a:ln>
        </p:spPr>
        <p:txBody>
          <a:bodyPr wrap="none" rtlCol="0">
            <a:spAutoFit/>
          </a:bodyPr>
          <a:lstStyle/>
          <a:p>
            <a:pPr algn="ctr" defTabSz="719082"/>
            <a:r>
              <a:rPr lang="ja-JP" altLang="en-US" sz="12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男性・正社員が利用した育児休業制度の利用状況および利用希望</a:t>
            </a:r>
            <a:endParaRPr lang="en-US" altLang="ja-JP" sz="12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D7CEE645-447F-49D7-931B-400440A2DE3C}"/>
              </a:ext>
            </a:extLst>
          </p:cNvPr>
          <p:cNvPicPr>
            <a:picLocks noChangeAspect="1"/>
          </p:cNvPicPr>
          <p:nvPr/>
        </p:nvPicPr>
        <p:blipFill rotWithShape="1">
          <a:blip r:embed="rId2"/>
          <a:srcRect b="83728"/>
          <a:stretch/>
        </p:blipFill>
        <p:spPr>
          <a:xfrm>
            <a:off x="535376" y="2581818"/>
            <a:ext cx="7192803" cy="1050043"/>
          </a:xfrm>
          <a:prstGeom prst="rect">
            <a:avLst/>
          </a:prstGeom>
        </p:spPr>
      </p:pic>
      <p:pic>
        <p:nvPicPr>
          <p:cNvPr id="9" name="図 8">
            <a:extLst>
              <a:ext uri="{FF2B5EF4-FFF2-40B4-BE49-F238E27FC236}">
                <a16:creationId xmlns:a16="http://schemas.microsoft.com/office/drawing/2014/main" id="{D7CEE645-447F-49D7-931B-400440A2DE3C}"/>
              </a:ext>
            </a:extLst>
          </p:cNvPr>
          <p:cNvPicPr>
            <a:picLocks noChangeAspect="1"/>
          </p:cNvPicPr>
          <p:nvPr/>
        </p:nvPicPr>
        <p:blipFill rotWithShape="1">
          <a:blip r:embed="rId2"/>
          <a:srcRect l="21250" t="72092" r="20021"/>
          <a:stretch/>
        </p:blipFill>
        <p:spPr>
          <a:xfrm>
            <a:off x="4124958" y="3540648"/>
            <a:ext cx="3127433" cy="1333275"/>
          </a:xfrm>
          <a:prstGeom prst="rect">
            <a:avLst/>
          </a:prstGeom>
        </p:spPr>
      </p:pic>
      <p:sp>
        <p:nvSpPr>
          <p:cNvPr id="10" name="テキスト ボックス 9">
            <a:extLst>
              <a:ext uri="{FF2B5EF4-FFF2-40B4-BE49-F238E27FC236}">
                <a16:creationId xmlns:a16="http://schemas.microsoft.com/office/drawing/2014/main" id="{09829D02-8BF8-49E4-9010-FC457CBB6794}"/>
              </a:ext>
            </a:extLst>
          </p:cNvPr>
          <p:cNvSpPr txBox="1"/>
          <p:nvPr/>
        </p:nvSpPr>
        <p:spPr>
          <a:xfrm>
            <a:off x="3070275" y="3780996"/>
            <a:ext cx="1197979" cy="231606"/>
          </a:xfrm>
          <a:prstGeom prst="rect">
            <a:avLst/>
          </a:prstGeom>
          <a:noFill/>
          <a:ln w="12700">
            <a:noFill/>
          </a:ln>
        </p:spPr>
        <p:txBody>
          <a:bodyPr wrap="square" lIns="42473" tIns="42473" rIns="42473" bIns="42473" rtlCol="0" anchor="t" anchorCtr="0">
            <a:noAutofit/>
          </a:bodyPr>
          <a:lstStyle/>
          <a:p>
            <a:pPr defTabSz="389619">
              <a:spcBef>
                <a:spcPts val="415"/>
              </a:spcBef>
              <a:spcAft>
                <a:spcPct val="0"/>
              </a:spcAft>
            </a:pPr>
            <a:r>
              <a:rPr lang="ja-JP" altLang="en-US" sz="629" dirty="0">
                <a:solidFill>
                  <a:prstClr val="black"/>
                </a:solidFill>
                <a:latin typeface="Arial"/>
                <a:ea typeface="ＭＳ Ｐゴシック"/>
              </a:rPr>
              <a:t>会社に制度があった</a:t>
            </a:r>
          </a:p>
        </p:txBody>
      </p:sp>
      <p:sp>
        <p:nvSpPr>
          <p:cNvPr id="11" name="テキスト ボックス 10">
            <a:extLst>
              <a:ext uri="{FF2B5EF4-FFF2-40B4-BE49-F238E27FC236}">
                <a16:creationId xmlns:a16="http://schemas.microsoft.com/office/drawing/2014/main" id="{AD77179C-9D3A-4E89-83D2-614BF45BD99B}"/>
              </a:ext>
            </a:extLst>
          </p:cNvPr>
          <p:cNvSpPr txBox="1"/>
          <p:nvPr/>
        </p:nvSpPr>
        <p:spPr>
          <a:xfrm>
            <a:off x="2995387" y="4437654"/>
            <a:ext cx="1321209" cy="231606"/>
          </a:xfrm>
          <a:prstGeom prst="rect">
            <a:avLst/>
          </a:prstGeom>
          <a:noFill/>
          <a:ln w="12700">
            <a:noFill/>
          </a:ln>
        </p:spPr>
        <p:txBody>
          <a:bodyPr wrap="square" lIns="42473" tIns="42473" rIns="42473" bIns="42473" rtlCol="0" anchor="t" anchorCtr="0">
            <a:noAutofit/>
          </a:bodyPr>
          <a:lstStyle/>
          <a:p>
            <a:pPr defTabSz="389619">
              <a:spcBef>
                <a:spcPts val="415"/>
              </a:spcBef>
              <a:spcAft>
                <a:spcPct val="0"/>
              </a:spcAft>
            </a:pPr>
            <a:r>
              <a:rPr lang="ja-JP" altLang="en-US" sz="629" dirty="0">
                <a:solidFill>
                  <a:prstClr val="black"/>
                </a:solidFill>
                <a:latin typeface="Arial"/>
                <a:ea typeface="ＭＳ Ｐゴシック"/>
              </a:rPr>
              <a:t>会社に制度がなかった</a:t>
            </a:r>
          </a:p>
        </p:txBody>
      </p:sp>
      <p:sp>
        <p:nvSpPr>
          <p:cNvPr id="12" name="正方形/長方形 11"/>
          <p:cNvSpPr/>
          <p:nvPr/>
        </p:nvSpPr>
        <p:spPr>
          <a:xfrm>
            <a:off x="3663507" y="3017721"/>
            <a:ext cx="1161547" cy="3953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719082"/>
            <a:endParaRPr lang="ja-JP" altLang="en-US" sz="1416">
              <a:solidFill>
                <a:prstClr val="black"/>
              </a:solidFill>
              <a:latin typeface="Calibri"/>
              <a:ea typeface="ＭＳ Ｐゴシック" panose="020B0600070205080204" pitchFamily="50" charset="-128"/>
            </a:endParaRPr>
          </a:p>
        </p:txBody>
      </p:sp>
      <p:sp>
        <p:nvSpPr>
          <p:cNvPr id="13" name="正方形/長方形 12"/>
          <p:cNvSpPr/>
          <p:nvPr/>
        </p:nvSpPr>
        <p:spPr>
          <a:xfrm>
            <a:off x="5919484" y="3017721"/>
            <a:ext cx="621764" cy="3953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719082"/>
            <a:endParaRPr lang="ja-JP" altLang="en-US" sz="1416">
              <a:solidFill>
                <a:prstClr val="black"/>
              </a:solidFill>
              <a:latin typeface="Calibri"/>
              <a:ea typeface="ＭＳ Ｐゴシック" panose="020B0600070205080204" pitchFamily="50" charset="-128"/>
            </a:endParaRPr>
          </a:p>
        </p:txBody>
      </p:sp>
      <p:sp>
        <p:nvSpPr>
          <p:cNvPr id="14" name="楕円 13"/>
          <p:cNvSpPr/>
          <p:nvPr/>
        </p:nvSpPr>
        <p:spPr>
          <a:xfrm>
            <a:off x="2915717" y="3105077"/>
            <a:ext cx="595701" cy="231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082"/>
            <a:endParaRPr lang="ja-JP" altLang="en-US" sz="1416">
              <a:solidFill>
                <a:prstClr val="white"/>
              </a:solidFill>
              <a:latin typeface="Calibri"/>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0FEFA17E-AAA5-493E-96DA-A3208F23FA24}"/>
              </a:ext>
            </a:extLst>
          </p:cNvPr>
          <p:cNvSpPr txBox="1"/>
          <p:nvPr/>
        </p:nvSpPr>
        <p:spPr>
          <a:xfrm>
            <a:off x="6507769" y="3780996"/>
            <a:ext cx="1197979" cy="231606"/>
          </a:xfrm>
          <a:prstGeom prst="rect">
            <a:avLst/>
          </a:prstGeom>
          <a:noFill/>
          <a:ln w="12700">
            <a:noFill/>
          </a:ln>
        </p:spPr>
        <p:txBody>
          <a:bodyPr wrap="square" lIns="42473" tIns="42473" rIns="42473" bIns="42473" rtlCol="0" anchor="t" anchorCtr="0">
            <a:noAutofit/>
          </a:bodyPr>
          <a:lstStyle/>
          <a:p>
            <a:pPr defTabSz="389619">
              <a:spcBef>
                <a:spcPts val="415"/>
              </a:spcBef>
              <a:spcAft>
                <a:spcPct val="0"/>
              </a:spcAft>
            </a:pPr>
            <a:r>
              <a:rPr lang="ja-JP" altLang="en-US" sz="944" b="1" dirty="0">
                <a:solidFill>
                  <a:srgbClr val="FF0000"/>
                </a:solidFill>
                <a:latin typeface="Arial"/>
                <a:ea typeface="ＭＳ Ｐゴシック"/>
              </a:rPr>
              <a:t>・・・・・・①</a:t>
            </a:r>
          </a:p>
        </p:txBody>
      </p:sp>
      <p:sp>
        <p:nvSpPr>
          <p:cNvPr id="16" name="テキスト ボックス 15">
            <a:extLst>
              <a:ext uri="{FF2B5EF4-FFF2-40B4-BE49-F238E27FC236}">
                <a16:creationId xmlns:a16="http://schemas.microsoft.com/office/drawing/2014/main" id="{77F73D56-DD02-4152-B6D1-3A89287EBB0F}"/>
              </a:ext>
            </a:extLst>
          </p:cNvPr>
          <p:cNvSpPr txBox="1"/>
          <p:nvPr/>
        </p:nvSpPr>
        <p:spPr>
          <a:xfrm>
            <a:off x="5624308" y="4220840"/>
            <a:ext cx="1197979" cy="231606"/>
          </a:xfrm>
          <a:prstGeom prst="rect">
            <a:avLst/>
          </a:prstGeom>
          <a:noFill/>
          <a:ln w="12700">
            <a:noFill/>
          </a:ln>
        </p:spPr>
        <p:txBody>
          <a:bodyPr wrap="square" lIns="42473" tIns="42473" rIns="42473" bIns="42473" rtlCol="0" anchor="t" anchorCtr="0">
            <a:noAutofit/>
          </a:bodyPr>
          <a:lstStyle/>
          <a:p>
            <a:pPr defTabSz="389619">
              <a:spcBef>
                <a:spcPts val="415"/>
              </a:spcBef>
              <a:spcAft>
                <a:spcPct val="0"/>
              </a:spcAft>
            </a:pPr>
            <a:r>
              <a:rPr lang="ja-JP" altLang="en-US" sz="944" b="1" dirty="0">
                <a:solidFill>
                  <a:srgbClr val="FF0000"/>
                </a:solidFill>
                <a:latin typeface="Arial"/>
                <a:ea typeface="ＭＳ Ｐゴシック"/>
              </a:rPr>
              <a:t>・・・・・・②</a:t>
            </a:r>
          </a:p>
        </p:txBody>
      </p:sp>
      <p:cxnSp>
        <p:nvCxnSpPr>
          <p:cNvPr id="17" name="直線コネクタ 16"/>
          <p:cNvCxnSpPr/>
          <p:nvPr/>
        </p:nvCxnSpPr>
        <p:spPr>
          <a:xfrm>
            <a:off x="4316595" y="3770175"/>
            <a:ext cx="940082"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テキスト ボックス 17">
            <a:extLst>
              <a:ext uri="{FF2B5EF4-FFF2-40B4-BE49-F238E27FC236}">
                <a16:creationId xmlns:a16="http://schemas.microsoft.com/office/drawing/2014/main" id="{0FEFA17E-AAA5-493E-96DA-A3208F23FA24}"/>
              </a:ext>
            </a:extLst>
          </p:cNvPr>
          <p:cNvSpPr txBox="1"/>
          <p:nvPr/>
        </p:nvSpPr>
        <p:spPr>
          <a:xfrm>
            <a:off x="4061164" y="2789780"/>
            <a:ext cx="414172" cy="231606"/>
          </a:xfrm>
          <a:prstGeom prst="rect">
            <a:avLst/>
          </a:prstGeom>
          <a:noFill/>
          <a:ln w="12700">
            <a:noFill/>
          </a:ln>
        </p:spPr>
        <p:txBody>
          <a:bodyPr wrap="square" lIns="42473" tIns="42473" rIns="42473" bIns="42473" rtlCol="0" anchor="t" anchorCtr="0">
            <a:noAutofit/>
          </a:bodyPr>
          <a:lstStyle/>
          <a:p>
            <a:pPr defTabSz="389619">
              <a:spcBef>
                <a:spcPts val="415"/>
              </a:spcBef>
              <a:spcAft>
                <a:spcPct val="0"/>
              </a:spcAft>
            </a:pPr>
            <a:r>
              <a:rPr lang="ja-JP" altLang="en-US" sz="1101" b="1" dirty="0">
                <a:solidFill>
                  <a:srgbClr val="FF0000"/>
                </a:solidFill>
                <a:latin typeface="Arial"/>
                <a:ea typeface="ＭＳ Ｐゴシック"/>
              </a:rPr>
              <a:t>①</a:t>
            </a:r>
          </a:p>
        </p:txBody>
      </p:sp>
      <p:sp>
        <p:nvSpPr>
          <p:cNvPr id="19" name="テキスト ボックス 18">
            <a:extLst>
              <a:ext uri="{FF2B5EF4-FFF2-40B4-BE49-F238E27FC236}">
                <a16:creationId xmlns:a16="http://schemas.microsoft.com/office/drawing/2014/main" id="{0FEFA17E-AAA5-493E-96DA-A3208F23FA24}"/>
              </a:ext>
            </a:extLst>
          </p:cNvPr>
          <p:cNvSpPr txBox="1"/>
          <p:nvPr/>
        </p:nvSpPr>
        <p:spPr>
          <a:xfrm>
            <a:off x="6098812" y="2782735"/>
            <a:ext cx="414172" cy="231606"/>
          </a:xfrm>
          <a:prstGeom prst="rect">
            <a:avLst/>
          </a:prstGeom>
          <a:noFill/>
          <a:ln w="12700">
            <a:noFill/>
          </a:ln>
        </p:spPr>
        <p:txBody>
          <a:bodyPr wrap="square" lIns="42473" tIns="42473" rIns="42473" bIns="42473" rtlCol="0" anchor="t" anchorCtr="0">
            <a:noAutofit/>
          </a:bodyPr>
          <a:lstStyle/>
          <a:p>
            <a:pPr defTabSz="389619">
              <a:spcBef>
                <a:spcPts val="415"/>
              </a:spcBef>
              <a:spcAft>
                <a:spcPct val="0"/>
              </a:spcAft>
            </a:pPr>
            <a:r>
              <a:rPr lang="ja-JP" altLang="en-US" sz="1101" b="1" dirty="0">
                <a:solidFill>
                  <a:srgbClr val="FF0000"/>
                </a:solidFill>
                <a:latin typeface="Arial"/>
                <a:ea typeface="ＭＳ Ｐゴシック"/>
              </a:rPr>
              <a:t>②</a:t>
            </a:r>
          </a:p>
        </p:txBody>
      </p:sp>
      <p:sp>
        <p:nvSpPr>
          <p:cNvPr id="20" name="左中かっこ 19">
            <a:extLst>
              <a:ext uri="{FF2B5EF4-FFF2-40B4-BE49-F238E27FC236}">
                <a16:creationId xmlns:a16="http://schemas.microsoft.com/office/drawing/2014/main" id="{E743E0B1-1B93-4F8E-AEE5-241A635BA24A}"/>
              </a:ext>
            </a:extLst>
          </p:cNvPr>
          <p:cNvSpPr/>
          <p:nvPr/>
        </p:nvSpPr>
        <p:spPr>
          <a:xfrm>
            <a:off x="4124960" y="4252953"/>
            <a:ext cx="74463" cy="601014"/>
          </a:xfrm>
          <a:prstGeom prst="leftBrac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719082"/>
            <a:endParaRPr lang="ja-JP" altLang="en-US" sz="1416">
              <a:solidFill>
                <a:prstClr val="black"/>
              </a:solidFill>
              <a:latin typeface="Calibri"/>
              <a:ea typeface="ＭＳ Ｐゴシック" panose="020B0600070205080204" pitchFamily="50" charset="-128"/>
            </a:endParaRPr>
          </a:p>
        </p:txBody>
      </p:sp>
      <p:sp>
        <p:nvSpPr>
          <p:cNvPr id="21" name="左中かっこ 20">
            <a:extLst>
              <a:ext uri="{FF2B5EF4-FFF2-40B4-BE49-F238E27FC236}">
                <a16:creationId xmlns:a16="http://schemas.microsoft.com/office/drawing/2014/main" id="{E743E0B1-1B93-4F8E-AEE5-241A635BA24A}"/>
              </a:ext>
            </a:extLst>
          </p:cNvPr>
          <p:cNvSpPr/>
          <p:nvPr/>
        </p:nvSpPr>
        <p:spPr>
          <a:xfrm>
            <a:off x="4131776" y="3582192"/>
            <a:ext cx="74463" cy="601014"/>
          </a:xfrm>
          <a:prstGeom prst="leftBrac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719082"/>
            <a:endParaRPr lang="ja-JP" altLang="en-US" sz="1416">
              <a:solidFill>
                <a:prstClr val="black"/>
              </a:solidFill>
              <a:latin typeface="Calibri"/>
              <a:ea typeface="ＭＳ Ｐゴシック" panose="020B0600070205080204" pitchFamily="50" charset="-128"/>
            </a:endParaRPr>
          </a:p>
        </p:txBody>
      </p:sp>
      <p:sp>
        <p:nvSpPr>
          <p:cNvPr id="22" name="テキスト ボックス 21"/>
          <p:cNvSpPr txBox="1"/>
          <p:nvPr/>
        </p:nvSpPr>
        <p:spPr>
          <a:xfrm>
            <a:off x="1326185" y="5600409"/>
            <a:ext cx="4059078" cy="559453"/>
          </a:xfrm>
          <a:prstGeom prst="rect">
            <a:avLst/>
          </a:prstGeom>
          <a:noFill/>
        </p:spPr>
        <p:txBody>
          <a:bodyPr wrap="square" lIns="66364" tIns="33181" rIns="66364" bIns="33181" rtlCol="0">
            <a:spAutoFit/>
          </a:bodyPr>
          <a:lstStyle/>
          <a:p>
            <a:pPr defTabSz="719082"/>
            <a:r>
              <a:rPr lang="en-US" altLang="ja-JP" sz="800" dirty="0">
                <a:solidFill>
                  <a:prstClr val="black"/>
                </a:solidFill>
                <a:latin typeface="Calibri"/>
                <a:ea typeface="ＭＳ Ｐゴシック" panose="020B0600070205080204" pitchFamily="50" charset="-128"/>
              </a:rPr>
              <a:t>※</a:t>
            </a:r>
            <a:r>
              <a:rPr lang="ja-JP" altLang="en-US" sz="800" dirty="0">
                <a:solidFill>
                  <a:prstClr val="black"/>
                </a:solidFill>
                <a:latin typeface="Calibri"/>
                <a:ea typeface="ＭＳ Ｐゴシック" panose="020B0600070205080204" pitchFamily="50" charset="-128"/>
              </a:rPr>
              <a:t>就業形態は末子妊娠判明時のもの。</a:t>
            </a:r>
            <a:endParaRPr lang="en-US" altLang="ja-JP" sz="800" dirty="0">
              <a:solidFill>
                <a:prstClr val="black"/>
              </a:solidFill>
              <a:latin typeface="Calibri"/>
              <a:ea typeface="ＭＳ Ｐゴシック" panose="020B0600070205080204" pitchFamily="50" charset="-128"/>
            </a:endParaRPr>
          </a:p>
          <a:p>
            <a:pPr defTabSz="719082"/>
            <a:r>
              <a:rPr lang="en-US" altLang="ja-JP" sz="800" dirty="0">
                <a:solidFill>
                  <a:prstClr val="black"/>
                </a:solidFill>
                <a:latin typeface="Calibri"/>
                <a:ea typeface="ＭＳ Ｐゴシック" panose="020B0600070205080204" pitchFamily="50" charset="-128"/>
              </a:rPr>
              <a:t>※</a:t>
            </a:r>
            <a:r>
              <a:rPr lang="ja-JP" altLang="en-US" sz="800" dirty="0">
                <a:solidFill>
                  <a:prstClr val="black"/>
                </a:solidFill>
                <a:latin typeface="Calibri"/>
                <a:ea typeface="ＭＳ Ｐゴシック" panose="020B0600070205080204" pitchFamily="50" charset="-128"/>
              </a:rPr>
              <a:t>末子の出産・育児を目的として休暇・休業を取得したかについて、「休暇・休業を取得した」「休暇・休業の取得を申請したことがあるが、休暇・休業を取得できなかった」「休暇・休業の取得を希望していたが、休暇・休業を申請しなかった」と回答した者（</a:t>
            </a:r>
            <a:r>
              <a:rPr lang="en-US" altLang="ja-JP" sz="800" dirty="0">
                <a:solidFill>
                  <a:prstClr val="black"/>
                </a:solidFill>
                <a:latin typeface="Calibri"/>
                <a:ea typeface="ＭＳ Ｐゴシック" panose="020B0600070205080204" pitchFamily="50" charset="-128"/>
              </a:rPr>
              <a:t>49.3</a:t>
            </a:r>
            <a:r>
              <a:rPr lang="ja-JP" altLang="en-US" sz="800" dirty="0">
                <a:solidFill>
                  <a:prstClr val="black"/>
                </a:solidFill>
                <a:latin typeface="Calibri"/>
                <a:ea typeface="ＭＳ Ｐゴシック" panose="020B0600070205080204" pitchFamily="50" charset="-128"/>
              </a:rPr>
              <a:t>％）を母数とする。</a:t>
            </a:r>
            <a:endParaRPr lang="en-US" altLang="ja-JP" sz="800" dirty="0">
              <a:solidFill>
                <a:prstClr val="black"/>
              </a:solidFill>
              <a:latin typeface="Calibri"/>
              <a:ea typeface="ＭＳ Ｐゴシック" panose="020B0600070205080204" pitchFamily="50" charset="-128"/>
            </a:endParaRPr>
          </a:p>
        </p:txBody>
      </p:sp>
      <p:sp>
        <p:nvSpPr>
          <p:cNvPr id="23" name="Text Box 22"/>
          <p:cNvSpPr txBox="1">
            <a:spLocks noChangeArrowheads="1"/>
          </p:cNvSpPr>
          <p:nvPr/>
        </p:nvSpPr>
        <p:spPr bwMode="auto">
          <a:xfrm>
            <a:off x="1326187" y="6255214"/>
            <a:ext cx="6269197" cy="174728"/>
          </a:xfrm>
          <a:prstGeom prst="rect">
            <a:avLst/>
          </a:prstGeom>
          <a:noFill/>
          <a:ln w="9525">
            <a:noFill/>
            <a:miter lim="800000"/>
            <a:headEnd/>
            <a:tailEnd/>
          </a:ln>
        </p:spPr>
        <p:txBody>
          <a:bodyPr wrap="square" lIns="66356" tIns="33179" rIns="66356" bIns="33179">
            <a:spAutoFit/>
          </a:bodyPr>
          <a:lstStyle/>
          <a:p>
            <a:pPr defTabSz="719082">
              <a:defRPr/>
            </a:pPr>
            <a:r>
              <a:rPr lang="ja-JP" altLang="en-US" sz="700" dirty="0">
                <a:solidFill>
                  <a:prstClr val="black"/>
                </a:solidFill>
                <a:latin typeface="ＭＳ Ｐゴシック" panose="020B0600070205080204" pitchFamily="50" charset="-128"/>
                <a:ea typeface="ＭＳ Ｐゴシック" panose="020B0600070205080204" pitchFamily="50" charset="-128"/>
              </a:rPr>
              <a:t>出典：三菱ＵＦＪリサーチ＆コンサルティング「仕事と育児等の両立に関する実態把握のための調査研究事業報告書」（平成</a:t>
            </a:r>
            <a:r>
              <a:rPr lang="en-US" altLang="ja-JP" sz="700" dirty="0">
                <a:solidFill>
                  <a:prstClr val="black"/>
                </a:solidFill>
                <a:latin typeface="ＭＳ Ｐゴシック" panose="020B0600070205080204" pitchFamily="50" charset="-128"/>
                <a:ea typeface="ＭＳ Ｐゴシック" panose="020B0600070205080204" pitchFamily="50" charset="-128"/>
              </a:rPr>
              <a:t>30</a:t>
            </a:r>
            <a:r>
              <a:rPr lang="ja-JP" altLang="en-US" sz="700" dirty="0">
                <a:solidFill>
                  <a:prstClr val="black"/>
                </a:solidFill>
                <a:latin typeface="ＭＳ Ｐゴシック" panose="020B0600070205080204" pitchFamily="50" charset="-128"/>
                <a:ea typeface="ＭＳ Ｐゴシック" panose="020B0600070205080204" pitchFamily="50" charset="-128"/>
              </a:rPr>
              <a:t>年度）</a:t>
            </a:r>
          </a:p>
        </p:txBody>
      </p:sp>
    </p:spTree>
    <p:extLst>
      <p:ext uri="{BB962C8B-B14F-4D97-AF65-F5344CB8AC3E}">
        <p14:creationId xmlns:p14="http://schemas.microsoft.com/office/powerpoint/2010/main" val="2061412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育児休業制度を利用しなかった</a:t>
            </a:r>
            <a:r>
              <a:rPr lang="ja-JP" altLang="en-US" sz="2400"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理由</a:t>
            </a:r>
            <a:endParaRPr kumimoji="1" lang="ja-JP" altLang="en-US" sz="2400" dirty="0"/>
          </a:p>
        </p:txBody>
      </p:sp>
      <p:sp>
        <p:nvSpPr>
          <p:cNvPr id="3" name="スライド番号プレースホルダー 2"/>
          <p:cNvSpPr>
            <a:spLocks noGrp="1"/>
          </p:cNvSpPr>
          <p:nvPr>
            <p:ph type="sldNum" sz="quarter" idx="4"/>
          </p:nvPr>
        </p:nvSpPr>
        <p:spPr>
          <a:xfrm>
            <a:off x="9044148" y="6579579"/>
            <a:ext cx="630513" cy="278421"/>
          </a:xfrm>
        </p:spPr>
        <p:txBody>
          <a:bodyPr/>
          <a:lstStyle/>
          <a:p>
            <a:fld id="{48F63A3B-78C7-47BE-AE5E-E10140E04643}" type="slidenum">
              <a:rPr lang="en-US" sz="1500" smtClean="0"/>
              <a:pPr/>
              <a:t>5</a:t>
            </a:fld>
            <a:endParaRPr lang="en-US" sz="1500" dirty="0"/>
          </a:p>
        </p:txBody>
      </p:sp>
      <p:sp>
        <p:nvSpPr>
          <p:cNvPr id="6" name="角丸四角形 5"/>
          <p:cNvSpPr/>
          <p:nvPr/>
        </p:nvSpPr>
        <p:spPr>
          <a:xfrm>
            <a:off x="992562" y="989655"/>
            <a:ext cx="7848871" cy="6844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254" tIns="33126" rIns="66254" bIns="3312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93257" marR="0" lvl="0" indent="-193257" algn="l" defTabSz="778986" rtl="0" eaLnBrk="1" fontAlgn="auto" latinLnBrk="0" hangingPunct="1">
              <a:lnSpc>
                <a:spcPct val="100000"/>
              </a:lnSpc>
              <a:spcBef>
                <a:spcPts val="0"/>
              </a:spcBef>
              <a:spcAft>
                <a:spcPts val="0"/>
              </a:spcAft>
              <a:buClrTx/>
              <a:buSzTx/>
              <a:buFontTx/>
              <a:buNone/>
              <a:tabLst/>
              <a:defRPr/>
            </a:pPr>
            <a:endParaRPr kumimoji="1" lang="ja-JP" altLang="en-US" sz="125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p:cNvSpPr/>
          <p:nvPr/>
        </p:nvSpPr>
        <p:spPr>
          <a:xfrm>
            <a:off x="1136577" y="1001046"/>
            <a:ext cx="7992887" cy="673069"/>
          </a:xfrm>
          <a:prstGeom prst="rect">
            <a:avLst/>
          </a:prstGeom>
        </p:spPr>
        <p:txBody>
          <a:bodyPr wrap="square">
            <a:spAutoFit/>
          </a:bodyPr>
          <a:lstStyle/>
          <a:p>
            <a:pPr marL="0" marR="0" lvl="0" indent="0" algn="l" defTabSz="778986" rtl="0" eaLnBrk="1" fontAlgn="auto" latinLnBrk="0" hangingPunct="1">
              <a:lnSpc>
                <a:spcPct val="100000"/>
              </a:lnSpc>
              <a:spcBef>
                <a:spcPts val="0"/>
              </a:spcBef>
              <a:spcAft>
                <a:spcPts val="0"/>
              </a:spcAft>
              <a:buClrTx/>
              <a:buSzTx/>
              <a:buFontTx/>
              <a:buNone/>
              <a:tabLst/>
              <a:defRPr/>
            </a:pPr>
            <a:r>
              <a:rPr kumimoji="1" lang="ja-JP" altLang="en-US" sz="125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「男性・正社員」について、育児休業制度を利用しなかった理由をみると、「収入を減らしたくなかったから」、</a:t>
            </a:r>
            <a:endParaRPr kumimoji="1" lang="en-US" altLang="ja-JP" sz="125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8986" rtl="0" eaLnBrk="1" fontAlgn="auto" latinLnBrk="0" hangingPunct="1">
              <a:lnSpc>
                <a:spcPct val="100000"/>
              </a:lnSpc>
              <a:spcBef>
                <a:spcPts val="0"/>
              </a:spcBef>
              <a:spcAft>
                <a:spcPts val="0"/>
              </a:spcAft>
              <a:buClrTx/>
              <a:buSzTx/>
              <a:buFontTx/>
              <a:buNone/>
              <a:tabLst/>
              <a:defRPr/>
            </a:pPr>
            <a:r>
              <a:rPr kumimoji="1" lang="ja-JP" altLang="en-US" sz="125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「職場が育児休業制度を取得しづらい雰囲気だったから、または会社や上司、職場の育児休業取得への理解</a:t>
            </a:r>
            <a:endParaRPr kumimoji="1" lang="en-US" altLang="ja-JP" sz="125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8986" rtl="0" eaLnBrk="1" fontAlgn="auto" latinLnBrk="0" hangingPunct="1">
              <a:lnSpc>
                <a:spcPct val="100000"/>
              </a:lnSpc>
              <a:spcBef>
                <a:spcPts val="0"/>
              </a:spcBef>
              <a:spcAft>
                <a:spcPts val="0"/>
              </a:spcAft>
              <a:buClrTx/>
              <a:buSzTx/>
              <a:buFontTx/>
              <a:buNone/>
              <a:tabLst/>
              <a:defRPr/>
            </a:pPr>
            <a:r>
              <a:rPr kumimoji="1" lang="ja-JP" altLang="en-US" sz="125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がなかったから」、「自分にしかできない仕事や担当している仕事があったから」が多くなっている。</a:t>
            </a:r>
          </a:p>
        </p:txBody>
      </p:sp>
      <p:sp>
        <p:nvSpPr>
          <p:cNvPr id="8" name="テキスト ボックス 7"/>
          <p:cNvSpPr txBox="1"/>
          <p:nvPr/>
        </p:nvSpPr>
        <p:spPr>
          <a:xfrm>
            <a:off x="560513" y="5536866"/>
            <a:ext cx="2095541" cy="625496"/>
          </a:xfrm>
          <a:prstGeom prst="rect">
            <a:avLst/>
          </a:prstGeom>
          <a:noFill/>
        </p:spPr>
        <p:txBody>
          <a:bodyPr wrap="square" lIns="66364" tIns="33181" rIns="66364" bIns="33181" rtlCol="0">
            <a:spAutoFit/>
          </a:bodyPr>
          <a:lstStyle/>
          <a:p>
            <a:pPr marL="0" marR="0" lvl="0" indent="0" algn="l" defTabSz="778986" rtl="0" eaLnBrk="1" fontAlgn="auto" latinLnBrk="0" hangingPunct="1">
              <a:lnSpc>
                <a:spcPct val="100000"/>
              </a:lnSpc>
              <a:spcBef>
                <a:spcPts val="0"/>
              </a:spcBef>
              <a:spcAft>
                <a:spcPts val="0"/>
              </a:spcAft>
              <a:buClrTx/>
              <a:buSzTx/>
              <a:buFontTx/>
              <a:buNone/>
              <a:tabLst/>
              <a:defRPr/>
            </a:pPr>
            <a:r>
              <a:rPr kumimoji="1" lang="en-US" altLang="ja-JP" sz="72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72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就労形態は末子妊娠判明時のもの。</a:t>
            </a:r>
            <a:endParaRPr kumimoji="1" lang="en-US" altLang="ja-JP" sz="72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8986" rtl="0" eaLnBrk="1" fontAlgn="auto" latinLnBrk="0" hangingPunct="1">
              <a:lnSpc>
                <a:spcPct val="100000"/>
              </a:lnSpc>
              <a:spcBef>
                <a:spcPts val="0"/>
              </a:spcBef>
              <a:spcAft>
                <a:spcPts val="0"/>
              </a:spcAft>
              <a:buClrTx/>
              <a:buSzTx/>
              <a:buFontTx/>
              <a:buNone/>
              <a:tabLst/>
              <a:defRPr/>
            </a:pPr>
            <a:r>
              <a:rPr kumimoji="1" lang="en-US" altLang="ja-JP" sz="72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72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末子の育児のための休暇・休業制度のうち育児休業において、「制度を利用した」と選択しなかった回答者を集計対象とする。</a:t>
            </a:r>
          </a:p>
          <a:p>
            <a:pPr marL="0" marR="0" lvl="0" indent="0" algn="l" defTabSz="778986" rtl="0" eaLnBrk="1" fontAlgn="auto" latinLnBrk="0" hangingPunct="1">
              <a:lnSpc>
                <a:spcPct val="100000"/>
              </a:lnSpc>
              <a:spcBef>
                <a:spcPts val="0"/>
              </a:spcBef>
              <a:spcAft>
                <a:spcPts val="0"/>
              </a:spcAft>
              <a:buClrTx/>
              <a:buSzTx/>
              <a:buFontTx/>
              <a:buNone/>
              <a:tabLst/>
              <a:defRPr/>
            </a:pPr>
            <a:r>
              <a:rPr kumimoji="1" lang="en-US" altLang="ja-JP" sz="72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72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複数回答</a:t>
            </a:r>
            <a:endParaRPr kumimoji="1" lang="en-US" altLang="ja-JP" sz="72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9" name="グラフ 8"/>
          <p:cNvGraphicFramePr/>
          <p:nvPr>
            <p:extLst/>
          </p:nvPr>
        </p:nvGraphicFramePr>
        <p:xfrm>
          <a:off x="858529" y="1491667"/>
          <a:ext cx="8676456" cy="5013201"/>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2656054" y="6510536"/>
            <a:ext cx="6545418" cy="230832"/>
          </a:xfrm>
          <a:prstGeom prst="rect">
            <a:avLst/>
          </a:prstGeom>
          <a:noFill/>
        </p:spPr>
        <p:txBody>
          <a:bodyPr wrap="square" rtlCol="0">
            <a:spAutoFit/>
          </a:bodyPr>
          <a:lstStyle/>
          <a:p>
            <a:pPr marL="473869" marR="0" lvl="0" indent="-473869" algn="l" defTabSz="91418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出典：厚生労働省委託事業　「令和２年度　仕事と育児等の両立に関する実態把握のための調査研究事業報告書」（株式会社日本能率協会総合研究所</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910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育児・介護休業法の概要（育児関係</a:t>
            </a:r>
            <a:r>
              <a:rPr lang="ja-JP" altLang="en-US" sz="2400"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a:t>
            </a:r>
            <a:endParaRPr kumimoji="1" lang="ja-JP" altLang="en-US" sz="2400" dirty="0"/>
          </a:p>
        </p:txBody>
      </p:sp>
      <p:sp>
        <p:nvSpPr>
          <p:cNvPr id="3" name="スライド番号プレースホルダー 2"/>
          <p:cNvSpPr>
            <a:spLocks noGrp="1"/>
          </p:cNvSpPr>
          <p:nvPr>
            <p:ph type="sldNum" sz="quarter" idx="4"/>
          </p:nvPr>
        </p:nvSpPr>
        <p:spPr>
          <a:xfrm>
            <a:off x="9104616" y="6579579"/>
            <a:ext cx="630513" cy="278421"/>
          </a:xfrm>
        </p:spPr>
        <p:txBody>
          <a:bodyPr/>
          <a:lstStyle/>
          <a:p>
            <a:fld id="{48F63A3B-78C7-47BE-AE5E-E10140E04643}" type="slidenum">
              <a:rPr lang="en-US" sz="1500" smtClean="0"/>
              <a:pPr/>
              <a:t>6</a:t>
            </a:fld>
            <a:endParaRPr lang="en-US" sz="1500" dirty="0"/>
          </a:p>
        </p:txBody>
      </p:sp>
      <p:sp>
        <p:nvSpPr>
          <p:cNvPr id="5" name="正方形/長方形 4"/>
          <p:cNvSpPr/>
          <p:nvPr/>
        </p:nvSpPr>
        <p:spPr>
          <a:xfrm>
            <a:off x="348496" y="1191547"/>
            <a:ext cx="9071714" cy="78334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lIns="33231" tIns="33231" rIns="33231" bIns="33231" rtlCol="0" anchor="ctr" anchorCtr="0"/>
          <a:lstStyle/>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子が１歳</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（保育所に入所できないなど、一定の場合は、最長２歳）</a:t>
            </a: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に達するまでの育児休業の権利を保障</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父母ともに育児休業を取得する場合は、子が１歳２か月に達するまでの間の１年間</a:t>
            </a:r>
            <a:r>
              <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パパ・ママ育休プラス</a:t>
            </a:r>
            <a:r>
              <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父親が出産後８週間以内に育児休業を取得した場合、再度の育児休業の取得が可能</a:t>
            </a:r>
          </a:p>
        </p:txBody>
      </p:sp>
      <p:sp>
        <p:nvSpPr>
          <p:cNvPr id="6" name="正方形/長方形 5"/>
          <p:cNvSpPr/>
          <p:nvPr/>
        </p:nvSpPr>
        <p:spPr>
          <a:xfrm>
            <a:off x="348496" y="921599"/>
            <a:ext cx="9071714" cy="265846"/>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育児休業　</a:t>
            </a:r>
            <a:r>
              <a:rPr kumimoji="1" lang="en-US" altLang="ja-JP" sz="1108"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8"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賃金の支払義務なし。</a:t>
            </a:r>
            <a:r>
              <a:rPr kumimoji="1" lang="en-US" altLang="ja-JP" sz="1108"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8"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育児休業給付金（賃金の</a:t>
            </a:r>
            <a:r>
              <a:rPr kumimoji="1" lang="en-US" altLang="ja-JP" sz="1108" b="0" i="0" u="none" strike="noStrike" kern="1200" cap="none" spc="-139"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67</a:t>
            </a:r>
            <a:r>
              <a:rPr kumimoji="1" lang="ja-JP" altLang="en-US" sz="1108" b="0" i="0" u="none" strike="noStrike" kern="1200" cap="none" spc="-139"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％又は</a:t>
            </a:r>
            <a:r>
              <a:rPr kumimoji="1" lang="en-US" altLang="ja-JP" sz="1108" b="0" i="0" u="none" strike="noStrike" kern="1200" cap="none" spc="-139"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108"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 ）あり 。</a:t>
            </a:r>
            <a:endParaRPr kumimoji="1" lang="ja-JP" altLang="en-US" sz="1108"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7" name="正方形/長方形 6"/>
          <p:cNvSpPr/>
          <p:nvPr/>
        </p:nvSpPr>
        <p:spPr>
          <a:xfrm>
            <a:off x="348495" y="2908656"/>
            <a:ext cx="9071718" cy="474094"/>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lIns="33231" tIns="33231" rIns="33231" bIns="33231" rtlCol="0" anchor="ctr" anchorCtr="0"/>
          <a:lstStyle/>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小学校就学前の子を養育する場合に年５日</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（２人以上であれば年１０日）</a:t>
            </a: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を限度として取得できる</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（１日又</a:t>
            </a:r>
            <a:r>
              <a:rPr kumimoji="1" lang="ja-JP" altLang="en-US" sz="110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は時間単位</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348495" y="2639609"/>
            <a:ext cx="9071718" cy="265846"/>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子の看護休暇　</a:t>
            </a:r>
            <a:r>
              <a:rPr kumimoji="1" lang="en-US" altLang="ja-JP" sz="1108"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8"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賃金の支払義務なし。</a:t>
            </a:r>
            <a:endParaRPr kumimoji="1" lang="en-US" altLang="ja-JP" sz="1108"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348353" y="3686842"/>
            <a:ext cx="9072000" cy="724512"/>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lIns="33231" tIns="33231" rIns="33231" bIns="33231" rtlCol="0" anchor="ctr" anchorCtr="0"/>
          <a:lstStyle/>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３歳に達するまでの子を養育する労働者が請求した場合、所定外労働を制限</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小学校就学前までの子を養育する労働者が請求した</a:t>
            </a:r>
            <a:r>
              <a:rPr kumimoji="1" lang="ja-JP" altLang="en-US" sz="1477" b="0" i="0" u="none" strike="noStrike" kern="1200" cap="none" spc="-139" normalizeH="0" baseline="0" noProof="0" dirty="0">
                <a:ln>
                  <a:noFill/>
                </a:ln>
                <a:solidFill>
                  <a:prstClr val="black"/>
                </a:solidFill>
                <a:effectLst/>
                <a:uLnTx/>
                <a:uFillTx/>
                <a:latin typeface="ＭＳ Ｐゴシック"/>
                <a:ea typeface="ＭＳ Ｐゴシック" panose="020B0600070205080204" pitchFamily="50" charset="-128"/>
                <a:cs typeface="+mn-cs"/>
              </a:rPr>
              <a:t>場合、月</a:t>
            </a:r>
            <a:r>
              <a:rPr kumimoji="1" lang="en-US" altLang="ja-JP" sz="1477" b="0" i="0" u="none" strike="noStrike" kern="1200" cap="none" spc="-139" normalizeH="0" baseline="0" noProof="0" dirty="0">
                <a:ln>
                  <a:noFill/>
                </a:ln>
                <a:solidFill>
                  <a:prstClr val="black"/>
                </a:solidFill>
                <a:effectLst/>
                <a:uLnTx/>
                <a:uFillTx/>
                <a:latin typeface="ＭＳ Ｐゴシック"/>
                <a:ea typeface="ＭＳ Ｐゴシック" panose="020B0600070205080204" pitchFamily="50" charset="-128"/>
                <a:cs typeface="+mn-cs"/>
              </a:rPr>
              <a:t>24</a:t>
            </a:r>
            <a:r>
              <a:rPr kumimoji="1" lang="ja-JP" altLang="en-US" sz="1477" b="0" i="0" u="none" strike="noStrike" kern="1200" cap="none" spc="-139" normalizeH="0" baseline="0" noProof="0" dirty="0">
                <a:ln>
                  <a:noFill/>
                </a:ln>
                <a:solidFill>
                  <a:prstClr val="black"/>
                </a:solidFill>
                <a:effectLst/>
                <a:uLnTx/>
                <a:uFillTx/>
                <a:latin typeface="ＭＳ Ｐゴシック"/>
                <a:ea typeface="ＭＳ Ｐゴシック" panose="020B0600070205080204" pitchFamily="50" charset="-128"/>
                <a:cs typeface="+mn-cs"/>
              </a:rPr>
              <a:t>時間、年</a:t>
            </a:r>
            <a:r>
              <a:rPr kumimoji="1" lang="en-US" altLang="ja-JP" sz="1477" b="0" i="0" u="none" strike="noStrike" kern="1200" cap="none" spc="-139" normalizeH="0" baseline="0" noProof="0" dirty="0">
                <a:ln>
                  <a:noFill/>
                </a:ln>
                <a:solidFill>
                  <a:prstClr val="black"/>
                </a:solidFill>
                <a:effectLst/>
                <a:uLnTx/>
                <a:uFillTx/>
                <a:latin typeface="ＭＳ Ｐゴシック"/>
                <a:ea typeface="ＭＳ Ｐゴシック" panose="020B0600070205080204" pitchFamily="50" charset="-128"/>
                <a:cs typeface="+mn-cs"/>
              </a:rPr>
              <a:t>150</a:t>
            </a:r>
            <a:r>
              <a:rPr kumimoji="1" lang="ja-JP" altLang="en-US" sz="1477" b="0" i="0" u="none" strike="noStrike" kern="1200" cap="none" spc="-139" normalizeH="0" baseline="0" noProof="0" dirty="0">
                <a:ln>
                  <a:noFill/>
                </a:ln>
                <a:solidFill>
                  <a:prstClr val="black"/>
                </a:solidFill>
                <a:effectLst/>
                <a:uLnTx/>
                <a:uFillTx/>
                <a:latin typeface="ＭＳ Ｐゴシック"/>
                <a:ea typeface="ＭＳ Ｐゴシック" panose="020B0600070205080204" pitchFamily="50" charset="-128"/>
                <a:cs typeface="+mn-cs"/>
              </a:rPr>
              <a:t>時間を</a:t>
            </a:r>
            <a:r>
              <a:rPr kumimoji="1" lang="ja-JP" altLang="en-US" sz="1477"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超える時間外労働を制限</a:t>
            </a:r>
            <a:endParaRPr kumimoji="1" lang="en-US" altLang="ja-JP" sz="1477"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endParaRPr>
          </a:p>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小学校就学前までの子を養育する労働者が請求した場合、深夜業</a:t>
            </a:r>
            <a:r>
              <a:rPr kumimoji="1" lang="ja-JP" altLang="en-US" sz="1108"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（午後１０時から午前５時まで）</a:t>
            </a:r>
            <a:r>
              <a:rPr kumimoji="1" lang="ja-JP" altLang="en-US" sz="1477"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を制限</a:t>
            </a:r>
            <a:endPar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348353" y="3427441"/>
            <a:ext cx="9072000" cy="265846"/>
          </a:xfrm>
          <a:prstGeom prst="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所定外労働・時間外労働・深夜業の制限</a:t>
            </a:r>
          </a:p>
        </p:txBody>
      </p:sp>
      <p:sp>
        <p:nvSpPr>
          <p:cNvPr id="11" name="正方形/長方形 10"/>
          <p:cNvSpPr/>
          <p:nvPr/>
        </p:nvSpPr>
        <p:spPr>
          <a:xfrm>
            <a:off x="348353" y="4702989"/>
            <a:ext cx="9072000" cy="33955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lIns="33231" tIns="33231" rIns="33231" bIns="33231" rtlCol="0" anchor="ctr" anchorCtr="0"/>
          <a:lstStyle/>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３歳に達するまでの子を養育する労働者について、短時間勤務の措置</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（１日原則６時間）</a:t>
            </a: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を義務づけ</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348353" y="4437112"/>
            <a:ext cx="9072000" cy="265846"/>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nchorCtr="0"/>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短時間勤務の措置等</a:t>
            </a:r>
          </a:p>
        </p:txBody>
      </p:sp>
      <p:sp>
        <p:nvSpPr>
          <p:cNvPr id="13" name="正方形/長方形 12"/>
          <p:cNvSpPr/>
          <p:nvPr/>
        </p:nvSpPr>
        <p:spPr>
          <a:xfrm>
            <a:off x="348353" y="5343635"/>
            <a:ext cx="9072000" cy="46162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lIns="33231" tIns="33231" rIns="33231" bIns="33231" rtlCol="0" anchor="ctr" anchorCtr="0"/>
          <a:lstStyle/>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rPr>
              <a:t>事業主が、育児休業等を取得したこと等を理由として解雇その他の不利益取扱いをすることを禁止</a:t>
            </a:r>
            <a:endParaRPr kumimoji="1" lang="en-US" altLang="ja-JP" sz="1477" b="0" i="0" u="none" strike="noStrike" kern="1200" cap="none" spc="-139" normalizeH="0" baseline="0" noProof="0" dirty="0">
              <a:ln>
                <a:noFill/>
              </a:ln>
              <a:solidFill>
                <a:prstClr val="black"/>
              </a:solidFill>
              <a:effectLst/>
              <a:uLnTx/>
              <a:uFillTx/>
              <a:latin typeface="Calibri"/>
              <a:ea typeface="ＭＳ Ｐゴシック" panose="020B0600070205080204" pitchFamily="50" charset="-128"/>
              <a:cs typeface="+mn-cs"/>
            </a:endParaRPr>
          </a:p>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事業主に、上司・同僚等からの育児休業等に関するハラスメントの防止措置を講じることを義務付け</a:t>
            </a:r>
          </a:p>
        </p:txBody>
      </p:sp>
      <p:sp>
        <p:nvSpPr>
          <p:cNvPr id="14" name="正方形/長方形 13"/>
          <p:cNvSpPr/>
          <p:nvPr/>
        </p:nvSpPr>
        <p:spPr>
          <a:xfrm>
            <a:off x="348353" y="5080599"/>
            <a:ext cx="9072000" cy="265846"/>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nchorCtr="0"/>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不利益取扱いの禁止等</a:t>
            </a:r>
          </a:p>
        </p:txBody>
      </p:sp>
      <p:sp>
        <p:nvSpPr>
          <p:cNvPr id="15" name="正方形/長方形 14"/>
          <p:cNvSpPr/>
          <p:nvPr/>
        </p:nvSpPr>
        <p:spPr>
          <a:xfrm>
            <a:off x="348353" y="6119209"/>
            <a:ext cx="9072000" cy="46577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lIns="33231" tIns="33231" rIns="33231" bIns="33231" rtlCol="0" anchor="ctr" anchorCtr="0"/>
          <a:lstStyle/>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苦情処理・紛争解決援助、調停</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3652" marR="0" lvl="0" indent="-263652" algn="l" defTabSz="844083"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勧告に従わない事業所名の公表</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348353" y="5853108"/>
            <a:ext cx="9072000" cy="26584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nchorCtr="0"/>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実効性の確保</a:t>
            </a:r>
          </a:p>
        </p:txBody>
      </p:sp>
      <p:sp>
        <p:nvSpPr>
          <p:cNvPr id="17" name="正方形/長方形 16"/>
          <p:cNvSpPr/>
          <p:nvPr/>
        </p:nvSpPr>
        <p:spPr>
          <a:xfrm>
            <a:off x="348354" y="2011565"/>
            <a:ext cx="9071519" cy="599589"/>
          </a:xfrm>
          <a:prstGeom prst="rect">
            <a:avLst/>
          </a:prstGeom>
          <a:ln w="12700">
            <a:solidFill>
              <a:schemeClr val="tx1"/>
            </a:solidFill>
            <a:prstDash val="sysDot"/>
          </a:ln>
        </p:spPr>
        <p:style>
          <a:lnRef idx="2">
            <a:schemeClr val="accent6"/>
          </a:lnRef>
          <a:fillRef idx="1">
            <a:schemeClr val="lt1"/>
          </a:fillRef>
          <a:effectRef idx="0">
            <a:schemeClr val="accent6"/>
          </a:effectRef>
          <a:fontRef idx="minor">
            <a:schemeClr val="dk1"/>
          </a:fontRef>
        </p:style>
        <p:txBody>
          <a:bodyPr lIns="33231" tIns="33231" rIns="33231" bIns="33231" rtlCol="0" anchor="ctr" anchorCtr="0"/>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108"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有期雇用労働者</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は、下記の要件を満たせば取得可能</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98240" marR="0" lvl="0" indent="-210921" algn="l" defTabSz="844083" rtl="0" eaLnBrk="1" fontAlgn="auto" latinLnBrk="0" hangingPunct="1">
              <a:lnSpc>
                <a:spcPct val="100000"/>
              </a:lnSpc>
              <a:spcBef>
                <a:spcPts val="0"/>
              </a:spcBef>
              <a:spcAft>
                <a:spcPts val="0"/>
              </a:spcAft>
              <a:buClrTx/>
              <a:buSzTx/>
              <a:buFont typeface="+mj-ea"/>
              <a:buAutoNum type="circleNumDbPlain"/>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同一の事業主に引き続き１年以上雇用</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98240" marR="0" lvl="0" indent="-210921" algn="l" defTabSz="844083" rtl="0" eaLnBrk="1" fontAlgn="auto" latinLnBrk="0" hangingPunct="1">
              <a:lnSpc>
                <a:spcPct val="100000"/>
              </a:lnSpc>
              <a:spcBef>
                <a:spcPts val="0"/>
              </a:spcBef>
              <a:spcAft>
                <a:spcPts val="0"/>
              </a:spcAft>
              <a:buClrTx/>
              <a:buSzTx/>
              <a:buFont typeface="+mj-ea"/>
              <a:buAutoNum type="circleNumDbPlain"/>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子が１歳６か月</a:t>
            </a: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（２歳まで休業の場合は２歳）</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に達するまでに、労働契約</a:t>
            </a: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（更新される場合には、更新後の契約）</a:t>
            </a: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の期間が満了することが明らかでないこと</a:t>
            </a:r>
          </a:p>
        </p:txBody>
      </p:sp>
      <p:sp>
        <p:nvSpPr>
          <p:cNvPr id="18" name="テキスト ボックス 17"/>
          <p:cNvSpPr txBox="1"/>
          <p:nvPr/>
        </p:nvSpPr>
        <p:spPr>
          <a:xfrm>
            <a:off x="474224" y="6595171"/>
            <a:ext cx="8109209" cy="26282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育児・介護休業法の規定は最低基準であり、事業主が法を上回る措置をとることは可能</a:t>
            </a:r>
          </a:p>
        </p:txBody>
      </p:sp>
      <p:sp>
        <p:nvSpPr>
          <p:cNvPr id="19" name="テキスト ボックス 18"/>
          <p:cNvSpPr txBox="1"/>
          <p:nvPr/>
        </p:nvSpPr>
        <p:spPr>
          <a:xfrm>
            <a:off x="8244135" y="570127"/>
            <a:ext cx="1529988" cy="26282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smtClean="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令和３年１月</a:t>
            </a:r>
            <a:r>
              <a:rPr kumimoji="1" lang="ja-JP" altLang="en-US" sz="1108"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１日時点</a:t>
            </a:r>
          </a:p>
        </p:txBody>
      </p:sp>
    </p:spTree>
    <p:extLst>
      <p:ext uri="{BB962C8B-B14F-4D97-AF65-F5344CB8AC3E}">
        <p14:creationId xmlns:p14="http://schemas.microsoft.com/office/powerpoint/2010/main" val="210987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改正育児・介護休業法に</a:t>
            </a:r>
            <a:r>
              <a:rPr lang="ja-JP" altLang="en-US" sz="2400" dirty="0" smtClean="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ついて</a:t>
            </a:r>
            <a:endParaRPr kumimoji="1" lang="ja-JP" altLang="en-US" sz="2400" dirty="0"/>
          </a:p>
        </p:txBody>
      </p:sp>
      <p:sp>
        <p:nvSpPr>
          <p:cNvPr id="3" name="スライド番号プレースホルダー 2"/>
          <p:cNvSpPr>
            <a:spLocks noGrp="1"/>
          </p:cNvSpPr>
          <p:nvPr>
            <p:ph type="sldNum" sz="quarter" idx="4"/>
          </p:nvPr>
        </p:nvSpPr>
        <p:spPr/>
        <p:txBody>
          <a:bodyPr/>
          <a:lstStyle/>
          <a:p>
            <a:fld id="{48F63A3B-78C7-47BE-AE5E-E10140E04643}" type="slidenum">
              <a:rPr lang="en-US" sz="1500" smtClean="0"/>
              <a:pPr/>
              <a:t>7</a:t>
            </a:fld>
            <a:endParaRPr lang="en-US" sz="1500" dirty="0"/>
          </a:p>
        </p:txBody>
      </p:sp>
      <p:sp>
        <p:nvSpPr>
          <p:cNvPr id="5" name="テキスト ボックス 4"/>
          <p:cNvSpPr txBox="1"/>
          <p:nvPr/>
        </p:nvSpPr>
        <p:spPr>
          <a:xfrm>
            <a:off x="3620852" y="857693"/>
            <a:ext cx="6192688" cy="461665"/>
          </a:xfrm>
          <a:prstGeom prst="rect">
            <a:avLst/>
          </a:prstGeom>
          <a:noFill/>
        </p:spPr>
        <p:txBody>
          <a:bodyPr wrap="square" rtlCol="0">
            <a:spAutoFit/>
          </a:bodyPr>
          <a:lstStyle/>
          <a:p>
            <a:r>
              <a:rPr lang="ja-JP" altLang="en-US" sz="1200" dirty="0" smtClean="0">
                <a:latin typeface="+mn-ea"/>
              </a:rPr>
              <a:t>労働政策審議会建議（令和３年１月</a:t>
            </a:r>
            <a:r>
              <a:rPr lang="en-US" altLang="ja-JP" sz="1200" dirty="0" smtClean="0">
                <a:latin typeface="+mn-ea"/>
              </a:rPr>
              <a:t>18</a:t>
            </a:r>
            <a:r>
              <a:rPr lang="ja-JP" altLang="en-US" sz="1200" dirty="0">
                <a:latin typeface="+mn-ea"/>
              </a:rPr>
              <a:t>日</a:t>
            </a:r>
            <a:r>
              <a:rPr lang="ja-JP" altLang="en-US" sz="1200" dirty="0" smtClean="0">
                <a:latin typeface="+mn-ea"/>
              </a:rPr>
              <a:t>）「男性</a:t>
            </a:r>
            <a:r>
              <a:rPr lang="ja-JP" altLang="en-US" sz="1200" dirty="0">
                <a:latin typeface="+mn-ea"/>
              </a:rPr>
              <a:t>の育児休業取得促進策等に</a:t>
            </a:r>
            <a:r>
              <a:rPr lang="ja-JP" altLang="en-US" sz="1200" dirty="0" smtClean="0">
                <a:latin typeface="+mn-ea"/>
              </a:rPr>
              <a:t>ついて</a:t>
            </a:r>
            <a:r>
              <a:rPr lang="ja-JP" altLang="en-US" sz="1200" dirty="0">
                <a:latin typeface="+mn-ea"/>
              </a:rPr>
              <a:t>」より</a:t>
            </a:r>
            <a:r>
              <a:rPr lang="ja-JP" altLang="en-US" sz="1200" dirty="0" smtClean="0">
                <a:latin typeface="+mn-ea"/>
              </a:rPr>
              <a:t>抜粋</a:t>
            </a:r>
            <a:endParaRPr lang="en-US" altLang="ja-JP" sz="1200" dirty="0" smtClean="0">
              <a:latin typeface="+mn-ea"/>
            </a:endParaRPr>
          </a:p>
          <a:p>
            <a:r>
              <a:rPr lang="en-US" altLang="ja-JP" sz="1200" dirty="0" smtClean="0">
                <a:latin typeface="+mn-ea"/>
              </a:rPr>
              <a:t>※</a:t>
            </a:r>
            <a:r>
              <a:rPr lang="ja-JP" altLang="en-US" sz="1200" dirty="0" smtClean="0">
                <a:latin typeface="+mn-ea"/>
              </a:rPr>
              <a:t>　太字強調は本資料において追加</a:t>
            </a:r>
            <a:endParaRPr lang="ja-JP" altLang="en-US" sz="1200" dirty="0">
              <a:latin typeface="+mn-ea"/>
            </a:endParaRPr>
          </a:p>
        </p:txBody>
      </p:sp>
      <p:sp>
        <p:nvSpPr>
          <p:cNvPr id="6" name="テキスト ボックス 5"/>
          <p:cNvSpPr txBox="1"/>
          <p:nvPr/>
        </p:nvSpPr>
        <p:spPr>
          <a:xfrm>
            <a:off x="344488" y="1412776"/>
            <a:ext cx="9289032" cy="4939814"/>
          </a:xfrm>
          <a:prstGeom prst="rect">
            <a:avLst/>
          </a:prstGeom>
          <a:noFill/>
          <a:ln w="28575">
            <a:solidFill>
              <a:schemeClr val="bg1">
                <a:lumMod val="50000"/>
              </a:schemeClr>
            </a:solidFill>
          </a:ln>
        </p:spPr>
        <p:txBody>
          <a:bodyPr wrap="square" rtlCol="0">
            <a:spAutoFit/>
          </a:bodyPr>
          <a:lstStyle/>
          <a:p>
            <a:pPr marL="180975" indent="-180975">
              <a:lnSpc>
                <a:spcPct val="150000"/>
              </a:lnSpc>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少子高齢化に伴う人口減少下において、出産・育児による労働者の離職</a:t>
            </a:r>
            <a:r>
              <a:rPr lang="ja-JP" altLang="en-US" sz="1400" dirty="0" smtClean="0">
                <a:latin typeface="Meiryo UI" panose="020B0604030504040204" pitchFamily="50" charset="-128"/>
                <a:ea typeface="Meiryo UI" panose="020B0604030504040204" pitchFamily="50" charset="-128"/>
              </a:rPr>
              <a:t>を防ぎ</a:t>
            </a:r>
            <a:r>
              <a:rPr lang="ja-JP" altLang="en-US" sz="1400" dirty="0">
                <a:latin typeface="Meiryo UI" panose="020B0604030504040204" pitchFamily="50" charset="-128"/>
                <a:ea typeface="Meiryo UI" panose="020B0604030504040204" pitchFamily="50" charset="-128"/>
              </a:rPr>
              <a:t>、希望に応じて男女ともに仕事と育児を両立できる社会の実現が重要</a:t>
            </a:r>
            <a:r>
              <a:rPr lang="ja-JP" altLang="en-US" sz="1400" dirty="0" smtClean="0">
                <a:latin typeface="Meiryo UI" panose="020B0604030504040204" pitchFamily="50" charset="-128"/>
                <a:ea typeface="Meiryo UI" panose="020B0604030504040204" pitchFamily="50" charset="-128"/>
              </a:rPr>
              <a:t>である</a:t>
            </a:r>
            <a:r>
              <a:rPr lang="ja-JP" altLang="en-US" sz="1400" dirty="0">
                <a:latin typeface="Meiryo UI" panose="020B0604030504040204" pitchFamily="50" charset="-128"/>
                <a:ea typeface="Meiryo UI" panose="020B0604030504040204" pitchFamily="50" charset="-128"/>
              </a:rPr>
              <a:t>が、実際の</a:t>
            </a:r>
            <a:r>
              <a:rPr lang="ja-JP" altLang="en-US" sz="1400" b="1" dirty="0">
                <a:latin typeface="Meiryo UI" panose="020B0604030504040204" pitchFamily="50" charset="-128"/>
                <a:ea typeface="Meiryo UI" panose="020B0604030504040204" pitchFamily="50" charset="-128"/>
              </a:rPr>
              <a:t>育児休業取得率</a:t>
            </a:r>
            <a:r>
              <a:rPr lang="ja-JP" altLang="en-US" sz="1400" dirty="0">
                <a:latin typeface="Meiryo UI" panose="020B0604030504040204" pitchFamily="50" charset="-128"/>
                <a:ea typeface="Meiryo UI" panose="020B0604030504040204" pitchFamily="50" charset="-128"/>
              </a:rPr>
              <a:t>は、</a:t>
            </a:r>
            <a:r>
              <a:rPr lang="ja-JP" altLang="en-US" sz="1400" b="1" dirty="0">
                <a:latin typeface="Meiryo UI" panose="020B0604030504040204" pitchFamily="50" charset="-128"/>
                <a:ea typeface="Meiryo UI" panose="020B0604030504040204" pitchFamily="50" charset="-128"/>
              </a:rPr>
              <a:t>男女で大きな差が存在</a:t>
            </a:r>
            <a:r>
              <a:rPr lang="ja-JP" altLang="en-US" sz="1400" dirty="0">
                <a:latin typeface="Meiryo UI" panose="020B0604030504040204" pitchFamily="50" charset="-128"/>
                <a:ea typeface="Meiryo UI" panose="020B0604030504040204" pitchFamily="50" charset="-128"/>
              </a:rPr>
              <a:t>する。男性の</a:t>
            </a:r>
            <a:r>
              <a:rPr lang="ja-JP" altLang="en-US" sz="1400" dirty="0" smtClean="0">
                <a:latin typeface="Meiryo UI" panose="020B0604030504040204" pitchFamily="50" charset="-128"/>
                <a:ea typeface="Meiryo UI" panose="020B0604030504040204" pitchFamily="50" charset="-128"/>
              </a:rPr>
              <a:t>育児休業</a:t>
            </a:r>
            <a:r>
              <a:rPr lang="ja-JP" altLang="en-US" sz="1400" dirty="0">
                <a:latin typeface="Meiryo UI" panose="020B0604030504040204" pitchFamily="50" charset="-128"/>
                <a:ea typeface="Meiryo UI" panose="020B0604030504040204" pitchFamily="50" charset="-128"/>
              </a:rPr>
              <a:t>取得率は、令和元年度で </a:t>
            </a:r>
            <a:r>
              <a:rPr lang="en-US" altLang="ja-JP" sz="1400" dirty="0">
                <a:latin typeface="Meiryo UI" panose="020B0604030504040204" pitchFamily="50" charset="-128"/>
                <a:ea typeface="Meiryo UI" panose="020B0604030504040204" pitchFamily="50" charset="-128"/>
              </a:rPr>
              <a:t>7.48</a:t>
            </a:r>
            <a:r>
              <a:rPr lang="ja-JP" altLang="en-US" sz="1400" dirty="0">
                <a:latin typeface="Meiryo UI" panose="020B0604030504040204" pitchFamily="50" charset="-128"/>
                <a:ea typeface="Meiryo UI" panose="020B0604030504040204" pitchFamily="50" charset="-128"/>
              </a:rPr>
              <a:t>％と、近年上昇しているものの未だ低い</a:t>
            </a:r>
            <a:r>
              <a:rPr lang="ja-JP" altLang="en-US" sz="1400" dirty="0" smtClean="0">
                <a:latin typeface="Meiryo UI" panose="020B0604030504040204" pitchFamily="50" charset="-128"/>
                <a:ea typeface="Meiryo UI" panose="020B0604030504040204" pitchFamily="50" charset="-128"/>
              </a:rPr>
              <a:t>水準</a:t>
            </a:r>
            <a:r>
              <a:rPr lang="ja-JP" altLang="en-US" sz="1400" dirty="0">
                <a:latin typeface="Meiryo UI" panose="020B0604030504040204" pitchFamily="50" charset="-128"/>
                <a:ea typeface="Meiryo UI" panose="020B0604030504040204" pitchFamily="50" charset="-128"/>
              </a:rPr>
              <a:t>にとどまる。取得期間も男性の場合は約８割が１か月未満となっている。 </a:t>
            </a:r>
            <a:endParaRPr lang="en-US" altLang="ja-JP" sz="1400" dirty="0" smtClean="0">
              <a:latin typeface="Meiryo UI" panose="020B0604030504040204" pitchFamily="50" charset="-128"/>
              <a:ea typeface="Meiryo UI" panose="020B0604030504040204" pitchFamily="50" charset="-128"/>
            </a:endParaRPr>
          </a:p>
          <a:p>
            <a:pPr marL="180975" indent="-180975">
              <a:lnSpc>
                <a:spcPct val="150000"/>
              </a:lnSpc>
            </a:pPr>
            <a:r>
              <a:rPr lang="ja-JP" altLang="en-US" sz="1400" dirty="0" smtClean="0">
                <a:latin typeface="Meiryo UI" panose="020B0604030504040204" pitchFamily="50" charset="-128"/>
                <a:ea typeface="Meiryo UI" panose="020B0604030504040204" pitchFamily="50" charset="-128"/>
              </a:rPr>
              <a:t>　　一方</a:t>
            </a:r>
            <a:r>
              <a:rPr lang="ja-JP" altLang="en-US" sz="1400" dirty="0">
                <a:latin typeface="Meiryo UI" panose="020B0604030504040204" pitchFamily="50" charset="-128"/>
                <a:ea typeface="Meiryo UI" panose="020B0604030504040204" pitchFamily="50" charset="-128"/>
              </a:rPr>
              <a:t>で、育児のための休暇・休業の取得を希望していた男性労働者のうち、 </a:t>
            </a:r>
            <a:r>
              <a:rPr lang="ja-JP" altLang="en-US" sz="1400" dirty="0" smtClean="0">
                <a:latin typeface="Meiryo UI" panose="020B0604030504040204" pitchFamily="50" charset="-128"/>
                <a:ea typeface="Meiryo UI" panose="020B0604030504040204" pitchFamily="50" charset="-128"/>
              </a:rPr>
              <a:t>育児</a:t>
            </a:r>
            <a:r>
              <a:rPr lang="ja-JP" altLang="en-US" sz="1400" dirty="0">
                <a:latin typeface="Meiryo UI" panose="020B0604030504040204" pitchFamily="50" charset="-128"/>
                <a:ea typeface="Meiryo UI" panose="020B0604030504040204" pitchFamily="50" charset="-128"/>
              </a:rPr>
              <a:t>休業制度の利用を希望していたができなかった者の割合は約４割で</a:t>
            </a:r>
            <a:r>
              <a:rPr lang="ja-JP" altLang="en-US" sz="1400" dirty="0" smtClean="0">
                <a:latin typeface="Meiryo UI" panose="020B0604030504040204" pitchFamily="50" charset="-128"/>
                <a:ea typeface="Meiryo UI" panose="020B0604030504040204" pitchFamily="50" charset="-128"/>
              </a:rPr>
              <a:t>あり</a:t>
            </a:r>
            <a:r>
              <a:rPr lang="ja-JP" altLang="en-US"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労働者の休業取得の希望が十分かなっていない</a:t>
            </a:r>
            <a:r>
              <a:rPr lang="ja-JP" altLang="en-US" sz="1400" dirty="0">
                <a:latin typeface="Meiryo UI" panose="020B0604030504040204" pitchFamily="50" charset="-128"/>
                <a:ea typeface="Meiryo UI" panose="020B0604030504040204" pitchFamily="50" charset="-128"/>
              </a:rPr>
              <a:t>現状がある。 </a:t>
            </a:r>
          </a:p>
          <a:p>
            <a:pPr>
              <a:lnSpc>
                <a:spcPct val="150000"/>
              </a:lnSpc>
            </a:pPr>
            <a:endParaRPr lang="en-US" altLang="ja-JP" sz="1400" dirty="0" smtClean="0">
              <a:latin typeface="Meiryo UI" panose="020B0604030504040204" pitchFamily="50" charset="-128"/>
              <a:ea typeface="Meiryo UI" panose="020B0604030504040204" pitchFamily="50" charset="-128"/>
            </a:endParaRPr>
          </a:p>
          <a:p>
            <a:pPr>
              <a:lnSpc>
                <a:spcPct val="150000"/>
              </a:lnSpc>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男性が育児休業を</a:t>
            </a:r>
            <a:r>
              <a:rPr lang="ja-JP" altLang="en-US" sz="1400" b="1" dirty="0">
                <a:latin typeface="Meiryo UI" panose="020B0604030504040204" pitchFamily="50" charset="-128"/>
                <a:ea typeface="Meiryo UI" panose="020B0604030504040204" pitchFamily="50" charset="-128"/>
              </a:rPr>
              <a:t>取得しない理由</a:t>
            </a:r>
            <a:r>
              <a:rPr lang="ja-JP" altLang="en-US" sz="1400" dirty="0">
                <a:latin typeface="Meiryo UI" panose="020B0604030504040204" pitchFamily="50" charset="-128"/>
                <a:ea typeface="Meiryo UI" panose="020B0604030504040204" pitchFamily="50" charset="-128"/>
              </a:rPr>
              <a:t>としては、</a:t>
            </a:r>
            <a:r>
              <a:rPr lang="ja-JP" altLang="en-US" sz="1400" b="1" dirty="0">
                <a:latin typeface="Meiryo UI" panose="020B0604030504040204" pitchFamily="50" charset="-128"/>
                <a:ea typeface="Meiryo UI" panose="020B0604030504040204" pitchFamily="50" charset="-128"/>
              </a:rPr>
              <a:t>業務の都合や職場の雰囲気</a:t>
            </a:r>
            <a:r>
              <a:rPr lang="ja-JP" altLang="en-US" sz="1400" dirty="0">
                <a:latin typeface="Meiryo UI" panose="020B0604030504040204" pitchFamily="50" charset="-128"/>
                <a:ea typeface="Meiryo UI" panose="020B0604030504040204" pitchFamily="50" charset="-128"/>
              </a:rPr>
              <a:t>と </a:t>
            </a:r>
            <a:r>
              <a:rPr lang="ja-JP" altLang="en-US" sz="1400" dirty="0" smtClean="0">
                <a:latin typeface="Meiryo UI" panose="020B0604030504040204" pitchFamily="50" charset="-128"/>
                <a:ea typeface="Meiryo UI" panose="020B0604030504040204" pitchFamily="50" charset="-128"/>
              </a:rPr>
              <a:t>いった</a:t>
            </a:r>
            <a:r>
              <a:rPr lang="ja-JP" altLang="en-US" sz="1400" dirty="0">
                <a:latin typeface="Meiryo UI" panose="020B0604030504040204" pitchFamily="50" charset="-128"/>
                <a:ea typeface="Meiryo UI" panose="020B0604030504040204" pitchFamily="50" charset="-128"/>
              </a:rPr>
              <a:t>ものが挙げられていることから、 </a:t>
            </a:r>
          </a:p>
          <a:p>
            <a:pPr marL="180975" indent="-95250">
              <a:lnSpc>
                <a:spcPct val="150000"/>
              </a:lnSpc>
            </a:pPr>
            <a:r>
              <a:rPr lang="ja-JP" altLang="en-US" sz="1400" dirty="0" smtClean="0">
                <a:latin typeface="Meiryo UI" panose="020B0604030504040204" pitchFamily="50" charset="-128"/>
                <a:ea typeface="Meiryo UI" panose="020B0604030504040204" pitchFamily="50" charset="-128"/>
              </a:rPr>
              <a:t>　①</a:t>
            </a:r>
            <a:r>
              <a:rPr lang="ja-JP" altLang="en-US" sz="1400" dirty="0">
                <a:latin typeface="Meiryo UI" panose="020B0604030504040204" pitchFamily="50" charset="-128"/>
                <a:ea typeface="Meiryo UI" panose="020B0604030504040204" pitchFamily="50" charset="-128"/>
              </a:rPr>
              <a:t>業務ともある程度調整しやすい</a:t>
            </a:r>
            <a:r>
              <a:rPr lang="ja-JP" altLang="en-US" sz="1400" b="1" dirty="0">
                <a:latin typeface="Meiryo UI" panose="020B0604030504040204" pitchFamily="50" charset="-128"/>
                <a:ea typeface="Meiryo UI" panose="020B0604030504040204" pitchFamily="50" charset="-128"/>
              </a:rPr>
              <a:t>柔軟で利用しやすい制度 </a:t>
            </a:r>
          </a:p>
          <a:p>
            <a:pPr indent="85725">
              <a:lnSpc>
                <a:spcPct val="150000"/>
              </a:lnSpc>
            </a:pPr>
            <a:r>
              <a:rPr lang="ja-JP" altLang="en-US" sz="1400" dirty="0" smtClean="0">
                <a:latin typeface="Meiryo UI" panose="020B0604030504040204" pitchFamily="50" charset="-128"/>
                <a:ea typeface="Meiryo UI" panose="020B0604030504040204" pitchFamily="50" charset="-128"/>
              </a:rPr>
              <a:t>　②</a:t>
            </a:r>
            <a:r>
              <a:rPr lang="ja-JP" altLang="en-US" sz="1400" dirty="0">
                <a:latin typeface="Meiryo UI" panose="020B0604030504040204" pitchFamily="50" charset="-128"/>
                <a:ea typeface="Meiryo UI" panose="020B0604030504040204" pitchFamily="50" charset="-128"/>
              </a:rPr>
              <a:t>育児休業を</a:t>
            </a:r>
            <a:r>
              <a:rPr lang="ja-JP" altLang="en-US" sz="1400" b="1" dirty="0">
                <a:latin typeface="Meiryo UI" panose="020B0604030504040204" pitchFamily="50" charset="-128"/>
                <a:ea typeface="Meiryo UI" panose="020B0604030504040204" pitchFamily="50" charset="-128"/>
              </a:rPr>
              <a:t>申出しやすい職場環境</a:t>
            </a:r>
            <a:r>
              <a:rPr lang="ja-JP" altLang="en-US" sz="1400" dirty="0">
                <a:latin typeface="Meiryo UI" panose="020B0604030504040204" pitchFamily="50" charset="-128"/>
                <a:ea typeface="Meiryo UI" panose="020B0604030504040204" pitchFamily="50" charset="-128"/>
              </a:rPr>
              <a:t>等の整備 </a:t>
            </a:r>
          </a:p>
          <a:p>
            <a:pPr indent="85725">
              <a:lnSpc>
                <a:spcPct val="150000"/>
              </a:lnSpc>
            </a:pPr>
            <a:r>
              <a:rPr lang="ja-JP" altLang="en-US" sz="1400" dirty="0" smtClean="0">
                <a:latin typeface="Meiryo UI" panose="020B0604030504040204" pitchFamily="50" charset="-128"/>
                <a:ea typeface="Meiryo UI" panose="020B0604030504040204" pitchFamily="50" charset="-128"/>
              </a:rPr>
              <a:t>　と</a:t>
            </a:r>
            <a:r>
              <a:rPr lang="ja-JP" altLang="en-US" sz="1400" dirty="0">
                <a:latin typeface="Meiryo UI" panose="020B0604030504040204" pitchFamily="50" charset="-128"/>
                <a:ea typeface="Meiryo UI" panose="020B0604030504040204" pitchFamily="50" charset="-128"/>
              </a:rPr>
              <a:t>いった取組が必要である。 </a:t>
            </a:r>
          </a:p>
          <a:p>
            <a:pPr marL="180975" indent="-180975">
              <a:lnSpc>
                <a:spcPct val="150000"/>
              </a:lnSpc>
            </a:pPr>
            <a:r>
              <a:rPr lang="ja-JP" altLang="en-US" sz="1400" dirty="0">
                <a:latin typeface="Meiryo UI" panose="020B0604030504040204" pitchFamily="50" charset="-128"/>
                <a:ea typeface="Meiryo UI" panose="020B0604030504040204" pitchFamily="50" charset="-128"/>
              </a:rPr>
              <a:t>○ また、実際に育児休業を取得した男性の多くは</a:t>
            </a:r>
            <a:r>
              <a:rPr lang="ja-JP" altLang="en-US" sz="1400" b="1" dirty="0">
                <a:latin typeface="Meiryo UI" panose="020B0604030504040204" pitchFamily="50" charset="-128"/>
                <a:ea typeface="Meiryo UI" panose="020B0604030504040204" pitchFamily="50" charset="-128"/>
              </a:rPr>
              <a:t>子の出生直後の時期</a:t>
            </a:r>
            <a:r>
              <a:rPr lang="ja-JP" altLang="en-US" sz="1400" dirty="0">
                <a:latin typeface="Meiryo UI" panose="020B0604030504040204" pitchFamily="50" charset="-128"/>
                <a:ea typeface="Meiryo UI" panose="020B0604030504040204" pitchFamily="50" charset="-128"/>
              </a:rPr>
              <a:t>に取得 </a:t>
            </a:r>
            <a:r>
              <a:rPr lang="ja-JP" altLang="en-US" sz="1400" dirty="0" smtClean="0">
                <a:latin typeface="Meiryo UI" panose="020B0604030504040204" pitchFamily="50" charset="-128"/>
                <a:ea typeface="Meiryo UI" panose="020B0604030504040204" pitchFamily="50" charset="-128"/>
              </a:rPr>
              <a:t>して</a:t>
            </a:r>
            <a:r>
              <a:rPr lang="ja-JP" altLang="en-US" sz="1400" dirty="0">
                <a:latin typeface="Meiryo UI" panose="020B0604030504040204" pitchFamily="50" charset="-128"/>
                <a:ea typeface="Meiryo UI" panose="020B0604030504040204" pitchFamily="50" charset="-128"/>
              </a:rPr>
              <a:t>おり、出産後の妻が心身の回復が必要な時期に側にいたい、育児に</a:t>
            </a:r>
            <a:r>
              <a:rPr lang="ja-JP" altLang="en-US" sz="1400" dirty="0" smtClean="0">
                <a:latin typeface="Meiryo UI" panose="020B0604030504040204" pitchFamily="50" charset="-128"/>
                <a:ea typeface="Meiryo UI" panose="020B0604030504040204" pitchFamily="50" charset="-128"/>
              </a:rPr>
              <a:t>最初から</a:t>
            </a:r>
            <a:r>
              <a:rPr lang="ja-JP" altLang="en-US" sz="1400" dirty="0">
                <a:latin typeface="Meiryo UI" panose="020B0604030504040204" pitchFamily="50" charset="-128"/>
                <a:ea typeface="Meiryo UI" panose="020B0604030504040204" pitchFamily="50" charset="-128"/>
              </a:rPr>
              <a:t>関わりたいといったことからこの時期の取得ニーズが高いことが</a:t>
            </a:r>
            <a:r>
              <a:rPr lang="ja-JP" altLang="en-US" sz="1400" dirty="0" smtClean="0">
                <a:latin typeface="Meiryo UI" panose="020B0604030504040204" pitchFamily="50" charset="-128"/>
                <a:ea typeface="Meiryo UI" panose="020B0604030504040204" pitchFamily="50" charset="-128"/>
              </a:rPr>
              <a:t>考えられる</a:t>
            </a:r>
            <a:r>
              <a:rPr lang="ja-JP" altLang="en-US" sz="1400" dirty="0">
                <a:latin typeface="Meiryo UI" panose="020B0604030504040204" pitchFamily="50" charset="-128"/>
                <a:ea typeface="Meiryo UI" panose="020B0604030504040204" pitchFamily="50" charset="-128"/>
              </a:rPr>
              <a:t>。 </a:t>
            </a:r>
          </a:p>
          <a:p>
            <a:pPr marL="180975" indent="-180975">
              <a:lnSpc>
                <a:spcPct val="150000"/>
              </a:lnSpc>
            </a:pPr>
            <a:r>
              <a:rPr lang="ja-JP" altLang="en-US" sz="1400" dirty="0">
                <a:latin typeface="Meiryo UI" panose="020B0604030504040204" pitchFamily="50" charset="-128"/>
                <a:ea typeface="Meiryo UI" panose="020B0604030504040204" pitchFamily="50" charset="-128"/>
              </a:rPr>
              <a:t>○ そこで、具体的には、</a:t>
            </a:r>
            <a:r>
              <a:rPr lang="ja-JP" altLang="en-US" sz="1400" b="1" dirty="0">
                <a:latin typeface="Meiryo UI" panose="020B0604030504040204" pitchFamily="50" charset="-128"/>
                <a:ea typeface="Meiryo UI" panose="020B0604030504040204" pitchFamily="50" charset="-128"/>
              </a:rPr>
              <a:t>その後の育児の入り口となる子の出生直後の時期</a:t>
            </a:r>
            <a:r>
              <a:rPr lang="ja-JP" altLang="en-US" sz="1400" b="1" dirty="0" smtClean="0">
                <a:latin typeface="Meiryo UI" panose="020B0604030504040204" pitchFamily="50" charset="-128"/>
                <a:ea typeface="Meiryo UI" panose="020B0604030504040204" pitchFamily="50" charset="-128"/>
              </a:rPr>
              <a:t>の休業</a:t>
            </a:r>
            <a:r>
              <a:rPr lang="ja-JP" altLang="en-US" sz="1400" b="1" dirty="0">
                <a:latin typeface="Meiryo UI" panose="020B0604030504040204" pitchFamily="50" charset="-128"/>
                <a:ea typeface="Meiryo UI" panose="020B0604030504040204" pitchFamily="50" charset="-128"/>
              </a:rPr>
              <a:t>の取得を、現行の育児休業よりも柔軟で取得しやすい枠組みを設ける</a:t>
            </a:r>
            <a:r>
              <a:rPr lang="ja-JP" altLang="en-US" sz="1400" dirty="0" smtClean="0">
                <a:latin typeface="Meiryo UI" panose="020B0604030504040204" pitchFamily="50" charset="-128"/>
                <a:ea typeface="Meiryo UI" panose="020B0604030504040204" pitchFamily="50" charset="-128"/>
              </a:rPr>
              <a:t>こと</a:t>
            </a:r>
            <a:r>
              <a:rPr lang="ja-JP" altLang="en-US" sz="1400" dirty="0">
                <a:latin typeface="Meiryo UI" panose="020B0604030504040204" pitchFamily="50" charset="-128"/>
                <a:ea typeface="Meiryo UI" panose="020B0604030504040204" pitchFamily="50" charset="-128"/>
              </a:rPr>
              <a:t>で促進することが考えられる。 </a:t>
            </a:r>
          </a:p>
        </p:txBody>
      </p:sp>
    </p:spTree>
    <p:extLst>
      <p:ext uri="{BB962C8B-B14F-4D97-AF65-F5344CB8AC3E}">
        <p14:creationId xmlns:p14="http://schemas.microsoft.com/office/powerpoint/2010/main" val="3579933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344488" y="764704"/>
            <a:ext cx="9289032" cy="5262979"/>
          </a:xfrm>
          <a:prstGeom prst="rect">
            <a:avLst/>
          </a:prstGeom>
          <a:noFill/>
          <a:ln w="28575">
            <a:solidFill>
              <a:schemeClr val="bg1">
                <a:lumMod val="50000"/>
              </a:schemeClr>
            </a:solidFill>
          </a:ln>
        </p:spPr>
        <p:txBody>
          <a:bodyPr wrap="square" rtlCol="0">
            <a:spAutoFit/>
          </a:bodyPr>
          <a:lstStyle/>
          <a:p>
            <a:pPr marL="180975" indent="-180975">
              <a:lnSpc>
                <a:spcPct val="150000"/>
              </a:lnSpc>
            </a:pPr>
            <a:r>
              <a:rPr lang="ja-JP" altLang="en-US" sz="1400" dirty="0">
                <a:latin typeface="Meiryo UI" panose="020B0604030504040204" pitchFamily="50" charset="-128"/>
                <a:ea typeface="Meiryo UI" panose="020B0604030504040204" pitchFamily="50" charset="-128"/>
              </a:rPr>
              <a:t>○ また、育児休業等に関し個別の働きかけ等の取組がある場合はそうで</a:t>
            </a:r>
            <a:r>
              <a:rPr lang="ja-JP" altLang="en-US" sz="1400" dirty="0" smtClean="0">
                <a:latin typeface="Meiryo UI" panose="020B0604030504040204" pitchFamily="50" charset="-128"/>
                <a:ea typeface="Meiryo UI" panose="020B0604030504040204" pitchFamily="50" charset="-128"/>
              </a:rPr>
              <a:t>ない場合</a:t>
            </a:r>
            <a:r>
              <a:rPr lang="ja-JP" altLang="en-US" sz="1400" dirty="0">
                <a:latin typeface="Meiryo UI" panose="020B0604030504040204" pitchFamily="50" charset="-128"/>
                <a:ea typeface="Meiryo UI" panose="020B0604030504040204" pitchFamily="50" charset="-128"/>
              </a:rPr>
              <a:t>に比べて取得した割合が高くなる一方で、男性では６割以上が</a:t>
            </a:r>
            <a:r>
              <a:rPr lang="ja-JP" altLang="en-US" sz="1400" b="1" dirty="0">
                <a:latin typeface="Meiryo UI" panose="020B0604030504040204" pitchFamily="50" charset="-128"/>
                <a:ea typeface="Meiryo UI" panose="020B0604030504040204" pitchFamily="50" charset="-128"/>
              </a:rPr>
              <a:t>企業</a:t>
            </a:r>
            <a:r>
              <a:rPr lang="ja-JP" altLang="en-US" sz="1400" b="1" dirty="0" smtClean="0">
                <a:latin typeface="Meiryo UI" panose="020B0604030504040204" pitchFamily="50" charset="-128"/>
                <a:ea typeface="Meiryo UI" panose="020B0604030504040204" pitchFamily="50" charset="-128"/>
              </a:rPr>
              <a:t>からの</a:t>
            </a:r>
            <a:r>
              <a:rPr lang="ja-JP" altLang="en-US" sz="1400" b="1" dirty="0">
                <a:latin typeface="Meiryo UI" panose="020B0604030504040204" pitchFamily="50" charset="-128"/>
                <a:ea typeface="Meiryo UI" panose="020B0604030504040204" pitchFamily="50" charset="-128"/>
              </a:rPr>
              <a:t>働きかけがなかったと回答</a:t>
            </a:r>
            <a:r>
              <a:rPr lang="ja-JP" altLang="en-US" sz="1400" dirty="0">
                <a:latin typeface="Meiryo UI" panose="020B0604030504040204" pitchFamily="50" charset="-128"/>
                <a:ea typeface="Meiryo UI" panose="020B0604030504040204" pitchFamily="50" charset="-128"/>
              </a:rPr>
              <a:t>している調査結果もあり、育児休業を取得</a:t>
            </a:r>
            <a:r>
              <a:rPr lang="ja-JP" altLang="en-US" sz="1400" dirty="0" smtClean="0">
                <a:latin typeface="Meiryo UI" panose="020B0604030504040204" pitchFamily="50" charset="-128"/>
                <a:ea typeface="Meiryo UI" panose="020B0604030504040204" pitchFamily="50" charset="-128"/>
              </a:rPr>
              <a:t>しやすい</a:t>
            </a:r>
            <a:r>
              <a:rPr lang="ja-JP" altLang="en-US" sz="1400" dirty="0">
                <a:latin typeface="Meiryo UI" panose="020B0604030504040204" pitchFamily="50" charset="-128"/>
                <a:ea typeface="Meiryo UI" panose="020B0604030504040204" pitchFamily="50" charset="-128"/>
              </a:rPr>
              <a:t>環境を整備するためには、事業主による労働者への個別の働きかけや</a:t>
            </a:r>
            <a:r>
              <a:rPr lang="ja-JP" altLang="en-US" sz="1400" dirty="0" smtClean="0">
                <a:latin typeface="Meiryo UI" panose="020B0604030504040204" pitchFamily="50" charset="-128"/>
                <a:ea typeface="Meiryo UI" panose="020B0604030504040204" pitchFamily="50" charset="-128"/>
              </a:rPr>
              <a:t>職場</a:t>
            </a:r>
            <a:r>
              <a:rPr lang="ja-JP" altLang="en-US" sz="1400" dirty="0">
                <a:latin typeface="Meiryo UI" panose="020B0604030504040204" pitchFamily="50" charset="-128"/>
                <a:ea typeface="Meiryo UI" panose="020B0604030504040204" pitchFamily="50" charset="-128"/>
              </a:rPr>
              <a:t>環境の整備を進めることが有効である。 </a:t>
            </a:r>
            <a:endParaRPr lang="en-US" altLang="ja-JP" sz="1400" dirty="0" smtClean="0">
              <a:latin typeface="Meiryo UI" panose="020B0604030504040204" pitchFamily="50" charset="-128"/>
              <a:ea typeface="Meiryo UI" panose="020B0604030504040204" pitchFamily="50" charset="-128"/>
            </a:endParaRPr>
          </a:p>
          <a:p>
            <a:pPr marL="180975" indent="-180975">
              <a:lnSpc>
                <a:spcPct val="150000"/>
              </a:lnSpc>
            </a:pPr>
            <a:endParaRPr lang="ja-JP" altLang="en-US" sz="1400" dirty="0">
              <a:latin typeface="Meiryo UI" panose="020B0604030504040204" pitchFamily="50" charset="-128"/>
              <a:ea typeface="Meiryo UI" panose="020B0604030504040204" pitchFamily="50" charset="-128"/>
            </a:endParaRPr>
          </a:p>
          <a:p>
            <a:pPr marL="180975" indent="-180975">
              <a:lnSpc>
                <a:spcPct val="150000"/>
              </a:lnSpc>
            </a:pPr>
            <a:r>
              <a:rPr lang="ja-JP" altLang="en-US" sz="1400" dirty="0">
                <a:latin typeface="Meiryo UI" panose="020B0604030504040204" pitchFamily="50" charset="-128"/>
                <a:ea typeface="Meiryo UI" panose="020B0604030504040204" pitchFamily="50" charset="-128"/>
              </a:rPr>
              <a:t>○ 子の出生直後の</a:t>
            </a:r>
            <a:r>
              <a:rPr lang="ja-JP" altLang="en-US" sz="1400" b="1" dirty="0">
                <a:latin typeface="Meiryo UI" panose="020B0604030504040204" pitchFamily="50" charset="-128"/>
                <a:ea typeface="Meiryo UI" panose="020B0604030504040204" pitchFamily="50" charset="-128"/>
              </a:rPr>
              <a:t>短期間の休業のみでなく、その後の夫婦交替等での</a:t>
            </a:r>
            <a:r>
              <a:rPr lang="ja-JP" altLang="en-US" sz="1400" b="1" dirty="0" smtClean="0">
                <a:latin typeface="Meiryo UI" panose="020B0604030504040204" pitchFamily="50" charset="-128"/>
                <a:ea typeface="Meiryo UI" panose="020B0604030504040204" pitchFamily="50" charset="-128"/>
              </a:rPr>
              <a:t>まとまった</a:t>
            </a:r>
            <a:r>
              <a:rPr lang="ja-JP" altLang="en-US" sz="1400" b="1" dirty="0">
                <a:latin typeface="Meiryo UI" panose="020B0604030504040204" pitchFamily="50" charset="-128"/>
                <a:ea typeface="Meiryo UI" panose="020B0604030504040204" pitchFamily="50" charset="-128"/>
              </a:rPr>
              <a:t>期間の休業</a:t>
            </a:r>
            <a:r>
              <a:rPr lang="ja-JP" altLang="en-US" sz="1400" dirty="0">
                <a:latin typeface="Meiryo UI" panose="020B0604030504040204" pitchFamily="50" charset="-128"/>
                <a:ea typeface="Meiryo UI" panose="020B0604030504040204" pitchFamily="50" charset="-128"/>
              </a:rPr>
              <a:t>の取得も念頭に置けば、</a:t>
            </a:r>
            <a:r>
              <a:rPr lang="ja-JP" altLang="en-US" sz="1400" b="1" dirty="0">
                <a:latin typeface="Meiryo UI" panose="020B0604030504040204" pitchFamily="50" charset="-128"/>
                <a:ea typeface="Meiryo UI" panose="020B0604030504040204" pitchFamily="50" charset="-128"/>
              </a:rPr>
              <a:t>育児休業を分割</a:t>
            </a:r>
            <a:r>
              <a:rPr lang="ja-JP" altLang="en-US" sz="1400" dirty="0">
                <a:latin typeface="Meiryo UI" panose="020B0604030504040204" pitchFamily="50" charset="-128"/>
                <a:ea typeface="Meiryo UI" panose="020B0604030504040204" pitchFamily="50" charset="-128"/>
              </a:rPr>
              <a:t>して取得できる</a:t>
            </a:r>
            <a:r>
              <a:rPr lang="ja-JP" altLang="en-US" sz="1400" dirty="0" smtClean="0">
                <a:latin typeface="Meiryo UI" panose="020B0604030504040204" pitchFamily="50" charset="-128"/>
                <a:ea typeface="Meiryo UI" panose="020B0604030504040204" pitchFamily="50" charset="-128"/>
              </a:rPr>
              <a:t>ように</a:t>
            </a:r>
            <a:r>
              <a:rPr lang="ja-JP" altLang="en-US" sz="1400" dirty="0">
                <a:latin typeface="Meiryo UI" panose="020B0604030504040204" pitchFamily="50" charset="-128"/>
                <a:ea typeface="Meiryo UI" panose="020B0604030504040204" pitchFamily="50" charset="-128"/>
              </a:rPr>
              <a:t>することも必要である。 </a:t>
            </a:r>
          </a:p>
          <a:p>
            <a:pPr marL="180975" indent="-180975">
              <a:lnSpc>
                <a:spcPct val="150000"/>
              </a:lnSpc>
            </a:pPr>
            <a:endParaRPr lang="en-US" altLang="ja-JP" sz="1400" dirty="0" smtClean="0">
              <a:latin typeface="Meiryo UI" panose="020B0604030504040204" pitchFamily="50" charset="-128"/>
              <a:ea typeface="Meiryo UI" panose="020B0604030504040204" pitchFamily="50" charset="-128"/>
            </a:endParaRPr>
          </a:p>
          <a:p>
            <a:pPr marL="180975" indent="-180975">
              <a:lnSpc>
                <a:spcPct val="150000"/>
              </a:lnSpc>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これらに加えて、</a:t>
            </a:r>
            <a:r>
              <a:rPr lang="ja-JP" altLang="en-US" sz="1400" b="1" dirty="0">
                <a:latin typeface="Meiryo UI" panose="020B0604030504040204" pitchFamily="50" charset="-128"/>
                <a:ea typeface="Meiryo UI" panose="020B0604030504040204" pitchFamily="50" charset="-128"/>
              </a:rPr>
              <a:t>企業自ら積極的な取組</a:t>
            </a:r>
            <a:r>
              <a:rPr lang="ja-JP" altLang="en-US" sz="1400" dirty="0">
                <a:latin typeface="Meiryo UI" panose="020B0604030504040204" pitchFamily="50" charset="-128"/>
                <a:ea typeface="Meiryo UI" panose="020B0604030504040204" pitchFamily="50" charset="-128"/>
              </a:rPr>
              <a:t>を進めていくという社会的な</a:t>
            </a:r>
            <a:r>
              <a:rPr lang="ja-JP" altLang="en-US" sz="1400" dirty="0" smtClean="0">
                <a:latin typeface="Meiryo UI" panose="020B0604030504040204" pitchFamily="50" charset="-128"/>
                <a:ea typeface="Meiryo UI" panose="020B0604030504040204" pitchFamily="50" charset="-128"/>
              </a:rPr>
              <a:t>機運を</a:t>
            </a:r>
            <a:r>
              <a:rPr lang="ja-JP" altLang="en-US" sz="1400" dirty="0">
                <a:latin typeface="Meiryo UI" panose="020B0604030504040204" pitchFamily="50" charset="-128"/>
                <a:ea typeface="Meiryo UI" panose="020B0604030504040204" pitchFamily="50" charset="-128"/>
              </a:rPr>
              <a:t>醸成するため、</a:t>
            </a:r>
            <a:r>
              <a:rPr lang="ja-JP" altLang="en-US" sz="1400" b="1" dirty="0">
                <a:latin typeface="Meiryo UI" panose="020B0604030504040204" pitchFamily="50" charset="-128"/>
                <a:ea typeface="Meiryo UI" panose="020B0604030504040204" pitchFamily="50" charset="-128"/>
              </a:rPr>
              <a:t>育児休業の取得率の公表</a:t>
            </a:r>
            <a:r>
              <a:rPr lang="ja-JP" altLang="en-US" sz="1400" dirty="0">
                <a:latin typeface="Meiryo UI" panose="020B0604030504040204" pitchFamily="50" charset="-128"/>
                <a:ea typeface="Meiryo UI" panose="020B0604030504040204" pitchFamily="50" charset="-128"/>
              </a:rPr>
              <a:t>を促すことで、男性の育児休業</a:t>
            </a:r>
            <a:r>
              <a:rPr lang="ja-JP" altLang="en-US" sz="1400" dirty="0" smtClean="0">
                <a:latin typeface="Meiryo UI" panose="020B0604030504040204" pitchFamily="50" charset="-128"/>
                <a:ea typeface="Meiryo UI" panose="020B0604030504040204" pitchFamily="50" charset="-128"/>
              </a:rPr>
              <a:t>の取得</a:t>
            </a:r>
            <a:r>
              <a:rPr lang="ja-JP" altLang="en-US" sz="1400" dirty="0">
                <a:latin typeface="Meiryo UI" panose="020B0604030504040204" pitchFamily="50" charset="-128"/>
                <a:ea typeface="Meiryo UI" panose="020B0604030504040204" pitchFamily="50" charset="-128"/>
              </a:rPr>
              <a:t>を進めることも有効である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180975" indent="-180975">
              <a:lnSpc>
                <a:spcPct val="150000"/>
              </a:lnSpc>
            </a:pPr>
            <a:endParaRPr lang="en-US" altLang="ja-JP" sz="1400" dirty="0">
              <a:latin typeface="Meiryo UI" panose="020B0604030504040204" pitchFamily="50" charset="-128"/>
              <a:ea typeface="Meiryo UI" panose="020B0604030504040204" pitchFamily="50" charset="-128"/>
            </a:endParaRPr>
          </a:p>
          <a:p>
            <a:pPr marL="180975" indent="-180975">
              <a:lnSpc>
                <a:spcPct val="150000"/>
              </a:lnSpc>
            </a:pPr>
            <a:r>
              <a:rPr lang="ja-JP" altLang="en-US" sz="1400" dirty="0">
                <a:latin typeface="Meiryo UI" panose="020B0604030504040204" pitchFamily="50" charset="-128"/>
                <a:ea typeface="Meiryo UI" panose="020B0604030504040204" pitchFamily="50" charset="-128"/>
              </a:rPr>
              <a:t>○ また、</a:t>
            </a:r>
            <a:r>
              <a:rPr lang="ja-JP" altLang="en-US" sz="1400" b="1" dirty="0">
                <a:latin typeface="Meiryo UI" panose="020B0604030504040204" pitchFamily="50" charset="-128"/>
                <a:ea typeface="Meiryo UI" panose="020B0604030504040204" pitchFamily="50" charset="-128"/>
              </a:rPr>
              <a:t>有期雇用労働者</a:t>
            </a:r>
            <a:r>
              <a:rPr lang="ja-JP" altLang="en-US" sz="1400" dirty="0">
                <a:latin typeface="Meiryo UI" panose="020B0604030504040204" pitchFamily="50" charset="-128"/>
                <a:ea typeface="Meiryo UI" panose="020B0604030504040204" pitchFamily="50" charset="-128"/>
              </a:rPr>
              <a:t>の育児・介護休業取得要件について、無期雇用</a:t>
            </a:r>
            <a:r>
              <a:rPr lang="ja-JP" altLang="en-US" sz="1400" dirty="0" smtClean="0">
                <a:latin typeface="Meiryo UI" panose="020B0604030504040204" pitchFamily="50" charset="-128"/>
                <a:ea typeface="Meiryo UI" panose="020B0604030504040204" pitchFamily="50" charset="-128"/>
              </a:rPr>
              <a:t>労働者</a:t>
            </a:r>
            <a:r>
              <a:rPr lang="ja-JP" altLang="en-US" sz="1400" dirty="0">
                <a:latin typeface="Meiryo UI" panose="020B0604030504040204" pitchFamily="50" charset="-128"/>
                <a:ea typeface="Meiryo UI" panose="020B0604030504040204" pitchFamily="50" charset="-128"/>
              </a:rPr>
              <a:t>と異なる要件が設定されているが、</a:t>
            </a:r>
            <a:r>
              <a:rPr lang="ja-JP" altLang="en-US" sz="1400" b="1" dirty="0">
                <a:latin typeface="Meiryo UI" panose="020B0604030504040204" pitchFamily="50" charset="-128"/>
                <a:ea typeface="Meiryo UI" panose="020B0604030504040204" pitchFamily="50" charset="-128"/>
              </a:rPr>
              <a:t>雇用形態にかかわらず育児・介護</a:t>
            </a:r>
            <a:r>
              <a:rPr lang="ja-JP" altLang="en-US" sz="1400" b="1" dirty="0" smtClean="0">
                <a:latin typeface="Meiryo UI" panose="020B0604030504040204" pitchFamily="50" charset="-128"/>
                <a:ea typeface="Meiryo UI" panose="020B0604030504040204" pitchFamily="50" charset="-128"/>
              </a:rPr>
              <a:t>休業を</a:t>
            </a:r>
            <a:r>
              <a:rPr lang="ja-JP" altLang="en-US" sz="1400" b="1" dirty="0">
                <a:latin typeface="Meiryo UI" panose="020B0604030504040204" pitchFamily="50" charset="-128"/>
                <a:ea typeface="Meiryo UI" panose="020B0604030504040204" pitchFamily="50" charset="-128"/>
              </a:rPr>
              <a:t>取得しやすく</a:t>
            </a:r>
            <a:r>
              <a:rPr lang="ja-JP" altLang="en-US" sz="1400" dirty="0">
                <a:latin typeface="Meiryo UI" panose="020B0604030504040204" pitchFamily="50" charset="-128"/>
                <a:ea typeface="Meiryo UI" panose="020B0604030504040204" pitchFamily="50" charset="-128"/>
              </a:rPr>
              <a:t>していくことも喫緊の課題である。 </a:t>
            </a:r>
            <a:endParaRPr lang="en-US" altLang="ja-JP" sz="1400" dirty="0" smtClean="0">
              <a:latin typeface="Meiryo UI" panose="020B0604030504040204" pitchFamily="50" charset="-128"/>
              <a:ea typeface="Meiryo UI" panose="020B0604030504040204" pitchFamily="50" charset="-128"/>
            </a:endParaRPr>
          </a:p>
          <a:p>
            <a:pPr marL="180975" indent="-180975">
              <a:lnSpc>
                <a:spcPct val="150000"/>
              </a:lnSpc>
            </a:pPr>
            <a:endParaRPr lang="ja-JP" altLang="en-US" sz="1400" dirty="0">
              <a:latin typeface="Meiryo UI" panose="020B0604030504040204" pitchFamily="50" charset="-128"/>
              <a:ea typeface="Meiryo UI" panose="020B0604030504040204" pitchFamily="50" charset="-128"/>
            </a:endParaRPr>
          </a:p>
          <a:p>
            <a:pPr marL="180975" indent="-180975">
              <a:lnSpc>
                <a:spcPct val="150000"/>
              </a:lnSpc>
            </a:pPr>
            <a:r>
              <a:rPr lang="ja-JP" altLang="en-US" sz="1400" dirty="0">
                <a:latin typeface="Meiryo UI" panose="020B0604030504040204" pitchFamily="50" charset="-128"/>
                <a:ea typeface="Meiryo UI" panose="020B0604030504040204" pitchFamily="50" charset="-128"/>
              </a:rPr>
              <a:t>○ こうした取組によって男性の育児休業取得を促進することは、</a:t>
            </a:r>
            <a:r>
              <a:rPr lang="ja-JP" altLang="en-US" sz="1400" b="1" dirty="0">
                <a:latin typeface="Meiryo UI" panose="020B0604030504040204" pitchFamily="50" charset="-128"/>
                <a:ea typeface="Meiryo UI" panose="020B0604030504040204" pitchFamily="50" charset="-128"/>
              </a:rPr>
              <a:t>取得を</a:t>
            </a:r>
            <a:r>
              <a:rPr lang="ja-JP" altLang="en-US" sz="1400" b="1" dirty="0" smtClean="0">
                <a:latin typeface="Meiryo UI" panose="020B0604030504040204" pitchFamily="50" charset="-128"/>
                <a:ea typeface="Meiryo UI" panose="020B0604030504040204" pitchFamily="50" charset="-128"/>
              </a:rPr>
              <a:t>望む男性</a:t>
            </a:r>
            <a:r>
              <a:rPr lang="ja-JP" altLang="en-US" sz="1400" b="1" dirty="0">
                <a:latin typeface="Meiryo UI" panose="020B0604030504040204" pitchFamily="50" charset="-128"/>
                <a:ea typeface="Meiryo UI" panose="020B0604030504040204" pitchFamily="50" charset="-128"/>
              </a:rPr>
              <a:t>の仕事と家庭の両立の希望</a:t>
            </a:r>
            <a:r>
              <a:rPr lang="ja-JP" altLang="en-US" sz="1400" dirty="0">
                <a:latin typeface="Meiryo UI" panose="020B0604030504040204" pitchFamily="50" charset="-128"/>
                <a:ea typeface="Meiryo UI" panose="020B0604030504040204" pitchFamily="50" charset="-128"/>
              </a:rPr>
              <a:t>をかなえるとともに、</a:t>
            </a:r>
            <a:r>
              <a:rPr lang="ja-JP" altLang="en-US" sz="1400" b="1" dirty="0">
                <a:latin typeface="Meiryo UI" panose="020B0604030504040204" pitchFamily="50" charset="-128"/>
                <a:ea typeface="Meiryo UI" panose="020B0604030504040204" pitchFamily="50" charset="-128"/>
              </a:rPr>
              <a:t>男女問わずワーク・</a:t>
            </a:r>
            <a:r>
              <a:rPr lang="ja-JP" altLang="en-US" sz="1400" b="1" dirty="0" smtClean="0">
                <a:latin typeface="Meiryo UI" panose="020B0604030504040204" pitchFamily="50" charset="-128"/>
                <a:ea typeface="Meiryo UI" panose="020B0604030504040204" pitchFamily="50" charset="-128"/>
              </a:rPr>
              <a:t>ライフ</a:t>
            </a:r>
            <a:r>
              <a:rPr lang="ja-JP" altLang="en-US" sz="1400" b="1" dirty="0">
                <a:latin typeface="Meiryo UI" panose="020B0604030504040204" pitchFamily="50" charset="-128"/>
                <a:ea typeface="Meiryo UI" panose="020B0604030504040204" pitchFamily="50" charset="-128"/>
              </a:rPr>
              <a:t>・バランスのとれた働き方</a:t>
            </a:r>
            <a:r>
              <a:rPr lang="ja-JP" altLang="en-US" sz="1400" dirty="0">
                <a:latin typeface="Meiryo UI" panose="020B0604030504040204" pitchFamily="50" charset="-128"/>
                <a:ea typeface="Meiryo UI" panose="020B0604030504040204" pitchFamily="50" charset="-128"/>
              </a:rPr>
              <a:t>ができる職場環境の実現につなげていく</a:t>
            </a:r>
            <a:r>
              <a:rPr lang="ja-JP" altLang="en-US" sz="1400" dirty="0" smtClean="0">
                <a:latin typeface="Meiryo UI" panose="020B0604030504040204" pitchFamily="50" charset="-128"/>
                <a:ea typeface="Meiryo UI" panose="020B0604030504040204" pitchFamily="50" charset="-128"/>
              </a:rPr>
              <a:t>ことで</a:t>
            </a:r>
            <a:r>
              <a:rPr lang="ja-JP" altLang="en-US" sz="1400" dirty="0">
                <a:latin typeface="Meiryo UI" panose="020B0604030504040204" pitchFamily="50" charset="-128"/>
                <a:ea typeface="Meiryo UI" panose="020B0604030504040204" pitchFamily="50" charset="-128"/>
              </a:rPr>
              <a:t>、第一子出産後に約５割の女性が出産・育児により退職している現状に</a:t>
            </a:r>
            <a:r>
              <a:rPr lang="ja-JP" altLang="en-US" sz="1400" dirty="0" smtClean="0">
                <a:latin typeface="Meiryo UI" panose="020B0604030504040204" pitchFamily="50" charset="-128"/>
                <a:ea typeface="Meiryo UI" panose="020B0604030504040204" pitchFamily="50" charset="-128"/>
              </a:rPr>
              <a:t>おいて</a:t>
            </a:r>
            <a:r>
              <a:rPr lang="ja-JP" altLang="en-US"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女性の雇用継続</a:t>
            </a:r>
            <a:r>
              <a:rPr lang="ja-JP" altLang="en-US" sz="1400" dirty="0">
                <a:latin typeface="Meiryo UI" panose="020B0604030504040204" pitchFamily="50" charset="-128"/>
                <a:ea typeface="Meiryo UI" panose="020B0604030504040204" pitchFamily="50" charset="-128"/>
              </a:rPr>
              <a:t>にも資すると考えられる。 </a:t>
            </a:r>
          </a:p>
        </p:txBody>
      </p:sp>
      <p:sp>
        <p:nvSpPr>
          <p:cNvPr id="6" name="スライド番号プレースホルダー 5"/>
          <p:cNvSpPr>
            <a:spLocks noGrp="1"/>
          </p:cNvSpPr>
          <p:nvPr>
            <p:ph type="sldNum" sz="quarter" idx="12"/>
          </p:nvPr>
        </p:nvSpPr>
        <p:spPr>
          <a:xfrm>
            <a:off x="7610152" y="6492875"/>
            <a:ext cx="2311400" cy="365125"/>
          </a:xfrm>
        </p:spPr>
        <p:txBody>
          <a:bodyPr vert="horz" lIns="91440" tIns="45720" rIns="91440" bIns="45720" rtlCol="0" anchor="ctr"/>
          <a:lstStyle/>
          <a:p>
            <a:fld id="{32927FFD-3D24-4EC2-AEC8-E83A8D96C0AC}" type="slidenum">
              <a:rPr lang="ja-JP" altLang="en-US" sz="1800">
                <a:solidFill>
                  <a:schemeClr val="tx1"/>
                </a:solidFill>
              </a:rPr>
              <a:pPr/>
              <a:t>8</a:t>
            </a:fld>
            <a:endParaRPr lang="ja-JP" altLang="en-US" sz="1800" dirty="0">
              <a:solidFill>
                <a:schemeClr val="tx1"/>
              </a:solidFill>
            </a:endParaRPr>
          </a:p>
        </p:txBody>
      </p:sp>
      <p:sp>
        <p:nvSpPr>
          <p:cNvPr id="7" name="タイトル 1"/>
          <p:cNvSpPr txBox="1">
            <a:spLocks/>
          </p:cNvSpPr>
          <p:nvPr/>
        </p:nvSpPr>
        <p:spPr>
          <a:xfrm>
            <a:off x="7185248" y="0"/>
            <a:ext cx="2889398" cy="514011"/>
          </a:xfrm>
          <a:prstGeom prst="rect">
            <a:avLst/>
          </a:prstGeom>
          <a:noFill/>
          <a:ln w="12700" cap="flat" cmpd="sng" algn="ctr">
            <a:noFill/>
            <a:prstDash val="sysDot"/>
          </a:ln>
        </p:spPr>
        <p:style>
          <a:lnRef idx="2">
            <a:schemeClr val="accent5">
              <a:shade val="50000"/>
            </a:schemeClr>
          </a:lnRef>
          <a:fillRef idx="1">
            <a:schemeClr val="accent5"/>
          </a:fillRef>
          <a:effectRef idx="0">
            <a:schemeClr val="accent5"/>
          </a:effectRef>
          <a:fontRef idx="minor">
            <a:schemeClr val="lt1"/>
          </a:fontRef>
        </p:style>
        <p:txBody>
          <a:bodyPr vert="horz" lIns="91440" tIns="72000" rIns="91440" bIns="0" rtlCol="0" anchor="ctr">
            <a:noAutofit/>
          </a:bodyPr>
          <a:lstStyle>
            <a:lvl1pPr algn="ctr" defTabSz="914400" rtl="0" eaLnBrk="1" latinLnBrk="0" hangingPunct="1">
              <a:spcBef>
                <a:spcPct val="0"/>
              </a:spcBef>
              <a:buNone/>
              <a:defRPr kumimoji="1" sz="28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ja-JP" altLang="en-US" sz="1800" dirty="0" smtClean="0">
                <a:solidFill>
                  <a:schemeClr val="tx1"/>
                </a:solidFill>
                <a:latin typeface="メイリオ" panose="020B0604030504040204" pitchFamily="50" charset="-128"/>
                <a:ea typeface="メイリオ" panose="020B0604030504040204" pitchFamily="50" charset="-128"/>
              </a:rPr>
              <a:t>（前ページの続き）</a:t>
            </a:r>
            <a:endParaRPr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93217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CEEBAD7BF101045ABE72577637BD610" ma:contentTypeVersion="11" ma:contentTypeDescription="" ma:contentTypeScope="" ma:versionID="d86358c41636440c084776747847e120">
  <xsd:schema xmlns:xsd="http://www.w3.org/2001/XMLSchema" xmlns:p="http://schemas.microsoft.com/office/2006/metadata/properties" xmlns:ns2="8B97BE19-CDDD-400E-817A-CFDD13F7EC12" xmlns:ns3="e0a607d0-51b8-4c07-94f0-08235ad57688" targetNamespace="http://schemas.microsoft.com/office/2006/metadata/properties" ma:root="true" ma:fieldsID="7f22489691f7ec27f55d3f6d51d6e87d" ns2:_="" ns3:_="">
    <xsd:import namespace="8B97BE19-CDDD-400E-817A-CFDD13F7EC12"/>
    <xsd:import namespace="e0a607d0-51b8-4c07-94f0-08235ad5768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e0a607d0-51b8-4c07-94f0-08235ad5768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DF62FBB-6F9C-46A6-93B5-53E53CEE0DA6}">
  <ds:schemaRefs>
    <ds:schemaRef ds:uri="http://schemas.microsoft.com/office/2006/documentManagement/types"/>
    <ds:schemaRef ds:uri="8B97BE19-CDDD-400E-817A-CFDD13F7EC12"/>
    <ds:schemaRef ds:uri="http://purl.org/dc/terms/"/>
    <ds:schemaRef ds:uri="http://purl.org/dc/dcmitype/"/>
    <ds:schemaRef ds:uri="e0a607d0-51b8-4c07-94f0-08235ad57688"/>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66BA9C-991E-4B55-B59A-CB9BEF8A4A13}">
  <ds:schemaRefs>
    <ds:schemaRef ds:uri="http://schemas.microsoft.com/sharepoint/v3/contenttype/forms"/>
  </ds:schemaRefs>
</ds:datastoreItem>
</file>

<file path=customXml/itemProps3.xml><?xml version="1.0" encoding="utf-8"?>
<ds:datastoreItem xmlns:ds="http://schemas.openxmlformats.org/officeDocument/2006/customXml" ds:itemID="{491AEC3C-B277-49D8-94B3-4D2B9E376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e0a607d0-51b8-4c07-94f0-08235ad5768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blank</Template>
  <TotalTime>14871</TotalTime>
  <Words>10740</Words>
  <Application>Microsoft Office PowerPoint</Application>
  <PresentationFormat>A4 210 x 297 mm</PresentationFormat>
  <Paragraphs>706</Paragraphs>
  <Slides>31</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31</vt:i4>
      </vt:variant>
    </vt:vector>
  </HeadingPairs>
  <TitlesOfParts>
    <vt:vector size="44" baseType="lpstr">
      <vt:lpstr>ＤＦ特太ゴシック体</vt:lpstr>
      <vt:lpstr>HGP創英角ｺﾞｼｯｸUB</vt:lpstr>
      <vt:lpstr>Meiryo UI</vt:lpstr>
      <vt:lpstr>ＭＳ Ｐゴシック</vt:lpstr>
      <vt:lpstr>ＭＳ ゴシック</vt:lpstr>
      <vt:lpstr>Noto Sans CJK JP DemiLight</vt:lpstr>
      <vt:lpstr>Meiryo</vt:lpstr>
      <vt:lpstr>Meiryo</vt:lpstr>
      <vt:lpstr>Arial</vt:lpstr>
      <vt:lpstr>Calibri</vt:lpstr>
      <vt:lpstr>Times New Roman</vt:lpstr>
      <vt:lpstr>Wingdings</vt:lpstr>
      <vt:lpstr>blank</vt:lpstr>
      <vt:lpstr>育児・介護休業法の改正について </vt:lpstr>
      <vt:lpstr>PowerPoint プレゼンテーション</vt:lpstr>
      <vt:lpstr> １．改正の背景 　　　　　　　　　　育児休業取得率の推移</vt:lpstr>
      <vt:lpstr>男女の育児休業の取得期間の状況</vt:lpstr>
      <vt:lpstr>育児休業の取得状況と取得希望（男性・正社員）</vt:lpstr>
      <vt:lpstr>育児休業制度を利用しなかった理由</vt:lpstr>
      <vt:lpstr>育児・介護休業法の概要（育児関係）</vt:lpstr>
      <vt:lpstr>改正育児・介護休業法について</vt:lpstr>
      <vt:lpstr>PowerPoint プレゼンテーション</vt:lpstr>
      <vt:lpstr>PowerPoint プレゼンテーション</vt:lpstr>
      <vt:lpstr>PowerPoint プレゼンテーション</vt:lpstr>
      <vt:lpstr>３－１．雇用環境整備、個別の周知と意向確認</vt:lpstr>
      <vt:lpstr>PowerPoint プレゼンテーション</vt:lpstr>
      <vt:lpstr>PowerPoint プレゼンテーション</vt:lpstr>
      <vt:lpstr>３－２．有期雇用労働者の育児・介護休業取得要件の緩和</vt:lpstr>
      <vt:lpstr>３－３．「産後パパ育休」（出生時育児休業）、分割取得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３－４．育児休業の取得の状況の公表</vt:lpstr>
      <vt:lpstr>PowerPoint プレゼンテーション</vt:lpstr>
      <vt:lpstr>　４．改正後のイメージ、施行に向けて準備いただくこと 　　　　　　　　　　　制度改正により実現できる働き方・休み方（イメージ）</vt:lpstr>
      <vt:lpstr>施行に向けたスケジュール</vt:lpstr>
      <vt:lpstr>　５．中小企業等への支援 　　　　　　　中小企業のための育児・介護支援プラン導入支援事業</vt:lpstr>
      <vt:lpstr>両立支援等助成金（令和３年度）</vt:lpstr>
      <vt:lpstr>男性の育児休業取得促進事業（イクメンプロジェクト）https://ikumen-project.mhlw.go.jp/</vt:lpstr>
      <vt:lpstr>関連資料などのご案内</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水田 雅彦(mizuta-masahiko.9r9)</cp:lastModifiedBy>
  <cp:revision>1413</cp:revision>
  <cp:lastPrinted>2022-01-26T04:34:17Z</cp:lastPrinted>
  <dcterms:created xsi:type="dcterms:W3CDTF">2013-03-12T06:11:54Z</dcterms:created>
  <dcterms:modified xsi:type="dcterms:W3CDTF">2022-02-28T08:23:05Z</dcterms:modified>
</cp:coreProperties>
</file>