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61" r:id="rId3"/>
    <p:sldId id="293" r:id="rId4"/>
    <p:sldId id="294" r:id="rId5"/>
    <p:sldId id="299" r:id="rId6"/>
    <p:sldId id="300" r:id="rId7"/>
    <p:sldId id="296" r:id="rId8"/>
    <p:sldId id="301" r:id="rId9"/>
    <p:sldId id="298" r:id="rId10"/>
    <p:sldId id="304" r:id="rId11"/>
    <p:sldId id="297" r:id="rId12"/>
    <p:sldId id="303" r:id="rId13"/>
    <p:sldId id="306" r:id="rId14"/>
    <p:sldId id="317" r:id="rId15"/>
    <p:sldId id="302" r:id="rId16"/>
    <p:sldId id="311" r:id="rId17"/>
    <p:sldId id="312" r:id="rId18"/>
    <p:sldId id="313" r:id="rId19"/>
    <p:sldId id="310" r:id="rId20"/>
    <p:sldId id="307" r:id="rId21"/>
    <p:sldId id="314" r:id="rId22"/>
    <p:sldId id="315" r:id="rId23"/>
    <p:sldId id="319" r:id="rId24"/>
    <p:sldId id="320" r:id="rId25"/>
    <p:sldId id="316" r:id="rId26"/>
    <p:sldId id="305" r:id="rId27"/>
    <p:sldId id="318" r:id="rId28"/>
    <p:sldId id="321" r:id="rId29"/>
    <p:sldId id="292" r:id="rId30"/>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E3BF68-5373-4925-AA4B-61B75EA8EAB7}" v="340" dt="2022-07-28T06:23:03.630"/>
    <p1510:client id="{6FBA706F-4CFB-4E3B-A076-4600A71A56AE}" v="335" dt="2022-07-29T03:11:51.59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89" autoAdjust="0"/>
    <p:restoredTop sz="94660"/>
  </p:normalViewPr>
  <p:slideViewPr>
    <p:cSldViewPr snapToGrid="0">
      <p:cViewPr varScale="1">
        <p:scale>
          <a:sx n="93" d="100"/>
          <a:sy n="93" d="100"/>
        </p:scale>
        <p:origin x="108" y="160"/>
      </p:cViewPr>
      <p:guideLst/>
    </p:cSldViewPr>
  </p:slideViewPr>
  <p:notesTextViewPr>
    <p:cViewPr>
      <p:scale>
        <a:sx n="1" d="1"/>
        <a:sy n="1" d="1"/>
      </p:scale>
      <p:origin x="0" y="0"/>
    </p:cViewPr>
  </p:notesTextViewPr>
  <p:notesViewPr>
    <p:cSldViewPr snapToGrid="0">
      <p:cViewPr>
        <p:scale>
          <a:sx n="100" d="100"/>
          <a:sy n="100" d="100"/>
        </p:scale>
        <p:origin x="2300" y="-7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樋口 治朗" userId="a774145c19fdba51" providerId="LiveId" clId="{1DE3BF68-5373-4925-AA4B-61B75EA8EAB7}"/>
    <pc:docChg chg="custSel modSld">
      <pc:chgData name="樋口 治朗" userId="a774145c19fdba51" providerId="LiveId" clId="{1DE3BF68-5373-4925-AA4B-61B75EA8EAB7}" dt="2022-07-28T06:23:03.627" v="622" actId="20577"/>
      <pc:docMkLst>
        <pc:docMk/>
      </pc:docMkLst>
      <pc:sldChg chg="modSp mod">
        <pc:chgData name="樋口 治朗" userId="a774145c19fdba51" providerId="LiveId" clId="{1DE3BF68-5373-4925-AA4B-61B75EA8EAB7}" dt="2022-07-28T06:16:26.307" v="532" actId="20577"/>
        <pc:sldMkLst>
          <pc:docMk/>
          <pc:sldMk cId="1168379373" sldId="297"/>
        </pc:sldMkLst>
        <pc:spChg chg="mod">
          <ac:chgData name="樋口 治朗" userId="a774145c19fdba51" providerId="LiveId" clId="{1DE3BF68-5373-4925-AA4B-61B75EA8EAB7}" dt="2022-07-28T06:16:26.307" v="532" actId="20577"/>
          <ac:spMkLst>
            <pc:docMk/>
            <pc:sldMk cId="1168379373" sldId="297"/>
            <ac:spMk id="3" creationId="{90F442AF-04E0-A2E9-41D3-6BE517A272E6}"/>
          </ac:spMkLst>
        </pc:spChg>
        <pc:graphicFrameChg chg="mod">
          <ac:chgData name="樋口 治朗" userId="a774145c19fdba51" providerId="LiveId" clId="{1DE3BF68-5373-4925-AA4B-61B75EA8EAB7}" dt="2022-07-28T06:16:23.172" v="530" actId="1076"/>
          <ac:graphicFrameMkLst>
            <pc:docMk/>
            <pc:sldMk cId="1168379373" sldId="297"/>
            <ac:graphicFrameMk id="7" creationId="{712820A1-35A5-EA78-328A-FFE2AD493450}"/>
          </ac:graphicFrameMkLst>
        </pc:graphicFrameChg>
      </pc:sldChg>
      <pc:sldChg chg="modSp">
        <pc:chgData name="樋口 治朗" userId="a774145c19fdba51" providerId="LiveId" clId="{1DE3BF68-5373-4925-AA4B-61B75EA8EAB7}" dt="2022-07-28T06:11:38.500" v="216" actId="20577"/>
        <pc:sldMkLst>
          <pc:docMk/>
          <pc:sldMk cId="1542885994" sldId="298"/>
        </pc:sldMkLst>
        <pc:spChg chg="mod">
          <ac:chgData name="樋口 治朗" userId="a774145c19fdba51" providerId="LiveId" clId="{1DE3BF68-5373-4925-AA4B-61B75EA8EAB7}" dt="2022-07-28T06:11:38.500" v="216" actId="20577"/>
          <ac:spMkLst>
            <pc:docMk/>
            <pc:sldMk cId="1542885994" sldId="298"/>
            <ac:spMk id="3" creationId="{7F8732D1-8CDF-383F-DBF1-8C7127B12557}"/>
          </ac:spMkLst>
        </pc:spChg>
      </pc:sldChg>
      <pc:sldChg chg="modSp mod modAnim">
        <pc:chgData name="樋口 治朗" userId="a774145c19fdba51" providerId="LiveId" clId="{1DE3BF68-5373-4925-AA4B-61B75EA8EAB7}" dt="2022-07-28T06:10:40.378" v="181"/>
        <pc:sldMkLst>
          <pc:docMk/>
          <pc:sldMk cId="417593854" sldId="301"/>
        </pc:sldMkLst>
        <pc:spChg chg="mod">
          <ac:chgData name="樋口 治朗" userId="a774145c19fdba51" providerId="LiveId" clId="{1DE3BF68-5373-4925-AA4B-61B75EA8EAB7}" dt="2022-07-28T06:10:35.402" v="180" actId="20577"/>
          <ac:spMkLst>
            <pc:docMk/>
            <pc:sldMk cId="417593854" sldId="301"/>
            <ac:spMk id="3" creationId="{0128F66D-72A9-8F8A-2170-5EF2B69BA481}"/>
          </ac:spMkLst>
        </pc:spChg>
      </pc:sldChg>
      <pc:sldChg chg="modSp mod">
        <pc:chgData name="樋口 治朗" userId="a774145c19fdba51" providerId="LiveId" clId="{1DE3BF68-5373-4925-AA4B-61B75EA8EAB7}" dt="2022-07-28T06:15:35.940" v="517" actId="14100"/>
        <pc:sldMkLst>
          <pc:docMk/>
          <pc:sldMk cId="2616227105" sldId="303"/>
        </pc:sldMkLst>
        <pc:spChg chg="mod">
          <ac:chgData name="樋口 治朗" userId="a774145c19fdba51" providerId="LiveId" clId="{1DE3BF68-5373-4925-AA4B-61B75EA8EAB7}" dt="2022-07-28T06:15:35.940" v="517" actId="14100"/>
          <ac:spMkLst>
            <pc:docMk/>
            <pc:sldMk cId="2616227105" sldId="303"/>
            <ac:spMk id="3" creationId="{7F8732D1-8CDF-383F-DBF1-8C7127B12557}"/>
          </ac:spMkLst>
        </pc:spChg>
      </pc:sldChg>
      <pc:sldChg chg="modSp mod modAnim">
        <pc:chgData name="樋口 治朗" userId="a774145c19fdba51" providerId="LiveId" clId="{1DE3BF68-5373-4925-AA4B-61B75EA8EAB7}" dt="2022-07-28T06:15:17.628" v="516" actId="1076"/>
        <pc:sldMkLst>
          <pc:docMk/>
          <pc:sldMk cId="1927247657" sldId="306"/>
        </pc:sldMkLst>
        <pc:spChg chg="mod">
          <ac:chgData name="樋口 治朗" userId="a774145c19fdba51" providerId="LiveId" clId="{1DE3BF68-5373-4925-AA4B-61B75EA8EAB7}" dt="2022-07-28T06:15:12.384" v="515" actId="27636"/>
          <ac:spMkLst>
            <pc:docMk/>
            <pc:sldMk cId="1927247657" sldId="306"/>
            <ac:spMk id="3" creationId="{0E869887-2F35-6785-EAFD-D0B683CB5955}"/>
          </ac:spMkLst>
        </pc:spChg>
        <pc:spChg chg="mod">
          <ac:chgData name="樋口 治朗" userId="a774145c19fdba51" providerId="LiveId" clId="{1DE3BF68-5373-4925-AA4B-61B75EA8EAB7}" dt="2022-07-28T06:15:17.628" v="516" actId="1076"/>
          <ac:spMkLst>
            <pc:docMk/>
            <pc:sldMk cId="1927247657" sldId="306"/>
            <ac:spMk id="4" creationId="{98F49ABC-B978-9798-EF6C-86E37B3B8AA4}"/>
          </ac:spMkLst>
        </pc:spChg>
      </pc:sldChg>
      <pc:sldChg chg="modSp mod">
        <pc:chgData name="樋口 治朗" userId="a774145c19fdba51" providerId="LiveId" clId="{1DE3BF68-5373-4925-AA4B-61B75EA8EAB7}" dt="2022-07-28T06:20:12.272" v="533" actId="20577"/>
        <pc:sldMkLst>
          <pc:docMk/>
          <pc:sldMk cId="586280866" sldId="311"/>
        </pc:sldMkLst>
        <pc:spChg chg="mod">
          <ac:chgData name="樋口 治朗" userId="a774145c19fdba51" providerId="LiveId" clId="{1DE3BF68-5373-4925-AA4B-61B75EA8EAB7}" dt="2022-07-28T06:20:12.272" v="533" actId="20577"/>
          <ac:spMkLst>
            <pc:docMk/>
            <pc:sldMk cId="586280866" sldId="311"/>
            <ac:spMk id="3" creationId="{7F8732D1-8CDF-383F-DBF1-8C7127B12557}"/>
          </ac:spMkLst>
        </pc:spChg>
      </pc:sldChg>
      <pc:sldChg chg="modSp mod">
        <pc:chgData name="樋口 治朗" userId="a774145c19fdba51" providerId="LiveId" clId="{1DE3BF68-5373-4925-AA4B-61B75EA8EAB7}" dt="2022-07-28T06:22:34.261" v="609" actId="20577"/>
        <pc:sldMkLst>
          <pc:docMk/>
          <pc:sldMk cId="578291679" sldId="312"/>
        </pc:sldMkLst>
        <pc:spChg chg="mod">
          <ac:chgData name="樋口 治朗" userId="a774145c19fdba51" providerId="LiveId" clId="{1DE3BF68-5373-4925-AA4B-61B75EA8EAB7}" dt="2022-07-28T06:22:34.261" v="609" actId="20577"/>
          <ac:spMkLst>
            <pc:docMk/>
            <pc:sldMk cId="578291679" sldId="312"/>
            <ac:spMk id="3" creationId="{7F8732D1-8CDF-383F-DBF1-8C7127B12557}"/>
          </ac:spMkLst>
        </pc:spChg>
      </pc:sldChg>
      <pc:sldChg chg="modSp">
        <pc:chgData name="樋口 治朗" userId="a774145c19fdba51" providerId="LiveId" clId="{1DE3BF68-5373-4925-AA4B-61B75EA8EAB7}" dt="2022-07-28T06:23:03.627" v="622" actId="20577"/>
        <pc:sldMkLst>
          <pc:docMk/>
          <pc:sldMk cId="1589386305" sldId="313"/>
        </pc:sldMkLst>
        <pc:spChg chg="mod">
          <ac:chgData name="樋口 治朗" userId="a774145c19fdba51" providerId="LiveId" clId="{1DE3BF68-5373-4925-AA4B-61B75EA8EAB7}" dt="2022-07-28T06:23:03.627" v="622" actId="20577"/>
          <ac:spMkLst>
            <pc:docMk/>
            <pc:sldMk cId="1589386305" sldId="313"/>
            <ac:spMk id="3" creationId="{7F8732D1-8CDF-383F-DBF1-8C7127B12557}"/>
          </ac:spMkLst>
        </pc:spChg>
      </pc:sldChg>
    </pc:docChg>
  </pc:docChgLst>
  <pc:docChgLst>
    <pc:chgData name="樋口 治朗" userId="a774145c19fdba51" providerId="LiveId" clId="{6FBA706F-4CFB-4E3B-A076-4600A71A56AE}"/>
    <pc:docChg chg="custSel modSld">
      <pc:chgData name="樋口 治朗" userId="a774145c19fdba51" providerId="LiveId" clId="{6FBA706F-4CFB-4E3B-A076-4600A71A56AE}" dt="2022-07-29T03:12:14.403" v="586" actId="2711"/>
      <pc:docMkLst>
        <pc:docMk/>
      </pc:docMkLst>
      <pc:sldChg chg="modSp mod">
        <pc:chgData name="樋口 治朗" userId="a774145c19fdba51" providerId="LiveId" clId="{6FBA706F-4CFB-4E3B-A076-4600A71A56AE}" dt="2022-07-29T03:12:14.403" v="586" actId="2711"/>
        <pc:sldMkLst>
          <pc:docMk/>
          <pc:sldMk cId="2411919551" sldId="292"/>
        </pc:sldMkLst>
        <pc:spChg chg="mod">
          <ac:chgData name="樋口 治朗" userId="a774145c19fdba51" providerId="LiveId" clId="{6FBA706F-4CFB-4E3B-A076-4600A71A56AE}" dt="2022-07-29T03:12:14.403" v="586" actId="2711"/>
          <ac:spMkLst>
            <pc:docMk/>
            <pc:sldMk cId="2411919551" sldId="292"/>
            <ac:spMk id="3" creationId="{9EF621B4-D755-4178-BAEC-5AC48252BB64}"/>
          </ac:spMkLst>
        </pc:spChg>
      </pc:sldChg>
      <pc:sldChg chg="modSp mod">
        <pc:chgData name="樋口 治朗" userId="a774145c19fdba51" providerId="LiveId" clId="{6FBA706F-4CFB-4E3B-A076-4600A71A56AE}" dt="2022-07-29T03:03:30.662" v="7" actId="20577"/>
        <pc:sldMkLst>
          <pc:docMk/>
          <pc:sldMk cId="3335126885" sldId="293"/>
        </pc:sldMkLst>
        <pc:spChg chg="mod">
          <ac:chgData name="樋口 治朗" userId="a774145c19fdba51" providerId="LiveId" clId="{6FBA706F-4CFB-4E3B-A076-4600A71A56AE}" dt="2022-07-29T03:03:30.662" v="7" actId="20577"/>
          <ac:spMkLst>
            <pc:docMk/>
            <pc:sldMk cId="3335126885" sldId="293"/>
            <ac:spMk id="3" creationId="{0431CE6C-49A4-6A92-926B-8C60D0BC5266}"/>
          </ac:spMkLst>
        </pc:spChg>
      </pc:sldChg>
      <pc:sldChg chg="modSp mod">
        <pc:chgData name="樋口 治朗" userId="a774145c19fdba51" providerId="LiveId" clId="{6FBA706F-4CFB-4E3B-A076-4600A71A56AE}" dt="2022-07-29T03:05:33.815" v="151" actId="20577"/>
        <pc:sldMkLst>
          <pc:docMk/>
          <pc:sldMk cId="1711621689" sldId="304"/>
        </pc:sldMkLst>
        <pc:spChg chg="mod">
          <ac:chgData name="樋口 治朗" userId="a774145c19fdba51" providerId="LiveId" clId="{6FBA706F-4CFB-4E3B-A076-4600A71A56AE}" dt="2022-07-29T03:05:33.815" v="151" actId="20577"/>
          <ac:spMkLst>
            <pc:docMk/>
            <pc:sldMk cId="1711621689" sldId="304"/>
            <ac:spMk id="3" creationId="{7F8732D1-8CDF-383F-DBF1-8C7127B12557}"/>
          </ac:spMkLst>
        </pc:spChg>
      </pc:sldChg>
      <pc:sldChg chg="modSp">
        <pc:chgData name="樋口 治朗" userId="a774145c19fdba51" providerId="LiveId" clId="{6FBA706F-4CFB-4E3B-A076-4600A71A56AE}" dt="2022-07-29T03:04:55.531" v="104" actId="20577"/>
        <pc:sldMkLst>
          <pc:docMk/>
          <pc:sldMk cId="962814917" sldId="305"/>
        </pc:sldMkLst>
        <pc:spChg chg="mod">
          <ac:chgData name="樋口 治朗" userId="a774145c19fdba51" providerId="LiveId" clId="{6FBA706F-4CFB-4E3B-A076-4600A71A56AE}" dt="2022-07-29T03:04:55.531" v="104" actId="20577"/>
          <ac:spMkLst>
            <pc:docMk/>
            <pc:sldMk cId="962814917" sldId="305"/>
            <ac:spMk id="3" creationId="{B075C939-8319-5394-B929-27694EE80433}"/>
          </ac:spMkLst>
        </pc:spChg>
      </pc:sldChg>
      <pc:sldChg chg="modSp">
        <pc:chgData name="樋口 治朗" userId="a774145c19fdba51" providerId="LiveId" clId="{6FBA706F-4CFB-4E3B-A076-4600A71A56AE}" dt="2022-07-29T03:05:59.453" v="153" actId="20577"/>
        <pc:sldMkLst>
          <pc:docMk/>
          <pc:sldMk cId="1927247657" sldId="306"/>
        </pc:sldMkLst>
        <pc:spChg chg="mod">
          <ac:chgData name="樋口 治朗" userId="a774145c19fdba51" providerId="LiveId" clId="{6FBA706F-4CFB-4E3B-A076-4600A71A56AE}" dt="2022-07-29T03:05:59.453" v="153" actId="20577"/>
          <ac:spMkLst>
            <pc:docMk/>
            <pc:sldMk cId="1927247657" sldId="306"/>
            <ac:spMk id="3" creationId="{0E869887-2F35-6785-EAFD-D0B683CB5955}"/>
          </ac:spMkLst>
        </pc:spChg>
      </pc:sldChg>
      <pc:sldChg chg="modSp">
        <pc:chgData name="樋口 治朗" userId="a774145c19fdba51" providerId="LiveId" clId="{6FBA706F-4CFB-4E3B-A076-4600A71A56AE}" dt="2022-07-29T03:07:04.431" v="176" actId="6549"/>
        <pc:sldMkLst>
          <pc:docMk/>
          <pc:sldMk cId="1666671059" sldId="314"/>
        </pc:sldMkLst>
        <pc:spChg chg="mod">
          <ac:chgData name="樋口 治朗" userId="a774145c19fdba51" providerId="LiveId" clId="{6FBA706F-4CFB-4E3B-A076-4600A71A56AE}" dt="2022-07-29T03:07:04.431" v="176" actId="6549"/>
          <ac:spMkLst>
            <pc:docMk/>
            <pc:sldMk cId="1666671059" sldId="314"/>
            <ac:spMk id="3" creationId="{7F8732D1-8CDF-383F-DBF1-8C7127B12557}"/>
          </ac:spMkLst>
        </pc:spChg>
      </pc:sldChg>
      <pc:sldChg chg="modSp mod">
        <pc:chgData name="樋口 治朗" userId="a774145c19fdba51" providerId="LiveId" clId="{6FBA706F-4CFB-4E3B-A076-4600A71A56AE}" dt="2022-07-29T03:07:48.828" v="212" actId="6549"/>
        <pc:sldMkLst>
          <pc:docMk/>
          <pc:sldMk cId="3764316597" sldId="315"/>
        </pc:sldMkLst>
        <pc:graphicFrameChg chg="modGraphic">
          <ac:chgData name="樋口 治朗" userId="a774145c19fdba51" providerId="LiveId" clId="{6FBA706F-4CFB-4E3B-A076-4600A71A56AE}" dt="2022-07-29T03:07:48.828" v="212" actId="6549"/>
          <ac:graphicFrameMkLst>
            <pc:docMk/>
            <pc:sldMk cId="3764316597" sldId="315"/>
            <ac:graphicFrameMk id="8" creationId="{D154B640-F311-F2F4-AF60-274644BCBF1C}"/>
          </ac:graphicFrameMkLst>
        </pc:graphicFrameChg>
      </pc:sldChg>
      <pc:sldChg chg="modSp">
        <pc:chgData name="樋口 治朗" userId="a774145c19fdba51" providerId="LiveId" clId="{6FBA706F-4CFB-4E3B-A076-4600A71A56AE}" dt="2022-07-29T03:08:44.615" v="229" actId="20577"/>
        <pc:sldMkLst>
          <pc:docMk/>
          <pc:sldMk cId="3827131131" sldId="318"/>
        </pc:sldMkLst>
        <pc:spChg chg="mod">
          <ac:chgData name="樋口 治朗" userId="a774145c19fdba51" providerId="LiveId" clId="{6FBA706F-4CFB-4E3B-A076-4600A71A56AE}" dt="2022-07-29T03:08:44.615" v="229" actId="20577"/>
          <ac:spMkLst>
            <pc:docMk/>
            <pc:sldMk cId="3827131131" sldId="318"/>
            <ac:spMk id="3" creationId="{B075C939-8319-5394-B929-27694EE80433}"/>
          </ac:spMkLst>
        </pc:spChg>
      </pc:sldChg>
      <pc:sldChg chg="modSp mod modAnim">
        <pc:chgData name="樋口 治朗" userId="a774145c19fdba51" providerId="LiveId" clId="{6FBA706F-4CFB-4E3B-A076-4600A71A56AE}" dt="2022-07-29T03:11:51.619" v="585" actId="27636"/>
        <pc:sldMkLst>
          <pc:docMk/>
          <pc:sldMk cId="2891050152" sldId="321"/>
        </pc:sldMkLst>
        <pc:spChg chg="mod">
          <ac:chgData name="樋口 治朗" userId="a774145c19fdba51" providerId="LiveId" clId="{6FBA706F-4CFB-4E3B-A076-4600A71A56AE}" dt="2022-07-29T03:11:51.619" v="585" actId="27636"/>
          <ac:spMkLst>
            <pc:docMk/>
            <pc:sldMk cId="2891050152" sldId="321"/>
            <ac:spMk id="3" creationId="{B23F2D53-5DEE-CB6B-FF32-D69149ADF4D5}"/>
          </ac:spMkLst>
        </pc:spChg>
        <pc:spChg chg="mod">
          <ac:chgData name="樋口 治朗" userId="a774145c19fdba51" providerId="LiveId" clId="{6FBA706F-4CFB-4E3B-A076-4600A71A56AE}" dt="2022-07-29T03:11:37.062" v="581" actId="1076"/>
          <ac:spMkLst>
            <pc:docMk/>
            <pc:sldMk cId="2891050152" sldId="321"/>
            <ac:spMk id="4" creationId="{427592E3-7095-AD20-7FD8-75D88B9CB6E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2393" cy="499285"/>
          </a:xfrm>
          <a:prstGeom prst="rect">
            <a:avLst/>
          </a:prstGeom>
        </p:spPr>
        <p:txBody>
          <a:bodyPr vert="horz" lIns="92546" tIns="46273" rIns="92546" bIns="4627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3991" y="0"/>
            <a:ext cx="2972392" cy="499285"/>
          </a:xfrm>
          <a:prstGeom prst="rect">
            <a:avLst/>
          </a:prstGeom>
        </p:spPr>
        <p:txBody>
          <a:bodyPr vert="horz" lIns="92546" tIns="46273" rIns="92546" bIns="46273" rtlCol="0"/>
          <a:lstStyle>
            <a:lvl1pPr algn="r">
              <a:defRPr sz="1200"/>
            </a:lvl1pPr>
          </a:lstStyle>
          <a:p>
            <a:fld id="{FF8DC68B-1FDD-4B93-AFE8-35944F5D8290}" type="datetimeFigureOut">
              <a:rPr kumimoji="1" lang="ja-JP" altLang="en-US" smtClean="0"/>
              <a:t>2022/7/29</a:t>
            </a:fld>
            <a:endParaRPr kumimoji="1" lang="ja-JP" altLang="en-US"/>
          </a:p>
        </p:txBody>
      </p:sp>
      <p:sp>
        <p:nvSpPr>
          <p:cNvPr id="4" name="スライド イメージ プレースホルダー 3"/>
          <p:cNvSpPr>
            <a:spLocks noGrp="1" noRot="1" noChangeAspect="1"/>
          </p:cNvSpPr>
          <p:nvPr>
            <p:ph type="sldImg" idx="2"/>
          </p:nvPr>
        </p:nvSpPr>
        <p:spPr>
          <a:xfrm>
            <a:off x="446088" y="1243013"/>
            <a:ext cx="5965825" cy="3355975"/>
          </a:xfrm>
          <a:prstGeom prst="rect">
            <a:avLst/>
          </a:prstGeom>
          <a:noFill/>
          <a:ln w="12700">
            <a:solidFill>
              <a:prstClr val="black"/>
            </a:solidFill>
          </a:ln>
        </p:spPr>
        <p:txBody>
          <a:bodyPr vert="horz" lIns="92546" tIns="46273" rIns="92546" bIns="46273" rtlCol="0" anchor="ctr"/>
          <a:lstStyle/>
          <a:p>
            <a:endParaRPr lang="ja-JP" altLang="en-US"/>
          </a:p>
        </p:txBody>
      </p:sp>
      <p:sp>
        <p:nvSpPr>
          <p:cNvPr id="5" name="ノート プレースホルダー 4"/>
          <p:cNvSpPr>
            <a:spLocks noGrp="1"/>
          </p:cNvSpPr>
          <p:nvPr>
            <p:ph type="body" sz="quarter" idx="3"/>
          </p:nvPr>
        </p:nvSpPr>
        <p:spPr>
          <a:xfrm>
            <a:off x="685316" y="4786413"/>
            <a:ext cx="5487370" cy="3915864"/>
          </a:xfrm>
          <a:prstGeom prst="rect">
            <a:avLst/>
          </a:prstGeom>
        </p:spPr>
        <p:txBody>
          <a:bodyPr vert="horz" lIns="92546" tIns="46273" rIns="92546" bIns="462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403"/>
            <a:ext cx="2972393" cy="499285"/>
          </a:xfrm>
          <a:prstGeom prst="rect">
            <a:avLst/>
          </a:prstGeom>
        </p:spPr>
        <p:txBody>
          <a:bodyPr vert="horz" lIns="92546" tIns="46273" rIns="92546" bIns="4627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3991" y="9446403"/>
            <a:ext cx="2972392" cy="499285"/>
          </a:xfrm>
          <a:prstGeom prst="rect">
            <a:avLst/>
          </a:prstGeom>
        </p:spPr>
        <p:txBody>
          <a:bodyPr vert="horz" lIns="92546" tIns="46273" rIns="92546" bIns="46273" rtlCol="0" anchor="b"/>
          <a:lstStyle>
            <a:lvl1pPr algn="r">
              <a:defRPr sz="1200"/>
            </a:lvl1pPr>
          </a:lstStyle>
          <a:p>
            <a:fld id="{FD869B11-3C82-4F2C-A526-CCCF796A4261}" type="slidenum">
              <a:rPr kumimoji="1" lang="ja-JP" altLang="en-US" smtClean="0"/>
              <a:t>‹#›</a:t>
            </a:fld>
            <a:endParaRPr kumimoji="1" lang="ja-JP" altLang="en-US"/>
          </a:p>
        </p:txBody>
      </p:sp>
    </p:spTree>
    <p:extLst>
      <p:ext uri="{BB962C8B-B14F-4D97-AF65-F5344CB8AC3E}">
        <p14:creationId xmlns:p14="http://schemas.microsoft.com/office/powerpoint/2010/main" val="18441542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D869B11-3C82-4F2C-A526-CCCF796A4261}" type="slidenum">
              <a:rPr kumimoji="1" lang="ja-JP" altLang="en-US" smtClean="0"/>
              <a:t>1</a:t>
            </a:fld>
            <a:endParaRPr kumimoji="1" lang="ja-JP" altLang="en-US"/>
          </a:p>
        </p:txBody>
      </p:sp>
    </p:spTree>
    <p:extLst>
      <p:ext uri="{BB962C8B-B14F-4D97-AF65-F5344CB8AC3E}">
        <p14:creationId xmlns:p14="http://schemas.microsoft.com/office/powerpoint/2010/main" val="927019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A392214-7E8B-F348-AABA-151390D264CB}" type="slidenum">
              <a:rPr kumimoji="1" lang="ja-JP" altLang="en-US" smtClean="0"/>
              <a:t>2</a:t>
            </a:fld>
            <a:endParaRPr kumimoji="1" lang="ja-JP" altLang="en-US"/>
          </a:p>
        </p:txBody>
      </p:sp>
    </p:spTree>
    <p:extLst>
      <p:ext uri="{BB962C8B-B14F-4D97-AF65-F5344CB8AC3E}">
        <p14:creationId xmlns:p14="http://schemas.microsoft.com/office/powerpoint/2010/main" val="2845532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0000FF"/>
                </a:solidFill>
                <a:effectLst/>
                <a:latin typeface="ＭＳ ゴシック" panose="020B0609070205080204" pitchFamily="49" charset="-128"/>
                <a:ea typeface="ＭＳ ゴシック" panose="020B0609070205080204" pitchFamily="49" charset="-128"/>
              </a:rPr>
              <a:t>本件では　前記（１）のとおり，原告は，平成１３年１月３１日まで就労不能と診断されており，仮に休職までの期間６か月及び休職期間３か月を経過したとしでも就労は不能であったのであるから，被告が原告を解雇するに際し，就業規則８条に定める休職までの欠勤期間を待たず，かつ，休職を命じなかったからといって，本件解雇が労使間の信義則に違反し，社会通念上，客観的に合理性を欠くものとして解雇権の濫用になるとはいえない。</a:t>
            </a:r>
            <a:endParaRPr kumimoji="1" lang="ja-JP" altLang="en-US" dirty="0"/>
          </a:p>
          <a:p>
            <a:endParaRPr kumimoji="1" lang="en-US" altLang="ja-JP" dirty="0"/>
          </a:p>
          <a:p>
            <a:r>
              <a:rPr lang="ja-JP" altLang="en-US" b="0" i="0" dirty="0">
                <a:solidFill>
                  <a:srgbClr val="0000FF"/>
                </a:solidFill>
                <a:effectLst/>
                <a:latin typeface="ＭＳ ゴシック" panose="020B0609070205080204" pitchFamily="49" charset="-128"/>
                <a:ea typeface="ＭＳ ゴシック" panose="020B0609070205080204" pitchFamily="49" charset="-128"/>
              </a:rPr>
              <a:t>したがって、同規則三二条一項一号に定める期間の傷病欠勤をしても、その後、医師の証明書を提出して出勤の申し出をし（規則三四条三項）会社がこれを承認して出勤を命じ、これに基づいて職員が相当の長期間にわたり就業規則に従った通常勤務を行っている場合には、もはや右休職を命ずる前提としての傷病欠勤の存在がなくなるのであるから、傷病欠勤と短期間の出勤を繰り返すなどの特段の事情のない限り、たとえ、職員の傷病が治癒しておらず治療中であり、将来その症状が再燃し増悪する可能性がある場合であっても、それを理由として職員に対し無給等の不利益を伴う右休職処分を命ずることは許されないというべきである。本件においては、被控訴人の頚肩腕障害が治癒せず治療中でありその症状は将来再燃、増悪する可能性があるが、被控訴人は、長期間の傷病欠勤後、控訴人の承認の下に復職してすでに約三か月通常勤務を行っていたものであるから、右特段の事情があるとは認められず、控訴人は、被控訴人に対し右休職処分ができないものである。</a:t>
            </a:r>
            <a:endParaRPr kumimoji="1" lang="ja-JP" altLang="en-US" dirty="0"/>
          </a:p>
        </p:txBody>
      </p:sp>
      <p:sp>
        <p:nvSpPr>
          <p:cNvPr id="4" name="スライド番号プレースホルダー 3"/>
          <p:cNvSpPr>
            <a:spLocks noGrp="1"/>
          </p:cNvSpPr>
          <p:nvPr>
            <p:ph type="sldNum" sz="quarter" idx="5"/>
          </p:nvPr>
        </p:nvSpPr>
        <p:spPr/>
        <p:txBody>
          <a:bodyPr/>
          <a:lstStyle/>
          <a:p>
            <a:fld id="{FD869B11-3C82-4F2C-A526-CCCF796A4261}" type="slidenum">
              <a:rPr kumimoji="1" lang="ja-JP" altLang="en-US" smtClean="0"/>
              <a:t>9</a:t>
            </a:fld>
            <a:endParaRPr kumimoji="1" lang="ja-JP" altLang="en-US"/>
          </a:p>
        </p:txBody>
      </p:sp>
    </p:spTree>
    <p:extLst>
      <p:ext uri="{BB962C8B-B14F-4D97-AF65-F5344CB8AC3E}">
        <p14:creationId xmlns:p14="http://schemas.microsoft.com/office/powerpoint/2010/main" val="4078821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a:t>
            </a:r>
            <a:r>
              <a:rPr kumimoji="1" lang="ja-JP" altLang="en-US" dirty="0"/>
              <a:t>＝被告の前身</a:t>
            </a:r>
          </a:p>
        </p:txBody>
      </p:sp>
      <p:sp>
        <p:nvSpPr>
          <p:cNvPr id="4" name="スライド番号プレースホルダー 3"/>
          <p:cNvSpPr>
            <a:spLocks noGrp="1"/>
          </p:cNvSpPr>
          <p:nvPr>
            <p:ph type="sldNum" sz="quarter" idx="5"/>
          </p:nvPr>
        </p:nvSpPr>
        <p:spPr/>
        <p:txBody>
          <a:bodyPr/>
          <a:lstStyle/>
          <a:p>
            <a:fld id="{FD869B11-3C82-4F2C-A526-CCCF796A4261}" type="slidenum">
              <a:rPr kumimoji="1" lang="ja-JP" altLang="en-US" smtClean="0"/>
              <a:t>24</a:t>
            </a:fld>
            <a:endParaRPr kumimoji="1" lang="ja-JP" altLang="en-US"/>
          </a:p>
        </p:txBody>
      </p:sp>
    </p:spTree>
    <p:extLst>
      <p:ext uri="{BB962C8B-B14F-4D97-AF65-F5344CB8AC3E}">
        <p14:creationId xmlns:p14="http://schemas.microsoft.com/office/powerpoint/2010/main" val="1177810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D869B11-3C82-4F2C-A526-CCCF796A4261}" type="slidenum">
              <a:rPr kumimoji="1" lang="ja-JP" altLang="en-US" smtClean="0"/>
              <a:t>29</a:t>
            </a:fld>
            <a:endParaRPr kumimoji="1" lang="ja-JP" altLang="en-US"/>
          </a:p>
        </p:txBody>
      </p:sp>
    </p:spTree>
    <p:extLst>
      <p:ext uri="{BB962C8B-B14F-4D97-AF65-F5344CB8AC3E}">
        <p14:creationId xmlns:p14="http://schemas.microsoft.com/office/powerpoint/2010/main" val="2984948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3BC4C5-1656-4673-ABDA-574B7B331E82}" type="datetime1">
              <a:rPr kumimoji="1" lang="ja-JP" altLang="en-US" smtClean="0"/>
              <a:t>2022/7/29</a:t>
            </a:fld>
            <a:endParaRPr kumimoji="1" lang="ja-JP" altLang="en-US"/>
          </a:p>
        </p:txBody>
      </p:sp>
      <p:sp>
        <p:nvSpPr>
          <p:cNvPr id="5" name="Footer Placeholder 4"/>
          <p:cNvSpPr>
            <a:spLocks noGrp="1"/>
          </p:cNvSpPr>
          <p:nvPr>
            <p:ph type="ftr" sz="quarter" idx="11"/>
          </p:nvPr>
        </p:nvSpPr>
        <p:spPr>
          <a:xfrm>
            <a:off x="5332412" y="5883275"/>
            <a:ext cx="4324044" cy="365125"/>
          </a:xfrm>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688619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AB68DE-5B54-4389-B93B-68B7904FB591}" type="datetime1">
              <a:rPr kumimoji="1" lang="ja-JP" altLang="en-US" smtClean="0"/>
              <a:t>2022/7/29</a:t>
            </a:fld>
            <a:endParaRPr kumimoji="1" lang="ja-JP" altLang="en-US"/>
          </a:p>
        </p:txBody>
      </p:sp>
      <p:sp>
        <p:nvSpPr>
          <p:cNvPr id="6" name="Footer Placeholder 5"/>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7" name="Slide Number Placeholder 6"/>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8528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DD724E-68A9-49D3-B6D6-B0DF4549EFF5}" type="datetime1">
              <a:rPr kumimoji="1" lang="ja-JP" altLang="en-US" smtClean="0"/>
              <a:t>2022/7/29</a:t>
            </a:fld>
            <a:endParaRPr kumimoji="1" lang="ja-JP" altLang="en-US"/>
          </a:p>
        </p:txBody>
      </p:sp>
      <p:sp>
        <p:nvSpPr>
          <p:cNvPr id="5" name="Footer Placeholder 4"/>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490682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54FAD36-768D-46EA-926F-8558FB2BDFD1}" type="datetime1">
              <a:rPr kumimoji="1" lang="ja-JP" altLang="en-US" smtClean="0"/>
              <a:t>2022/7/29</a:t>
            </a:fld>
            <a:endParaRPr kumimoji="1" lang="ja-JP" altLang="en-US"/>
          </a:p>
        </p:txBody>
      </p:sp>
      <p:sp>
        <p:nvSpPr>
          <p:cNvPr id="5" name="Footer Placeholder 4"/>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260735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A9EF5A-362F-4215-B0B9-A3D466F55591}" type="datetime1">
              <a:rPr kumimoji="1" lang="ja-JP" altLang="en-US" smtClean="0"/>
              <a:t>2022/7/29</a:t>
            </a:fld>
            <a:endParaRPr kumimoji="1" lang="ja-JP" altLang="en-US"/>
          </a:p>
        </p:txBody>
      </p:sp>
      <p:sp>
        <p:nvSpPr>
          <p:cNvPr id="5" name="Footer Placeholder 4"/>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2447699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E1D437-AFC4-4C56-A257-60163AB4D701}" type="datetime1">
              <a:rPr kumimoji="1" lang="ja-JP" altLang="en-US" smtClean="0"/>
              <a:t>2022/7/29</a:t>
            </a:fld>
            <a:endParaRPr kumimoji="1" lang="ja-JP" altLang="en-US"/>
          </a:p>
        </p:txBody>
      </p:sp>
      <p:sp>
        <p:nvSpPr>
          <p:cNvPr id="5" name="Footer Placeholder 4"/>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15237346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DA1BEC-3184-411E-8575-708A81406804}" type="datetime1">
              <a:rPr kumimoji="1" lang="ja-JP" altLang="en-US" smtClean="0"/>
              <a:t>2022/7/29</a:t>
            </a:fld>
            <a:endParaRPr kumimoji="1" lang="ja-JP" altLang="en-US"/>
          </a:p>
        </p:txBody>
      </p:sp>
      <p:sp>
        <p:nvSpPr>
          <p:cNvPr id="5" name="Footer Placeholder 4"/>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2886728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5E9DC6-798E-446B-853F-B15A24C25CE3}" type="datetime1">
              <a:rPr kumimoji="1" lang="ja-JP" altLang="en-US" smtClean="0"/>
              <a:t>2022/7/29</a:t>
            </a:fld>
            <a:endParaRPr kumimoji="1" lang="ja-JP" altLang="en-US"/>
          </a:p>
        </p:txBody>
      </p:sp>
      <p:sp>
        <p:nvSpPr>
          <p:cNvPr id="5" name="Footer Placeholder 4"/>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3964770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74C3D0-94E7-45CF-A8CF-0AB5155A78AE}" type="datetime1">
              <a:rPr kumimoji="1" lang="ja-JP" altLang="en-US" smtClean="0"/>
              <a:t>2022/7/29</a:t>
            </a:fld>
            <a:endParaRPr kumimoji="1" lang="ja-JP" altLang="en-US"/>
          </a:p>
        </p:txBody>
      </p:sp>
      <p:sp>
        <p:nvSpPr>
          <p:cNvPr id="5" name="Footer Placeholder 4"/>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346671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E0E2F8-596C-40F5-926D-5EAE82C89EE8}" type="datetime1">
              <a:rPr kumimoji="1" lang="ja-JP" altLang="en-US" smtClean="0"/>
              <a:t>2022/7/29</a:t>
            </a:fld>
            <a:endParaRPr kumimoji="1" lang="ja-JP" altLang="en-US"/>
          </a:p>
        </p:txBody>
      </p:sp>
      <p:sp>
        <p:nvSpPr>
          <p:cNvPr id="5" name="Footer Placeholder 4"/>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a:xfrm>
            <a:off x="10951856" y="5867131"/>
            <a:ext cx="551167" cy="365125"/>
          </a:xfrm>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113010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5702D57-933F-429D-84F1-BE9BCCEEF2AA}" type="datetime1">
              <a:rPr kumimoji="1" lang="ja-JP" altLang="en-US" smtClean="0"/>
              <a:t>2022/7/29</a:t>
            </a:fld>
            <a:endParaRPr kumimoji="1" lang="ja-JP" altLang="en-US"/>
          </a:p>
        </p:txBody>
      </p:sp>
      <p:sp>
        <p:nvSpPr>
          <p:cNvPr id="5" name="Footer Placeholder 4"/>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2745084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4908136-CF19-4970-A516-5D5E93F2DD84}" type="datetime1">
              <a:rPr kumimoji="1" lang="ja-JP" altLang="en-US" smtClean="0"/>
              <a:t>2022/7/29</a:t>
            </a:fld>
            <a:endParaRPr kumimoji="1" lang="ja-JP" altLang="en-US"/>
          </a:p>
        </p:txBody>
      </p:sp>
      <p:sp>
        <p:nvSpPr>
          <p:cNvPr id="6" name="Footer Placeholder 5"/>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7" name="Slide Number Placeholder 6"/>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1053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4A9893-BDBD-410D-A6C2-5F1B8BB319A9}" type="datetime1">
              <a:rPr kumimoji="1" lang="ja-JP" altLang="en-US" smtClean="0"/>
              <a:t>2022/7/29</a:t>
            </a:fld>
            <a:endParaRPr kumimoji="1" lang="ja-JP" altLang="en-US"/>
          </a:p>
        </p:txBody>
      </p:sp>
      <p:sp>
        <p:nvSpPr>
          <p:cNvPr id="8" name="Footer Placeholder 7"/>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9" name="Slide Number Placeholder 8"/>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3941296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E17B777-EBAF-4B54-93EA-E4F587276DB2}" type="datetime1">
              <a:rPr kumimoji="1" lang="ja-JP" altLang="en-US" smtClean="0"/>
              <a:t>2022/7/29</a:t>
            </a:fld>
            <a:endParaRPr kumimoji="1" lang="ja-JP" altLang="en-US"/>
          </a:p>
        </p:txBody>
      </p:sp>
      <p:sp>
        <p:nvSpPr>
          <p:cNvPr id="4" name="Footer Placeholder 3"/>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Slide Number Placeholder 4"/>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1989926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95EAD-B04B-4C5C-BABC-09FF95DBB3C0}" type="datetime1">
              <a:rPr kumimoji="1" lang="ja-JP" altLang="en-US" smtClean="0"/>
              <a:t>2022/7/29</a:t>
            </a:fld>
            <a:endParaRPr kumimoji="1" lang="ja-JP" altLang="en-US"/>
          </a:p>
        </p:txBody>
      </p:sp>
      <p:sp>
        <p:nvSpPr>
          <p:cNvPr id="3" name="Footer Placeholder 2"/>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4" name="Slide Number Placeholder 3"/>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3110455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E9C79C-18B5-4418-BBEA-E10331DE6D7A}" type="datetime1">
              <a:rPr kumimoji="1" lang="ja-JP" altLang="en-US" smtClean="0"/>
              <a:t>2022/7/29</a:t>
            </a:fld>
            <a:endParaRPr kumimoji="1" lang="ja-JP" altLang="en-US"/>
          </a:p>
        </p:txBody>
      </p:sp>
      <p:sp>
        <p:nvSpPr>
          <p:cNvPr id="6" name="Footer Placeholder 5"/>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7" name="Slide Number Placeholder 6"/>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3113593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61CF48-3D62-4370-865B-359B823EE1FE}" type="datetime1">
              <a:rPr kumimoji="1" lang="ja-JP" altLang="en-US" smtClean="0"/>
              <a:t>2022/7/29</a:t>
            </a:fld>
            <a:endParaRPr kumimoji="1" lang="ja-JP" altLang="en-US"/>
          </a:p>
        </p:txBody>
      </p:sp>
      <p:sp>
        <p:nvSpPr>
          <p:cNvPr id="6" name="Footer Placeholder 5"/>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7" name="Slide Number Placeholder 6"/>
          <p:cNvSpPr>
            <a:spLocks noGrp="1"/>
          </p:cNvSpPr>
          <p:nvPr>
            <p:ph type="sldNum" sz="quarter" idx="12"/>
          </p:nvPr>
        </p:nvSpPr>
        <p:spPr/>
        <p:txBody>
          <a:body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2463887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F62404A-FABB-48E9-BA1A-96AE9B168F4C}" type="datetime1">
              <a:rPr kumimoji="1" lang="ja-JP" altLang="en-US" smtClean="0"/>
              <a:t>2022/7/29</a:t>
            </a:fld>
            <a:endParaRPr kumimoji="1" lang="ja-JP" alt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kumimoji="1" lang="en-US" altLang="zh-TW"/>
              <a:t>©</a:t>
            </a:r>
            <a:r>
              <a:rPr kumimoji="1" lang="zh-TW" altLang="en-US"/>
              <a:t>弁護士樋口治朗</a:t>
            </a:r>
            <a:endParaRPr kumimoji="1" lang="ja-JP" alt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27349F4-3937-48F9-BDC0-E10D76FFCCBE}" type="slidenum">
              <a:rPr kumimoji="1" lang="ja-JP" altLang="en-US" smtClean="0"/>
              <a:t>‹#›</a:t>
            </a:fld>
            <a:endParaRPr kumimoji="1" lang="ja-JP" altLang="en-US"/>
          </a:p>
        </p:txBody>
      </p:sp>
    </p:spTree>
    <p:extLst>
      <p:ext uri="{BB962C8B-B14F-4D97-AF65-F5344CB8AC3E}">
        <p14:creationId xmlns:p14="http://schemas.microsoft.com/office/powerpoint/2010/main" val="3604918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dt="0"/>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1647EA-B327-414C-AFED-70234D25EC31}"/>
              </a:ext>
            </a:extLst>
          </p:cNvPr>
          <p:cNvSpPr>
            <a:spLocks noGrp="1"/>
          </p:cNvSpPr>
          <p:nvPr>
            <p:ph type="ctrTitle"/>
          </p:nvPr>
        </p:nvSpPr>
        <p:spPr>
          <a:xfrm>
            <a:off x="1106905" y="609600"/>
            <a:ext cx="10814671" cy="2772545"/>
          </a:xfrm>
        </p:spPr>
        <p:txBody>
          <a:bodyPr>
            <a:normAutofit/>
          </a:bodyPr>
          <a:lstStyle/>
          <a:p>
            <a:pPr algn="ctr"/>
            <a:r>
              <a:rPr lang="ja-JP" altLang="ja-JP" sz="3600" b="1" dirty="0">
                <a:effectLst/>
                <a:latin typeface="Century" panose="02040604050505020304" pitchFamily="18" charset="0"/>
                <a:ea typeface="游明朝" panose="02020400000000000000" pitchFamily="18" charset="-128"/>
                <a:cs typeface="Times New Roman" panose="02020603050405020304" pitchFamily="18" charset="0"/>
              </a:rPr>
              <a:t>メンタル疾患社員の</a:t>
            </a:r>
            <a:br>
              <a:rPr lang="en-US" altLang="ja-JP" sz="3600" b="1" dirty="0">
                <a:effectLst/>
                <a:latin typeface="Century" panose="02040604050505020304" pitchFamily="18" charset="0"/>
                <a:ea typeface="游明朝" panose="02020400000000000000" pitchFamily="18" charset="-128"/>
                <a:cs typeface="Times New Roman" panose="02020603050405020304" pitchFamily="18" charset="0"/>
              </a:rPr>
            </a:br>
            <a:r>
              <a:rPr lang="ja-JP" altLang="ja-JP" sz="3600" b="1" dirty="0">
                <a:effectLst/>
                <a:latin typeface="Century" panose="02040604050505020304" pitchFamily="18" charset="0"/>
                <a:ea typeface="游明朝" panose="02020400000000000000" pitchFamily="18" charset="-128"/>
                <a:cs typeface="Times New Roman" panose="02020603050405020304" pitchFamily="18" charset="0"/>
              </a:rPr>
              <a:t>休職、復職、退職等の取り扱い　</a:t>
            </a:r>
            <a:br>
              <a:rPr lang="en-US" altLang="ja-JP" sz="3600" b="1" dirty="0">
                <a:effectLst/>
                <a:latin typeface="Century" panose="02040604050505020304" pitchFamily="18" charset="0"/>
                <a:ea typeface="游明朝" panose="02020400000000000000" pitchFamily="18" charset="-128"/>
                <a:cs typeface="Times New Roman" panose="02020603050405020304" pitchFamily="18" charset="0"/>
              </a:rPr>
            </a:br>
            <a:r>
              <a:rPr lang="ja-JP" altLang="ja-JP" sz="2800" b="1" dirty="0">
                <a:effectLst/>
                <a:latin typeface="Century" panose="02040604050505020304" pitchFamily="18" charset="0"/>
                <a:ea typeface="游明朝" panose="02020400000000000000" pitchFamily="18" charset="-128"/>
                <a:cs typeface="Times New Roman" panose="02020603050405020304" pitchFamily="18" charset="0"/>
              </a:rPr>
              <a:t>～紛争予防の実務対応～</a:t>
            </a:r>
            <a:endParaRPr kumimoji="1" lang="ja-JP" altLang="en-US" sz="2800" b="1" dirty="0"/>
          </a:p>
        </p:txBody>
      </p:sp>
      <p:sp>
        <p:nvSpPr>
          <p:cNvPr id="4" name="テキスト ボックス 3">
            <a:extLst>
              <a:ext uri="{FF2B5EF4-FFF2-40B4-BE49-F238E27FC236}">
                <a16:creationId xmlns:a16="http://schemas.microsoft.com/office/drawing/2014/main" id="{A598D4CF-D0FD-46BF-AE42-5DF9CD31C145}"/>
              </a:ext>
            </a:extLst>
          </p:cNvPr>
          <p:cNvSpPr txBox="1"/>
          <p:nvPr/>
        </p:nvSpPr>
        <p:spPr>
          <a:xfrm>
            <a:off x="6774686" y="5146717"/>
            <a:ext cx="4545332" cy="923330"/>
          </a:xfrm>
          <a:prstGeom prst="rect">
            <a:avLst/>
          </a:prstGeom>
          <a:noFill/>
        </p:spPr>
        <p:txBody>
          <a:bodyPr wrap="square" rtlCol="0">
            <a:spAutoFit/>
          </a:bodyPr>
          <a:lstStyle/>
          <a:p>
            <a:r>
              <a:rPr lang="ja-JP" altLang="en-US" dirty="0">
                <a:latin typeface="Century" panose="02040604050505020304" pitchFamily="18" charset="0"/>
              </a:rPr>
              <a:t>南青山</a:t>
            </a:r>
            <a:r>
              <a:rPr lang="en-US" altLang="ja-JP" dirty="0">
                <a:latin typeface="Century" panose="02040604050505020304" pitchFamily="18" charset="0"/>
              </a:rPr>
              <a:t>J</a:t>
            </a:r>
            <a:r>
              <a:rPr lang="ja-JP" altLang="en-US" dirty="0">
                <a:latin typeface="Century" panose="02040604050505020304" pitchFamily="18" charset="0"/>
              </a:rPr>
              <a:t> </a:t>
            </a:r>
            <a:r>
              <a:rPr lang="en-US" altLang="ja-JP" dirty="0">
                <a:latin typeface="Century" panose="02040604050505020304" pitchFamily="18" charset="0"/>
              </a:rPr>
              <a:t>&amp;M</a:t>
            </a:r>
            <a:r>
              <a:rPr lang="ja-JP" altLang="en-US" dirty="0">
                <a:latin typeface="Century" panose="02040604050505020304" pitchFamily="18" charset="0"/>
              </a:rPr>
              <a:t>総合法律事務所 代表弁護士</a:t>
            </a:r>
            <a:endParaRPr lang="en-US" altLang="ja-JP" dirty="0">
              <a:latin typeface="Century" panose="02040604050505020304" pitchFamily="18" charset="0"/>
            </a:endParaRPr>
          </a:p>
          <a:p>
            <a:endParaRPr kumimoji="1" lang="en-US" altLang="ja-JP" dirty="0"/>
          </a:p>
          <a:p>
            <a:r>
              <a:rPr kumimoji="1" lang="ja-JP" altLang="en-US" dirty="0"/>
              <a:t>弁護士　樋口　治朗</a:t>
            </a:r>
          </a:p>
        </p:txBody>
      </p:sp>
      <p:sp>
        <p:nvSpPr>
          <p:cNvPr id="6" name="字幕 5">
            <a:extLst>
              <a:ext uri="{FF2B5EF4-FFF2-40B4-BE49-F238E27FC236}">
                <a16:creationId xmlns:a16="http://schemas.microsoft.com/office/drawing/2014/main" id="{990E5454-4305-47D7-BEC1-3DB6523CEE85}"/>
              </a:ext>
            </a:extLst>
          </p:cNvPr>
          <p:cNvSpPr>
            <a:spLocks noGrp="1"/>
          </p:cNvSpPr>
          <p:nvPr>
            <p:ph type="subTitle" idx="1"/>
          </p:nvPr>
        </p:nvSpPr>
        <p:spPr>
          <a:xfrm>
            <a:off x="2542197" y="3903703"/>
            <a:ext cx="8464979" cy="1429785"/>
          </a:xfrm>
        </p:spPr>
        <p:txBody>
          <a:bodyPr>
            <a:normAutofit/>
          </a:bodyPr>
          <a:lstStyle/>
          <a:p>
            <a:pPr algn="ctr"/>
            <a:r>
              <a:rPr lang="ja-JP" altLang="en-US" sz="2400" dirty="0">
                <a:latin typeface="Century" panose="02040604050505020304" pitchFamily="18" charset="0"/>
              </a:rPr>
              <a:t>令和</a:t>
            </a:r>
            <a:r>
              <a:rPr lang="en-US" altLang="ja-JP" sz="2400" dirty="0">
                <a:latin typeface="Century" panose="02040604050505020304" pitchFamily="18" charset="0"/>
              </a:rPr>
              <a:t>4</a:t>
            </a:r>
            <a:r>
              <a:rPr lang="ja-JP" altLang="en-US" sz="2400" dirty="0">
                <a:latin typeface="Century" panose="02040604050505020304" pitchFamily="18" charset="0"/>
              </a:rPr>
              <a:t>年</a:t>
            </a:r>
            <a:r>
              <a:rPr lang="en-US" altLang="ja-JP" sz="2400" dirty="0">
                <a:latin typeface="Century" panose="02040604050505020304" pitchFamily="18" charset="0"/>
              </a:rPr>
              <a:t>8</a:t>
            </a:r>
            <a:r>
              <a:rPr lang="ja-JP" altLang="en-US" sz="2400" dirty="0">
                <a:latin typeface="Century" panose="02040604050505020304" pitchFamily="18" charset="0"/>
              </a:rPr>
              <a:t>月</a:t>
            </a:r>
            <a:r>
              <a:rPr lang="en-US" altLang="ja-JP" sz="2400" dirty="0">
                <a:latin typeface="Century" panose="02040604050505020304" pitchFamily="18" charset="0"/>
              </a:rPr>
              <a:t>4</a:t>
            </a:r>
            <a:r>
              <a:rPr lang="ja-JP" altLang="en-US" sz="2400" dirty="0">
                <a:latin typeface="Century" panose="02040604050505020304" pitchFamily="18" charset="0"/>
              </a:rPr>
              <a:t>日</a:t>
            </a:r>
            <a:endParaRPr lang="en-US" altLang="ja-JP" sz="2400" dirty="0">
              <a:latin typeface="Century" panose="02040604050505020304" pitchFamily="18" charset="0"/>
            </a:endParaRPr>
          </a:p>
          <a:p>
            <a:pPr algn="ctr"/>
            <a:r>
              <a:rPr lang="en-US" altLang="ja-JP" sz="2400" dirty="0">
                <a:latin typeface="Century" panose="02040604050505020304" pitchFamily="18" charset="0"/>
              </a:rPr>
              <a:t>【</a:t>
            </a:r>
            <a:r>
              <a:rPr lang="ja-JP" altLang="en-US" sz="2400" dirty="0">
                <a:latin typeface="Century" panose="02040604050505020304" pitchFamily="18" charset="0"/>
              </a:rPr>
              <a:t>愛媛県社会保険労務士会 令和</a:t>
            </a:r>
            <a:r>
              <a:rPr lang="en-US" altLang="ja-JP" sz="2400" dirty="0">
                <a:latin typeface="Century" panose="02040604050505020304" pitchFamily="18" charset="0"/>
              </a:rPr>
              <a:t>4</a:t>
            </a:r>
            <a:r>
              <a:rPr lang="ja-JP" altLang="en-US" sz="2400" dirty="0">
                <a:latin typeface="Century" panose="02040604050505020304" pitchFamily="18" charset="0"/>
              </a:rPr>
              <a:t>年度第</a:t>
            </a:r>
            <a:r>
              <a:rPr lang="en-US" altLang="ja-JP" sz="2400" dirty="0">
                <a:latin typeface="Century" panose="02040604050505020304" pitchFamily="18" charset="0"/>
              </a:rPr>
              <a:t>1</a:t>
            </a:r>
            <a:r>
              <a:rPr lang="ja-JP" altLang="en-US" sz="2400" dirty="0">
                <a:latin typeface="Century" panose="02040604050505020304" pitchFamily="18" charset="0"/>
              </a:rPr>
              <a:t>回必須研修会</a:t>
            </a:r>
            <a:r>
              <a:rPr lang="en-US" altLang="ja-JP" sz="2400" dirty="0">
                <a:latin typeface="Century" panose="02040604050505020304" pitchFamily="18" charset="0"/>
              </a:rPr>
              <a:t>】</a:t>
            </a:r>
            <a:endParaRPr lang="ja-JP" altLang="en-US" sz="2400" dirty="0">
              <a:latin typeface="Century" panose="02040604050505020304" pitchFamily="18" charset="0"/>
            </a:endParaRPr>
          </a:p>
        </p:txBody>
      </p:sp>
      <p:sp>
        <p:nvSpPr>
          <p:cNvPr id="5" name="スライド番号プレースホルダー 4">
            <a:extLst>
              <a:ext uri="{FF2B5EF4-FFF2-40B4-BE49-F238E27FC236}">
                <a16:creationId xmlns:a16="http://schemas.microsoft.com/office/drawing/2014/main" id="{AAF3AB39-AD4E-4CC8-B2A3-764F1FA581E4}"/>
              </a:ext>
            </a:extLst>
          </p:cNvPr>
          <p:cNvSpPr>
            <a:spLocks noGrp="1"/>
          </p:cNvSpPr>
          <p:nvPr>
            <p:ph type="sldNum" sz="quarter" idx="12"/>
          </p:nvPr>
        </p:nvSpPr>
        <p:spPr/>
        <p:txBody>
          <a:bodyPr/>
          <a:lstStyle/>
          <a:p>
            <a:fld id="{127349F4-3937-48F9-BDC0-E10D76FFCCBE}" type="slidenum">
              <a:rPr kumimoji="1" lang="ja-JP" altLang="en-US" smtClean="0"/>
              <a:t>1</a:t>
            </a:fld>
            <a:endParaRPr kumimoji="1" lang="ja-JP" altLang="en-US"/>
          </a:p>
        </p:txBody>
      </p:sp>
    </p:spTree>
    <p:extLst>
      <p:ext uri="{BB962C8B-B14F-4D97-AF65-F5344CB8AC3E}">
        <p14:creationId xmlns:p14="http://schemas.microsoft.com/office/powerpoint/2010/main" val="2627428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1168783" y="685800"/>
            <a:ext cx="10334242" cy="1218627"/>
          </a:xfrm>
        </p:spPr>
        <p:txBody>
          <a:bodyPr>
            <a:normAutofit fontScale="90000"/>
          </a:bodyPr>
          <a:lstStyle/>
          <a:p>
            <a:r>
              <a:rPr lang="ja-JP" altLang="en-US" b="1" kern="100" dirty="0">
                <a:latin typeface="游明朝" panose="02020400000000000000" pitchFamily="18" charset="-128"/>
                <a:ea typeface="ＭＳ 明朝" panose="02020609040205080304" pitchFamily="17" charset="-128"/>
                <a:cs typeface="Times New Roman" panose="02020603050405020304" pitchFamily="18" charset="0"/>
              </a:rPr>
              <a:t>３　</a:t>
            </a:r>
            <a:r>
              <a:rPr lang="ja-JP" altLang="ja-JP" b="1" kern="100" dirty="0">
                <a:effectLst/>
                <a:latin typeface="Century" panose="02040604050505020304" pitchFamily="18" charset="0"/>
                <a:ea typeface="游明朝" panose="02020400000000000000" pitchFamily="18" charset="-128"/>
                <a:cs typeface="Times New Roman" panose="02020603050405020304" pitchFamily="18" charset="0"/>
              </a:rPr>
              <a:t>休職、復職、退職</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r>
              <a:rPr lang="ja-JP" altLang="ja-JP" b="1" kern="100" dirty="0">
                <a:effectLst/>
                <a:latin typeface="Century" panose="02040604050505020304" pitchFamily="18" charset="0"/>
                <a:ea typeface="游明朝" panose="02020400000000000000" pitchFamily="18" charset="-128"/>
                <a:cs typeface="Times New Roman" panose="02020603050405020304" pitchFamily="18" charset="0"/>
              </a:rPr>
              <a:t>各場面</a:t>
            </a:r>
            <a:r>
              <a:rPr lang="ja-JP" altLang="en-US" b="1" kern="100" dirty="0">
                <a:effectLst/>
                <a:latin typeface="Century" panose="02040604050505020304" pitchFamily="18" charset="0"/>
                <a:ea typeface="游明朝" panose="02020400000000000000" pitchFamily="18" charset="-128"/>
                <a:cs typeface="Times New Roman" panose="02020603050405020304" pitchFamily="18" charset="0"/>
              </a:rPr>
              <a:t>における主な法的紛争</a:t>
            </a:r>
            <a:br>
              <a:rPr lang="en-US" altLang="ja-JP"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326547" y="1371600"/>
            <a:ext cx="10018713" cy="1524000"/>
          </a:xfrm>
        </p:spPr>
        <p:txBody>
          <a:bodyPr/>
          <a:lstStyle/>
          <a:p>
            <a:pPr marL="0" indent="0">
              <a:buNone/>
            </a:pPr>
            <a:r>
              <a:rPr kumimoji="1" lang="ja-JP" altLang="en-US" sz="2400" b="1" dirty="0">
                <a:solidFill>
                  <a:srgbClr val="FF0000"/>
                </a:solidFill>
                <a:latin typeface="游明朝" panose="02020400000000000000" pitchFamily="18" charset="-128"/>
                <a:ea typeface="游明朝" panose="02020400000000000000" pitchFamily="18" charset="-128"/>
              </a:rPr>
              <a:t>復職（退職）の場面</a:t>
            </a:r>
            <a:endParaRPr kumimoji="1" lang="en-US" altLang="ja-JP" sz="2400" b="1" dirty="0">
              <a:solidFill>
                <a:srgbClr val="FF0000"/>
              </a:solidFill>
              <a:latin typeface="游明朝" panose="02020400000000000000" pitchFamily="18" charset="-128"/>
              <a:ea typeface="游明朝" panose="02020400000000000000" pitchFamily="18" charset="-128"/>
            </a:endParaRPr>
          </a:p>
          <a:p>
            <a:pPr marL="0" indent="0">
              <a:buNone/>
            </a:pPr>
            <a:r>
              <a:rPr kumimoji="1" lang="ja-JP" altLang="en-US" sz="1800" b="1" dirty="0">
                <a:latin typeface="游明朝" panose="02020400000000000000" pitchFamily="18" charset="-128"/>
                <a:ea typeface="游明朝" panose="02020400000000000000" pitchFamily="18" charset="-128"/>
              </a:rPr>
              <a:t>休職期間満了による自然退職（解雇ではなく、自然退職とするべき</a:t>
            </a:r>
            <a:r>
              <a:rPr kumimoji="1" lang="en-US" altLang="ja-JP" sz="1800" b="1" dirty="0">
                <a:latin typeface="游明朝" panose="02020400000000000000" pitchFamily="18" charset="-128"/>
                <a:ea typeface="游明朝" panose="02020400000000000000" pitchFamily="18" charset="-128"/>
              </a:rPr>
              <a:t>(</a:t>
            </a:r>
            <a:r>
              <a:rPr kumimoji="1" lang="ja-JP" altLang="en-US" sz="1800" b="1" dirty="0">
                <a:latin typeface="游明朝" panose="02020400000000000000" pitchFamily="18" charset="-128"/>
                <a:ea typeface="游明朝" panose="02020400000000000000" pitchFamily="18" charset="-128"/>
              </a:rPr>
              <a:t>後掲スライド</a:t>
            </a:r>
            <a:r>
              <a:rPr kumimoji="1" lang="en-US" altLang="ja-JP" sz="1800" b="1" dirty="0">
                <a:latin typeface="游明朝" panose="02020400000000000000" pitchFamily="18" charset="-128"/>
                <a:ea typeface="游明朝" panose="02020400000000000000" pitchFamily="18" charset="-128"/>
              </a:rPr>
              <a:t>26)</a:t>
            </a:r>
            <a:r>
              <a:rPr kumimoji="1" lang="ja-JP" altLang="en-US" sz="1800" b="1" dirty="0">
                <a:latin typeface="游明朝" panose="02020400000000000000" pitchFamily="18" charset="-128"/>
                <a:ea typeface="游明朝" panose="02020400000000000000" pitchFamily="18" charset="-128"/>
              </a:rPr>
              <a:t>）</a:t>
            </a:r>
            <a:endParaRPr kumimoji="1" lang="ja-JP" altLang="en-US" sz="1800" dirty="0">
              <a:latin typeface="游明朝" panose="02020400000000000000" pitchFamily="18" charset="-128"/>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10</a:t>
            </a:fld>
            <a:endParaRPr kumimoji="1" lang="ja-JP" altLang="en-US"/>
          </a:p>
        </p:txBody>
      </p:sp>
    </p:spTree>
    <p:extLst>
      <p:ext uri="{BB962C8B-B14F-4D97-AF65-F5344CB8AC3E}">
        <p14:creationId xmlns:p14="http://schemas.microsoft.com/office/powerpoint/2010/main" val="1711621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386D00-D40A-11CB-05F7-BF99BF9C7B25}"/>
              </a:ext>
            </a:extLst>
          </p:cNvPr>
          <p:cNvSpPr>
            <a:spLocks noGrp="1"/>
          </p:cNvSpPr>
          <p:nvPr>
            <p:ph type="title"/>
          </p:nvPr>
        </p:nvSpPr>
        <p:spPr>
          <a:xfrm>
            <a:off x="1484310" y="418231"/>
            <a:ext cx="10018713" cy="1752599"/>
          </a:xfrm>
        </p:spPr>
        <p:txBody>
          <a:bodyPr>
            <a:normAutofit/>
          </a:bodyPr>
          <a:lstStyle/>
          <a:p>
            <a:r>
              <a:rPr lang="ja-JP" altLang="en-US" sz="3600" b="1" kern="100" dirty="0">
                <a:latin typeface="游明朝" panose="02020400000000000000" pitchFamily="18" charset="-128"/>
                <a:ea typeface="ＭＳ 明朝" panose="02020609040205080304" pitchFamily="17" charset="-128"/>
                <a:cs typeface="Times New Roman" panose="02020603050405020304" pitchFamily="18" charset="0"/>
              </a:rPr>
              <a:t>４　想定される裁判手続の種類とその特徴</a:t>
            </a:r>
            <a:endParaRPr kumimoji="1" lang="ja-JP" altLang="en-US" sz="3600" b="1" dirty="0"/>
          </a:p>
        </p:txBody>
      </p:sp>
      <p:sp>
        <p:nvSpPr>
          <p:cNvPr id="3" name="コンテンツ プレースホルダー 2">
            <a:extLst>
              <a:ext uri="{FF2B5EF4-FFF2-40B4-BE49-F238E27FC236}">
                <a16:creationId xmlns:a16="http://schemas.microsoft.com/office/drawing/2014/main" id="{90F442AF-04E0-A2E9-41D3-6BE517A272E6}"/>
              </a:ext>
            </a:extLst>
          </p:cNvPr>
          <p:cNvSpPr>
            <a:spLocks noGrp="1"/>
          </p:cNvSpPr>
          <p:nvPr>
            <p:ph idx="1"/>
          </p:nvPr>
        </p:nvSpPr>
        <p:spPr>
          <a:xfrm>
            <a:off x="1404703" y="2629989"/>
            <a:ext cx="10018713" cy="3692884"/>
          </a:xfrm>
        </p:spPr>
        <p:txBody>
          <a:bodyPr/>
          <a:lstStyle/>
          <a:p>
            <a:pPr marL="0" indent="0">
              <a:buNone/>
            </a:pPr>
            <a:endParaRPr kumimoji="1" lang="en-US" altLang="ja-JP" sz="1800" u="sng" dirty="0">
              <a:latin typeface="游明朝" panose="02020400000000000000" pitchFamily="18" charset="-128"/>
              <a:ea typeface="游明朝" panose="02020400000000000000" pitchFamily="18" charset="-128"/>
            </a:endParaRPr>
          </a:p>
          <a:p>
            <a:pPr marL="0" indent="0">
              <a:buNone/>
            </a:pPr>
            <a:r>
              <a:rPr kumimoji="1" lang="ja-JP" altLang="en-US" sz="1800" u="sng" dirty="0">
                <a:latin typeface="游明朝" panose="02020400000000000000" pitchFamily="18" charset="-128"/>
                <a:ea typeface="游明朝" panose="02020400000000000000" pitchFamily="18" charset="-128"/>
              </a:rPr>
              <a:t>◆訴訟物（審理の対象となっている権利・義務または法律関係）</a:t>
            </a:r>
            <a:endParaRPr kumimoji="1" lang="en-US" altLang="ja-JP" sz="1800" u="sng" dirty="0">
              <a:latin typeface="游明朝" panose="02020400000000000000" pitchFamily="18" charset="-128"/>
              <a:ea typeface="游明朝" panose="02020400000000000000" pitchFamily="18" charset="-128"/>
            </a:endParaRPr>
          </a:p>
          <a:p>
            <a:pPr marL="0" indent="0">
              <a:buNone/>
            </a:pPr>
            <a:r>
              <a:rPr kumimoji="1" lang="ja-JP" altLang="en-US" sz="1800" dirty="0">
                <a:latin typeface="游明朝" panose="02020400000000000000" pitchFamily="18" charset="-128"/>
                <a:ea typeface="游明朝" panose="02020400000000000000" pitchFamily="18" charset="-128"/>
              </a:rPr>
              <a:t>雇用契約上の権利を有する地位</a:t>
            </a:r>
            <a:endParaRPr kumimoji="1" lang="en-US" altLang="ja-JP" sz="1800" dirty="0">
              <a:latin typeface="游明朝" panose="02020400000000000000" pitchFamily="18" charset="-128"/>
              <a:ea typeface="游明朝" panose="02020400000000000000" pitchFamily="18" charset="-128"/>
            </a:endParaRPr>
          </a:p>
          <a:p>
            <a:pPr marL="0" indent="0">
              <a:buNone/>
            </a:pPr>
            <a:r>
              <a:rPr lang="ja-JP" altLang="en-US" sz="1800" u="sng" dirty="0">
                <a:latin typeface="游明朝" panose="02020400000000000000" pitchFamily="18" charset="-128"/>
                <a:ea typeface="游明朝" panose="02020400000000000000" pitchFamily="18" charset="-128"/>
              </a:rPr>
              <a:t>◆想定される裁判手続の種類とその特徴（労働者側の視点）</a:t>
            </a:r>
            <a:endParaRPr lang="en-US" altLang="ja-JP" sz="1800" u="sng" dirty="0">
              <a:latin typeface="游明朝" panose="02020400000000000000" pitchFamily="18" charset="-128"/>
              <a:ea typeface="游明朝" panose="02020400000000000000" pitchFamily="18" charset="-128"/>
            </a:endParaRPr>
          </a:p>
          <a:p>
            <a:pPr marL="0" indent="0">
              <a:buNone/>
            </a:pPr>
            <a:endParaRPr lang="en-US" altLang="ja-JP" sz="1800" u="sng" dirty="0">
              <a:latin typeface="游明朝" panose="02020400000000000000" pitchFamily="18" charset="-128"/>
              <a:ea typeface="游明朝" panose="02020400000000000000" pitchFamily="18" charset="-128"/>
            </a:endParaRPr>
          </a:p>
          <a:p>
            <a:pPr marL="0" indent="0">
              <a:buNone/>
            </a:pPr>
            <a:endParaRPr lang="en-US" altLang="ja-JP" sz="1800" u="sng" dirty="0">
              <a:latin typeface="游明朝" panose="02020400000000000000" pitchFamily="18" charset="-128"/>
              <a:ea typeface="游明朝" panose="02020400000000000000" pitchFamily="18" charset="-128"/>
            </a:endParaRPr>
          </a:p>
          <a:p>
            <a:pPr marL="0" indent="0">
              <a:buNone/>
            </a:pPr>
            <a:endParaRPr lang="en-US" altLang="ja-JP" sz="1800" u="sng" dirty="0">
              <a:latin typeface="游明朝" panose="02020400000000000000" pitchFamily="18" charset="-128"/>
              <a:ea typeface="游明朝" panose="02020400000000000000" pitchFamily="18" charset="-128"/>
            </a:endParaRPr>
          </a:p>
          <a:p>
            <a:pPr marL="0" indent="0">
              <a:buNone/>
            </a:pPr>
            <a:endParaRPr lang="en-US" altLang="ja-JP" sz="1800" u="sng" dirty="0">
              <a:latin typeface="游明朝" panose="02020400000000000000" pitchFamily="18" charset="-128"/>
              <a:ea typeface="游明朝" panose="02020400000000000000" pitchFamily="18" charset="-128"/>
            </a:endParaRPr>
          </a:p>
          <a:p>
            <a:pPr marL="0" indent="0">
              <a:buNone/>
            </a:pPr>
            <a:endParaRPr lang="en-US" altLang="ja-JP" sz="1800" u="sng" dirty="0">
              <a:latin typeface="游明朝" panose="02020400000000000000" pitchFamily="18" charset="-128"/>
              <a:ea typeface="游明朝" panose="02020400000000000000" pitchFamily="18" charset="-128"/>
            </a:endParaRPr>
          </a:p>
          <a:p>
            <a:pPr marL="0" indent="0">
              <a:buNone/>
            </a:pPr>
            <a:endParaRPr lang="en-US" altLang="ja-JP" sz="1800" u="sng" dirty="0">
              <a:latin typeface="游明朝" panose="02020400000000000000" pitchFamily="18" charset="-128"/>
              <a:ea typeface="游明朝" panose="02020400000000000000" pitchFamily="18" charset="-128"/>
            </a:endParaRPr>
          </a:p>
          <a:p>
            <a:pPr marL="0" indent="0">
              <a:buNone/>
            </a:pPr>
            <a:endParaRPr lang="en-US" altLang="ja-JP" sz="1800" u="sng" dirty="0">
              <a:latin typeface="游明朝" panose="02020400000000000000" pitchFamily="18" charset="-128"/>
              <a:ea typeface="游明朝" panose="02020400000000000000" pitchFamily="18" charset="-128"/>
            </a:endParaRPr>
          </a:p>
          <a:p>
            <a:pPr marL="0" indent="0">
              <a:buNone/>
            </a:pPr>
            <a:endParaRPr lang="en-US" altLang="ja-JP" sz="1800" u="sng" dirty="0">
              <a:latin typeface="游明朝" panose="02020400000000000000" pitchFamily="18" charset="-128"/>
              <a:ea typeface="游明朝" panose="02020400000000000000" pitchFamily="18" charset="-128"/>
            </a:endParaRPr>
          </a:p>
          <a:p>
            <a:pPr marL="0" indent="0">
              <a:buNone/>
            </a:pPr>
            <a:endParaRPr lang="en-US" altLang="ja-JP" sz="1800" u="sng" dirty="0">
              <a:latin typeface="游明朝" panose="02020400000000000000" pitchFamily="18" charset="-128"/>
              <a:ea typeface="游明朝" panose="02020400000000000000" pitchFamily="18" charset="-128"/>
            </a:endParaRPr>
          </a:p>
          <a:p>
            <a:pPr marL="0" indent="0">
              <a:buNone/>
            </a:pPr>
            <a:endParaRPr kumimoji="1" lang="en-US" altLang="ja-JP" sz="1800" dirty="0">
              <a:latin typeface="游明朝" panose="02020400000000000000" pitchFamily="18" charset="-128"/>
              <a:ea typeface="游明朝" panose="02020400000000000000" pitchFamily="18" charset="-128"/>
            </a:endParaRPr>
          </a:p>
          <a:p>
            <a:pPr marL="0" indent="0">
              <a:buNone/>
            </a:pPr>
            <a:endParaRPr kumimoji="1" lang="ja-JP" altLang="en-US" dirty="0"/>
          </a:p>
        </p:txBody>
      </p:sp>
      <p:sp>
        <p:nvSpPr>
          <p:cNvPr id="4" name="フッター プレースホルダー 3">
            <a:extLst>
              <a:ext uri="{FF2B5EF4-FFF2-40B4-BE49-F238E27FC236}">
                <a16:creationId xmlns:a16="http://schemas.microsoft.com/office/drawing/2014/main" id="{7A4E0D0A-4DBB-596A-46F7-6556E6820963}"/>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381E753F-F689-088E-397C-81EB0BF2B601}"/>
              </a:ext>
            </a:extLst>
          </p:cNvPr>
          <p:cNvSpPr>
            <a:spLocks noGrp="1"/>
          </p:cNvSpPr>
          <p:nvPr>
            <p:ph type="sldNum" sz="quarter" idx="12"/>
          </p:nvPr>
        </p:nvSpPr>
        <p:spPr/>
        <p:txBody>
          <a:bodyPr/>
          <a:lstStyle/>
          <a:p>
            <a:fld id="{127349F4-3937-48F9-BDC0-E10D76FFCCBE}" type="slidenum">
              <a:rPr kumimoji="1" lang="ja-JP" altLang="en-US" smtClean="0"/>
              <a:t>11</a:t>
            </a:fld>
            <a:endParaRPr kumimoji="1" lang="ja-JP" altLang="en-US"/>
          </a:p>
        </p:txBody>
      </p:sp>
      <p:graphicFrame>
        <p:nvGraphicFramePr>
          <p:cNvPr id="7" name="表 7">
            <a:extLst>
              <a:ext uri="{FF2B5EF4-FFF2-40B4-BE49-F238E27FC236}">
                <a16:creationId xmlns:a16="http://schemas.microsoft.com/office/drawing/2014/main" id="{712820A1-35A5-EA78-328A-FFE2AD493450}"/>
              </a:ext>
            </a:extLst>
          </p:cNvPr>
          <p:cNvGraphicFramePr>
            <a:graphicFrameLocks noGrp="1"/>
          </p:cNvGraphicFramePr>
          <p:nvPr>
            <p:extLst>
              <p:ext uri="{D42A27DB-BD31-4B8C-83A1-F6EECF244321}">
                <p14:modId xmlns:p14="http://schemas.microsoft.com/office/powerpoint/2010/main" val="2623675164"/>
              </p:ext>
            </p:extLst>
          </p:nvPr>
        </p:nvGraphicFramePr>
        <p:xfrm>
          <a:off x="1528456" y="3084642"/>
          <a:ext cx="8128000" cy="14782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32844645"/>
                    </a:ext>
                  </a:extLst>
                </a:gridCol>
                <a:gridCol w="2032000">
                  <a:extLst>
                    <a:ext uri="{9D8B030D-6E8A-4147-A177-3AD203B41FA5}">
                      <a16:colId xmlns:a16="http://schemas.microsoft.com/office/drawing/2014/main" val="1522267668"/>
                    </a:ext>
                  </a:extLst>
                </a:gridCol>
                <a:gridCol w="2032000">
                  <a:extLst>
                    <a:ext uri="{9D8B030D-6E8A-4147-A177-3AD203B41FA5}">
                      <a16:colId xmlns:a16="http://schemas.microsoft.com/office/drawing/2014/main" val="940831607"/>
                    </a:ext>
                  </a:extLst>
                </a:gridCol>
                <a:gridCol w="2032000">
                  <a:extLst>
                    <a:ext uri="{9D8B030D-6E8A-4147-A177-3AD203B41FA5}">
                      <a16:colId xmlns:a16="http://schemas.microsoft.com/office/drawing/2014/main" val="3881568292"/>
                    </a:ext>
                  </a:extLst>
                </a:gridCol>
              </a:tblGrid>
              <a:tr h="0">
                <a:tc>
                  <a:txBody>
                    <a:bodyPr/>
                    <a:lstStyle/>
                    <a:p>
                      <a:endParaRPr kumimoji="1" lang="ja-JP" altLang="en-US"/>
                    </a:p>
                  </a:txBody>
                  <a:tcPr/>
                </a:tc>
                <a:tc>
                  <a:txBody>
                    <a:bodyPr/>
                    <a:lstStyle/>
                    <a:p>
                      <a:pPr algn="ctr"/>
                      <a:r>
                        <a:rPr kumimoji="1" lang="ja-JP" altLang="en-US" dirty="0"/>
                        <a:t>早期解決</a:t>
                      </a:r>
                    </a:p>
                  </a:txBody>
                  <a:tcPr/>
                </a:tc>
                <a:tc>
                  <a:txBody>
                    <a:bodyPr/>
                    <a:lstStyle/>
                    <a:p>
                      <a:pPr algn="ctr"/>
                      <a:r>
                        <a:rPr kumimoji="1" lang="ja-JP" altLang="en-US" dirty="0"/>
                        <a:t>金銭解決</a:t>
                      </a:r>
                    </a:p>
                  </a:txBody>
                  <a:tcPr/>
                </a:tc>
                <a:tc>
                  <a:txBody>
                    <a:bodyPr/>
                    <a:lstStyle/>
                    <a:p>
                      <a:pPr algn="ctr"/>
                      <a:r>
                        <a:rPr kumimoji="1" lang="ja-JP" altLang="en-US" dirty="0"/>
                        <a:t>解雇無効</a:t>
                      </a:r>
                    </a:p>
                  </a:txBody>
                  <a:tcPr/>
                </a:tc>
                <a:extLst>
                  <a:ext uri="{0D108BD9-81ED-4DB2-BD59-A6C34878D82A}">
                    <a16:rowId xmlns:a16="http://schemas.microsoft.com/office/drawing/2014/main" val="2903449692"/>
                  </a:ext>
                </a:extLst>
              </a:tr>
              <a:tr h="370840">
                <a:tc>
                  <a:txBody>
                    <a:bodyPr/>
                    <a:lstStyle/>
                    <a:p>
                      <a:r>
                        <a:rPr kumimoji="1" lang="ja-JP" altLang="en-US" sz="1800" dirty="0">
                          <a:latin typeface="游明朝" panose="02020400000000000000" pitchFamily="18" charset="-128"/>
                          <a:ea typeface="游明朝" panose="02020400000000000000" pitchFamily="18" charset="-128"/>
                        </a:rPr>
                        <a:t>①労働審判手続</a:t>
                      </a:r>
                      <a:endParaRPr kumimoji="1" lang="ja-JP" altLang="en-US" dirty="0"/>
                    </a:p>
                  </a:txBody>
                  <a:tcPr/>
                </a:tc>
                <a:tc>
                  <a:txBody>
                    <a:bodyPr/>
                    <a:lstStyle/>
                    <a:p>
                      <a:pPr algn="ctr"/>
                      <a:r>
                        <a:rPr kumimoji="1" lang="ja-JP" altLang="en-US" dirty="0"/>
                        <a:t>◎</a:t>
                      </a:r>
                    </a:p>
                  </a:txBody>
                  <a:tcPr/>
                </a:tc>
                <a:tc>
                  <a:txBody>
                    <a:bodyPr/>
                    <a:lstStyle/>
                    <a:p>
                      <a:pPr algn="ctr"/>
                      <a:r>
                        <a:rPr kumimoji="1" lang="ja-JP" altLang="en-US" dirty="0"/>
                        <a:t>◎</a:t>
                      </a:r>
                    </a:p>
                  </a:txBody>
                  <a:tcPr/>
                </a:tc>
                <a:tc>
                  <a:txBody>
                    <a:bodyPr/>
                    <a:lstStyle/>
                    <a:p>
                      <a:pPr algn="ctr"/>
                      <a:r>
                        <a:rPr kumimoji="1" lang="en-US" altLang="ja-JP" dirty="0"/>
                        <a:t>×</a:t>
                      </a:r>
                      <a:endParaRPr kumimoji="1" lang="ja-JP" altLang="en-US" dirty="0"/>
                    </a:p>
                  </a:txBody>
                  <a:tcPr/>
                </a:tc>
                <a:extLst>
                  <a:ext uri="{0D108BD9-81ED-4DB2-BD59-A6C34878D82A}">
                    <a16:rowId xmlns:a16="http://schemas.microsoft.com/office/drawing/2014/main" val="908362019"/>
                  </a:ext>
                </a:extLst>
              </a:tr>
              <a:tr h="370840">
                <a:tc>
                  <a:txBody>
                    <a:bodyPr/>
                    <a:lstStyle/>
                    <a:p>
                      <a:r>
                        <a:rPr lang="ja-JP" altLang="en-US" sz="1800" dirty="0">
                          <a:latin typeface="游明朝" panose="02020400000000000000" pitchFamily="18" charset="-128"/>
                          <a:ea typeface="游明朝" panose="02020400000000000000" pitchFamily="18" charset="-128"/>
                        </a:rPr>
                        <a:t>➁仮処分手続</a:t>
                      </a:r>
                      <a:endParaRPr kumimoji="1" lang="ja-JP" altLang="en-US" dirty="0"/>
                    </a:p>
                  </a:txBody>
                  <a:tcPr/>
                </a:tc>
                <a:tc>
                  <a:txBody>
                    <a:bodyPr/>
                    <a:lstStyle/>
                    <a:p>
                      <a:pPr algn="ctr"/>
                      <a:r>
                        <a:rPr kumimoji="1" lang="ja-JP" altLang="en-US" dirty="0"/>
                        <a:t>〇</a:t>
                      </a:r>
                    </a:p>
                  </a:txBody>
                  <a:tcPr/>
                </a:tc>
                <a:tc>
                  <a:txBody>
                    <a:bodyPr/>
                    <a:lstStyle/>
                    <a:p>
                      <a:pPr algn="ctr"/>
                      <a:r>
                        <a:rPr kumimoji="1" lang="ja-JP" altLang="en-US" dirty="0"/>
                        <a:t>○</a:t>
                      </a:r>
                    </a:p>
                  </a:txBody>
                  <a:tcPr/>
                </a:tc>
                <a:tc>
                  <a:txBody>
                    <a:bodyPr/>
                    <a:lstStyle/>
                    <a:p>
                      <a:pPr algn="ctr"/>
                      <a:r>
                        <a:rPr kumimoji="1" lang="ja-JP" altLang="en-US" dirty="0"/>
                        <a:t>○</a:t>
                      </a:r>
                    </a:p>
                  </a:txBody>
                  <a:tcPr/>
                </a:tc>
                <a:extLst>
                  <a:ext uri="{0D108BD9-81ED-4DB2-BD59-A6C34878D82A}">
                    <a16:rowId xmlns:a16="http://schemas.microsoft.com/office/drawing/2014/main" val="2192218426"/>
                  </a:ext>
                </a:extLst>
              </a:tr>
              <a:tr h="370840">
                <a:tc>
                  <a:txBody>
                    <a:bodyPr/>
                    <a:lstStyle/>
                    <a:p>
                      <a:r>
                        <a:rPr lang="ja-JP" altLang="en-US" sz="1800" dirty="0">
                          <a:latin typeface="游明朝" panose="02020400000000000000" pitchFamily="18" charset="-128"/>
                          <a:ea typeface="游明朝" panose="02020400000000000000" pitchFamily="18" charset="-128"/>
                        </a:rPr>
                        <a:t>③民事訴訟手続</a:t>
                      </a:r>
                      <a:endParaRPr kumimoji="1" lang="ja-JP" altLang="en-US" dirty="0"/>
                    </a:p>
                  </a:txBody>
                  <a:tcPr/>
                </a:tc>
                <a:tc>
                  <a:txBody>
                    <a:bodyPr/>
                    <a:lstStyle/>
                    <a:p>
                      <a:pPr algn="ctr"/>
                      <a:r>
                        <a:rPr kumimoji="1" lang="en-US" altLang="ja-JP" dirty="0"/>
                        <a:t>×</a:t>
                      </a:r>
                      <a:endParaRPr kumimoji="1" lang="ja-JP" altLang="en-US" dirty="0"/>
                    </a:p>
                  </a:txBody>
                  <a:tcPr/>
                </a:tc>
                <a:tc>
                  <a:txBody>
                    <a:bodyPr/>
                    <a:lstStyle/>
                    <a:p>
                      <a:pPr algn="ctr"/>
                      <a:r>
                        <a:rPr kumimoji="1" lang="ja-JP" altLang="en-US" dirty="0"/>
                        <a:t>○</a:t>
                      </a:r>
                    </a:p>
                  </a:txBody>
                  <a:tcPr/>
                </a:tc>
                <a:tc>
                  <a:txBody>
                    <a:bodyPr/>
                    <a:lstStyle/>
                    <a:p>
                      <a:pPr algn="ctr"/>
                      <a:r>
                        <a:rPr kumimoji="1" lang="ja-JP" altLang="en-US" dirty="0"/>
                        <a:t>◎</a:t>
                      </a:r>
                    </a:p>
                  </a:txBody>
                  <a:tcPr/>
                </a:tc>
                <a:extLst>
                  <a:ext uri="{0D108BD9-81ED-4DB2-BD59-A6C34878D82A}">
                    <a16:rowId xmlns:a16="http://schemas.microsoft.com/office/drawing/2014/main" val="3456746576"/>
                  </a:ext>
                </a:extLst>
              </a:tr>
            </a:tbl>
          </a:graphicData>
        </a:graphic>
      </p:graphicFrame>
    </p:spTree>
    <p:extLst>
      <p:ext uri="{BB962C8B-B14F-4D97-AF65-F5344CB8AC3E}">
        <p14:creationId xmlns:p14="http://schemas.microsoft.com/office/powerpoint/2010/main" val="1168379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1168783" y="685800"/>
            <a:ext cx="10334242"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５　</a:t>
            </a:r>
            <a:r>
              <a:rPr lang="ja-JP" altLang="en-US" sz="4000" b="1" kern="100" dirty="0">
                <a:effectLst/>
                <a:latin typeface="Century" panose="02040604050505020304" pitchFamily="18" charset="0"/>
                <a:ea typeface="游明朝" panose="02020400000000000000" pitchFamily="18" charset="-128"/>
                <a:cs typeface="Times New Roman" panose="02020603050405020304" pitchFamily="18" charset="0"/>
              </a:rPr>
              <a:t>メンタル疾患社員に関する</a:t>
            </a:r>
            <a:br>
              <a:rPr lang="en-US" altLang="ja-JP" sz="4000" b="1" kern="100" dirty="0">
                <a:effectLst/>
                <a:latin typeface="Century" panose="02040604050505020304" pitchFamily="18" charset="0"/>
                <a:ea typeface="游明朝" panose="02020400000000000000" pitchFamily="18" charset="-128"/>
                <a:cs typeface="Times New Roman" panose="02020603050405020304" pitchFamily="18" charset="0"/>
              </a:rPr>
            </a:br>
            <a:r>
              <a:rPr lang="ja-JP" altLang="en-US" sz="4000" b="1" kern="100" dirty="0">
                <a:latin typeface="Century" panose="02040604050505020304" pitchFamily="18" charset="0"/>
                <a:ea typeface="游明朝" panose="02020400000000000000" pitchFamily="18" charset="-128"/>
                <a:cs typeface="Times New Roman" panose="02020603050405020304" pitchFamily="18" charset="0"/>
              </a:rPr>
              <a:t>主要２事件の主張責任・立証責任</a:t>
            </a:r>
            <a:br>
              <a:rPr lang="en-US" altLang="ja-JP"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326547" y="1562100"/>
            <a:ext cx="10018713" cy="3106153"/>
          </a:xfrm>
        </p:spPr>
        <p:txBody>
          <a:bodyPr/>
          <a:lstStyle/>
          <a:p>
            <a:pPr marL="0" indent="0">
              <a:buNone/>
            </a:pPr>
            <a:r>
              <a:rPr kumimoji="1" lang="ja-JP" altLang="en-US" sz="1800" b="1" dirty="0"/>
              <a:t>①普通解雇の効力を争う地位確認請求事件：</a:t>
            </a:r>
            <a:r>
              <a:rPr kumimoji="1" lang="ja-JP" altLang="en-US" sz="1800" b="1" dirty="0">
                <a:solidFill>
                  <a:srgbClr val="FF0000"/>
                </a:solidFill>
              </a:rPr>
              <a:t>別紙１</a:t>
            </a:r>
            <a:endParaRPr kumimoji="1" lang="en-US" altLang="ja-JP" sz="1800" b="1" dirty="0">
              <a:solidFill>
                <a:srgbClr val="FF0000"/>
              </a:solidFill>
            </a:endParaRPr>
          </a:p>
          <a:p>
            <a:pPr marL="0" indent="0">
              <a:buNone/>
            </a:pPr>
            <a:endParaRPr kumimoji="1" lang="en-US" altLang="ja-JP" sz="1800" b="1" dirty="0"/>
          </a:p>
          <a:p>
            <a:pPr marL="0" indent="0">
              <a:buNone/>
            </a:pPr>
            <a:r>
              <a:rPr lang="ja-JP" altLang="en-US" sz="1800" b="1" dirty="0"/>
              <a:t>➁休職期間満了による自動退職の効力を争う地位確認請求事件：</a:t>
            </a:r>
            <a:r>
              <a:rPr lang="ja-JP" altLang="en-US" sz="1800" b="1" dirty="0">
                <a:solidFill>
                  <a:srgbClr val="FF0000"/>
                </a:solidFill>
              </a:rPr>
              <a:t>別紙２</a:t>
            </a:r>
            <a:endParaRPr lang="en-US" altLang="ja-JP" sz="1800" b="1" dirty="0">
              <a:solidFill>
                <a:srgbClr val="FF0000"/>
              </a:solidFill>
            </a:endParaRPr>
          </a:p>
          <a:p>
            <a:pPr marL="0" indent="0">
              <a:buNone/>
            </a:pPr>
            <a:endParaRPr kumimoji="1" lang="en-US" altLang="ja-JP" b="1" dirty="0">
              <a:solidFill>
                <a:srgbClr val="FF0000"/>
              </a:solidFill>
            </a:endParaRPr>
          </a:p>
          <a:p>
            <a:pPr marL="0" indent="0">
              <a:buNone/>
            </a:pPr>
            <a:endParaRPr kumimoji="1" lang="ja-JP" altLang="en-US" sz="1800" dirty="0"/>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12</a:t>
            </a:fld>
            <a:endParaRPr kumimoji="1" lang="ja-JP" altLang="en-US"/>
          </a:p>
        </p:txBody>
      </p:sp>
    </p:spTree>
    <p:extLst>
      <p:ext uri="{BB962C8B-B14F-4D97-AF65-F5344CB8AC3E}">
        <p14:creationId xmlns:p14="http://schemas.microsoft.com/office/powerpoint/2010/main" val="2616227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9EC5AE-751E-7A63-3B0A-DD696C1207AF}"/>
              </a:ext>
            </a:extLst>
          </p:cNvPr>
          <p:cNvSpPr>
            <a:spLocks noGrp="1"/>
          </p:cNvSpPr>
          <p:nvPr>
            <p:ph type="title"/>
          </p:nvPr>
        </p:nvSpPr>
        <p:spPr>
          <a:xfrm>
            <a:off x="1484310" y="174625"/>
            <a:ext cx="10018713" cy="1752599"/>
          </a:xfrm>
        </p:spPr>
        <p:txBody>
          <a:bodyPr>
            <a:normAutofit/>
          </a:bodyPr>
          <a:lstStyle/>
          <a:p>
            <a:r>
              <a:rPr lang="en-US" altLang="ja-JP" sz="3600" dirty="0"/>
              <a:t>【</a:t>
            </a:r>
            <a:r>
              <a:rPr lang="ja-JP" altLang="en-US" sz="3600" dirty="0"/>
              <a:t>補足</a:t>
            </a:r>
            <a:r>
              <a:rPr lang="en-US" altLang="ja-JP" sz="3600" dirty="0"/>
              <a:t>】</a:t>
            </a:r>
            <a:r>
              <a:rPr lang="ja-JP" altLang="en-US" sz="3600" dirty="0"/>
              <a:t>「解雇権濫用の評価根拠事実」</a:t>
            </a:r>
            <a:br>
              <a:rPr lang="en-US" altLang="ja-JP" sz="3600" dirty="0"/>
            </a:br>
            <a:r>
              <a:rPr lang="ja-JP" altLang="en-US" sz="2400" dirty="0"/>
              <a:t>（裁判実務における位置付け）</a:t>
            </a:r>
            <a:endParaRPr kumimoji="1" lang="ja-JP" altLang="en-US" sz="2400" dirty="0"/>
          </a:p>
        </p:txBody>
      </p:sp>
      <p:sp>
        <p:nvSpPr>
          <p:cNvPr id="3" name="コンテンツ プレースホルダー 2">
            <a:extLst>
              <a:ext uri="{FF2B5EF4-FFF2-40B4-BE49-F238E27FC236}">
                <a16:creationId xmlns:a16="http://schemas.microsoft.com/office/drawing/2014/main" id="{0E869887-2F35-6785-EAFD-D0B683CB5955}"/>
              </a:ext>
            </a:extLst>
          </p:cNvPr>
          <p:cNvSpPr>
            <a:spLocks noGrp="1"/>
          </p:cNvSpPr>
          <p:nvPr>
            <p:ph idx="1"/>
          </p:nvPr>
        </p:nvSpPr>
        <p:spPr>
          <a:xfrm>
            <a:off x="1484310" y="1576590"/>
            <a:ext cx="10018713" cy="4494201"/>
          </a:xfrm>
        </p:spPr>
        <p:txBody>
          <a:bodyPr>
            <a:normAutofit/>
          </a:bodyPr>
          <a:lstStyle/>
          <a:p>
            <a:pPr marL="0" indent="0">
              <a:buNone/>
            </a:pPr>
            <a:r>
              <a:rPr kumimoji="1" lang="ja-JP" altLang="en-US" sz="1800" b="1" u="sng" dirty="0">
                <a:latin typeface="游明朝" panose="02020400000000000000" pitchFamily="18" charset="-128"/>
                <a:ea typeface="游明朝" panose="02020400000000000000" pitchFamily="18" charset="-128"/>
              </a:rPr>
              <a:t>理屈</a:t>
            </a:r>
            <a:endParaRPr kumimoji="1" lang="en-US" altLang="ja-JP" sz="1800" b="1" u="sng" dirty="0">
              <a:latin typeface="游明朝" panose="02020400000000000000" pitchFamily="18" charset="-128"/>
              <a:ea typeface="游明朝" panose="02020400000000000000" pitchFamily="18" charset="-128"/>
            </a:endParaRPr>
          </a:p>
          <a:p>
            <a:pPr marL="0" indent="0">
              <a:buNone/>
            </a:pPr>
            <a:r>
              <a:rPr kumimoji="1" lang="ja-JP" altLang="en-US" sz="1800" dirty="0">
                <a:latin typeface="游明朝" panose="02020400000000000000" pitchFamily="18" charset="-128"/>
                <a:ea typeface="游明朝" panose="02020400000000000000" pitchFamily="18" charset="-128"/>
              </a:rPr>
              <a:t>普通解雇事案における再抗弁事由であり、原告（労働者側）において、主張責任・立証責任を負っている</a:t>
            </a:r>
            <a:endParaRPr kumimoji="1" lang="en-US" altLang="ja-JP" sz="1800" dirty="0">
              <a:latin typeface="游明朝" panose="02020400000000000000" pitchFamily="18" charset="-128"/>
              <a:ea typeface="游明朝" panose="02020400000000000000" pitchFamily="18" charset="-128"/>
            </a:endParaRPr>
          </a:p>
          <a:p>
            <a:pPr marL="0" indent="0">
              <a:buNone/>
            </a:pPr>
            <a:r>
              <a:rPr kumimoji="1" lang="ja-JP" altLang="en-US" sz="1800" b="1" u="sng" dirty="0">
                <a:solidFill>
                  <a:srgbClr val="FF0000"/>
                </a:solidFill>
                <a:latin typeface="游明朝" panose="02020400000000000000" pitchFamily="18" charset="-128"/>
                <a:ea typeface="游明朝" panose="02020400000000000000" pitchFamily="18" charset="-128"/>
              </a:rPr>
              <a:t>裁判実務における位置付け</a:t>
            </a:r>
            <a:endParaRPr kumimoji="1" lang="en-US" altLang="ja-JP" sz="1800" b="1" u="sng" dirty="0">
              <a:solidFill>
                <a:srgbClr val="FF0000"/>
              </a:solidFill>
              <a:latin typeface="游明朝" panose="02020400000000000000" pitchFamily="18" charset="-128"/>
              <a:ea typeface="游明朝" panose="02020400000000000000" pitchFamily="18" charset="-128"/>
            </a:endParaRPr>
          </a:p>
          <a:p>
            <a:pPr marL="0" indent="0">
              <a:buNone/>
            </a:pPr>
            <a:r>
              <a:rPr kumimoji="1" lang="ja-JP" altLang="en-US" sz="1800" dirty="0">
                <a:latin typeface="游明朝" panose="02020400000000000000" pitchFamily="18" charset="-128"/>
                <a:ea typeface="游明朝" panose="02020400000000000000" pitchFamily="18" charset="-128"/>
              </a:rPr>
              <a:t>「解雇権濫用法理の実質は、解雇を容易に認めないという法理である</a:t>
            </a:r>
            <a:r>
              <a:rPr kumimoji="1" lang="en-US" altLang="ja-JP" sz="1800" dirty="0">
                <a:latin typeface="游明朝" panose="02020400000000000000" pitchFamily="18" charset="-128"/>
                <a:ea typeface="游明朝" panose="02020400000000000000" pitchFamily="18" charset="-128"/>
              </a:rPr>
              <a:t>…</a:t>
            </a:r>
            <a:r>
              <a:rPr kumimoji="1" lang="ja-JP" altLang="en-US" sz="1800" dirty="0">
                <a:latin typeface="游明朝" panose="02020400000000000000" pitchFamily="18" charset="-128"/>
                <a:ea typeface="游明朝" panose="02020400000000000000" pitchFamily="18" charset="-128"/>
              </a:rPr>
              <a:t>したがって、</a:t>
            </a:r>
            <a:r>
              <a:rPr kumimoji="1" lang="ja-JP" altLang="en-US" sz="1800" dirty="0">
                <a:solidFill>
                  <a:srgbClr val="FF0000"/>
                </a:solidFill>
                <a:latin typeface="游明朝" panose="02020400000000000000" pitchFamily="18" charset="-128"/>
                <a:ea typeface="游明朝" panose="02020400000000000000" pitchFamily="18" charset="-128"/>
              </a:rPr>
              <a:t>裁判実務では、労働者から何ら落ち度なく勤務してきた等の概括的主張があれば、権利濫用の評価根拠としての具体的事実の主張がされたものとし、使用者において、再々抗弁としての権利濫用の評価障害事実（解雇理由となる具体的事実）の主張立証をする責任が生ずる</a:t>
            </a:r>
            <a:r>
              <a:rPr kumimoji="1" lang="ja-JP" altLang="en-US" sz="1800" dirty="0">
                <a:latin typeface="游明朝" panose="02020400000000000000" pitchFamily="18" charset="-128"/>
                <a:ea typeface="游明朝" panose="02020400000000000000" pitchFamily="18" charset="-128"/>
              </a:rPr>
              <a:t>とするのが一般的である」（</a:t>
            </a:r>
            <a:r>
              <a:rPr kumimoji="1" lang="en-US" altLang="ja-JP" sz="1800" dirty="0">
                <a:latin typeface="游明朝" panose="02020400000000000000" pitchFamily="18" charset="-128"/>
                <a:ea typeface="游明朝" panose="02020400000000000000" pitchFamily="18" charset="-128"/>
              </a:rPr>
              <a:t>『</a:t>
            </a:r>
            <a:r>
              <a:rPr kumimoji="1" lang="ja-JP" altLang="en-US" sz="1800" dirty="0">
                <a:latin typeface="游明朝" panose="02020400000000000000" pitchFamily="18" charset="-128"/>
                <a:ea typeface="游明朝" panose="02020400000000000000" pitchFamily="18" charset="-128"/>
              </a:rPr>
              <a:t>類型別 労働関係訴訟の実務</a:t>
            </a:r>
            <a:r>
              <a:rPr kumimoji="1" lang="en-US" altLang="ja-JP" sz="1800" dirty="0">
                <a:latin typeface="游明朝" panose="02020400000000000000" pitchFamily="18" charset="-128"/>
                <a:ea typeface="游明朝" panose="02020400000000000000" pitchFamily="18" charset="-128"/>
              </a:rPr>
              <a:t>』</a:t>
            </a:r>
            <a:r>
              <a:rPr kumimoji="1" lang="ja-JP" altLang="en-US" sz="1800" dirty="0">
                <a:latin typeface="游明朝" panose="02020400000000000000" pitchFamily="18" charset="-128"/>
                <a:ea typeface="游明朝" panose="02020400000000000000" pitchFamily="18" charset="-128"/>
              </a:rPr>
              <a:t>青林書院、</a:t>
            </a:r>
            <a:r>
              <a:rPr kumimoji="1" lang="en-US" altLang="ja-JP" sz="1800" dirty="0">
                <a:latin typeface="游明朝" panose="02020400000000000000" pitchFamily="18" charset="-128"/>
                <a:ea typeface="游明朝" panose="02020400000000000000" pitchFamily="18" charset="-128"/>
              </a:rPr>
              <a:t>2017</a:t>
            </a:r>
            <a:r>
              <a:rPr kumimoji="1" lang="ja-JP" altLang="en-US" sz="1800" dirty="0">
                <a:latin typeface="游明朝" panose="02020400000000000000" pitchFamily="18" charset="-128"/>
                <a:ea typeface="游明朝" panose="02020400000000000000" pitchFamily="18" charset="-128"/>
              </a:rPr>
              <a:t>年）</a:t>
            </a:r>
            <a:endParaRPr kumimoji="1" lang="en-US" altLang="ja-JP" sz="1800" dirty="0">
              <a:latin typeface="游明朝" panose="02020400000000000000" pitchFamily="18" charset="-128"/>
              <a:ea typeface="游明朝" panose="02020400000000000000" pitchFamily="18" charset="-128"/>
            </a:endParaRPr>
          </a:p>
          <a:p>
            <a:pPr marL="0" indent="0">
              <a:buNone/>
            </a:pPr>
            <a:endParaRPr lang="en-US" altLang="ja-JP" sz="1800" dirty="0">
              <a:latin typeface="游明朝" panose="02020400000000000000" pitchFamily="18" charset="-128"/>
              <a:ea typeface="游明朝" panose="02020400000000000000" pitchFamily="18" charset="-128"/>
            </a:endParaRPr>
          </a:p>
          <a:p>
            <a:pPr marL="0" indent="0">
              <a:buNone/>
            </a:pPr>
            <a:r>
              <a:rPr lang="ja-JP" altLang="en-US" sz="1800" b="1" dirty="0">
                <a:latin typeface="游明朝" panose="02020400000000000000" pitchFamily="18" charset="-128"/>
                <a:ea typeface="游明朝" panose="02020400000000000000" pitchFamily="18" charset="-128"/>
              </a:rPr>
              <a:t>＊中小企業経営者によくある勘違い</a:t>
            </a:r>
            <a:endParaRPr lang="en-US" altLang="ja-JP" sz="1800" b="1" dirty="0">
              <a:latin typeface="游明朝" panose="02020400000000000000" pitchFamily="18" charset="-128"/>
              <a:ea typeface="游明朝" panose="02020400000000000000" pitchFamily="18" charset="-128"/>
            </a:endParaRPr>
          </a:p>
          <a:p>
            <a:pPr marL="0" indent="0">
              <a:buNone/>
            </a:pPr>
            <a:r>
              <a:rPr lang="ja-JP" altLang="en-US" sz="1800" b="1" dirty="0">
                <a:latin typeface="游明朝" panose="02020400000000000000" pitchFamily="18" charset="-128"/>
                <a:ea typeface="游明朝" panose="02020400000000000000" pitchFamily="18" charset="-128"/>
              </a:rPr>
              <a:t>⇒就業規則に規定する解雇事由に該当すれば、解雇は有効である（そうでなければ、何のために解雇事由を定めたか分からない！）</a:t>
            </a:r>
            <a:endParaRPr kumimoji="1" lang="ja-JP" altLang="en-US" sz="1800" dirty="0">
              <a:latin typeface="游明朝" panose="02020400000000000000" pitchFamily="18" charset="-128"/>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98F49ABC-B978-9798-EF6C-86E37B3B8AA4}"/>
              </a:ext>
            </a:extLst>
          </p:cNvPr>
          <p:cNvSpPr>
            <a:spLocks noGrp="1"/>
          </p:cNvSpPr>
          <p:nvPr>
            <p:ph type="ftr" sz="quarter" idx="11"/>
          </p:nvPr>
        </p:nvSpPr>
        <p:spPr>
          <a:xfrm>
            <a:off x="2553911" y="6070791"/>
            <a:ext cx="7084177" cy="365125"/>
          </a:xfrm>
        </p:spPr>
        <p:txBody>
          <a:bodyPr/>
          <a:lstStyle/>
          <a:p>
            <a:r>
              <a:rPr kumimoji="1" lang="en-US" altLang="zh-TW" dirty="0"/>
              <a:t>©</a:t>
            </a:r>
            <a:r>
              <a:rPr kumimoji="1" lang="zh-TW" altLang="en-US" dirty="0"/>
              <a:t>弁護士樋口治朗</a:t>
            </a:r>
            <a:endParaRPr kumimoji="1" lang="ja-JP" altLang="en-US" dirty="0"/>
          </a:p>
        </p:txBody>
      </p:sp>
      <p:sp>
        <p:nvSpPr>
          <p:cNvPr id="5" name="スライド番号プレースホルダー 4">
            <a:extLst>
              <a:ext uri="{FF2B5EF4-FFF2-40B4-BE49-F238E27FC236}">
                <a16:creationId xmlns:a16="http://schemas.microsoft.com/office/drawing/2014/main" id="{CC9CF643-4C3D-67AE-3A16-41101FD27EB5}"/>
              </a:ext>
            </a:extLst>
          </p:cNvPr>
          <p:cNvSpPr>
            <a:spLocks noGrp="1"/>
          </p:cNvSpPr>
          <p:nvPr>
            <p:ph type="sldNum" sz="quarter" idx="12"/>
          </p:nvPr>
        </p:nvSpPr>
        <p:spPr/>
        <p:txBody>
          <a:bodyPr/>
          <a:lstStyle/>
          <a:p>
            <a:fld id="{127349F4-3937-48F9-BDC0-E10D76FFCCBE}" type="slidenum">
              <a:rPr kumimoji="1" lang="ja-JP" altLang="en-US" smtClean="0"/>
              <a:t>13</a:t>
            </a:fld>
            <a:endParaRPr kumimoji="1" lang="ja-JP" altLang="en-US"/>
          </a:p>
        </p:txBody>
      </p:sp>
    </p:spTree>
    <p:extLst>
      <p:ext uri="{BB962C8B-B14F-4D97-AF65-F5344CB8AC3E}">
        <p14:creationId xmlns:p14="http://schemas.microsoft.com/office/powerpoint/2010/main" val="192724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1168783" y="685800"/>
            <a:ext cx="10334242"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５　</a:t>
            </a:r>
            <a:r>
              <a:rPr lang="ja-JP" altLang="en-US" sz="4000" b="1" kern="100" dirty="0">
                <a:effectLst/>
                <a:latin typeface="Century" panose="02040604050505020304" pitchFamily="18" charset="0"/>
                <a:ea typeface="游明朝" panose="02020400000000000000" pitchFamily="18" charset="-128"/>
                <a:cs typeface="Times New Roman" panose="02020603050405020304" pitchFamily="18" charset="0"/>
              </a:rPr>
              <a:t>メンタル疾患社員に関する</a:t>
            </a:r>
            <a:br>
              <a:rPr lang="en-US" altLang="ja-JP" sz="4000" b="1" kern="100" dirty="0">
                <a:effectLst/>
                <a:latin typeface="Century" panose="02040604050505020304" pitchFamily="18" charset="0"/>
                <a:ea typeface="游明朝" panose="02020400000000000000" pitchFamily="18" charset="-128"/>
                <a:cs typeface="Times New Roman" panose="02020603050405020304" pitchFamily="18" charset="0"/>
              </a:rPr>
            </a:br>
            <a:r>
              <a:rPr lang="ja-JP" altLang="en-US" sz="4000" b="1" kern="100" dirty="0">
                <a:latin typeface="Century" panose="02040604050505020304" pitchFamily="18" charset="0"/>
                <a:ea typeface="游明朝" panose="02020400000000000000" pitchFamily="18" charset="-128"/>
                <a:cs typeface="Times New Roman" panose="02020603050405020304" pitchFamily="18" charset="0"/>
              </a:rPr>
              <a:t>主要２事件の主張責任・立証責任</a:t>
            </a:r>
            <a:br>
              <a:rPr lang="en-US" altLang="ja-JP"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402174" y="2138183"/>
            <a:ext cx="10018713" cy="3106153"/>
          </a:xfrm>
        </p:spPr>
        <p:txBody>
          <a:bodyPr>
            <a:normAutofit fontScale="92500" lnSpcReduction="10000"/>
          </a:bodyPr>
          <a:lstStyle/>
          <a:p>
            <a:pPr marL="0" indent="0">
              <a:buNone/>
            </a:pPr>
            <a:r>
              <a:rPr kumimoji="1" lang="ja-JP" altLang="en-US" sz="1800" b="1" dirty="0"/>
              <a:t>①普通解雇の効力を争う地位確認請求事件：</a:t>
            </a:r>
            <a:r>
              <a:rPr kumimoji="1" lang="ja-JP" altLang="en-US" sz="1800" b="1" dirty="0">
                <a:solidFill>
                  <a:srgbClr val="FF0000"/>
                </a:solidFill>
              </a:rPr>
              <a:t>別紙１</a:t>
            </a:r>
            <a:endParaRPr kumimoji="1" lang="en-US" altLang="ja-JP" sz="1800" b="1" dirty="0">
              <a:solidFill>
                <a:srgbClr val="FF0000"/>
              </a:solidFill>
            </a:endParaRPr>
          </a:p>
          <a:p>
            <a:pPr marL="0" indent="0">
              <a:buNone/>
            </a:pPr>
            <a:r>
              <a:rPr kumimoji="1" lang="ja-JP" altLang="en-US" sz="1800" dirty="0">
                <a:solidFill>
                  <a:srgbClr val="FF0000"/>
                </a:solidFill>
              </a:rPr>
              <a:t>⇒実質、使用者側が負担するため、勝訴へのハードルが高い</a:t>
            </a:r>
            <a:endParaRPr kumimoji="1" lang="en-US" altLang="ja-JP" sz="1800" dirty="0">
              <a:solidFill>
                <a:srgbClr val="FF0000"/>
              </a:solidFill>
            </a:endParaRPr>
          </a:p>
          <a:p>
            <a:pPr marL="0" indent="0">
              <a:buNone/>
            </a:pPr>
            <a:endParaRPr kumimoji="1" lang="en-US" altLang="ja-JP" sz="1800" b="1" dirty="0"/>
          </a:p>
          <a:p>
            <a:pPr marL="0" indent="0">
              <a:buNone/>
            </a:pPr>
            <a:r>
              <a:rPr lang="ja-JP" altLang="en-US" sz="1800" b="1" dirty="0"/>
              <a:t>➁休職期間満了による自動退職の効力を争う地位確認請求事件：</a:t>
            </a:r>
            <a:r>
              <a:rPr lang="ja-JP" altLang="en-US" sz="1800" b="1" dirty="0">
                <a:solidFill>
                  <a:srgbClr val="FF0000"/>
                </a:solidFill>
              </a:rPr>
              <a:t>別紙２</a:t>
            </a:r>
            <a:endParaRPr lang="en-US" altLang="ja-JP" sz="1800" b="1" dirty="0">
              <a:solidFill>
                <a:srgbClr val="FF0000"/>
              </a:solidFill>
            </a:endParaRPr>
          </a:p>
          <a:p>
            <a:pPr marL="0" indent="0">
              <a:buNone/>
            </a:pPr>
            <a:r>
              <a:rPr kumimoji="1" lang="ja-JP" altLang="en-US" sz="1800" dirty="0">
                <a:solidFill>
                  <a:srgbClr val="FF0000"/>
                </a:solidFill>
              </a:rPr>
              <a:t>⇒立証負担を労働者側が負担するため、①に比して勝訴へのハードルは低い</a:t>
            </a:r>
            <a:endParaRPr kumimoji="1" lang="en-US" altLang="ja-JP" dirty="0">
              <a:solidFill>
                <a:srgbClr val="FF0000"/>
              </a:solidFill>
            </a:endParaRPr>
          </a:p>
          <a:p>
            <a:pPr marL="0" indent="0">
              <a:buNone/>
            </a:pPr>
            <a:r>
              <a:rPr lang="ja-JP" altLang="en-US" sz="1800" u="sng" kern="100" dirty="0">
                <a:latin typeface="Century" panose="02040604050505020304" pitchFamily="18" charset="0"/>
                <a:ea typeface="游明朝" panose="02020400000000000000" pitchFamily="18" charset="-128"/>
                <a:cs typeface="Times New Roman" panose="02020603050405020304" pitchFamily="18" charset="0"/>
              </a:rPr>
              <a:t>ただし、スライド</a:t>
            </a:r>
            <a:r>
              <a:rPr lang="en-US" altLang="ja-JP" sz="1800" u="sng" kern="100" dirty="0">
                <a:latin typeface="Century" panose="02040604050505020304" pitchFamily="18" charset="0"/>
                <a:ea typeface="游明朝" panose="02020400000000000000" pitchFamily="18" charset="-128"/>
                <a:cs typeface="Times New Roman" panose="02020603050405020304" pitchFamily="18" charset="0"/>
              </a:rPr>
              <a:t>6</a:t>
            </a:r>
            <a:r>
              <a:rPr lang="ja-JP" altLang="en-US" sz="1800" u="sng" kern="100" dirty="0">
                <a:latin typeface="Century" panose="02040604050505020304" pitchFamily="18" charset="0"/>
                <a:ea typeface="游明朝" panose="02020400000000000000" pitchFamily="18" charset="-128"/>
                <a:cs typeface="Times New Roman" panose="02020603050405020304" pitchFamily="18" charset="0"/>
              </a:rPr>
              <a:t>「留意点を踏まえた、メンタルヘルス疾患社員対応の難しさ」ー２参照</a:t>
            </a:r>
            <a:endParaRPr lang="en-US" altLang="ja-JP" sz="1800" u="sng"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endParaRPr lang="en-US" altLang="ja-JP" sz="2800" dirty="0">
              <a:solidFill>
                <a:srgbClr val="FF0000"/>
              </a:solidFill>
            </a:endParaRPr>
          </a:p>
          <a:p>
            <a:pPr marL="0" indent="0">
              <a:buNone/>
            </a:pPr>
            <a:r>
              <a:rPr lang="en-US" altLang="ja-JP" sz="1900" dirty="0">
                <a:solidFill>
                  <a:srgbClr val="FF0000"/>
                </a:solidFill>
              </a:rPr>
              <a:t>【</a:t>
            </a:r>
            <a:r>
              <a:rPr lang="ja-JP" altLang="en-US" sz="1900" dirty="0">
                <a:solidFill>
                  <a:srgbClr val="FF0000"/>
                </a:solidFill>
              </a:rPr>
              <a:t>補足</a:t>
            </a:r>
            <a:r>
              <a:rPr lang="en-US" altLang="ja-JP" sz="1900" dirty="0">
                <a:solidFill>
                  <a:srgbClr val="FF0000"/>
                </a:solidFill>
              </a:rPr>
              <a:t>】</a:t>
            </a:r>
            <a:r>
              <a:rPr lang="ja-JP" altLang="en-US" sz="1900" dirty="0">
                <a:solidFill>
                  <a:srgbClr val="FF0000"/>
                </a:solidFill>
              </a:rPr>
              <a:t>使用者にかかる大きな敗訴リスク　⇒　</a:t>
            </a:r>
            <a:r>
              <a:rPr kumimoji="1" lang="ja-JP" altLang="en-US" sz="1900" dirty="0">
                <a:solidFill>
                  <a:srgbClr val="FF0000"/>
                </a:solidFill>
              </a:rPr>
              <a:t>バックペイ（</a:t>
            </a:r>
            <a:r>
              <a:rPr lang="en-US" altLang="ja-JP" sz="1900" dirty="0">
                <a:solidFill>
                  <a:srgbClr val="FF0000"/>
                </a:solidFill>
              </a:rPr>
              <a:t>back pay</a:t>
            </a:r>
            <a:r>
              <a:rPr kumimoji="1" lang="ja-JP" altLang="en-US" sz="1900" dirty="0">
                <a:solidFill>
                  <a:srgbClr val="FF0000"/>
                </a:solidFill>
              </a:rPr>
              <a:t>）</a:t>
            </a:r>
            <a:endParaRPr kumimoji="1" lang="en-US" altLang="ja-JP" sz="1900" dirty="0">
              <a:solidFill>
                <a:srgbClr val="FF0000"/>
              </a:solidFill>
            </a:endParaRPr>
          </a:p>
          <a:p>
            <a:pPr marL="0" indent="0">
              <a:buNone/>
            </a:pPr>
            <a:endParaRPr kumimoji="1" lang="ja-JP" altLang="en-US" sz="1800" dirty="0"/>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14</a:t>
            </a:fld>
            <a:endParaRPr kumimoji="1" lang="ja-JP" altLang="en-US"/>
          </a:p>
        </p:txBody>
      </p:sp>
    </p:spTree>
    <p:extLst>
      <p:ext uri="{BB962C8B-B14F-4D97-AF65-F5344CB8AC3E}">
        <p14:creationId xmlns:p14="http://schemas.microsoft.com/office/powerpoint/2010/main" val="27365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900650" y="625744"/>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復職に関する重要論点と、関連する裁判例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484310" y="1491916"/>
            <a:ext cx="10018713" cy="4447101"/>
          </a:xfrm>
        </p:spPr>
        <p:txBody>
          <a:bodyPr>
            <a:normAutofit lnSpcReduction="10000"/>
          </a:bodyPr>
          <a:lstStyle/>
          <a:p>
            <a:pPr marL="0" indent="0">
              <a:buNone/>
            </a:pPr>
            <a:r>
              <a:rPr kumimoji="1" lang="ja-JP" altLang="en-US" b="1" dirty="0">
                <a:solidFill>
                  <a:srgbClr val="FF0000"/>
                </a:solidFill>
              </a:rPr>
              <a:t>重要論点１ー１　復職の要件（総論）</a:t>
            </a:r>
            <a:endParaRPr kumimoji="1" lang="en-US" altLang="ja-JP" b="1" dirty="0">
              <a:solidFill>
                <a:srgbClr val="FF0000"/>
              </a:solidFill>
            </a:endParaRPr>
          </a:p>
          <a:p>
            <a:pPr marL="0" indent="0">
              <a:buNone/>
            </a:pPr>
            <a:r>
              <a:rPr lang="ja-JP" altLang="en-US" sz="1800" b="1" u="sng" dirty="0">
                <a:latin typeface="Century" panose="02040604050505020304" pitchFamily="18" charset="0"/>
                <a:ea typeface="游明朝" panose="02020400000000000000" pitchFamily="18" charset="-128"/>
              </a:rPr>
              <a:t>◆就業規則の記載例</a:t>
            </a:r>
            <a:endParaRPr lang="en-US" altLang="ja-JP" sz="1800" b="1" u="sng" dirty="0">
              <a:latin typeface="Century" panose="02040604050505020304" pitchFamily="18" charset="0"/>
              <a:ea typeface="游明朝" panose="02020400000000000000" pitchFamily="18" charset="-128"/>
            </a:endParaRPr>
          </a:p>
          <a:p>
            <a:pPr marL="0" indent="0">
              <a:buNone/>
            </a:pPr>
            <a:r>
              <a:rPr lang="ja-JP" altLang="en-US" sz="1800" dirty="0">
                <a:latin typeface="Century" panose="02040604050505020304" pitchFamily="18" charset="0"/>
                <a:ea typeface="游明朝" panose="02020400000000000000" pitchFamily="18" charset="-128"/>
              </a:rPr>
              <a:t>「休職期間満了までに休職事由が消滅したときは復職する」</a:t>
            </a:r>
            <a:endParaRPr lang="en-US" altLang="ja-JP" sz="1800" b="1" u="sng" dirty="0">
              <a:latin typeface="Century" panose="02040604050505020304" pitchFamily="18" charset="0"/>
              <a:ea typeface="游明朝" panose="02020400000000000000" pitchFamily="18" charset="-128"/>
            </a:endParaRPr>
          </a:p>
          <a:p>
            <a:pPr marL="0" indent="0">
              <a:buNone/>
            </a:pPr>
            <a:r>
              <a:rPr lang="ja-JP" altLang="en-US" sz="1800" b="1" u="sng" dirty="0">
                <a:latin typeface="Century" panose="02040604050505020304" pitchFamily="18" charset="0"/>
                <a:ea typeface="游明朝" panose="02020400000000000000" pitchFamily="18" charset="-128"/>
              </a:rPr>
              <a:t>◆休職事由の消滅（その</a:t>
            </a:r>
            <a:r>
              <a:rPr lang="en-US" altLang="ja-JP" sz="1800" b="1" u="sng" dirty="0">
                <a:latin typeface="Century" panose="02040604050505020304" pitchFamily="18" charset="0"/>
                <a:ea typeface="游明朝" panose="02020400000000000000" pitchFamily="18" charset="-128"/>
              </a:rPr>
              <a:t>1</a:t>
            </a:r>
            <a:r>
              <a:rPr lang="ja-JP" altLang="en-US" sz="1800" b="1" u="sng" dirty="0">
                <a:latin typeface="Century" panose="02040604050505020304" pitchFamily="18" charset="0"/>
                <a:ea typeface="游明朝" panose="02020400000000000000" pitchFamily="18" charset="-128"/>
              </a:rPr>
              <a:t>）</a:t>
            </a:r>
            <a:endParaRPr lang="en-US" altLang="ja-JP" sz="1800" b="1" u="sng" dirty="0">
              <a:latin typeface="Century" panose="02040604050505020304" pitchFamily="18" charset="0"/>
              <a:ea typeface="游明朝" panose="02020400000000000000" pitchFamily="18" charset="-128"/>
            </a:endParaRPr>
          </a:p>
          <a:p>
            <a:pPr marL="0" indent="0">
              <a:buNone/>
            </a:pPr>
            <a:r>
              <a:rPr lang="ja-JP" altLang="en-US" sz="1800" dirty="0">
                <a:latin typeface="Century" panose="02040604050505020304" pitchFamily="18" charset="0"/>
                <a:ea typeface="游明朝" panose="02020400000000000000" pitchFamily="18" charset="-128"/>
              </a:rPr>
              <a:t>疾病が治癒または寛解すること</a:t>
            </a:r>
            <a:endParaRPr lang="en-US" altLang="ja-JP" sz="1800" dirty="0">
              <a:latin typeface="Century" panose="02040604050505020304" pitchFamily="18" charset="0"/>
              <a:ea typeface="游明朝" panose="02020400000000000000" pitchFamily="18" charset="-128"/>
            </a:endParaRPr>
          </a:p>
          <a:p>
            <a:pPr marL="0" indent="0">
              <a:buNone/>
            </a:pPr>
            <a:r>
              <a:rPr lang="ja-JP" altLang="en-US" sz="1800" b="1" u="sng" dirty="0">
                <a:latin typeface="Century" panose="02040604050505020304" pitchFamily="18" charset="0"/>
                <a:ea typeface="游明朝" panose="02020400000000000000" pitchFamily="18" charset="-128"/>
              </a:rPr>
              <a:t>◆休職事由の消滅（その</a:t>
            </a:r>
            <a:r>
              <a:rPr lang="en-US" altLang="ja-JP" sz="1800" b="1" u="sng" dirty="0">
                <a:latin typeface="Century" panose="02040604050505020304" pitchFamily="18" charset="0"/>
                <a:ea typeface="游明朝" panose="02020400000000000000" pitchFamily="18" charset="-128"/>
              </a:rPr>
              <a:t>2</a:t>
            </a:r>
            <a:r>
              <a:rPr lang="ja-JP" altLang="en-US" sz="1800" b="1" u="sng" dirty="0">
                <a:latin typeface="Century" panose="02040604050505020304" pitchFamily="18" charset="0"/>
                <a:ea typeface="游明朝" panose="02020400000000000000" pitchFamily="18" charset="-128"/>
              </a:rPr>
              <a:t>）①：職種・職務が限定されている場合</a:t>
            </a:r>
            <a:endParaRPr lang="en-US" altLang="ja-JP" sz="1800" b="1" u="sng" dirty="0">
              <a:latin typeface="Century" panose="02040604050505020304" pitchFamily="18" charset="0"/>
              <a:ea typeface="游明朝" panose="02020400000000000000" pitchFamily="18" charset="-128"/>
            </a:endParaRPr>
          </a:p>
          <a:p>
            <a:pPr marL="0" indent="0">
              <a:buNone/>
            </a:pPr>
            <a:r>
              <a:rPr lang="ja-JP" altLang="en-US" sz="1800" dirty="0">
                <a:latin typeface="Century" panose="02040604050505020304" pitchFamily="18" charset="0"/>
                <a:ea typeface="游明朝" panose="02020400000000000000" pitchFamily="18" charset="-128"/>
              </a:rPr>
              <a:t>「原則として従前の職務を通常の程度に行える健康状態に復したとき」（</a:t>
            </a:r>
            <a:r>
              <a:rPr lang="ja-JP" altLang="en-US" sz="1800" b="1" dirty="0">
                <a:latin typeface="Century" panose="02040604050505020304" pitchFamily="18" charset="0"/>
                <a:ea typeface="游明朝" panose="02020400000000000000" pitchFamily="18" charset="-128"/>
              </a:rPr>
              <a:t>昭和電工事件・千葉地判昭</a:t>
            </a:r>
            <a:r>
              <a:rPr lang="en-US" altLang="ja-JP" sz="1800" b="1" dirty="0">
                <a:latin typeface="Century" panose="02040604050505020304" pitchFamily="18" charset="0"/>
                <a:ea typeface="游明朝" panose="02020400000000000000" pitchFamily="18" charset="-128"/>
              </a:rPr>
              <a:t>60.5.31</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461.65</a:t>
            </a:r>
            <a:r>
              <a:rPr lang="ja-JP" altLang="en-US" sz="1800" b="1" dirty="0">
                <a:latin typeface="Century" panose="02040604050505020304" pitchFamily="18" charset="0"/>
                <a:ea typeface="游明朝" panose="02020400000000000000" pitchFamily="18" charset="-128"/>
              </a:rPr>
              <a:t>など</a:t>
            </a:r>
            <a:r>
              <a:rPr lang="ja-JP" altLang="en-US" sz="1800" dirty="0">
                <a:latin typeface="Century" panose="02040604050505020304" pitchFamily="18" charset="0"/>
                <a:ea typeface="游明朝" panose="02020400000000000000" pitchFamily="18" charset="-128"/>
              </a:rPr>
              <a:t>）</a:t>
            </a:r>
            <a:endParaRPr lang="en-US" altLang="ja-JP" sz="1800" dirty="0">
              <a:latin typeface="Century" panose="02040604050505020304" pitchFamily="18" charset="0"/>
              <a:ea typeface="游明朝" panose="02020400000000000000" pitchFamily="18" charset="-128"/>
            </a:endParaRPr>
          </a:p>
          <a:p>
            <a:pPr marL="0" indent="0">
              <a:buNone/>
            </a:pPr>
            <a:r>
              <a:rPr lang="ja-JP" altLang="en-US" sz="1800" dirty="0">
                <a:latin typeface="Century" panose="02040604050505020304" pitchFamily="18" charset="0"/>
                <a:ea typeface="游明朝" panose="02020400000000000000" pitchFamily="18" charset="-128"/>
              </a:rPr>
              <a:t>⇔　職種をトラック運転手と特定して雇用された労働者について、従前の職務について、長距離運転と近距離運転のローテーション勤務に従事させていたことを認定したうえで、就業規則上業務の都合による他職種への変更もあることを予定していることも踏まえて「時間を限定した近距離運転を中心とする運転業務であれば、復職可能な健康状態になった」と判断して、原告請求の一部を認容した（</a:t>
            </a:r>
            <a:r>
              <a:rPr lang="ja-JP" altLang="en-US" sz="1800" b="1" dirty="0">
                <a:latin typeface="Century" panose="02040604050505020304" pitchFamily="18" charset="0"/>
                <a:ea typeface="游明朝" panose="02020400000000000000" pitchFamily="18" charset="-128"/>
              </a:rPr>
              <a:t>カントラ事件・大阪高判平</a:t>
            </a:r>
            <a:r>
              <a:rPr lang="en-US" altLang="ja-JP" sz="1800" b="1" dirty="0">
                <a:latin typeface="Century" panose="02040604050505020304" pitchFamily="18" charset="0"/>
                <a:ea typeface="游明朝" panose="02020400000000000000" pitchFamily="18" charset="-128"/>
              </a:rPr>
              <a:t>14.6.19</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839.47</a:t>
            </a:r>
            <a:r>
              <a:rPr lang="ja-JP" altLang="en-US" sz="1800" dirty="0">
                <a:latin typeface="Century" panose="02040604050505020304" pitchFamily="18" charset="0"/>
                <a:ea typeface="游明朝" panose="02020400000000000000" pitchFamily="18" charset="-128"/>
              </a:rPr>
              <a:t>）</a:t>
            </a:r>
            <a:endParaRPr lang="en-US" altLang="ja-JP" sz="1800" dirty="0">
              <a:latin typeface="Century" panose="02040604050505020304" pitchFamily="18" charset="0"/>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15</a:t>
            </a:fld>
            <a:endParaRPr kumimoji="1" lang="ja-JP" altLang="en-US"/>
          </a:p>
        </p:txBody>
      </p:sp>
    </p:spTree>
    <p:extLst>
      <p:ext uri="{BB962C8B-B14F-4D97-AF65-F5344CB8AC3E}">
        <p14:creationId xmlns:p14="http://schemas.microsoft.com/office/powerpoint/2010/main" val="3372014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900650" y="625744"/>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復職に関する重要論点と、関連する裁判例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484310" y="1595043"/>
            <a:ext cx="10018713" cy="3989901"/>
          </a:xfrm>
        </p:spPr>
        <p:txBody>
          <a:bodyPr>
            <a:normAutofit/>
          </a:bodyPr>
          <a:lstStyle/>
          <a:p>
            <a:pPr marL="0" indent="0">
              <a:buNone/>
            </a:pPr>
            <a:r>
              <a:rPr kumimoji="1" lang="ja-JP" altLang="en-US" b="1" dirty="0">
                <a:solidFill>
                  <a:srgbClr val="FF0000"/>
                </a:solidFill>
              </a:rPr>
              <a:t>重要論点１ー１　復職の要件（総論）</a:t>
            </a:r>
          </a:p>
          <a:p>
            <a:pPr marL="0" indent="0">
              <a:buNone/>
            </a:pPr>
            <a:r>
              <a:rPr lang="ja-JP" altLang="en-US" sz="1800" b="1" u="sng" dirty="0">
                <a:latin typeface="Century" panose="02040604050505020304" pitchFamily="18" charset="0"/>
                <a:ea typeface="游明朝" panose="02020400000000000000" pitchFamily="18" charset="-128"/>
              </a:rPr>
              <a:t>◆休職事由の消滅（その</a:t>
            </a:r>
            <a:r>
              <a:rPr lang="en-US" altLang="ja-JP" sz="1800" b="1" u="sng" dirty="0">
                <a:latin typeface="Century" panose="02040604050505020304" pitchFamily="18" charset="0"/>
                <a:ea typeface="游明朝" panose="02020400000000000000" pitchFamily="18" charset="-128"/>
              </a:rPr>
              <a:t>2</a:t>
            </a:r>
            <a:r>
              <a:rPr lang="ja-JP" altLang="en-US" sz="1800" b="1" u="sng" dirty="0">
                <a:latin typeface="Century" panose="02040604050505020304" pitchFamily="18" charset="0"/>
                <a:ea typeface="游明朝" panose="02020400000000000000" pitchFamily="18" charset="-128"/>
              </a:rPr>
              <a:t>）➁：職種・職務が限定されていない場合</a:t>
            </a:r>
            <a:endParaRPr lang="en-US" altLang="ja-JP" sz="1800" b="1" u="sng" dirty="0">
              <a:latin typeface="Century" panose="02040604050505020304" pitchFamily="18" charset="0"/>
              <a:ea typeface="游明朝" panose="02020400000000000000" pitchFamily="18" charset="-128"/>
            </a:endParaRPr>
          </a:p>
          <a:p>
            <a:pPr marL="0" indent="0">
              <a:buNone/>
            </a:pPr>
            <a:r>
              <a:rPr lang="ja-JP" altLang="en-US" sz="1800" b="1" dirty="0">
                <a:latin typeface="Century" panose="02040604050505020304" pitchFamily="18" charset="0"/>
                <a:ea typeface="游明朝" panose="02020400000000000000" pitchFamily="18" charset="-128"/>
              </a:rPr>
              <a:t>・「</a:t>
            </a:r>
            <a:r>
              <a:rPr lang="ja-JP" altLang="en-US" sz="1800" b="0" i="0" dirty="0">
                <a:solidFill>
                  <a:srgbClr val="000000"/>
                </a:solidFill>
                <a:effectLst/>
                <a:latin typeface="Century" panose="02040604050505020304" pitchFamily="18" charset="0"/>
                <a:ea typeface="游明朝" panose="02020400000000000000" pitchFamily="18" charset="-128"/>
              </a:rPr>
              <a:t>現に就業を命じられた特定の業務について労務の提供が十全にはできないとしても、その能力、経験、地位、当該企業の規模、業種、当該企業における労働者の配置・異動の実情及び難易等に照らして</a:t>
            </a:r>
            <a:r>
              <a:rPr lang="ja-JP" altLang="en-US" sz="1800" b="0" i="0" u="sng" dirty="0">
                <a:solidFill>
                  <a:srgbClr val="000000"/>
                </a:solidFill>
                <a:effectLst/>
                <a:latin typeface="Century" panose="02040604050505020304" pitchFamily="18" charset="0"/>
                <a:ea typeface="游明朝" panose="02020400000000000000" pitchFamily="18" charset="-128"/>
              </a:rPr>
              <a:t>当該労働者が配置される現実的可能性があると認められる他の業務について労務の提供をすることができ、かつ、その提供を申し出ているならば、なお債務の本旨に従った履行の提供がある</a:t>
            </a:r>
            <a:r>
              <a:rPr lang="ja-JP" altLang="en-US" sz="1800" b="0" i="0" dirty="0">
                <a:solidFill>
                  <a:srgbClr val="000000"/>
                </a:solidFill>
                <a:effectLst/>
                <a:latin typeface="Century" panose="02040604050505020304" pitchFamily="18" charset="0"/>
                <a:ea typeface="游明朝" panose="02020400000000000000" pitchFamily="18" charset="-128"/>
              </a:rPr>
              <a:t>と解するのが相当である。</a:t>
            </a:r>
            <a:r>
              <a:rPr lang="ja-JP" altLang="en-US" sz="1800" b="1" dirty="0">
                <a:latin typeface="Century" panose="02040604050505020304" pitchFamily="18" charset="0"/>
                <a:ea typeface="游明朝" panose="02020400000000000000" pitchFamily="18" charset="-128"/>
              </a:rPr>
              <a:t>」（片山組事件・最判平</a:t>
            </a:r>
            <a:r>
              <a:rPr lang="en-US" altLang="ja-JP" sz="1800" b="1" dirty="0">
                <a:latin typeface="Century" panose="02040604050505020304" pitchFamily="18" charset="0"/>
                <a:ea typeface="游明朝" panose="02020400000000000000" pitchFamily="18" charset="-128"/>
              </a:rPr>
              <a:t>10.4.9</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736.15</a:t>
            </a:r>
            <a:r>
              <a:rPr lang="ja-JP" altLang="en-US" sz="1800" b="1" dirty="0">
                <a:latin typeface="Century" panose="02040604050505020304" pitchFamily="18" charset="0"/>
                <a:ea typeface="游明朝" panose="02020400000000000000" pitchFamily="18" charset="-128"/>
              </a:rPr>
              <a:t>）</a:t>
            </a:r>
            <a:endParaRPr lang="en-US" altLang="ja-JP" sz="1800" b="1" dirty="0">
              <a:latin typeface="Century" panose="02040604050505020304" pitchFamily="18" charset="0"/>
              <a:ea typeface="游明朝" panose="02020400000000000000" pitchFamily="18" charset="-128"/>
            </a:endParaRPr>
          </a:p>
          <a:p>
            <a:pPr marL="0" indent="0">
              <a:buNone/>
            </a:pPr>
            <a:r>
              <a:rPr lang="ja-JP" altLang="en-US" sz="1800" b="1" dirty="0">
                <a:latin typeface="Century" panose="02040604050505020304" pitchFamily="18" charset="0"/>
                <a:ea typeface="游明朝" panose="02020400000000000000" pitchFamily="18" charset="-128"/>
              </a:rPr>
              <a:t>・　キャノンソフト情報システム事件・大阪地判平</a:t>
            </a:r>
            <a:r>
              <a:rPr lang="en-US" altLang="ja-JP" sz="1800" b="1" dirty="0">
                <a:latin typeface="Century" panose="02040604050505020304" pitchFamily="18" charset="0"/>
                <a:ea typeface="游明朝" panose="02020400000000000000" pitchFamily="18" charset="-128"/>
              </a:rPr>
              <a:t>20.1.25</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960.49</a:t>
            </a:r>
            <a:r>
              <a:rPr lang="ja-JP" altLang="en-US" sz="1800" b="1" dirty="0">
                <a:latin typeface="Century" panose="02040604050505020304" pitchFamily="18" charset="0"/>
                <a:ea typeface="游明朝" panose="02020400000000000000" pitchFamily="18" charset="-128"/>
              </a:rPr>
              <a:t>、東海旅客鉄道事件・大阪地判平</a:t>
            </a:r>
            <a:r>
              <a:rPr lang="en-US" altLang="ja-JP" sz="1800" b="1" dirty="0">
                <a:latin typeface="Century" panose="02040604050505020304" pitchFamily="18" charset="0"/>
                <a:ea typeface="游明朝" panose="02020400000000000000" pitchFamily="18" charset="-128"/>
              </a:rPr>
              <a:t>11.10.4</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771.25</a:t>
            </a:r>
            <a:r>
              <a:rPr lang="ja-JP" altLang="en-US" sz="1800" b="1" dirty="0">
                <a:latin typeface="Century" panose="02040604050505020304" pitchFamily="18" charset="0"/>
                <a:ea typeface="游明朝" panose="02020400000000000000" pitchFamily="18" charset="-128"/>
              </a:rPr>
              <a:t>、独立行政法人</a:t>
            </a:r>
            <a:r>
              <a:rPr lang="en-US" altLang="ja-JP" sz="1800" b="1" dirty="0">
                <a:latin typeface="Century" panose="02040604050505020304" pitchFamily="18" charset="0"/>
                <a:ea typeface="游明朝" panose="02020400000000000000" pitchFamily="18" charset="-128"/>
              </a:rPr>
              <a:t>N</a:t>
            </a:r>
            <a:r>
              <a:rPr lang="ja-JP" altLang="en-US" sz="1800" b="1" dirty="0">
                <a:latin typeface="Century" panose="02040604050505020304" pitchFamily="18" charset="0"/>
                <a:ea typeface="游明朝" panose="02020400000000000000" pitchFamily="18" charset="-128"/>
              </a:rPr>
              <a:t>事件・東京地判平</a:t>
            </a:r>
            <a:r>
              <a:rPr lang="en-US" altLang="ja-JP" sz="1800" b="1" dirty="0">
                <a:latin typeface="Century" panose="02040604050505020304" pitchFamily="18" charset="0"/>
                <a:ea typeface="游明朝" panose="02020400000000000000" pitchFamily="18" charset="-128"/>
              </a:rPr>
              <a:t>16.3.26</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876.56</a:t>
            </a:r>
            <a:r>
              <a:rPr lang="ja-JP" altLang="en-US" sz="1800" b="1" dirty="0">
                <a:latin typeface="Century" panose="02040604050505020304" pitchFamily="18" charset="0"/>
                <a:ea typeface="游明朝" panose="02020400000000000000" pitchFamily="18" charset="-128"/>
              </a:rPr>
              <a:t>など、</a:t>
            </a:r>
            <a:r>
              <a:rPr lang="ja-JP" altLang="en-US" sz="1800" dirty="0">
                <a:latin typeface="Century" panose="02040604050505020304" pitchFamily="18" charset="0"/>
                <a:ea typeface="游明朝" panose="02020400000000000000" pitchFamily="18" charset="-128"/>
              </a:rPr>
              <a:t>近時の裁判例は、概して、当該社員が配置される現実的可能性がある他の業務がある場合には、復職を認めるべきとの考え方を取っている</a:t>
            </a:r>
            <a:endParaRPr lang="en-US" altLang="ja-JP" sz="1800" dirty="0">
              <a:latin typeface="Century" panose="02040604050505020304" pitchFamily="18" charset="0"/>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16</a:t>
            </a:fld>
            <a:endParaRPr kumimoji="1" lang="ja-JP" altLang="en-US"/>
          </a:p>
        </p:txBody>
      </p:sp>
    </p:spTree>
    <p:extLst>
      <p:ext uri="{BB962C8B-B14F-4D97-AF65-F5344CB8AC3E}">
        <p14:creationId xmlns:p14="http://schemas.microsoft.com/office/powerpoint/2010/main" val="586280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900650" y="625744"/>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復職に関する重要論点と、関連する裁判例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272637" y="1588167"/>
            <a:ext cx="10018713" cy="3989901"/>
          </a:xfrm>
        </p:spPr>
        <p:txBody>
          <a:bodyPr>
            <a:normAutofit/>
          </a:bodyPr>
          <a:lstStyle/>
          <a:p>
            <a:pPr marL="0" indent="0">
              <a:buNone/>
            </a:pPr>
            <a:r>
              <a:rPr kumimoji="1" lang="ja-JP" altLang="en-US" b="1" dirty="0">
                <a:solidFill>
                  <a:srgbClr val="FF0000"/>
                </a:solidFill>
              </a:rPr>
              <a:t>重要論点１－</a:t>
            </a:r>
            <a:r>
              <a:rPr lang="ja-JP" altLang="en-US" b="1" dirty="0">
                <a:solidFill>
                  <a:srgbClr val="FF0000"/>
                </a:solidFill>
              </a:rPr>
              <a:t>２</a:t>
            </a:r>
            <a:r>
              <a:rPr kumimoji="1" lang="ja-JP" altLang="en-US" b="1" dirty="0">
                <a:solidFill>
                  <a:srgbClr val="FF0000"/>
                </a:solidFill>
              </a:rPr>
              <a:t>　復職の要件（</a:t>
            </a:r>
            <a:r>
              <a:rPr lang="ja-JP" altLang="en-US" b="1" dirty="0">
                <a:solidFill>
                  <a:srgbClr val="FF0000"/>
                </a:solidFill>
                <a:latin typeface="Century" panose="02040604050505020304" pitchFamily="18" charset="0"/>
                <a:ea typeface="游明朝" panose="02020400000000000000" pitchFamily="18" charset="-128"/>
              </a:rPr>
              <a:t>「配置される現実的可能性がある他の業務」の検討範囲</a:t>
            </a:r>
            <a:r>
              <a:rPr kumimoji="1" lang="ja-JP" altLang="en-US" b="1" dirty="0">
                <a:solidFill>
                  <a:srgbClr val="FF0000"/>
                </a:solidFill>
              </a:rPr>
              <a:t>）</a:t>
            </a:r>
          </a:p>
          <a:p>
            <a:pPr marL="0" indent="0">
              <a:buNone/>
            </a:pPr>
            <a:r>
              <a:rPr lang="ja-JP" altLang="en-US" sz="1800" b="1" u="sng" dirty="0">
                <a:latin typeface="Century" panose="02040604050505020304" pitchFamily="18" charset="0"/>
                <a:ea typeface="游明朝" panose="02020400000000000000" pitchFamily="18" charset="-128"/>
              </a:rPr>
              <a:t>◆休職事由の消滅（その</a:t>
            </a:r>
            <a:r>
              <a:rPr lang="en-US" altLang="ja-JP" sz="1800" b="1" u="sng" dirty="0">
                <a:latin typeface="Century" panose="02040604050505020304" pitchFamily="18" charset="0"/>
                <a:ea typeface="游明朝" panose="02020400000000000000" pitchFamily="18" charset="-128"/>
              </a:rPr>
              <a:t>2</a:t>
            </a:r>
            <a:r>
              <a:rPr lang="ja-JP" altLang="en-US" sz="1800" b="1" u="sng" dirty="0">
                <a:latin typeface="Century" panose="02040604050505020304" pitchFamily="18" charset="0"/>
                <a:ea typeface="游明朝" panose="02020400000000000000" pitchFamily="18" charset="-128"/>
              </a:rPr>
              <a:t>）➁：職種・職務が限定されていない場合</a:t>
            </a:r>
            <a:endParaRPr lang="en-US" altLang="ja-JP" sz="1800" b="1" u="sng" dirty="0">
              <a:latin typeface="Century" panose="02040604050505020304" pitchFamily="18" charset="0"/>
              <a:ea typeface="游明朝" panose="02020400000000000000" pitchFamily="18" charset="-128"/>
            </a:endParaRPr>
          </a:p>
          <a:p>
            <a:pPr marL="0" indent="0">
              <a:buNone/>
            </a:pPr>
            <a:r>
              <a:rPr lang="ja-JP" altLang="en-US" sz="1800" dirty="0">
                <a:latin typeface="Century" panose="02040604050505020304" pitchFamily="18" charset="0"/>
                <a:ea typeface="游明朝" panose="02020400000000000000" pitchFamily="18" charset="-128"/>
              </a:rPr>
              <a:t>・「総合職」採用の原告について、「総合職」の範囲で検討すべき（</a:t>
            </a:r>
            <a:r>
              <a:rPr lang="ja-JP" altLang="en-US" sz="1800" b="1" dirty="0">
                <a:latin typeface="Century" panose="02040604050505020304" pitchFamily="18" charset="0"/>
                <a:ea typeface="游明朝" panose="02020400000000000000" pitchFamily="18" charset="-128"/>
              </a:rPr>
              <a:t>伊藤忠商事事件・東京地判平</a:t>
            </a:r>
            <a:r>
              <a:rPr lang="en-US" altLang="ja-JP" sz="1800" b="1" dirty="0">
                <a:latin typeface="Century" panose="02040604050505020304" pitchFamily="18" charset="0"/>
                <a:ea typeface="游明朝" panose="02020400000000000000" pitchFamily="18" charset="-128"/>
              </a:rPr>
              <a:t>25.1.31</a:t>
            </a:r>
            <a:r>
              <a:rPr lang="ja-JP" altLang="en-US" sz="1800" b="1" dirty="0">
                <a:latin typeface="Century" panose="02040604050505020304" pitchFamily="18" charset="0"/>
                <a:ea typeface="游明朝" panose="02020400000000000000" pitchFamily="18" charset="-128"/>
              </a:rPr>
              <a:t>労経速</a:t>
            </a:r>
            <a:r>
              <a:rPr lang="en-US" altLang="ja-JP" sz="1800" b="1" dirty="0">
                <a:latin typeface="Century" panose="02040604050505020304" pitchFamily="18" charset="0"/>
                <a:ea typeface="游明朝" panose="02020400000000000000" pitchFamily="18" charset="-128"/>
              </a:rPr>
              <a:t>2185.3</a:t>
            </a:r>
            <a:r>
              <a:rPr lang="ja-JP" altLang="en-US" sz="1800" b="1" dirty="0">
                <a:latin typeface="Century" panose="02040604050505020304" pitchFamily="18" charset="0"/>
                <a:ea typeface="游明朝" panose="02020400000000000000" pitchFamily="18" charset="-128"/>
              </a:rPr>
              <a:t>）</a:t>
            </a:r>
            <a:endParaRPr lang="en-US" altLang="ja-JP" sz="1800" b="1" dirty="0">
              <a:latin typeface="Century" panose="02040604050505020304" pitchFamily="18" charset="0"/>
              <a:ea typeface="游明朝" panose="02020400000000000000" pitchFamily="18" charset="-128"/>
            </a:endParaRPr>
          </a:p>
          <a:p>
            <a:pPr marL="0" indent="0">
              <a:buNone/>
            </a:pPr>
            <a:r>
              <a:rPr lang="ja-JP" altLang="en-US" sz="1800" dirty="0">
                <a:latin typeface="Century" panose="02040604050505020304" pitchFamily="18" charset="0"/>
                <a:ea typeface="游明朝" panose="02020400000000000000" pitchFamily="18" charset="-128"/>
              </a:rPr>
              <a:t>・復職可能業務について「当初担当すべき業務量は、</a:t>
            </a:r>
            <a:r>
              <a:rPr lang="ja-JP" altLang="en-US" sz="1800" u="sng" dirty="0">
                <a:latin typeface="Century" panose="02040604050505020304" pitchFamily="18" charset="0"/>
                <a:ea typeface="游明朝" panose="02020400000000000000" pitchFamily="18" charset="-128"/>
              </a:rPr>
              <a:t>従来の半分程度であり、その期間として半年程度</a:t>
            </a:r>
            <a:r>
              <a:rPr lang="ja-JP" altLang="en-US" sz="1800" dirty="0">
                <a:latin typeface="Century" panose="02040604050505020304" pitchFamily="18" charset="0"/>
                <a:ea typeface="游明朝" panose="02020400000000000000" pitchFamily="18" charset="-128"/>
              </a:rPr>
              <a:t>を要する」と認定したうえで、解雇を有効とした（前掲</a:t>
            </a:r>
            <a:r>
              <a:rPr lang="ja-JP" altLang="en-US" sz="1800" b="1" dirty="0">
                <a:latin typeface="Century" panose="02040604050505020304" pitchFamily="18" charset="0"/>
                <a:ea typeface="游明朝" panose="02020400000000000000" pitchFamily="18" charset="-128"/>
              </a:rPr>
              <a:t>独立行政法人</a:t>
            </a:r>
            <a:r>
              <a:rPr lang="en-US" altLang="ja-JP" sz="1800" b="1" dirty="0">
                <a:latin typeface="Century" panose="02040604050505020304" pitchFamily="18" charset="0"/>
                <a:ea typeface="游明朝" panose="02020400000000000000" pitchFamily="18" charset="-128"/>
              </a:rPr>
              <a:t>N</a:t>
            </a:r>
            <a:r>
              <a:rPr lang="ja-JP" altLang="en-US" sz="1800" b="1" dirty="0">
                <a:latin typeface="Century" panose="02040604050505020304" pitchFamily="18" charset="0"/>
                <a:ea typeface="游明朝" panose="02020400000000000000" pitchFamily="18" charset="-128"/>
              </a:rPr>
              <a:t>事件・東京地判平</a:t>
            </a:r>
            <a:r>
              <a:rPr lang="en-US" altLang="ja-JP" sz="1800" b="1" dirty="0">
                <a:latin typeface="Century" panose="02040604050505020304" pitchFamily="18" charset="0"/>
                <a:ea typeface="游明朝" panose="02020400000000000000" pitchFamily="18" charset="-128"/>
              </a:rPr>
              <a:t>16.3.26</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876.56</a:t>
            </a:r>
            <a:r>
              <a:rPr lang="ja-JP" altLang="en-US" sz="1800" b="1" dirty="0">
                <a:latin typeface="Century" panose="02040604050505020304" pitchFamily="18" charset="0"/>
                <a:ea typeface="游明朝" panose="02020400000000000000" pitchFamily="18" charset="-128"/>
              </a:rPr>
              <a:t>）</a:t>
            </a:r>
            <a:endParaRPr lang="en-US" altLang="ja-JP" sz="1800" dirty="0">
              <a:latin typeface="Century" panose="02040604050505020304" pitchFamily="18" charset="0"/>
              <a:ea typeface="游明朝" panose="02020400000000000000" pitchFamily="18" charset="-128"/>
            </a:endParaRPr>
          </a:p>
          <a:p>
            <a:pPr marL="0" indent="0">
              <a:buNone/>
            </a:pPr>
            <a:r>
              <a:rPr lang="ja-JP" altLang="en-US" sz="1800" b="1" dirty="0">
                <a:latin typeface="Century" panose="02040604050505020304" pitchFamily="18" charset="0"/>
                <a:ea typeface="游明朝" panose="02020400000000000000" pitchFamily="18" charset="-128"/>
              </a:rPr>
              <a:t>⇒　労働契約で予定されている範囲内の業務の有無（債務の本旨に従った労務提供の可否）を検討すれば良く、その範囲を超えて対応可能な業務を探す必要はなく、対応可能な軽減業務を新たに創り出す必要もない</a:t>
            </a:r>
            <a:endParaRPr kumimoji="1" lang="ja-JP" altLang="en-US" sz="1800" b="1" dirty="0">
              <a:solidFill>
                <a:srgbClr val="FF0000"/>
              </a:solidFill>
            </a:endParaRPr>
          </a:p>
          <a:p>
            <a:pPr marL="0" indent="0">
              <a:buNone/>
            </a:pPr>
            <a:endParaRPr lang="en-US" altLang="ja-JP" sz="1800" b="1" u="sng" dirty="0">
              <a:latin typeface="Century" panose="02040604050505020304" pitchFamily="18" charset="0"/>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17</a:t>
            </a:fld>
            <a:endParaRPr kumimoji="1" lang="ja-JP" altLang="en-US"/>
          </a:p>
        </p:txBody>
      </p:sp>
    </p:spTree>
    <p:extLst>
      <p:ext uri="{BB962C8B-B14F-4D97-AF65-F5344CB8AC3E}">
        <p14:creationId xmlns:p14="http://schemas.microsoft.com/office/powerpoint/2010/main" val="57829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900650" y="625744"/>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a:t>
            </a:r>
            <a:r>
              <a:rPr lang="ja-JP" altLang="en-US" b="1" kern="100" dirty="0">
                <a:latin typeface="游明朝" panose="02020400000000000000" pitchFamily="18" charset="-128"/>
                <a:ea typeface="ＭＳ 明朝" panose="02020609040205080304" pitchFamily="17" charset="-128"/>
                <a:cs typeface="Times New Roman" panose="02020603050405020304" pitchFamily="18" charset="0"/>
              </a:rPr>
              <a:t>復職に関する重要</a:t>
            </a:r>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332222" y="1759375"/>
            <a:ext cx="10018713" cy="4222039"/>
          </a:xfrm>
        </p:spPr>
        <p:txBody>
          <a:bodyPr>
            <a:normAutofit lnSpcReduction="10000"/>
          </a:bodyPr>
          <a:lstStyle/>
          <a:p>
            <a:pPr marL="0" indent="0">
              <a:buNone/>
            </a:pPr>
            <a:r>
              <a:rPr kumimoji="1" lang="ja-JP" altLang="en-US" b="1" dirty="0">
                <a:solidFill>
                  <a:srgbClr val="FF0000"/>
                </a:solidFill>
              </a:rPr>
              <a:t>重要論点１－２　復職の要件（</a:t>
            </a:r>
            <a:r>
              <a:rPr lang="ja-JP" altLang="en-US" b="1" dirty="0">
                <a:solidFill>
                  <a:srgbClr val="FF0000"/>
                </a:solidFill>
                <a:latin typeface="Century" panose="02040604050505020304" pitchFamily="18" charset="0"/>
                <a:ea typeface="游明朝" panose="02020400000000000000" pitchFamily="18" charset="-128"/>
              </a:rPr>
              <a:t>「配置される現実的可能性がある他の業務」の検討範囲</a:t>
            </a:r>
            <a:r>
              <a:rPr kumimoji="1" lang="ja-JP" altLang="en-US" b="1" dirty="0">
                <a:solidFill>
                  <a:srgbClr val="FF0000"/>
                </a:solidFill>
              </a:rPr>
              <a:t>）</a:t>
            </a:r>
          </a:p>
          <a:p>
            <a:pPr marL="0" indent="0">
              <a:buNone/>
            </a:pPr>
            <a:r>
              <a:rPr lang="ja-JP" altLang="en-US" sz="1800" b="1" u="sng" dirty="0">
                <a:latin typeface="Century" panose="02040604050505020304" pitchFamily="18" charset="0"/>
                <a:ea typeface="游明朝" panose="02020400000000000000" pitchFamily="18" charset="-128"/>
              </a:rPr>
              <a:t>◆休職事由の消滅（その</a:t>
            </a:r>
            <a:r>
              <a:rPr lang="en-US" altLang="ja-JP" sz="1800" b="1" u="sng" dirty="0">
                <a:latin typeface="Century" panose="02040604050505020304" pitchFamily="18" charset="0"/>
                <a:ea typeface="游明朝" panose="02020400000000000000" pitchFamily="18" charset="-128"/>
              </a:rPr>
              <a:t>2</a:t>
            </a:r>
            <a:r>
              <a:rPr lang="ja-JP" altLang="en-US" sz="1800" b="1" u="sng" dirty="0">
                <a:latin typeface="Century" panose="02040604050505020304" pitchFamily="18" charset="0"/>
                <a:ea typeface="游明朝" panose="02020400000000000000" pitchFamily="18" charset="-128"/>
              </a:rPr>
              <a:t>）➁：職種・職務が限定されていない場合</a:t>
            </a:r>
            <a:endParaRPr lang="en-US" altLang="ja-JP" sz="1800" b="1" u="sng" dirty="0">
              <a:latin typeface="Century" panose="02040604050505020304" pitchFamily="18" charset="0"/>
              <a:ea typeface="游明朝" panose="02020400000000000000" pitchFamily="18" charset="-128"/>
            </a:endParaRPr>
          </a:p>
          <a:p>
            <a:pPr marL="0" indent="0">
              <a:buNone/>
            </a:pPr>
            <a:r>
              <a:rPr lang="ja-JP" altLang="en-US" sz="1800" dirty="0">
                <a:latin typeface="Century" panose="02040604050505020304" pitchFamily="18" charset="0"/>
                <a:ea typeface="游明朝" panose="02020400000000000000" pitchFamily="18" charset="-128"/>
              </a:rPr>
              <a:t>⇔　「</a:t>
            </a:r>
            <a:r>
              <a:rPr lang="ja-JP" altLang="en-US" sz="1800" b="0" i="0" dirty="0">
                <a:effectLst/>
                <a:latin typeface="游明朝" panose="02020400000000000000" pitchFamily="18" charset="-128"/>
                <a:ea typeface="游明朝" panose="02020400000000000000" pitchFamily="18" charset="-128"/>
              </a:rPr>
              <a:t>原告が行うことのできない作業があるとしても、身体障害等によって、従前の業務に対する労務提供を十全にはできなくなった場合に、他の業務においても健常者と同じ密度と速度の労務提供を要求すれば労務提供が可能な業務はあり得なくなるのであって、</a:t>
            </a:r>
            <a:r>
              <a:rPr lang="ja-JP" altLang="en-US" sz="1800" b="0" i="0" u="sng" dirty="0">
                <a:effectLst/>
                <a:latin typeface="游明朝" panose="02020400000000000000" pitchFamily="18" charset="-128"/>
                <a:ea typeface="游明朝" panose="02020400000000000000" pitchFamily="18" charset="-128"/>
              </a:rPr>
              <a:t>雇用契約における信義則からすれば、使用者はその企業の規模や社員の配置、異動の可能性、職務分担、変更の可能性から能力に応じた職務を分担させる工夫をすべきであり</a:t>
            </a:r>
            <a:r>
              <a:rPr lang="ja-JP" altLang="en-US" sz="1800" b="0" i="0" dirty="0">
                <a:effectLst/>
                <a:latin typeface="游明朝" panose="02020400000000000000" pitchFamily="18" charset="-128"/>
                <a:ea typeface="游明朝" panose="02020400000000000000" pitchFamily="18" charset="-128"/>
              </a:rPr>
              <a:t>、被告においても、例えば重量物の取り扱いを除外したり、仕事量によっては複数の人員を配置して共同して作業させ、また工具等の現実の搬出搬入は貸出を受ける者に担当させるなどが考えられ、被告の企業規模から見て、被告がこのような対応を取り得ない事情は窺えない。</a:t>
            </a:r>
            <a:r>
              <a:rPr lang="ja-JP" altLang="en-US" sz="1800" dirty="0">
                <a:latin typeface="Century" panose="02040604050505020304" pitchFamily="18" charset="0"/>
                <a:ea typeface="游明朝" panose="02020400000000000000" pitchFamily="18" charset="-128"/>
              </a:rPr>
              <a:t>」前掲</a:t>
            </a:r>
            <a:r>
              <a:rPr lang="ja-JP" altLang="en-US" sz="1800" b="1" dirty="0">
                <a:latin typeface="Century" panose="02040604050505020304" pitchFamily="18" charset="0"/>
                <a:ea typeface="游明朝" panose="02020400000000000000" pitchFamily="18" charset="-128"/>
              </a:rPr>
              <a:t>東海旅客鉄道事件・大阪地判平</a:t>
            </a:r>
            <a:r>
              <a:rPr lang="en-US" altLang="ja-JP" sz="1800" b="1" dirty="0">
                <a:latin typeface="Century" panose="02040604050505020304" pitchFamily="18" charset="0"/>
                <a:ea typeface="游明朝" panose="02020400000000000000" pitchFamily="18" charset="-128"/>
              </a:rPr>
              <a:t>11.10.4</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771.25</a:t>
            </a:r>
          </a:p>
          <a:p>
            <a:pPr marL="0" indent="0">
              <a:buNone/>
            </a:pPr>
            <a:r>
              <a:rPr lang="ja-JP" altLang="en-US" sz="1800" b="1" dirty="0">
                <a:latin typeface="Century" panose="02040604050505020304" pitchFamily="18" charset="0"/>
                <a:ea typeface="游明朝" panose="02020400000000000000" pitchFamily="18" charset="-128"/>
              </a:rPr>
              <a:t>⇒　企業規模によっては、労働契約で予定されている範囲内の業務の有無（債務の本旨に従った労務提供の可否）を超えた検討が必要とされるリスクがある</a:t>
            </a:r>
            <a:endParaRPr lang="en-US" altLang="ja-JP" sz="1800" dirty="0">
              <a:latin typeface="Century" panose="02040604050505020304" pitchFamily="18" charset="0"/>
              <a:ea typeface="游明朝" panose="02020400000000000000" pitchFamily="18" charset="-128"/>
            </a:endParaRPr>
          </a:p>
          <a:p>
            <a:pPr marL="0" indent="0">
              <a:buNone/>
            </a:pPr>
            <a:endParaRPr lang="en-US" altLang="ja-JP" sz="1800" b="1" u="sng" dirty="0">
              <a:latin typeface="Century" panose="02040604050505020304" pitchFamily="18" charset="0"/>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18</a:t>
            </a:fld>
            <a:endParaRPr kumimoji="1" lang="ja-JP" altLang="en-US"/>
          </a:p>
        </p:txBody>
      </p:sp>
    </p:spTree>
    <p:extLst>
      <p:ext uri="{BB962C8B-B14F-4D97-AF65-F5344CB8AC3E}">
        <p14:creationId xmlns:p14="http://schemas.microsoft.com/office/powerpoint/2010/main" val="1589386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900650" y="625744"/>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押さえておきたい論点と、関連する裁判例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484310" y="1505666"/>
            <a:ext cx="10018713" cy="3989901"/>
          </a:xfrm>
        </p:spPr>
        <p:txBody>
          <a:bodyPr>
            <a:normAutofit/>
          </a:bodyPr>
          <a:lstStyle/>
          <a:p>
            <a:pPr marL="0" indent="0">
              <a:buNone/>
            </a:pPr>
            <a:r>
              <a:rPr kumimoji="1" lang="ja-JP" altLang="en-US" b="1" dirty="0">
                <a:solidFill>
                  <a:srgbClr val="FF0000"/>
                </a:solidFill>
              </a:rPr>
              <a:t>論点１－３　復職の要件（</a:t>
            </a:r>
            <a:r>
              <a:rPr lang="ja-JP" altLang="en-US" b="1" dirty="0">
                <a:solidFill>
                  <a:srgbClr val="FF0000"/>
                </a:solidFill>
              </a:rPr>
              <a:t>休職期間満了後、短期間であれば軽減業務を認めなければいけないか？）</a:t>
            </a:r>
            <a:endParaRPr lang="en-US" altLang="ja-JP" b="1" dirty="0">
              <a:solidFill>
                <a:srgbClr val="FF0000"/>
              </a:solidFill>
            </a:endParaRPr>
          </a:p>
          <a:p>
            <a:pPr marL="0" indent="0">
              <a:buNone/>
            </a:pPr>
            <a:r>
              <a:rPr kumimoji="1" lang="ja-JP" altLang="en-US" sz="1800" dirty="0">
                <a:latin typeface="Century" panose="02040604050505020304" pitchFamily="18" charset="0"/>
                <a:ea typeface="游明朝" panose="02020400000000000000" pitchFamily="18" charset="-128"/>
              </a:rPr>
              <a:t>「</a:t>
            </a:r>
            <a:r>
              <a:rPr lang="ja-JP" altLang="en-US" sz="1800" b="0" i="0" dirty="0">
                <a:effectLst/>
                <a:latin typeface="Century" panose="02040604050505020304" pitchFamily="18" charset="0"/>
                <a:ea typeface="游明朝" panose="02020400000000000000" pitchFamily="18" charset="-128"/>
              </a:rPr>
              <a:t>休職命令を受けた者の復職が認められるためには，休職の原因となった傷病が治癒したことが必要であり，治癒があったといえるためには，原則として，従前の職務を通常の程度に行える健康状態に回復したことを要するというべきであるが，そうでないとしても，当該従業員の職種に限定がなく，他の軽易な職務であれば従事することができ，当該軽易な職務へ配置転換することが現実的に可能であったり，</a:t>
            </a:r>
            <a:r>
              <a:rPr lang="ja-JP" altLang="en-US" sz="1800" b="0" i="0" u="sng" dirty="0">
                <a:effectLst/>
                <a:latin typeface="Century" panose="02040604050505020304" pitchFamily="18" charset="0"/>
                <a:ea typeface="游明朝" panose="02020400000000000000" pitchFamily="18" charset="-128"/>
              </a:rPr>
              <a:t>当初は軽易な職務に就かせれば，程なく従前の職務を通常に行うことができると予測できるといった場合には，復職を認めるのが相当である</a:t>
            </a:r>
            <a:r>
              <a:rPr kumimoji="1" lang="ja-JP" altLang="en-US" sz="1800" dirty="0">
                <a:latin typeface="Century" panose="02040604050505020304" pitchFamily="18" charset="0"/>
                <a:ea typeface="游明朝" panose="02020400000000000000" pitchFamily="18" charset="-128"/>
              </a:rPr>
              <a:t>」</a:t>
            </a:r>
            <a:r>
              <a:rPr lang="ja-JP" altLang="en-US" sz="1800" dirty="0">
                <a:latin typeface="Century" panose="02040604050505020304" pitchFamily="18" charset="0"/>
                <a:ea typeface="游明朝" panose="02020400000000000000" pitchFamily="18" charset="-128"/>
              </a:rPr>
              <a:t> （</a:t>
            </a:r>
            <a:r>
              <a:rPr lang="ja-JP" altLang="en-US" sz="1800" b="1" dirty="0">
                <a:latin typeface="Century" panose="02040604050505020304" pitchFamily="18" charset="0"/>
                <a:ea typeface="游明朝" panose="02020400000000000000" pitchFamily="18" charset="-128"/>
              </a:rPr>
              <a:t>前掲独立行政法人</a:t>
            </a:r>
            <a:r>
              <a:rPr lang="en-US" altLang="ja-JP" sz="1800" b="1" dirty="0">
                <a:latin typeface="Century" panose="02040604050505020304" pitchFamily="18" charset="0"/>
                <a:ea typeface="游明朝" panose="02020400000000000000" pitchFamily="18" charset="-128"/>
              </a:rPr>
              <a:t>N</a:t>
            </a:r>
            <a:r>
              <a:rPr lang="ja-JP" altLang="en-US" sz="1800" b="1" dirty="0">
                <a:latin typeface="Century" panose="02040604050505020304" pitchFamily="18" charset="0"/>
                <a:ea typeface="游明朝" panose="02020400000000000000" pitchFamily="18" charset="-128"/>
              </a:rPr>
              <a:t>事件・東京地判平</a:t>
            </a:r>
            <a:r>
              <a:rPr lang="en-US" altLang="ja-JP" sz="1800" b="1" dirty="0">
                <a:latin typeface="Century" panose="02040604050505020304" pitchFamily="18" charset="0"/>
                <a:ea typeface="游明朝" panose="02020400000000000000" pitchFamily="18" charset="-128"/>
              </a:rPr>
              <a:t>16.3.26</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876.56</a:t>
            </a:r>
            <a:r>
              <a:rPr lang="ja-JP" altLang="en-US" sz="1800" b="1" dirty="0">
                <a:latin typeface="Century" panose="02040604050505020304" pitchFamily="18" charset="0"/>
                <a:ea typeface="游明朝" panose="02020400000000000000" pitchFamily="18" charset="-128"/>
              </a:rPr>
              <a:t>）</a:t>
            </a:r>
            <a:endParaRPr kumimoji="1" lang="en-US" altLang="ja-JP" sz="1800" dirty="0">
              <a:latin typeface="Century" panose="02040604050505020304" pitchFamily="18" charset="0"/>
              <a:ea typeface="游明朝" panose="02020400000000000000" pitchFamily="18" charset="-128"/>
            </a:endParaRPr>
          </a:p>
          <a:p>
            <a:pPr marL="0" indent="0">
              <a:buNone/>
            </a:pPr>
            <a:r>
              <a:rPr kumimoji="1" lang="ja-JP" altLang="en-US" sz="1800" dirty="0">
                <a:latin typeface="游明朝" panose="02020400000000000000" pitchFamily="18" charset="-128"/>
                <a:ea typeface="游明朝" panose="02020400000000000000" pitchFamily="18" charset="-128"/>
              </a:rPr>
              <a:t>⇒「軽易な職務」の「軽易」の程度、「程なく」の程度次第では、復職を認めるべきと判断される可能性がある。</a:t>
            </a: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19</a:t>
            </a:fld>
            <a:endParaRPr kumimoji="1" lang="ja-JP" altLang="en-US"/>
          </a:p>
        </p:txBody>
      </p:sp>
    </p:spTree>
    <p:extLst>
      <p:ext uri="{BB962C8B-B14F-4D97-AF65-F5344CB8AC3E}">
        <p14:creationId xmlns:p14="http://schemas.microsoft.com/office/powerpoint/2010/main" val="254645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8B19541-8213-6846-8FEC-3B17997D58FB}"/>
              </a:ext>
            </a:extLst>
          </p:cNvPr>
          <p:cNvSpPr>
            <a:spLocks noGrp="1"/>
          </p:cNvSpPr>
          <p:nvPr>
            <p:ph idx="1"/>
          </p:nvPr>
        </p:nvSpPr>
        <p:spPr>
          <a:xfrm>
            <a:off x="1448708" y="412511"/>
            <a:ext cx="10645582" cy="6233253"/>
          </a:xfrm>
        </p:spPr>
        <p:txBody>
          <a:bodyPr>
            <a:normAutofit fontScale="92500" lnSpcReduction="20000"/>
          </a:bodyPr>
          <a:lstStyle/>
          <a:p>
            <a:pPr marL="0" indent="0">
              <a:buNone/>
            </a:pPr>
            <a:r>
              <a:rPr lang="ja-JP" altLang="en-US" sz="2600" dirty="0">
                <a:latin typeface="Century" panose="02040604050505020304" pitchFamily="18" charset="0"/>
              </a:rPr>
              <a:t>弁護士　樋口　治朗（ひぐち　じろう）</a:t>
            </a:r>
            <a:endParaRPr lang="en-US" altLang="ja-JP" sz="2600" dirty="0">
              <a:latin typeface="Century" panose="02040604050505020304" pitchFamily="18" charset="0"/>
            </a:endParaRPr>
          </a:p>
          <a:p>
            <a:pPr marL="0" indent="0">
              <a:buNone/>
            </a:pPr>
            <a:endParaRPr lang="en-US" altLang="ja-JP" sz="2600" dirty="0">
              <a:latin typeface="Century" panose="02040604050505020304" pitchFamily="18" charset="0"/>
            </a:endParaRPr>
          </a:p>
          <a:p>
            <a:pPr marL="0" indent="0">
              <a:buNone/>
            </a:pPr>
            <a:r>
              <a:rPr lang="en-US" altLang="ja-JP" sz="2100" dirty="0">
                <a:latin typeface="Century" panose="02040604050505020304" pitchFamily="18" charset="0"/>
              </a:rPr>
              <a:t>1972</a:t>
            </a:r>
            <a:r>
              <a:rPr lang="ja-JP" altLang="en-US" sz="2100" dirty="0">
                <a:latin typeface="Century" panose="02040604050505020304" pitchFamily="18" charset="0"/>
              </a:rPr>
              <a:t>年  大阪生まれ</a:t>
            </a:r>
            <a:endParaRPr lang="en-US" altLang="ja-JP" sz="2100" dirty="0">
              <a:latin typeface="Century" panose="02040604050505020304" pitchFamily="18" charset="0"/>
            </a:endParaRPr>
          </a:p>
          <a:p>
            <a:pPr marL="0" indent="0">
              <a:buNone/>
            </a:pPr>
            <a:r>
              <a:rPr lang="ja-JP" altLang="en-US" sz="2100" dirty="0">
                <a:latin typeface="Century" panose="02040604050505020304" pitchFamily="18" charset="0"/>
              </a:rPr>
              <a:t>慶應義塾大学法学部政治学科卒業　</a:t>
            </a:r>
            <a:endParaRPr lang="en-US" altLang="ja-JP" sz="2100" dirty="0">
              <a:latin typeface="Century" panose="02040604050505020304" pitchFamily="18" charset="0"/>
            </a:endParaRPr>
          </a:p>
          <a:p>
            <a:pPr marL="0" indent="0">
              <a:buNone/>
            </a:pPr>
            <a:endParaRPr lang="en-US" altLang="ja-JP" sz="2100" dirty="0">
              <a:latin typeface="Century" panose="02040604050505020304" pitchFamily="18" charset="0"/>
            </a:endParaRPr>
          </a:p>
          <a:p>
            <a:pPr marL="0" indent="0">
              <a:buNone/>
            </a:pPr>
            <a:r>
              <a:rPr lang="ja-JP" altLang="en-US" sz="2100" dirty="0">
                <a:latin typeface="Century" panose="02040604050505020304" pitchFamily="18" charset="0"/>
              </a:rPr>
              <a:t>国家公務員</a:t>
            </a:r>
            <a:r>
              <a:rPr lang="en-US" altLang="ja-JP" sz="2100" dirty="0">
                <a:latin typeface="Century" panose="02040604050505020304" pitchFamily="18" charset="0"/>
              </a:rPr>
              <a:t>(Ⅰ</a:t>
            </a:r>
            <a:r>
              <a:rPr lang="ja-JP" altLang="en-US" sz="2100" dirty="0">
                <a:latin typeface="Century" panose="02040604050505020304" pitchFamily="18" charset="0"/>
              </a:rPr>
              <a:t>種</a:t>
            </a:r>
            <a:r>
              <a:rPr lang="en-US" altLang="ja-JP" sz="2100" dirty="0">
                <a:latin typeface="Century" panose="02040604050505020304" pitchFamily="18" charset="0"/>
              </a:rPr>
              <a:t>)</a:t>
            </a:r>
            <a:r>
              <a:rPr lang="ja-JP" altLang="en-US" sz="2100" dirty="0">
                <a:latin typeface="Century" panose="02040604050505020304" pitchFamily="18" charset="0"/>
              </a:rPr>
              <a:t>として防衛庁・外務省で奉職（</a:t>
            </a:r>
            <a:r>
              <a:rPr lang="en-US" altLang="ja-JP" sz="2100" dirty="0">
                <a:latin typeface="Century" panose="02040604050505020304" pitchFamily="18" charset="0"/>
              </a:rPr>
              <a:t>1998〜2005</a:t>
            </a:r>
            <a:r>
              <a:rPr lang="ja-JP" altLang="en-US" sz="2100" dirty="0">
                <a:latin typeface="Century" panose="02040604050505020304" pitchFamily="18" charset="0"/>
              </a:rPr>
              <a:t>年）</a:t>
            </a:r>
            <a:endParaRPr lang="en-US" altLang="ja-JP" sz="2100" dirty="0">
              <a:latin typeface="Century" panose="02040604050505020304" pitchFamily="18" charset="0"/>
            </a:endParaRPr>
          </a:p>
          <a:p>
            <a:pPr marL="0" indent="0">
              <a:buNone/>
            </a:pPr>
            <a:endParaRPr lang="en-US" altLang="ja-JP" sz="2100" dirty="0">
              <a:latin typeface="Century" panose="02040604050505020304" pitchFamily="18" charset="0"/>
            </a:endParaRPr>
          </a:p>
          <a:p>
            <a:pPr marL="0" indent="0">
              <a:buNone/>
            </a:pPr>
            <a:r>
              <a:rPr lang="en-US" altLang="ja-JP" sz="2100" dirty="0">
                <a:latin typeface="Century" panose="02040604050505020304" pitchFamily="18" charset="0"/>
              </a:rPr>
              <a:t>2009</a:t>
            </a:r>
            <a:r>
              <a:rPr lang="ja-JP" altLang="en-US" sz="2100" dirty="0">
                <a:latin typeface="Century" panose="02040604050505020304" pitchFamily="18" charset="0"/>
              </a:rPr>
              <a:t>年  第一東京弁護士会にて弁護士登録</a:t>
            </a:r>
            <a:endParaRPr lang="en-US" altLang="ja-JP" sz="2100" dirty="0">
              <a:latin typeface="Century" panose="02040604050505020304" pitchFamily="18" charset="0"/>
            </a:endParaRPr>
          </a:p>
          <a:p>
            <a:pPr marL="0" indent="0">
              <a:buNone/>
            </a:pPr>
            <a:r>
              <a:rPr lang="ja-JP" altLang="en-US" sz="2100" dirty="0">
                <a:latin typeface="Century" panose="02040604050505020304" pitchFamily="18" charset="0"/>
              </a:rPr>
              <a:t>上場企業等の人事労務問題を主に取り扱う都内法律事務所勤務</a:t>
            </a:r>
            <a:endParaRPr lang="en-US" altLang="ja-JP" sz="2100" dirty="0">
              <a:latin typeface="Century" panose="02040604050505020304" pitchFamily="18" charset="0"/>
            </a:endParaRPr>
          </a:p>
          <a:p>
            <a:pPr marL="0" indent="0">
              <a:buNone/>
            </a:pPr>
            <a:endParaRPr lang="en-US" altLang="ja-JP" sz="2100" dirty="0">
              <a:latin typeface="Century" panose="02040604050505020304" pitchFamily="18" charset="0"/>
            </a:endParaRPr>
          </a:p>
          <a:p>
            <a:pPr marL="0" indent="0">
              <a:buNone/>
            </a:pPr>
            <a:r>
              <a:rPr lang="en-US" altLang="ja-JP" sz="2100" dirty="0">
                <a:latin typeface="Century" panose="02040604050505020304" pitchFamily="18" charset="0"/>
              </a:rPr>
              <a:t>2017</a:t>
            </a:r>
            <a:r>
              <a:rPr lang="ja-JP" altLang="en-US" sz="2100" dirty="0">
                <a:latin typeface="Century" panose="02040604050505020304" pitchFamily="18" charset="0"/>
              </a:rPr>
              <a:t>年  南青山にて、独立開業</a:t>
            </a:r>
            <a:endParaRPr lang="en-US" altLang="ja-JP" sz="2100" dirty="0">
              <a:latin typeface="Century" panose="02040604050505020304" pitchFamily="18" charset="0"/>
            </a:endParaRPr>
          </a:p>
          <a:p>
            <a:pPr marL="0" indent="0">
              <a:buNone/>
            </a:pPr>
            <a:r>
              <a:rPr lang="ja-JP" altLang="en-US" sz="2100" dirty="0">
                <a:latin typeface="Century" panose="02040604050505020304" pitchFamily="18" charset="0"/>
              </a:rPr>
              <a:t>東京</a:t>
            </a:r>
            <a:r>
              <a:rPr lang="en-US" altLang="ja-JP" sz="2100" dirty="0">
                <a:latin typeface="Century" panose="02040604050505020304" pitchFamily="18" charset="0"/>
              </a:rPr>
              <a:t>SR</a:t>
            </a:r>
            <a:r>
              <a:rPr lang="ja-JP" altLang="en-US" sz="2100" dirty="0">
                <a:latin typeface="Century" panose="02040604050505020304" pitchFamily="18" charset="0"/>
              </a:rPr>
              <a:t>経営労務センターをはじめ多数の組織・企業の顧問弁護士を務める</a:t>
            </a:r>
            <a:endParaRPr lang="en-US" altLang="ja-JP" sz="2100" dirty="0">
              <a:latin typeface="Century" panose="02040604050505020304" pitchFamily="18" charset="0"/>
            </a:endParaRPr>
          </a:p>
          <a:p>
            <a:pPr marL="0" indent="0">
              <a:buNone/>
            </a:pPr>
            <a:endParaRPr lang="en-US" altLang="ja-JP" sz="2100" dirty="0">
              <a:latin typeface="Century" panose="02040604050505020304" pitchFamily="18" charset="0"/>
            </a:endParaRPr>
          </a:p>
          <a:p>
            <a:pPr marL="0" indent="0">
              <a:buNone/>
            </a:pPr>
            <a:r>
              <a:rPr lang="en-US" altLang="ja-JP" sz="2100" dirty="0">
                <a:latin typeface="Century" panose="02040604050505020304" pitchFamily="18" charset="0"/>
              </a:rPr>
              <a:t>『</a:t>
            </a:r>
            <a:r>
              <a:rPr lang="en-US" altLang="ja-JP" sz="2100" i="0" dirty="0" err="1">
                <a:solidFill>
                  <a:srgbClr val="111111"/>
                </a:solidFill>
                <a:effectLst/>
                <a:latin typeface="Century" panose="02040604050505020304" pitchFamily="18" charset="0"/>
              </a:rPr>
              <a:t>with&amp;after</a:t>
            </a:r>
            <a:r>
              <a:rPr lang="en-US" altLang="ja-JP" sz="2100" i="0" dirty="0">
                <a:solidFill>
                  <a:srgbClr val="111111"/>
                </a:solidFill>
                <a:effectLst/>
                <a:latin typeface="Century" panose="02040604050505020304" pitchFamily="18" charset="0"/>
              </a:rPr>
              <a:t> </a:t>
            </a:r>
            <a:r>
              <a:rPr lang="ja-JP" altLang="en-US" sz="2100" i="0" dirty="0">
                <a:solidFill>
                  <a:srgbClr val="111111"/>
                </a:solidFill>
                <a:effectLst/>
                <a:latin typeface="Century" panose="02040604050505020304" pitchFamily="18" charset="0"/>
              </a:rPr>
              <a:t>コロナ禍を生き抜く 新しい企業の人事・労務管理</a:t>
            </a:r>
            <a:r>
              <a:rPr lang="en-US" altLang="ja-JP" sz="2100" dirty="0">
                <a:latin typeface="Century" panose="02040604050505020304" pitchFamily="18" charset="0"/>
              </a:rPr>
              <a:t>』</a:t>
            </a:r>
            <a:r>
              <a:rPr lang="ja-JP" altLang="en-US" sz="2100" dirty="0">
                <a:latin typeface="Century" panose="02040604050505020304" pitchFamily="18" charset="0"/>
              </a:rPr>
              <a:t>：清文社：共著</a:t>
            </a:r>
            <a:endParaRPr lang="en-US" altLang="ja-JP" sz="2100" dirty="0">
              <a:latin typeface="Century" panose="02040604050505020304" pitchFamily="18" charset="0"/>
            </a:endParaRPr>
          </a:p>
          <a:p>
            <a:pPr marL="0" indent="0">
              <a:buNone/>
            </a:pPr>
            <a:r>
              <a:rPr lang="en-US" altLang="ja-JP" sz="2100" dirty="0">
                <a:latin typeface="Century" panose="02040604050505020304" pitchFamily="18" charset="0"/>
              </a:rPr>
              <a:t>『</a:t>
            </a:r>
            <a:r>
              <a:rPr lang="ja-JP" altLang="en-US" sz="2100" dirty="0">
                <a:latin typeface="Century" panose="02040604050505020304" pitchFamily="18" charset="0"/>
              </a:rPr>
              <a:t>決定版！問題社員対応マニュアル　上</a:t>
            </a:r>
            <a:r>
              <a:rPr lang="en-US" altLang="ja-JP" sz="2100" dirty="0">
                <a:latin typeface="Century" panose="02040604050505020304" pitchFamily="18" charset="0"/>
              </a:rPr>
              <a:t>』</a:t>
            </a:r>
            <a:r>
              <a:rPr lang="ja-JP" altLang="en-US" sz="2100" dirty="0">
                <a:latin typeface="Century" panose="02040604050505020304" pitchFamily="18" charset="0"/>
              </a:rPr>
              <a:t>：労働調査会：共著</a:t>
            </a:r>
            <a:endParaRPr lang="en-US" altLang="ja-JP" sz="2100" dirty="0">
              <a:latin typeface="Century" panose="02040604050505020304" pitchFamily="18" charset="0"/>
            </a:endParaRPr>
          </a:p>
          <a:p>
            <a:pPr marL="0" indent="0">
              <a:buNone/>
            </a:pPr>
            <a:r>
              <a:rPr lang="en-US" altLang="ja-JP" sz="2100" dirty="0">
                <a:latin typeface="Century" panose="02040604050505020304" pitchFamily="18" charset="0"/>
              </a:rPr>
              <a:t>『</a:t>
            </a:r>
            <a:r>
              <a:rPr lang="ja-JP" altLang="en-US" sz="2100" dirty="0">
                <a:latin typeface="Century" panose="02040604050505020304" pitchFamily="18" charset="0"/>
              </a:rPr>
              <a:t>定額残業性と労働時間法制の実務</a:t>
            </a:r>
            <a:r>
              <a:rPr lang="en-US" altLang="ja-JP" sz="2100" dirty="0">
                <a:latin typeface="Century" panose="02040604050505020304" pitchFamily="18" charset="0"/>
              </a:rPr>
              <a:t>』</a:t>
            </a:r>
            <a:r>
              <a:rPr lang="ja-JP" altLang="en-US" sz="2100" dirty="0">
                <a:latin typeface="Century" panose="02040604050505020304" pitchFamily="18" charset="0"/>
              </a:rPr>
              <a:t>：労働調査会：共著</a:t>
            </a:r>
            <a:endParaRPr lang="en-US" altLang="ja-JP" sz="2100" dirty="0">
              <a:latin typeface="Century" panose="02040604050505020304" pitchFamily="18" charset="0"/>
            </a:endParaRPr>
          </a:p>
          <a:p>
            <a:endParaRPr kumimoji="1" lang="ja-JP" altLang="en-US" dirty="0"/>
          </a:p>
        </p:txBody>
      </p:sp>
      <p:sp>
        <p:nvSpPr>
          <p:cNvPr id="2" name="フッター プレースホルダー 1">
            <a:extLst>
              <a:ext uri="{FF2B5EF4-FFF2-40B4-BE49-F238E27FC236}">
                <a16:creationId xmlns:a16="http://schemas.microsoft.com/office/drawing/2014/main" id="{D572C122-E2A8-41C9-BD2C-1EF14F4E272F}"/>
              </a:ext>
            </a:extLst>
          </p:cNvPr>
          <p:cNvSpPr>
            <a:spLocks noGrp="1"/>
          </p:cNvSpPr>
          <p:nvPr>
            <p:ph type="ftr" sz="quarter" idx="11"/>
          </p:nvPr>
        </p:nvSpPr>
        <p:spPr>
          <a:xfrm>
            <a:off x="2434776" y="6232256"/>
            <a:ext cx="7084177" cy="365125"/>
          </a:xfrm>
        </p:spPr>
        <p:txBody>
          <a:bodyPr/>
          <a:lstStyle/>
          <a:p>
            <a:r>
              <a:rPr kumimoji="1" lang="en-US" altLang="zh-TW" dirty="0"/>
              <a:t>©</a:t>
            </a:r>
            <a:r>
              <a:rPr kumimoji="1" lang="zh-TW" altLang="en-US" dirty="0"/>
              <a:t>弁護士樋口治朗</a:t>
            </a:r>
            <a:endParaRPr kumimoji="1" lang="ja-JP" altLang="en-US" dirty="0"/>
          </a:p>
        </p:txBody>
      </p:sp>
      <p:sp>
        <p:nvSpPr>
          <p:cNvPr id="4" name="スライド番号プレースホルダー 3">
            <a:extLst>
              <a:ext uri="{FF2B5EF4-FFF2-40B4-BE49-F238E27FC236}">
                <a16:creationId xmlns:a16="http://schemas.microsoft.com/office/drawing/2014/main" id="{1B9CD7C3-2309-482D-9047-CCF4790E36ED}"/>
              </a:ext>
            </a:extLst>
          </p:cNvPr>
          <p:cNvSpPr>
            <a:spLocks noGrp="1"/>
          </p:cNvSpPr>
          <p:nvPr>
            <p:ph type="sldNum" sz="quarter" idx="12"/>
          </p:nvPr>
        </p:nvSpPr>
        <p:spPr/>
        <p:txBody>
          <a:bodyPr/>
          <a:lstStyle/>
          <a:p>
            <a:fld id="{127349F4-3937-48F9-BDC0-E10D76FFCCBE}" type="slidenum">
              <a:rPr kumimoji="1" lang="ja-JP" altLang="en-US" smtClean="0"/>
              <a:t>2</a:t>
            </a:fld>
            <a:endParaRPr kumimoji="1" lang="ja-JP" altLang="en-US"/>
          </a:p>
        </p:txBody>
      </p:sp>
    </p:spTree>
    <p:extLst>
      <p:ext uri="{BB962C8B-B14F-4D97-AF65-F5344CB8AC3E}">
        <p14:creationId xmlns:p14="http://schemas.microsoft.com/office/powerpoint/2010/main" val="172500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861724" y="457486"/>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押さえておきたい論点と、関連する裁判例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484310" y="1436914"/>
            <a:ext cx="10018713" cy="4695754"/>
          </a:xfrm>
        </p:spPr>
        <p:txBody>
          <a:bodyPr>
            <a:normAutofit/>
          </a:bodyPr>
          <a:lstStyle/>
          <a:p>
            <a:pPr marL="0" indent="0">
              <a:buNone/>
            </a:pPr>
            <a:r>
              <a:rPr kumimoji="1" lang="ja-JP" altLang="en-US" b="1" dirty="0">
                <a:solidFill>
                  <a:srgbClr val="FF0000"/>
                </a:solidFill>
              </a:rPr>
              <a:t>重要論点１－４　復職の要件（復職可の主張責任・立証責任）</a:t>
            </a:r>
          </a:p>
          <a:p>
            <a:pPr marL="0" indent="0">
              <a:buNone/>
            </a:pPr>
            <a:r>
              <a:rPr kumimoji="1" lang="ja-JP" altLang="en-US" sz="1800" dirty="0">
                <a:latin typeface="游明朝" panose="02020400000000000000" pitchFamily="18" charset="-128"/>
                <a:ea typeface="游明朝" panose="02020400000000000000" pitchFamily="18" charset="-128"/>
              </a:rPr>
              <a:t>・原告（労働者側）にある</a:t>
            </a:r>
            <a:r>
              <a:rPr lang="ja-JP" altLang="en-US" sz="1800" dirty="0">
                <a:latin typeface="游明朝" panose="02020400000000000000" pitchFamily="18" charset="-128"/>
                <a:ea typeface="游明朝" panose="02020400000000000000" pitchFamily="18" charset="-128"/>
              </a:rPr>
              <a:t>（</a:t>
            </a:r>
            <a:r>
              <a:rPr lang="en-US" altLang="ja-JP" sz="1800" dirty="0">
                <a:latin typeface="游明朝" panose="02020400000000000000" pitchFamily="18" charset="-128"/>
                <a:ea typeface="游明朝" panose="02020400000000000000" pitchFamily="18" charset="-128"/>
              </a:rPr>
              <a:t> </a:t>
            </a:r>
            <a:r>
              <a:rPr lang="en-US" altLang="ja-JP" sz="1800" dirty="0">
                <a:latin typeface="Century" panose="02040604050505020304" pitchFamily="18" charset="0"/>
                <a:ea typeface="游明朝" panose="02020400000000000000" pitchFamily="18" charset="-128"/>
              </a:rPr>
              <a:t>【</a:t>
            </a:r>
            <a:r>
              <a:rPr lang="ja-JP" altLang="en-US" sz="1800" dirty="0">
                <a:latin typeface="Century" panose="02040604050505020304" pitchFamily="18" charset="0"/>
                <a:ea typeface="游明朝" panose="02020400000000000000" pitchFamily="18" charset="-128"/>
              </a:rPr>
              <a:t>別紙</a:t>
            </a:r>
            <a:r>
              <a:rPr lang="en-US" altLang="ja-JP" sz="1800" dirty="0">
                <a:latin typeface="Century" panose="02040604050505020304" pitchFamily="18" charset="0"/>
                <a:ea typeface="游明朝" panose="02020400000000000000" pitchFamily="18" charset="-128"/>
              </a:rPr>
              <a:t>2】</a:t>
            </a:r>
            <a:r>
              <a:rPr lang="ja-JP" altLang="en-US" sz="1800" dirty="0">
                <a:latin typeface="Century" panose="02040604050505020304" pitchFamily="18" charset="0"/>
                <a:ea typeface="游明朝" panose="02020400000000000000" pitchFamily="18" charset="-128"/>
              </a:rPr>
              <a:t>の</a:t>
            </a:r>
            <a:r>
              <a:rPr lang="en-US" altLang="ja-JP" sz="1800" dirty="0">
                <a:latin typeface="Century" panose="02040604050505020304" pitchFamily="18" charset="0"/>
                <a:ea typeface="游明朝" panose="02020400000000000000" pitchFamily="18" charset="-128"/>
              </a:rPr>
              <a:t>【</a:t>
            </a:r>
            <a:r>
              <a:rPr lang="ja-JP" altLang="en-US" sz="1800" dirty="0">
                <a:latin typeface="Century" panose="02040604050505020304" pitchFamily="18" charset="0"/>
                <a:ea typeface="游明朝" panose="02020400000000000000" pitchFamily="18" charset="-128"/>
              </a:rPr>
              <a:t>再抗弁</a:t>
            </a:r>
            <a:r>
              <a:rPr lang="en-US" altLang="ja-JP" sz="1800" dirty="0">
                <a:latin typeface="Century" panose="02040604050505020304" pitchFamily="18" charset="0"/>
                <a:ea typeface="游明朝" panose="02020400000000000000" pitchFamily="18" charset="-128"/>
              </a:rPr>
              <a:t>1】</a:t>
            </a:r>
            <a:r>
              <a:rPr lang="ja-JP" altLang="en-US" sz="1800" dirty="0">
                <a:latin typeface="Century" panose="02040604050505020304" pitchFamily="18" charset="0"/>
                <a:ea typeface="游明朝" panose="02020400000000000000" pitchFamily="18" charset="-128"/>
              </a:rPr>
              <a:t>及び</a:t>
            </a:r>
            <a:r>
              <a:rPr lang="en-US" altLang="ja-JP" sz="1800" dirty="0">
                <a:latin typeface="Century" panose="02040604050505020304" pitchFamily="18" charset="0"/>
                <a:ea typeface="游明朝" panose="02020400000000000000" pitchFamily="18" charset="-128"/>
              </a:rPr>
              <a:t>【</a:t>
            </a:r>
            <a:r>
              <a:rPr lang="ja-JP" altLang="en-US" sz="1800" dirty="0">
                <a:latin typeface="Century" panose="02040604050505020304" pitchFamily="18" charset="0"/>
                <a:ea typeface="游明朝" panose="02020400000000000000" pitchFamily="18" charset="-128"/>
              </a:rPr>
              <a:t>再抗弁</a:t>
            </a:r>
            <a:r>
              <a:rPr lang="en-US" altLang="ja-JP" sz="1800" dirty="0">
                <a:latin typeface="Century" panose="02040604050505020304" pitchFamily="18" charset="0"/>
                <a:ea typeface="游明朝" panose="02020400000000000000" pitchFamily="18" charset="-128"/>
              </a:rPr>
              <a:t>2】</a:t>
            </a:r>
            <a:r>
              <a:rPr lang="ja-JP" altLang="en-US" sz="1800" dirty="0">
                <a:latin typeface="Century" panose="02040604050505020304" pitchFamily="18" charset="0"/>
                <a:ea typeface="游明朝" panose="02020400000000000000" pitchFamily="18" charset="-128"/>
              </a:rPr>
              <a:t>）</a:t>
            </a:r>
            <a:endParaRPr lang="en-US" altLang="ja-JP" sz="1800" dirty="0">
              <a:latin typeface="Century" panose="02040604050505020304" pitchFamily="18" charset="0"/>
              <a:ea typeface="游明朝" panose="02020400000000000000" pitchFamily="18" charset="-128"/>
            </a:endParaRPr>
          </a:p>
          <a:p>
            <a:pPr marL="0" indent="0">
              <a:buNone/>
            </a:pPr>
            <a:endParaRPr kumimoji="1" lang="en-US" altLang="ja-JP" sz="1800" dirty="0">
              <a:latin typeface="Century" panose="02040604050505020304" pitchFamily="18" charset="0"/>
              <a:ea typeface="游明朝" panose="02020400000000000000" pitchFamily="18" charset="-128"/>
            </a:endParaRPr>
          </a:p>
          <a:p>
            <a:pPr marL="0" indent="0">
              <a:buNone/>
            </a:pPr>
            <a:r>
              <a:rPr lang="ja-JP" altLang="en-US" sz="1800" dirty="0">
                <a:latin typeface="Century" panose="02040604050505020304" pitchFamily="18" charset="0"/>
                <a:ea typeface="游明朝" panose="02020400000000000000" pitchFamily="18" charset="-128"/>
              </a:rPr>
              <a:t>⇔　「</a:t>
            </a:r>
            <a:r>
              <a:rPr lang="ja-JP" altLang="en-US" sz="1800" b="0" i="0" dirty="0">
                <a:effectLst/>
                <a:latin typeface="游明朝" panose="02020400000000000000" pitchFamily="18" charset="-128"/>
                <a:ea typeface="游明朝" panose="02020400000000000000" pitchFamily="18" charset="-128"/>
              </a:rPr>
              <a:t>休職事由が消滅したことについての主張立証責任は，その消滅を主張する労働者側にあると解するのが相当であるが，使用者側である企業の規模・業種はともかくとしても，当該企業における労働者の配置，異動の実情及び難易といった内部の事情についてまで，労働者が立証し尽くすのは現実問題として困難であるのが多いことからすれば，</a:t>
            </a:r>
            <a:r>
              <a:rPr lang="ja-JP" altLang="en-US" sz="1800" b="0" i="0" u="sng" dirty="0">
                <a:effectLst/>
                <a:latin typeface="游明朝" panose="02020400000000000000" pitchFamily="18" charset="-128"/>
                <a:ea typeface="游明朝" panose="02020400000000000000" pitchFamily="18" charset="-128"/>
              </a:rPr>
              <a:t>当該労働者において，配置される可能性がある業務について労務の提供をすることができることの立証がなされれば，休職事由が消滅したことについて事実上の推定が働くというべきであり，これに対し，使用者が，当該労働者を配置できる現実的可能性がある業務が存在しないことについて反証を挙げない限り，休職事由の消滅が推認される</a:t>
            </a:r>
            <a:r>
              <a:rPr lang="ja-JP" altLang="en-US" sz="1800" b="0" i="0" dirty="0">
                <a:effectLst/>
                <a:latin typeface="游明朝" panose="02020400000000000000" pitchFamily="18" charset="-128"/>
                <a:ea typeface="游明朝" panose="02020400000000000000" pitchFamily="18" charset="-128"/>
              </a:rPr>
              <a:t>と解するのが相当である。</a:t>
            </a:r>
            <a:r>
              <a:rPr lang="ja-JP" altLang="en-US" sz="1800" dirty="0">
                <a:latin typeface="Century" panose="02040604050505020304" pitchFamily="18" charset="0"/>
                <a:ea typeface="游明朝" panose="02020400000000000000" pitchFamily="18" charset="-128"/>
              </a:rPr>
              <a:t>」</a:t>
            </a:r>
            <a:r>
              <a:rPr lang="ja-JP" altLang="en-US" sz="1800" b="1" dirty="0">
                <a:latin typeface="Century" panose="02040604050505020304" pitchFamily="18" charset="0"/>
                <a:ea typeface="游明朝" panose="02020400000000000000" pitchFamily="18" charset="-128"/>
              </a:rPr>
              <a:t>（第一興商事件・東京地判平</a:t>
            </a:r>
            <a:r>
              <a:rPr lang="en-US" altLang="ja-JP" sz="1800" b="1" dirty="0">
                <a:latin typeface="Century" panose="02040604050505020304" pitchFamily="18" charset="0"/>
                <a:ea typeface="游明朝" panose="02020400000000000000" pitchFamily="18" charset="-128"/>
              </a:rPr>
              <a:t>24.12.25</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1068.5</a:t>
            </a:r>
            <a:r>
              <a:rPr lang="ja-JP" altLang="en-US" sz="1800" b="1" dirty="0">
                <a:latin typeface="Century" panose="02040604050505020304" pitchFamily="18" charset="0"/>
                <a:ea typeface="游明朝" panose="02020400000000000000" pitchFamily="18" charset="-128"/>
              </a:rPr>
              <a:t>）</a:t>
            </a:r>
            <a:endParaRPr lang="en-US" altLang="ja-JP" sz="1800" b="1" dirty="0">
              <a:latin typeface="Century" panose="02040604050505020304" pitchFamily="18" charset="0"/>
              <a:ea typeface="游明朝" panose="02020400000000000000" pitchFamily="18" charset="-128"/>
            </a:endParaRPr>
          </a:p>
          <a:p>
            <a:pPr marL="0" indent="0">
              <a:buNone/>
            </a:pPr>
            <a:r>
              <a:rPr kumimoji="1" lang="ja-JP" altLang="en-US" sz="1800" dirty="0">
                <a:latin typeface="Century" panose="02040604050505020304" pitchFamily="18" charset="0"/>
                <a:ea typeface="游明朝" panose="02020400000000000000" pitchFamily="18" charset="-128"/>
              </a:rPr>
              <a:t>⇒裁判実務では、原告（労働者側）の主張責任・立証責任</a:t>
            </a:r>
            <a:r>
              <a:rPr lang="ja-JP" altLang="en-US" sz="1800" dirty="0">
                <a:latin typeface="Century" panose="02040604050505020304" pitchFamily="18" charset="0"/>
                <a:ea typeface="游明朝" panose="02020400000000000000" pitchFamily="18" charset="-128"/>
              </a:rPr>
              <a:t>は、</a:t>
            </a:r>
            <a:r>
              <a:rPr kumimoji="1" lang="ja-JP" altLang="en-US" sz="1800" dirty="0">
                <a:latin typeface="Century" panose="02040604050505020304" pitchFamily="18" charset="0"/>
                <a:ea typeface="游明朝" panose="02020400000000000000" pitchFamily="18" charset="-128"/>
              </a:rPr>
              <a:t>事実上緩和される可能性が高い（</a:t>
            </a:r>
            <a:r>
              <a:rPr kumimoji="1" lang="en-US" altLang="ja-JP" sz="1800" dirty="0">
                <a:latin typeface="Century" panose="02040604050505020304" pitchFamily="18" charset="0"/>
                <a:ea typeface="游明朝" panose="02020400000000000000" pitchFamily="18" charset="-128"/>
              </a:rPr>
              <a:t>Cf. </a:t>
            </a:r>
            <a:r>
              <a:rPr lang="en-US" altLang="ja-JP" sz="1800" dirty="0"/>
              <a:t>【</a:t>
            </a:r>
            <a:r>
              <a:rPr lang="ja-JP" altLang="en-US" sz="1800" dirty="0"/>
              <a:t>補足</a:t>
            </a:r>
            <a:r>
              <a:rPr lang="en-US" altLang="ja-JP" sz="1800" dirty="0"/>
              <a:t>】</a:t>
            </a:r>
            <a:r>
              <a:rPr lang="ja-JP" altLang="en-US" sz="1800" dirty="0"/>
              <a:t>「解雇権濫用の評価根拠事実」</a:t>
            </a:r>
            <a:r>
              <a:rPr lang="ja-JP" altLang="en-US" sz="1200" dirty="0"/>
              <a:t>（裁判実務における位置付け）</a:t>
            </a:r>
            <a:r>
              <a:rPr kumimoji="1" lang="ja-JP" altLang="en-US" sz="1800" dirty="0">
                <a:latin typeface="Century" panose="02040604050505020304" pitchFamily="18" charset="0"/>
                <a:ea typeface="游明朝" panose="02020400000000000000" pitchFamily="18" charset="-128"/>
              </a:rPr>
              <a:t>）</a:t>
            </a:r>
            <a:endParaRPr kumimoji="1" lang="en-US" altLang="ja-JP" sz="1800" b="1" dirty="0">
              <a:latin typeface="Century" panose="02040604050505020304" pitchFamily="18" charset="0"/>
              <a:ea typeface="游明朝" panose="02020400000000000000" pitchFamily="18" charset="-128"/>
            </a:endParaRPr>
          </a:p>
          <a:p>
            <a:pPr marL="0" indent="0">
              <a:buNone/>
            </a:pPr>
            <a:endParaRPr kumimoji="1" lang="ja-JP" altLang="en-US" sz="1800" b="1" dirty="0">
              <a:latin typeface="Century" panose="02040604050505020304" pitchFamily="18" charset="0"/>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20</a:t>
            </a:fld>
            <a:endParaRPr kumimoji="1" lang="ja-JP" altLang="en-US"/>
          </a:p>
        </p:txBody>
      </p:sp>
    </p:spTree>
    <p:extLst>
      <p:ext uri="{BB962C8B-B14F-4D97-AF65-F5344CB8AC3E}">
        <p14:creationId xmlns:p14="http://schemas.microsoft.com/office/powerpoint/2010/main" val="203171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861724" y="457486"/>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押さえておきたい論点と、関連する裁判例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484310" y="1436914"/>
            <a:ext cx="10018713" cy="4695754"/>
          </a:xfrm>
        </p:spPr>
        <p:txBody>
          <a:bodyPr>
            <a:normAutofit/>
          </a:bodyPr>
          <a:lstStyle/>
          <a:p>
            <a:pPr marL="0" indent="0">
              <a:buNone/>
            </a:pPr>
            <a:r>
              <a:rPr kumimoji="1" lang="ja-JP" altLang="en-US" b="1" dirty="0">
                <a:solidFill>
                  <a:srgbClr val="FF0000"/>
                </a:solidFill>
              </a:rPr>
              <a:t>重要論点２ー１　</a:t>
            </a:r>
            <a:r>
              <a:rPr kumimoji="1" lang="ja-JP" altLang="en-US" b="1" dirty="0">
                <a:solidFill>
                  <a:srgbClr val="FF0000"/>
                </a:solidFill>
                <a:latin typeface="Century" panose="02040604050505020304" pitchFamily="18" charset="0"/>
              </a:rPr>
              <a:t>医師診断の重要性</a:t>
            </a:r>
            <a:endParaRPr kumimoji="1" lang="en-US" altLang="ja-JP" b="1" dirty="0">
              <a:solidFill>
                <a:srgbClr val="FF0000"/>
              </a:solidFill>
              <a:latin typeface="Century" panose="02040604050505020304" pitchFamily="18" charset="0"/>
            </a:endParaRPr>
          </a:p>
          <a:p>
            <a:pPr marL="0" indent="0">
              <a:buNone/>
            </a:pPr>
            <a:r>
              <a:rPr kumimoji="1" lang="ja-JP" altLang="en-US" sz="1800" dirty="0">
                <a:latin typeface="游明朝" panose="02020400000000000000" pitchFamily="18" charset="-128"/>
                <a:ea typeface="游明朝" panose="02020400000000000000" pitchFamily="18" charset="-128"/>
              </a:rPr>
              <a:t>「</a:t>
            </a:r>
            <a:r>
              <a:rPr lang="ja-JP" altLang="en-US" sz="1800" i="0" dirty="0">
                <a:solidFill>
                  <a:srgbClr val="000000"/>
                </a:solidFill>
                <a:effectLst/>
                <a:latin typeface="游明朝" panose="02020400000000000000" pitchFamily="18" charset="-128"/>
                <a:ea typeface="游明朝" panose="02020400000000000000" pitchFamily="18" charset="-128"/>
              </a:rPr>
              <a:t>被告は，Ｄ１医師及びＩ１医師の診断は客観性を欠くとか，個々の部門の業務内容を列挙して原告を配属できる業務は存在しない旨主張するが，被告は，原告に産業医の診察を受けさせたり，原告の復職の可否について産業医の意見を求めた形跡すらないものであって，復職不可とした被告の判断こそ客観性を欠くというべきである</a:t>
            </a:r>
            <a:r>
              <a:rPr kumimoji="1" lang="ja-JP" altLang="en-US" sz="1800" dirty="0">
                <a:latin typeface="游明朝" panose="02020400000000000000" pitchFamily="18" charset="-128"/>
                <a:ea typeface="游明朝" panose="02020400000000000000" pitchFamily="18" charset="-128"/>
              </a:rPr>
              <a:t>」（</a:t>
            </a:r>
            <a:r>
              <a:rPr kumimoji="1" lang="ja-JP" altLang="en-US" sz="1800" b="1" dirty="0">
                <a:latin typeface="游明朝" panose="02020400000000000000" pitchFamily="18" charset="-128"/>
                <a:ea typeface="游明朝" panose="02020400000000000000" pitchFamily="18" charset="-128"/>
              </a:rPr>
              <a:t>前掲第一興商</a:t>
            </a:r>
            <a:r>
              <a:rPr kumimoji="1" lang="en-US" altLang="ja-JP" sz="1800" b="1" dirty="0">
                <a:latin typeface="游明朝" panose="02020400000000000000" pitchFamily="18" charset="-128"/>
                <a:ea typeface="游明朝" panose="02020400000000000000" pitchFamily="18" charset="-128"/>
              </a:rPr>
              <a:t>〔</a:t>
            </a:r>
            <a:r>
              <a:rPr kumimoji="1" lang="ja-JP" altLang="en-US" sz="1800" b="1" dirty="0">
                <a:latin typeface="游明朝" panose="02020400000000000000" pitchFamily="18" charset="-128"/>
                <a:ea typeface="游明朝" panose="02020400000000000000" pitchFamily="18" charset="-128"/>
              </a:rPr>
              <a:t>本訴</a:t>
            </a:r>
            <a:r>
              <a:rPr kumimoji="1" lang="en-US" altLang="ja-JP" sz="1800" b="1" dirty="0">
                <a:latin typeface="游明朝" panose="02020400000000000000" pitchFamily="18" charset="-128"/>
                <a:ea typeface="游明朝" panose="02020400000000000000" pitchFamily="18" charset="-128"/>
              </a:rPr>
              <a:t>〕</a:t>
            </a:r>
            <a:r>
              <a:rPr kumimoji="1" lang="ja-JP" altLang="en-US" sz="1800" b="1" dirty="0">
                <a:latin typeface="游明朝" panose="02020400000000000000" pitchFamily="18" charset="-128"/>
                <a:ea typeface="游明朝" panose="02020400000000000000" pitchFamily="18" charset="-128"/>
              </a:rPr>
              <a:t>事件・東京地判平</a:t>
            </a:r>
            <a:r>
              <a:rPr kumimoji="1" lang="en-US" altLang="ja-JP" sz="1800" b="1" dirty="0">
                <a:latin typeface="游明朝" panose="02020400000000000000" pitchFamily="18" charset="-128"/>
                <a:ea typeface="游明朝" panose="02020400000000000000" pitchFamily="18" charset="-128"/>
              </a:rPr>
              <a:t>24.12.25</a:t>
            </a:r>
            <a:r>
              <a:rPr kumimoji="1" lang="ja-JP" altLang="en-US" sz="1800" b="1" dirty="0">
                <a:latin typeface="游明朝" panose="02020400000000000000" pitchFamily="18" charset="-128"/>
                <a:ea typeface="游明朝" panose="02020400000000000000" pitchFamily="18" charset="-128"/>
              </a:rPr>
              <a:t>労判</a:t>
            </a:r>
            <a:r>
              <a:rPr kumimoji="1" lang="en-US" altLang="ja-JP" sz="1800" b="1" dirty="0">
                <a:latin typeface="游明朝" panose="02020400000000000000" pitchFamily="18" charset="-128"/>
                <a:ea typeface="游明朝" panose="02020400000000000000" pitchFamily="18" charset="-128"/>
              </a:rPr>
              <a:t>1068.5</a:t>
            </a:r>
            <a:r>
              <a:rPr kumimoji="1" lang="ja-JP" altLang="en-US" sz="1800" b="1" dirty="0">
                <a:latin typeface="游明朝" panose="02020400000000000000" pitchFamily="18" charset="-128"/>
                <a:ea typeface="游明朝" panose="02020400000000000000" pitchFamily="18" charset="-128"/>
              </a:rPr>
              <a:t>）（補足：</a:t>
            </a:r>
            <a:r>
              <a:rPr lang="ja-JP" altLang="en-US" sz="1800" b="1" dirty="0">
                <a:latin typeface="游明朝" panose="02020400000000000000" pitchFamily="18" charset="-128"/>
                <a:ea typeface="游明朝" panose="02020400000000000000" pitchFamily="18" charset="-128"/>
              </a:rPr>
              <a:t>Ｄ１医師及びＩ１医師：原告の復職可の診断書を作成）</a:t>
            </a:r>
            <a:endParaRPr lang="en-US" altLang="ja-JP" sz="1800" b="1" dirty="0">
              <a:latin typeface="游明朝" panose="02020400000000000000" pitchFamily="18" charset="-128"/>
              <a:ea typeface="游明朝" panose="02020400000000000000" pitchFamily="18" charset="-128"/>
            </a:endParaRPr>
          </a:p>
          <a:p>
            <a:pPr marL="0" indent="0">
              <a:buNone/>
            </a:pPr>
            <a:r>
              <a:rPr kumimoji="1" lang="ja-JP" altLang="en-US" sz="1800" b="1" dirty="0">
                <a:latin typeface="游明朝" panose="02020400000000000000" pitchFamily="18" charset="-128"/>
                <a:ea typeface="游明朝" panose="02020400000000000000" pitchFamily="18" charset="-128"/>
              </a:rPr>
              <a:t>⇒復職可否の判断主体は会社であるが、最も重要な判断要素は医師診断である</a:t>
            </a:r>
            <a:endParaRPr kumimoji="1" lang="en-US" altLang="ja-JP" sz="1800" b="1" dirty="0">
              <a:latin typeface="游明朝" panose="02020400000000000000" pitchFamily="18" charset="-128"/>
              <a:ea typeface="游明朝" panose="02020400000000000000" pitchFamily="18" charset="-128"/>
            </a:endParaRPr>
          </a:p>
          <a:p>
            <a:pPr marL="0" indent="0">
              <a:buNone/>
            </a:pPr>
            <a:r>
              <a:rPr kumimoji="1" lang="ja-JP" altLang="en-US" sz="1800" b="1" dirty="0">
                <a:latin typeface="游明朝" panose="02020400000000000000" pitchFamily="18" charset="-128"/>
                <a:ea typeface="游明朝" panose="02020400000000000000" pitchFamily="18" charset="-128"/>
              </a:rPr>
              <a:t>⇒医師診断に対する反論は、原則、専門性を有する医師（産業医・会社指定医）によるべき</a:t>
            </a: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21</a:t>
            </a:fld>
            <a:endParaRPr kumimoji="1" lang="ja-JP" altLang="en-US"/>
          </a:p>
        </p:txBody>
      </p:sp>
    </p:spTree>
    <p:extLst>
      <p:ext uri="{BB962C8B-B14F-4D97-AF65-F5344CB8AC3E}">
        <p14:creationId xmlns:p14="http://schemas.microsoft.com/office/powerpoint/2010/main" val="166667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861724" y="457486"/>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押さえておきたい論点と、関連する裁判例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484310" y="1436914"/>
            <a:ext cx="10018713" cy="4695754"/>
          </a:xfrm>
        </p:spPr>
        <p:txBody>
          <a:bodyPr>
            <a:normAutofit/>
          </a:bodyPr>
          <a:lstStyle/>
          <a:p>
            <a:pPr marL="0" indent="0">
              <a:buNone/>
            </a:pPr>
            <a:r>
              <a:rPr kumimoji="1" lang="ja-JP" altLang="en-US" b="1" dirty="0">
                <a:solidFill>
                  <a:srgbClr val="FF0000"/>
                </a:solidFill>
              </a:rPr>
              <a:t>重要論点２ー２　</a:t>
            </a:r>
            <a:r>
              <a:rPr lang="ja-JP" altLang="en-US" dirty="0">
                <a:solidFill>
                  <a:srgbClr val="FF0000"/>
                </a:solidFill>
                <a:latin typeface="+mj-ea"/>
                <a:ea typeface="+mj-ea"/>
              </a:rPr>
              <a:t>主治医診断書と産業医診断書の食い違い</a:t>
            </a:r>
            <a:endParaRPr lang="en-US" altLang="ja-JP" dirty="0">
              <a:solidFill>
                <a:srgbClr val="FF0000"/>
              </a:solidFill>
              <a:latin typeface="+mj-ea"/>
              <a:ea typeface="+mj-ea"/>
            </a:endParaRPr>
          </a:p>
          <a:p>
            <a:pPr marL="0" indent="0">
              <a:buNone/>
            </a:pPr>
            <a:r>
              <a:rPr lang="ja-JP" altLang="en-US" sz="1800" b="1" u="sng" kern="100" dirty="0">
                <a:latin typeface="Century" panose="02040604050505020304" pitchFamily="18" charset="0"/>
                <a:ea typeface="游明朝" panose="02020400000000000000" pitchFamily="18" charset="-128"/>
                <a:cs typeface="Times New Roman" panose="02020603050405020304" pitchFamily="18" charset="0"/>
              </a:rPr>
              <a:t>前掲　留意点④</a:t>
            </a:r>
            <a:endParaRPr lang="en-US" altLang="ja-JP" sz="1800" b="1" u="sng"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裁判所は、</a:t>
            </a:r>
            <a:r>
              <a:rPr lang="en-US" altLang="ja-JP" sz="1800" kern="100" dirty="0" err="1">
                <a:latin typeface="Century" panose="02040604050505020304" pitchFamily="18" charset="0"/>
                <a:ea typeface="游明朝" panose="02020400000000000000" pitchFamily="18" charset="-128"/>
                <a:cs typeface="Times New Roman" panose="02020603050405020304" pitchFamily="18" charset="0"/>
              </a:rPr>
              <a:t>i</a:t>
            </a:r>
            <a:r>
              <a:rPr lang="en-US" altLang="ja-JP" sz="1800" kern="100" dirty="0">
                <a:latin typeface="Century" panose="02040604050505020304" pitchFamily="18" charset="0"/>
                <a:ea typeface="游明朝" panose="02020400000000000000" pitchFamily="18" charset="-128"/>
                <a:cs typeface="Times New Roman" panose="02020603050405020304" pitchFamily="18" charset="0"/>
              </a:rPr>
              <a:t>) </a:t>
            </a: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専門家である精神科医・心療内科医の判断を重視しており、なかでも、</a:t>
            </a:r>
            <a:r>
              <a:rPr lang="en-US" altLang="ja-JP" sz="1800" kern="100" dirty="0">
                <a:latin typeface="Century" panose="02040604050505020304" pitchFamily="18" charset="0"/>
                <a:ea typeface="游明朝" panose="02020400000000000000" pitchFamily="18" charset="-128"/>
                <a:cs typeface="Times New Roman" panose="02020603050405020304" pitchFamily="18" charset="0"/>
              </a:rPr>
              <a:t>ii) </a:t>
            </a: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症状経過を一番良く把握している主治医の判断を最も重視する</a:t>
            </a:r>
            <a:endParaRPr lang="en-US" altLang="ja-JP" sz="1800"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endParaRPr kumimoji="1" lang="en-US" altLang="ja-JP" sz="1800" b="1" dirty="0">
              <a:latin typeface="Century" panose="02040604050505020304" pitchFamily="18" charset="0"/>
            </a:endParaRPr>
          </a:p>
          <a:p>
            <a:pPr marL="0" indent="0">
              <a:buNone/>
            </a:pPr>
            <a:endParaRPr lang="en-US" altLang="ja-JP" sz="1800" b="1" dirty="0">
              <a:latin typeface="Century" panose="02040604050505020304" pitchFamily="18" charset="0"/>
            </a:endParaRPr>
          </a:p>
          <a:p>
            <a:pPr marL="0" indent="0">
              <a:buNone/>
            </a:pPr>
            <a:endParaRPr kumimoji="1" lang="en-US" altLang="ja-JP" sz="1800" b="1" dirty="0">
              <a:latin typeface="Century" panose="02040604050505020304" pitchFamily="18" charset="0"/>
            </a:endParaRPr>
          </a:p>
          <a:p>
            <a:pPr marL="0" indent="0">
              <a:buNone/>
            </a:pPr>
            <a:endParaRPr lang="en-US" altLang="ja-JP" sz="1800" b="1" dirty="0">
              <a:latin typeface="Century" panose="02040604050505020304" pitchFamily="18" charset="0"/>
            </a:endParaRPr>
          </a:p>
          <a:p>
            <a:pPr marL="0" indent="0">
              <a:buNone/>
            </a:pPr>
            <a:endParaRPr kumimoji="1" lang="en-US" altLang="ja-JP" sz="1800" b="1" dirty="0">
              <a:latin typeface="Century" panose="02040604050505020304" pitchFamily="18" charset="0"/>
            </a:endParaRPr>
          </a:p>
          <a:p>
            <a:pPr marL="0" indent="0">
              <a:buNone/>
            </a:pPr>
            <a:endParaRPr lang="en-US" altLang="ja-JP" sz="1800" b="1" dirty="0">
              <a:latin typeface="Century" panose="02040604050505020304" pitchFamily="18" charset="0"/>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a:xfrm>
            <a:off x="2455401" y="6132668"/>
            <a:ext cx="7084177" cy="365125"/>
          </a:xfrm>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22</a:t>
            </a:fld>
            <a:endParaRPr kumimoji="1" lang="ja-JP" altLang="en-US"/>
          </a:p>
        </p:txBody>
      </p:sp>
      <p:graphicFrame>
        <p:nvGraphicFramePr>
          <p:cNvPr id="8" name="表 8">
            <a:extLst>
              <a:ext uri="{FF2B5EF4-FFF2-40B4-BE49-F238E27FC236}">
                <a16:creationId xmlns:a16="http://schemas.microsoft.com/office/drawing/2014/main" id="{D154B640-F311-F2F4-AF60-274644BCBF1C}"/>
              </a:ext>
            </a:extLst>
          </p:cNvPr>
          <p:cNvGraphicFramePr>
            <a:graphicFrameLocks noGrp="1"/>
          </p:cNvGraphicFramePr>
          <p:nvPr>
            <p:extLst>
              <p:ext uri="{D42A27DB-BD31-4B8C-83A1-F6EECF244321}">
                <p14:modId xmlns:p14="http://schemas.microsoft.com/office/powerpoint/2010/main" val="433026366"/>
              </p:ext>
            </p:extLst>
          </p:nvPr>
        </p:nvGraphicFramePr>
        <p:xfrm>
          <a:off x="1484310" y="3404593"/>
          <a:ext cx="9636849" cy="2656840"/>
        </p:xfrm>
        <a:graphic>
          <a:graphicData uri="http://schemas.openxmlformats.org/drawingml/2006/table">
            <a:tbl>
              <a:tblPr firstRow="1" bandRow="1">
                <a:tableStyleId>{5C22544A-7EE6-4342-B048-85BDC9FD1C3A}</a:tableStyleId>
              </a:tblPr>
              <a:tblGrid>
                <a:gridCol w="2438526">
                  <a:extLst>
                    <a:ext uri="{9D8B030D-6E8A-4147-A177-3AD203B41FA5}">
                      <a16:colId xmlns:a16="http://schemas.microsoft.com/office/drawing/2014/main" val="3872413686"/>
                    </a:ext>
                  </a:extLst>
                </a:gridCol>
                <a:gridCol w="3348217">
                  <a:extLst>
                    <a:ext uri="{9D8B030D-6E8A-4147-A177-3AD203B41FA5}">
                      <a16:colId xmlns:a16="http://schemas.microsoft.com/office/drawing/2014/main" val="282302217"/>
                    </a:ext>
                  </a:extLst>
                </a:gridCol>
                <a:gridCol w="3850106">
                  <a:extLst>
                    <a:ext uri="{9D8B030D-6E8A-4147-A177-3AD203B41FA5}">
                      <a16:colId xmlns:a16="http://schemas.microsoft.com/office/drawing/2014/main" val="1251002003"/>
                    </a:ext>
                  </a:extLst>
                </a:gridCol>
              </a:tblGrid>
              <a:tr h="274424">
                <a:tc>
                  <a:txBody>
                    <a:bodyPr/>
                    <a:lstStyle/>
                    <a:p>
                      <a:pPr algn="ctr"/>
                      <a:endParaRPr kumimoji="1" lang="ja-JP" altLang="en-US" dirty="0"/>
                    </a:p>
                  </a:txBody>
                  <a:tcPr/>
                </a:tc>
                <a:tc>
                  <a:txBody>
                    <a:bodyPr/>
                    <a:lstStyle/>
                    <a:p>
                      <a:pPr algn="ctr"/>
                      <a:r>
                        <a:rPr kumimoji="1" lang="ja-JP" altLang="en-US" dirty="0"/>
                        <a:t>主治医</a:t>
                      </a:r>
                    </a:p>
                  </a:txBody>
                  <a:tcPr/>
                </a:tc>
                <a:tc>
                  <a:txBody>
                    <a:bodyPr/>
                    <a:lstStyle/>
                    <a:p>
                      <a:pPr algn="ctr"/>
                      <a:r>
                        <a:rPr kumimoji="1" lang="ja-JP" altLang="en-US" dirty="0"/>
                        <a:t>産業医（会社指定医）</a:t>
                      </a:r>
                    </a:p>
                  </a:txBody>
                  <a:tcPr/>
                </a:tc>
                <a:extLst>
                  <a:ext uri="{0D108BD9-81ED-4DB2-BD59-A6C34878D82A}">
                    <a16:rowId xmlns:a16="http://schemas.microsoft.com/office/drawing/2014/main" val="3913515441"/>
                  </a:ext>
                </a:extLst>
              </a:tr>
              <a:tr h="370840">
                <a:tc>
                  <a:txBody>
                    <a:bodyPr/>
                    <a:lstStyle/>
                    <a:p>
                      <a:pPr algn="ctr"/>
                      <a:r>
                        <a:rPr kumimoji="1" lang="ja-JP" altLang="en-US" dirty="0"/>
                        <a:t>①専門性</a:t>
                      </a:r>
                    </a:p>
                  </a:txBody>
                  <a:tcPr/>
                </a:tc>
                <a:tc>
                  <a:txBody>
                    <a:bodyPr/>
                    <a:lstStyle/>
                    <a:p>
                      <a:pPr algn="ctr"/>
                      <a:r>
                        <a:rPr kumimoji="1" lang="ja-JP" altLang="en-US" dirty="0"/>
                        <a:t>〇</a:t>
                      </a:r>
                    </a:p>
                  </a:txBody>
                  <a:tcPr/>
                </a:tc>
                <a:tc>
                  <a:txBody>
                    <a:bodyPr/>
                    <a:lstStyle/>
                    <a:p>
                      <a:pPr algn="ctr"/>
                      <a:r>
                        <a:rPr kumimoji="1" lang="ja-JP" altLang="en-US" dirty="0"/>
                        <a:t>当該医師による</a:t>
                      </a:r>
                    </a:p>
                  </a:txBody>
                  <a:tcPr/>
                </a:tc>
                <a:extLst>
                  <a:ext uri="{0D108BD9-81ED-4DB2-BD59-A6C34878D82A}">
                    <a16:rowId xmlns:a16="http://schemas.microsoft.com/office/drawing/2014/main" val="4172563339"/>
                  </a:ext>
                </a:extLst>
              </a:tr>
              <a:tr h="370840">
                <a:tc>
                  <a:txBody>
                    <a:bodyPr/>
                    <a:lstStyle/>
                    <a:p>
                      <a:pPr algn="ctr"/>
                      <a:r>
                        <a:rPr kumimoji="1" lang="ja-JP" altLang="en-US" dirty="0"/>
                        <a:t>➁症状経過把握</a:t>
                      </a:r>
                    </a:p>
                  </a:txBody>
                  <a:tcPr/>
                </a:tc>
                <a:tc>
                  <a:txBody>
                    <a:bodyPr/>
                    <a:lstStyle/>
                    <a:p>
                      <a:pPr algn="ctr"/>
                      <a:r>
                        <a:rPr kumimoji="1" lang="ja-JP" altLang="en-US" dirty="0"/>
                        <a:t>〇</a:t>
                      </a:r>
                    </a:p>
                  </a:txBody>
                  <a:tcPr/>
                </a:tc>
                <a:tc>
                  <a:txBody>
                    <a:bodyPr/>
                    <a:lstStyle/>
                    <a:p>
                      <a:pPr algn="ctr"/>
                      <a:r>
                        <a:rPr kumimoji="1" lang="ja-JP" altLang="en-US" dirty="0"/>
                        <a:t>△</a:t>
                      </a:r>
                      <a:endParaRPr kumimoji="1" lang="en-US" altLang="ja-JP" dirty="0"/>
                    </a:p>
                    <a:p>
                      <a:pPr algn="ctr"/>
                      <a:r>
                        <a:rPr kumimoji="1" lang="ja-JP" altLang="en-US" dirty="0"/>
                        <a:t>（会社対応による）</a:t>
                      </a:r>
                    </a:p>
                  </a:txBody>
                  <a:tcPr/>
                </a:tc>
                <a:extLst>
                  <a:ext uri="{0D108BD9-81ED-4DB2-BD59-A6C34878D82A}">
                    <a16:rowId xmlns:a16="http://schemas.microsoft.com/office/drawing/2014/main" val="2988318538"/>
                  </a:ext>
                </a:extLst>
              </a:tr>
              <a:tr h="370840">
                <a:tc>
                  <a:txBody>
                    <a:bodyPr/>
                    <a:lstStyle/>
                    <a:p>
                      <a:pPr algn="ctr"/>
                      <a:r>
                        <a:rPr kumimoji="1" lang="ja-JP" altLang="en-US" dirty="0"/>
                        <a:t>③復職時に必要となる職務遂行能力把握</a:t>
                      </a:r>
                    </a:p>
                  </a:txBody>
                  <a:tcPr/>
                </a:tc>
                <a:tc>
                  <a:txBody>
                    <a:bodyPr/>
                    <a:lstStyle/>
                    <a:p>
                      <a:pPr algn="ctr"/>
                      <a:r>
                        <a:rPr kumimoji="1" lang="ja-JP" altLang="en-US" dirty="0"/>
                        <a:t>△</a:t>
                      </a:r>
                      <a:endParaRPr kumimoji="1" lang="en-US" altLang="ja-JP" dirty="0"/>
                    </a:p>
                    <a:p>
                      <a:pPr algn="ctr"/>
                      <a:r>
                        <a:rPr kumimoji="1" lang="ja-JP" altLang="en-US" dirty="0"/>
                        <a:t>（本人説明による）</a:t>
                      </a:r>
                    </a:p>
                  </a:txBody>
                  <a:tcPr/>
                </a:tc>
                <a:tc>
                  <a:txBody>
                    <a:bodyPr/>
                    <a:lstStyle/>
                    <a:p>
                      <a:pPr algn="ctr"/>
                      <a:r>
                        <a:rPr kumimoji="1" lang="ja-JP" altLang="en-US" dirty="0"/>
                        <a:t>〇</a:t>
                      </a:r>
                    </a:p>
                  </a:txBody>
                  <a:tcPr/>
                </a:tc>
                <a:extLst>
                  <a:ext uri="{0D108BD9-81ED-4DB2-BD59-A6C34878D82A}">
                    <a16:rowId xmlns:a16="http://schemas.microsoft.com/office/drawing/2014/main" val="1842532397"/>
                  </a:ext>
                </a:extLst>
              </a:tr>
              <a:tr h="370840">
                <a:tc>
                  <a:txBody>
                    <a:bodyPr/>
                    <a:lstStyle/>
                    <a:p>
                      <a:pPr algn="ctr"/>
                      <a:r>
                        <a:rPr kumimoji="1" lang="ja-JP" altLang="en-US" dirty="0"/>
                        <a:t>④判断の客観性</a:t>
                      </a:r>
                    </a:p>
                  </a:txBody>
                  <a:tcPr/>
                </a:tc>
                <a:tc>
                  <a:txBody>
                    <a:bodyPr/>
                    <a:lstStyle/>
                    <a:p>
                      <a:pPr algn="ctr"/>
                      <a:r>
                        <a:rPr kumimoji="1" lang="ja-JP" altLang="en-US" dirty="0"/>
                        <a:t>△</a:t>
                      </a:r>
                      <a:endParaRPr kumimoji="1" lang="en-US" altLang="ja-JP" dirty="0"/>
                    </a:p>
                    <a:p>
                      <a:pPr algn="ctr"/>
                      <a:r>
                        <a:rPr kumimoji="1" lang="ja-JP" altLang="en-US" dirty="0"/>
                        <a:t>（労働者等の意向の影響）</a:t>
                      </a:r>
                    </a:p>
                  </a:txBody>
                  <a:tcPr/>
                </a:tc>
                <a:tc>
                  <a:txBody>
                    <a:bodyPr/>
                    <a:lstStyle/>
                    <a:p>
                      <a:pPr algn="ctr"/>
                      <a:r>
                        <a:rPr kumimoji="1" lang="ja-JP" altLang="en-US" dirty="0"/>
                        <a:t>〇</a:t>
                      </a:r>
                      <a:endParaRPr kumimoji="1" lang="en-US" altLang="ja-JP" dirty="0"/>
                    </a:p>
                    <a:p>
                      <a:pPr algn="ctr"/>
                      <a:r>
                        <a:rPr kumimoji="1" lang="ja-JP" altLang="en-US" dirty="0"/>
                        <a:t>（留意点あり？）</a:t>
                      </a:r>
                    </a:p>
                  </a:txBody>
                  <a:tcPr/>
                </a:tc>
                <a:extLst>
                  <a:ext uri="{0D108BD9-81ED-4DB2-BD59-A6C34878D82A}">
                    <a16:rowId xmlns:a16="http://schemas.microsoft.com/office/drawing/2014/main" val="2699473324"/>
                  </a:ext>
                </a:extLst>
              </a:tr>
            </a:tbl>
          </a:graphicData>
        </a:graphic>
      </p:graphicFrame>
    </p:spTree>
    <p:extLst>
      <p:ext uri="{BB962C8B-B14F-4D97-AF65-F5344CB8AC3E}">
        <p14:creationId xmlns:p14="http://schemas.microsoft.com/office/powerpoint/2010/main" val="3764316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861724" y="457486"/>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押さえておきたい論点と、関連する裁判例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484310" y="1556514"/>
            <a:ext cx="10018713" cy="4695754"/>
          </a:xfrm>
        </p:spPr>
        <p:txBody>
          <a:bodyPr>
            <a:normAutofit/>
          </a:bodyPr>
          <a:lstStyle/>
          <a:p>
            <a:pPr marL="0" indent="0">
              <a:buNone/>
            </a:pPr>
            <a:r>
              <a:rPr kumimoji="1" lang="ja-JP" altLang="en-US" b="1" dirty="0">
                <a:solidFill>
                  <a:srgbClr val="FF0000"/>
                </a:solidFill>
              </a:rPr>
              <a:t>重要論点２ー２　</a:t>
            </a:r>
            <a:r>
              <a:rPr lang="ja-JP" altLang="en-US" dirty="0">
                <a:solidFill>
                  <a:srgbClr val="FF0000"/>
                </a:solidFill>
                <a:latin typeface="+mj-ea"/>
                <a:ea typeface="+mj-ea"/>
              </a:rPr>
              <a:t>主治医診断書と産業医診断書の食い違い</a:t>
            </a:r>
            <a:endParaRPr lang="en-US" altLang="ja-JP" dirty="0">
              <a:solidFill>
                <a:srgbClr val="FF0000"/>
              </a:solidFill>
              <a:latin typeface="+mj-ea"/>
              <a:ea typeface="+mj-ea"/>
            </a:endParaRPr>
          </a:p>
          <a:p>
            <a:pPr marL="0" indent="0">
              <a:buNone/>
            </a:pPr>
            <a:endParaRPr lang="en-US" altLang="ja-JP" sz="1800" b="1" dirty="0">
              <a:latin typeface="Century" panose="02040604050505020304" pitchFamily="18" charset="0"/>
            </a:endParaRPr>
          </a:p>
          <a:p>
            <a:pPr marL="0" indent="0">
              <a:buNone/>
            </a:pPr>
            <a:r>
              <a:rPr lang="ja-JP" altLang="en-US" sz="1800" b="1" dirty="0">
                <a:latin typeface="游明朝" panose="02020400000000000000" pitchFamily="18" charset="-128"/>
                <a:ea typeface="游明朝" panose="02020400000000000000" pitchFamily="18" charset="-128"/>
              </a:rPr>
              <a:t>前掲カントラ事件・大阪高判平</a:t>
            </a:r>
            <a:r>
              <a:rPr lang="en-US" altLang="ja-JP" sz="1800" b="1" dirty="0">
                <a:latin typeface="游明朝" panose="02020400000000000000" pitchFamily="18" charset="-128"/>
                <a:ea typeface="游明朝" panose="02020400000000000000" pitchFamily="18" charset="-128"/>
              </a:rPr>
              <a:t>14.6.19</a:t>
            </a:r>
            <a:r>
              <a:rPr lang="ja-JP" altLang="en-US" sz="1800" b="1" dirty="0">
                <a:latin typeface="游明朝" panose="02020400000000000000" pitchFamily="18" charset="-128"/>
                <a:ea typeface="游明朝" panose="02020400000000000000" pitchFamily="18" charset="-128"/>
              </a:rPr>
              <a:t>労判</a:t>
            </a:r>
            <a:r>
              <a:rPr lang="en-US" altLang="ja-JP" sz="1800" b="1" dirty="0">
                <a:latin typeface="游明朝" panose="02020400000000000000" pitchFamily="18" charset="-128"/>
                <a:ea typeface="游明朝" panose="02020400000000000000" pitchFamily="18" charset="-128"/>
              </a:rPr>
              <a:t>839.47</a:t>
            </a:r>
          </a:p>
          <a:p>
            <a:pPr marL="0" indent="0">
              <a:buNone/>
            </a:pPr>
            <a:r>
              <a:rPr lang="ja-JP" altLang="en-US" sz="1800" dirty="0">
                <a:latin typeface="游明朝" panose="02020400000000000000" pitchFamily="18" charset="-128"/>
                <a:ea typeface="游明朝" panose="02020400000000000000" pitchFamily="18" charset="-128"/>
              </a:rPr>
              <a:t>「</a:t>
            </a:r>
            <a:r>
              <a:rPr lang="en-US" altLang="ja-JP" sz="1800" dirty="0">
                <a:latin typeface="游明朝" panose="02020400000000000000" pitchFamily="18" charset="-128"/>
                <a:ea typeface="游明朝" panose="02020400000000000000" pitchFamily="18" charset="-128"/>
              </a:rPr>
              <a:t>C</a:t>
            </a:r>
            <a:r>
              <a:rPr lang="ja-JP" altLang="en-US" sz="1800" dirty="0">
                <a:latin typeface="游明朝" panose="02020400000000000000" pitchFamily="18" charset="-128"/>
                <a:ea typeface="游明朝" panose="02020400000000000000" pitchFamily="18" charset="-128"/>
              </a:rPr>
              <a:t>医師はその経歴に照らすと，</a:t>
            </a:r>
            <a:r>
              <a:rPr lang="ja-JP" altLang="en-US" sz="1800" u="sng" dirty="0">
                <a:latin typeface="游明朝" panose="02020400000000000000" pitchFamily="18" charset="-128"/>
                <a:ea typeface="游明朝" panose="02020400000000000000" pitchFamily="18" charset="-128"/>
              </a:rPr>
              <a:t>①循環器よりも消化器系に明るい医師であったとは認められ，他の循環器専門の医師の診断結果や意見をも踏まえて慎重な判断をすべきであったとはいえる</a:t>
            </a:r>
            <a:r>
              <a:rPr lang="ja-JP" altLang="en-US" sz="1800" dirty="0">
                <a:latin typeface="游明朝" panose="02020400000000000000" pitchFamily="18" charset="-128"/>
                <a:ea typeface="游明朝" panose="02020400000000000000" pitchFamily="18" charset="-128"/>
              </a:rPr>
              <a:t>が，（１）</a:t>
            </a:r>
            <a:r>
              <a:rPr lang="ja-JP" altLang="en-US" sz="1800" u="sng" dirty="0">
                <a:latin typeface="游明朝" panose="02020400000000000000" pitchFamily="18" charset="-128"/>
                <a:ea typeface="游明朝" panose="02020400000000000000" pitchFamily="18" charset="-128"/>
              </a:rPr>
              <a:t>③Ｃ医師は第１審被告の産業医として</a:t>
            </a:r>
            <a:r>
              <a:rPr lang="ja-JP" altLang="en-US" sz="1800" dirty="0">
                <a:latin typeface="游明朝" panose="02020400000000000000" pitchFamily="18" charset="-128"/>
                <a:ea typeface="游明朝" panose="02020400000000000000" pitchFamily="18" charset="-128"/>
              </a:rPr>
              <a:t>，</a:t>
            </a:r>
            <a:r>
              <a:rPr lang="ja-JP" altLang="en-US" sz="1800" u="sng" dirty="0">
                <a:latin typeface="游明朝" panose="02020400000000000000" pitchFamily="18" charset="-128"/>
                <a:ea typeface="游明朝" panose="02020400000000000000" pitchFamily="18" charset="-128"/>
              </a:rPr>
              <a:t>➁第１審原告の健康診断も担当していたのであり，平素の診断結果を踏まえた上で上記の診断をした</a:t>
            </a:r>
            <a:r>
              <a:rPr lang="ja-JP" altLang="en-US" sz="1800" dirty="0">
                <a:latin typeface="游明朝" panose="02020400000000000000" pitchFamily="18" charset="-128"/>
                <a:ea typeface="游明朝" panose="02020400000000000000" pitchFamily="18" charset="-128"/>
              </a:rPr>
              <a:t>こと，（２）Ｃ医師の診断は，第１審原告の申出を受けて</a:t>
            </a:r>
            <a:r>
              <a:rPr lang="ja-JP" altLang="en-US" sz="1800" u="sng" dirty="0">
                <a:latin typeface="游明朝" panose="02020400000000000000" pitchFamily="18" charset="-128"/>
                <a:ea typeface="游明朝" panose="02020400000000000000" pitchFamily="18" charset="-128"/>
              </a:rPr>
              <a:t>④相当精密な検査をした上でのものであり，その検査結果では，</a:t>
            </a:r>
            <a:r>
              <a:rPr lang="ja-JP" altLang="en-US" sz="1800" u="sng" dirty="0">
                <a:solidFill>
                  <a:srgbClr val="FF0000"/>
                </a:solidFill>
                <a:latin typeface="游明朝" panose="02020400000000000000" pitchFamily="18" charset="-128"/>
                <a:ea typeface="游明朝" panose="02020400000000000000" pitchFamily="18" charset="-128"/>
              </a:rPr>
              <a:t>慢性腎不全</a:t>
            </a:r>
            <a:r>
              <a:rPr lang="ja-JP" altLang="en-US" sz="1800" u="sng" dirty="0">
                <a:latin typeface="游明朝" panose="02020400000000000000" pitchFamily="18" charset="-128"/>
                <a:ea typeface="游明朝" panose="02020400000000000000" pitchFamily="18" charset="-128"/>
              </a:rPr>
              <a:t>としてなお治療を要するとの判断を裏付ける結果が出ていた</a:t>
            </a:r>
            <a:r>
              <a:rPr lang="ja-JP" altLang="en-US" sz="1800" dirty="0">
                <a:latin typeface="游明朝" panose="02020400000000000000" pitchFamily="18" charset="-128"/>
                <a:ea typeface="游明朝" panose="02020400000000000000" pitchFamily="18" charset="-128"/>
              </a:rPr>
              <a:t>こと，（３）</a:t>
            </a:r>
            <a:r>
              <a:rPr lang="ja-JP" altLang="en-US" sz="1800" u="sng" dirty="0">
                <a:latin typeface="游明朝" panose="02020400000000000000" pitchFamily="18" charset="-128"/>
                <a:ea typeface="游明朝" panose="02020400000000000000" pitchFamily="18" charset="-128"/>
              </a:rPr>
              <a:t>④それまでのＢ医師の診断でも，病状が好転していることを示すものはなかった</a:t>
            </a:r>
            <a:r>
              <a:rPr lang="ja-JP" altLang="en-US" sz="1800" dirty="0">
                <a:latin typeface="游明朝" panose="02020400000000000000" pitchFamily="18" charset="-128"/>
                <a:ea typeface="游明朝" panose="02020400000000000000" pitchFamily="18" charset="-128"/>
              </a:rPr>
              <a:t>こと，からすると，Ｃ医師の診断が誤った不当なものであったということはできない。」（①～④の符号と下線は、筆者が加筆した）</a:t>
            </a:r>
            <a:endParaRPr lang="en-US" altLang="ja-JP" sz="1800" b="1" dirty="0">
              <a:latin typeface="Century" panose="02040604050505020304" pitchFamily="18" charset="0"/>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a:xfrm>
            <a:off x="2455401" y="6132668"/>
            <a:ext cx="7084177" cy="365125"/>
          </a:xfrm>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23</a:t>
            </a:fld>
            <a:endParaRPr kumimoji="1" lang="ja-JP" altLang="en-US"/>
          </a:p>
        </p:txBody>
      </p:sp>
    </p:spTree>
    <p:extLst>
      <p:ext uri="{BB962C8B-B14F-4D97-AF65-F5344CB8AC3E}">
        <p14:creationId xmlns:p14="http://schemas.microsoft.com/office/powerpoint/2010/main" val="1982152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847974" y="299357"/>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押さえておきたい論点と、関連する裁判例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242513" y="1079985"/>
            <a:ext cx="10548434" cy="5074048"/>
          </a:xfrm>
        </p:spPr>
        <p:txBody>
          <a:bodyPr>
            <a:normAutofit/>
          </a:bodyPr>
          <a:lstStyle/>
          <a:p>
            <a:pPr marL="0" indent="0">
              <a:buNone/>
            </a:pPr>
            <a:r>
              <a:rPr kumimoji="1" lang="ja-JP" altLang="en-US" b="1" dirty="0">
                <a:solidFill>
                  <a:srgbClr val="FF0000"/>
                </a:solidFill>
              </a:rPr>
              <a:t>重要論点２ー２　</a:t>
            </a:r>
            <a:r>
              <a:rPr lang="ja-JP" altLang="en-US" dirty="0">
                <a:solidFill>
                  <a:srgbClr val="FF0000"/>
                </a:solidFill>
                <a:latin typeface="+mj-ea"/>
                <a:ea typeface="+mj-ea"/>
              </a:rPr>
              <a:t>主治医診断書と産業医診断書の食い違い</a:t>
            </a:r>
            <a:endParaRPr lang="en-US" altLang="ja-JP" dirty="0">
              <a:solidFill>
                <a:srgbClr val="FF0000"/>
              </a:solidFill>
              <a:latin typeface="+mj-ea"/>
              <a:ea typeface="+mj-ea"/>
            </a:endParaRPr>
          </a:p>
          <a:p>
            <a:pPr marL="0" indent="0">
              <a:buNone/>
            </a:pPr>
            <a:r>
              <a:rPr lang="ja-JP" altLang="en-US" sz="1800" b="1" dirty="0">
                <a:latin typeface="游明朝" panose="02020400000000000000" pitchFamily="18" charset="-128"/>
                <a:ea typeface="游明朝" panose="02020400000000000000" pitchFamily="18" charset="-128"/>
              </a:rPr>
              <a:t>前掲独立行政法人</a:t>
            </a:r>
            <a:r>
              <a:rPr lang="en-US" altLang="ja-JP" sz="1800" b="1" dirty="0">
                <a:latin typeface="游明朝" panose="02020400000000000000" pitchFamily="18" charset="-128"/>
                <a:ea typeface="游明朝" panose="02020400000000000000" pitchFamily="18" charset="-128"/>
              </a:rPr>
              <a:t>N</a:t>
            </a:r>
            <a:r>
              <a:rPr lang="ja-JP" altLang="en-US" sz="1800" b="1" dirty="0">
                <a:latin typeface="游明朝" panose="02020400000000000000" pitchFamily="18" charset="-128"/>
                <a:ea typeface="游明朝" panose="02020400000000000000" pitchFamily="18" charset="-128"/>
              </a:rPr>
              <a:t>事件</a:t>
            </a:r>
            <a:r>
              <a:rPr lang="ja-JP" altLang="en-US" sz="1800" b="1" dirty="0">
                <a:latin typeface="Century" panose="02040604050505020304" pitchFamily="18" charset="0"/>
                <a:ea typeface="游明朝" panose="02020400000000000000" pitchFamily="18" charset="-128"/>
              </a:rPr>
              <a:t>・ 東京地判平</a:t>
            </a:r>
            <a:r>
              <a:rPr lang="en-US" altLang="ja-JP" sz="1800" b="1" dirty="0">
                <a:latin typeface="Century" panose="02040604050505020304" pitchFamily="18" charset="0"/>
                <a:ea typeface="游明朝" panose="02020400000000000000" pitchFamily="18" charset="-128"/>
              </a:rPr>
              <a:t>16.3.26</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876.56</a:t>
            </a:r>
            <a:r>
              <a:rPr lang="ja-JP" altLang="en-US" sz="1800" b="1" dirty="0">
                <a:solidFill>
                  <a:srgbClr val="FF0000"/>
                </a:solidFill>
                <a:latin typeface="Century" panose="02040604050505020304" pitchFamily="18" charset="0"/>
                <a:ea typeface="游明朝" panose="02020400000000000000" pitchFamily="18" charset="-128"/>
              </a:rPr>
              <a:t>（</a:t>
            </a:r>
            <a:r>
              <a:rPr lang="ja-JP" altLang="en-US" sz="1800" b="1" i="0" dirty="0">
                <a:solidFill>
                  <a:srgbClr val="FF0000"/>
                </a:solidFill>
                <a:effectLst/>
                <a:latin typeface="游明朝" panose="02020400000000000000" pitchFamily="18" charset="-128"/>
                <a:ea typeface="游明朝" panose="02020400000000000000" pitchFamily="18" charset="-128"/>
              </a:rPr>
              <a:t>主治医（Ｃ医師）診断書の評価部分抜粋）</a:t>
            </a:r>
            <a:endParaRPr lang="en-US" altLang="ja-JP" sz="1800" b="1" i="0" dirty="0">
              <a:solidFill>
                <a:srgbClr val="FF0000"/>
              </a:solidFill>
              <a:effectLst/>
              <a:latin typeface="游明朝" panose="02020400000000000000" pitchFamily="18" charset="-128"/>
              <a:ea typeface="游明朝" panose="02020400000000000000" pitchFamily="18" charset="-128"/>
            </a:endParaRPr>
          </a:p>
          <a:p>
            <a:pPr marL="0" indent="0" algn="l">
              <a:buNone/>
            </a:pPr>
            <a:br>
              <a:rPr lang="ja-JP" altLang="en-US" sz="1400" b="0" i="0" dirty="0">
                <a:solidFill>
                  <a:srgbClr val="000000"/>
                </a:solidFill>
                <a:effectLst/>
                <a:latin typeface="游明朝" panose="02020400000000000000" pitchFamily="18" charset="-128"/>
                <a:ea typeface="游明朝" panose="02020400000000000000" pitchFamily="18" charset="-128"/>
              </a:rPr>
            </a:br>
            <a:r>
              <a:rPr lang="ja-JP" altLang="en-US" sz="1800" b="0" i="0" dirty="0">
                <a:solidFill>
                  <a:srgbClr val="000000"/>
                </a:solidFill>
                <a:effectLst/>
                <a:latin typeface="游明朝" panose="02020400000000000000" pitchFamily="18" charset="-128"/>
                <a:ea typeface="游明朝" panose="02020400000000000000" pitchFamily="18" charset="-128"/>
              </a:rPr>
              <a:t>「Ｃ医師は，原告の復職が可能と判断した根拠として，Ｅ社での勤務実績を上げており，確かに，Ｅ社での業務内容は，職業センターでの訓練内容よりも高度なものというべきであるが，Ｃ医師が，Ｅ社における原告の職務について具体的内容を把握していたかに疑問があり，他方，Ｓにおける業務内容も具体的に把握していたとはいい難く，むしろ，この点に関する理解を避けるような態度がみられ，Ｓにおける職務内容との関係において，Ｅ社での勤務実績が適正に評価されているか疑問がある。」</a:t>
            </a:r>
            <a:br>
              <a:rPr lang="ja-JP" altLang="en-US" sz="1800" b="0" i="0" dirty="0">
                <a:solidFill>
                  <a:srgbClr val="000000"/>
                </a:solidFill>
                <a:effectLst/>
                <a:latin typeface="游明朝" panose="02020400000000000000" pitchFamily="18" charset="-128"/>
                <a:ea typeface="游明朝" panose="02020400000000000000" pitchFamily="18" charset="-128"/>
              </a:rPr>
            </a:br>
            <a:endParaRPr lang="en-US" altLang="ja-JP" sz="1800" b="0" i="0" dirty="0">
              <a:solidFill>
                <a:srgbClr val="000000"/>
              </a:solidFill>
              <a:effectLst/>
              <a:latin typeface="游明朝" panose="02020400000000000000" pitchFamily="18" charset="-128"/>
              <a:ea typeface="游明朝" panose="02020400000000000000" pitchFamily="18" charset="-128"/>
            </a:endParaRPr>
          </a:p>
          <a:p>
            <a:pPr marL="0" indent="0" algn="l">
              <a:buNone/>
            </a:pPr>
            <a:r>
              <a:rPr lang="ja-JP" altLang="en-US" sz="1800" b="0" i="0" dirty="0">
                <a:solidFill>
                  <a:srgbClr val="000000"/>
                </a:solidFill>
                <a:effectLst/>
                <a:latin typeface="游明朝" panose="02020400000000000000" pitchFamily="18" charset="-128"/>
                <a:ea typeface="游明朝" panose="02020400000000000000" pitchFamily="18" charset="-128"/>
              </a:rPr>
              <a:t>「Ｃ医師は，平成１４年２月１５日の時点で，同年３月末日まで休務加療が必要であるとの診断をしていながら，同月１日に復職が可能との平成１４年３月診断書を作成した理由として，Ｓが原告を早期に受け入れなかったことによるものであると回答しているが，Ｓの復職に対する対応により，原告の症状に対する診断が変わるというのは不可解である（復職のための訓練と復職の可否は，別問題であり，この回答によれば，Ｃ見解は，復職のための職場訓練をＳに要請する趣旨にすぎないと解される）。」</a:t>
            </a:r>
            <a:endParaRPr lang="en-US" altLang="ja-JP" sz="1800" b="0" i="0" dirty="0">
              <a:solidFill>
                <a:srgbClr val="000000"/>
              </a:solidFill>
              <a:effectLst/>
              <a:latin typeface="游明朝" panose="02020400000000000000" pitchFamily="18" charset="-128"/>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a:xfrm>
            <a:off x="2448525" y="6252882"/>
            <a:ext cx="7084177" cy="365125"/>
          </a:xfrm>
        </p:spPr>
        <p:txBody>
          <a:bodyPr/>
          <a:lstStyle/>
          <a:p>
            <a:r>
              <a:rPr kumimoji="1" lang="en-US" altLang="zh-TW" dirty="0"/>
              <a:t>©</a:t>
            </a:r>
            <a:r>
              <a:rPr kumimoji="1" lang="zh-TW" altLang="en-US" dirty="0"/>
              <a:t>弁護士樋口治朗</a:t>
            </a:r>
            <a:endParaRPr kumimoji="1" lang="ja-JP" altLang="en-US" dirty="0"/>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24</a:t>
            </a:fld>
            <a:endParaRPr kumimoji="1" lang="ja-JP" altLang="en-US"/>
          </a:p>
        </p:txBody>
      </p:sp>
    </p:spTree>
    <p:extLst>
      <p:ext uri="{BB962C8B-B14F-4D97-AF65-F5344CB8AC3E}">
        <p14:creationId xmlns:p14="http://schemas.microsoft.com/office/powerpoint/2010/main" val="881317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861724" y="457486"/>
            <a:ext cx="10739043" cy="1218627"/>
          </a:xfrm>
        </p:spPr>
        <p:txBody>
          <a:bodyPr>
            <a:normAutofit fontScale="90000"/>
          </a:bodyPr>
          <a:lstStyle/>
          <a:p>
            <a:r>
              <a:rPr lang="ja-JP" altLang="en-US" b="1" kern="100" dirty="0">
                <a:effectLst/>
                <a:latin typeface="游明朝" panose="02020400000000000000" pitchFamily="18" charset="-128"/>
                <a:ea typeface="ＭＳ 明朝" panose="02020609040205080304" pitchFamily="17" charset="-128"/>
                <a:cs typeface="Times New Roman" panose="02020603050405020304" pitchFamily="18" charset="0"/>
              </a:rPr>
              <a:t>６　押さえておきたい論点と、関連する裁判例</a:t>
            </a:r>
            <a:br>
              <a:rPr lang="en-US" altLang="ja-JP" b="1" kern="100" dirty="0">
                <a:effectLst/>
                <a:latin typeface="游明朝" panose="02020400000000000000" pitchFamily="18" charset="-128"/>
                <a:ea typeface="ＭＳ 明朝" panose="02020609040205080304" pitchFamily="17" charset="-128"/>
                <a:cs typeface="Times New Roman" panose="02020603050405020304" pitchFamily="18" charset="0"/>
              </a:rPr>
            </a:br>
            <a:r>
              <a:rPr lang="ja-JP" altLang="en-US" sz="2700" b="1" kern="100" dirty="0">
                <a:effectLst/>
                <a:latin typeface="游明朝" panose="02020400000000000000" pitchFamily="18" charset="-128"/>
                <a:ea typeface="ＭＳ 明朝" panose="02020609040205080304" pitchFamily="17" charset="-128"/>
                <a:cs typeface="Times New Roman" panose="02020603050405020304" pitchFamily="18" charset="0"/>
              </a:rPr>
              <a:t>（休職期間満了による自動退職）　</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b="1"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311563" y="1536502"/>
            <a:ext cx="10018713" cy="4695754"/>
          </a:xfrm>
        </p:spPr>
        <p:txBody>
          <a:bodyPr>
            <a:normAutofit fontScale="92500" lnSpcReduction="10000"/>
          </a:bodyPr>
          <a:lstStyle/>
          <a:p>
            <a:pPr marL="0" indent="0">
              <a:buNone/>
            </a:pPr>
            <a:r>
              <a:rPr kumimoji="1" lang="ja-JP" altLang="en-US" b="1" dirty="0">
                <a:solidFill>
                  <a:srgbClr val="FF0000"/>
                </a:solidFill>
              </a:rPr>
              <a:t>重要論点２ー３　</a:t>
            </a:r>
            <a:r>
              <a:rPr lang="ja-JP" altLang="en-US" b="1" dirty="0">
                <a:solidFill>
                  <a:srgbClr val="FF0000"/>
                </a:solidFill>
                <a:latin typeface="游明朝" panose="02020400000000000000" pitchFamily="18" charset="-128"/>
                <a:ea typeface="游明朝" panose="02020400000000000000" pitchFamily="18" charset="-128"/>
              </a:rPr>
              <a:t>主治医への意見聴取ができないことによる不利益の負担</a:t>
            </a:r>
            <a:endParaRPr lang="en-US" altLang="ja-JP" b="1" dirty="0">
              <a:solidFill>
                <a:srgbClr val="FF0000"/>
              </a:solidFill>
              <a:latin typeface="游明朝" panose="02020400000000000000" pitchFamily="18" charset="-128"/>
              <a:ea typeface="游明朝" panose="02020400000000000000" pitchFamily="18" charset="-128"/>
            </a:endParaRPr>
          </a:p>
          <a:p>
            <a:pPr marL="0" indent="0">
              <a:buNone/>
            </a:pPr>
            <a:r>
              <a:rPr kumimoji="1" lang="ja-JP" altLang="en-US" sz="1900" b="1" dirty="0">
                <a:latin typeface="游明朝" panose="02020400000000000000" pitchFamily="18" charset="-128"/>
                <a:ea typeface="游明朝" panose="02020400000000000000" pitchFamily="18" charset="-128"/>
              </a:rPr>
              <a:t>（大建工業事件・大阪地判平</a:t>
            </a:r>
            <a:r>
              <a:rPr kumimoji="1" lang="en-US" altLang="ja-JP" sz="1900" b="1" dirty="0">
                <a:latin typeface="游明朝" panose="02020400000000000000" pitchFamily="18" charset="-128"/>
                <a:ea typeface="游明朝" panose="02020400000000000000" pitchFamily="18" charset="-128"/>
              </a:rPr>
              <a:t>15.4.16</a:t>
            </a:r>
            <a:r>
              <a:rPr kumimoji="1" lang="ja-JP" altLang="en-US" sz="1900" b="1" dirty="0">
                <a:latin typeface="游明朝" panose="02020400000000000000" pitchFamily="18" charset="-128"/>
                <a:ea typeface="游明朝" panose="02020400000000000000" pitchFamily="18" charset="-128"/>
              </a:rPr>
              <a:t>労判</a:t>
            </a:r>
            <a:r>
              <a:rPr kumimoji="1" lang="en-US" altLang="ja-JP" sz="1900" b="1" dirty="0">
                <a:latin typeface="游明朝" panose="02020400000000000000" pitchFamily="18" charset="-128"/>
                <a:ea typeface="游明朝" panose="02020400000000000000" pitchFamily="18" charset="-128"/>
              </a:rPr>
              <a:t>849.35</a:t>
            </a:r>
            <a:r>
              <a:rPr kumimoji="1" lang="ja-JP" altLang="en-US" sz="1900" b="1" dirty="0">
                <a:latin typeface="游明朝" panose="02020400000000000000" pitchFamily="18" charset="-128"/>
                <a:ea typeface="游明朝" panose="02020400000000000000" pitchFamily="18" charset="-128"/>
              </a:rPr>
              <a:t>）（債権者：労働者、債務者：会社）</a:t>
            </a:r>
            <a:endParaRPr lang="en-US" altLang="ja-JP" sz="1900" b="1" dirty="0">
              <a:solidFill>
                <a:srgbClr val="FF0000"/>
              </a:solidFill>
              <a:latin typeface="游明朝" panose="02020400000000000000" pitchFamily="18" charset="-128"/>
              <a:ea typeface="游明朝" panose="02020400000000000000" pitchFamily="18" charset="-128"/>
            </a:endParaRPr>
          </a:p>
          <a:p>
            <a:pPr marL="0" indent="0" algn="l">
              <a:buNone/>
            </a:pPr>
            <a:endParaRPr kumimoji="1" lang="en-US" altLang="ja-JP" sz="1800" b="1" dirty="0">
              <a:latin typeface="游明朝" panose="02020400000000000000" pitchFamily="18" charset="-128"/>
              <a:ea typeface="游明朝" panose="02020400000000000000" pitchFamily="18" charset="-128"/>
            </a:endParaRPr>
          </a:p>
          <a:p>
            <a:pPr marL="0" indent="0" algn="l">
              <a:buNone/>
            </a:pPr>
            <a:r>
              <a:rPr kumimoji="1" lang="ja-JP" altLang="en-US" sz="1800" b="1" dirty="0">
                <a:latin typeface="游明朝" panose="02020400000000000000" pitchFamily="18" charset="-128"/>
                <a:ea typeface="游明朝" panose="02020400000000000000" pitchFamily="18" charset="-128"/>
              </a:rPr>
              <a:t>「</a:t>
            </a:r>
            <a:r>
              <a:rPr lang="ja-JP" altLang="en-US" sz="1800" b="0" i="0" dirty="0">
                <a:effectLst/>
                <a:latin typeface="游明朝" panose="02020400000000000000" pitchFamily="18" charset="-128"/>
                <a:ea typeface="游明朝" panose="02020400000000000000" pitchFamily="18" charset="-128"/>
              </a:rPr>
              <a:t>債権者は，休職期間開始前より，病気を理由とする欠勤があり，その後長期欠勤及び１８か月間の休職期間を経ていた。職務復帰を希望するにあたって，復職の要件である治癒，すなわち，従前の職務を通常の程度行える健康状態に復したかどうかを使用者である債務者が債権者に対して確認することは当然必要なことであり，しかも，債権者の休職前の勤務状況及び満了日まで達している休職期間を考えると，</a:t>
            </a:r>
            <a:r>
              <a:rPr lang="ja-JP" altLang="en-US" sz="1800" b="0" i="0" u="sng" dirty="0">
                <a:effectLst/>
                <a:latin typeface="游明朝" panose="02020400000000000000" pitchFamily="18" charset="-128"/>
                <a:ea typeface="游明朝" panose="02020400000000000000" pitchFamily="18" charset="-128"/>
              </a:rPr>
              <a:t>債務者が，債権者の病状について，その就労の可否の判断の一要素に医師の診断を要求することは，労使間における信義ないし公平の観念に照らし合理的かつ相当な措置である</a:t>
            </a:r>
            <a:r>
              <a:rPr lang="ja-JP" altLang="en-US" sz="1800" b="0" i="0" dirty="0">
                <a:effectLst/>
                <a:latin typeface="游明朝" panose="02020400000000000000" pitchFamily="18" charset="-128"/>
                <a:ea typeface="游明朝" panose="02020400000000000000" pitchFamily="18" charset="-128"/>
              </a:rPr>
              <a:t>。したがって，</a:t>
            </a:r>
            <a:r>
              <a:rPr lang="ja-JP" altLang="en-US" sz="1800" b="0" i="0" dirty="0">
                <a:solidFill>
                  <a:srgbClr val="FF0000"/>
                </a:solidFill>
                <a:effectLst/>
                <a:latin typeface="游明朝" panose="02020400000000000000" pitchFamily="18" charset="-128"/>
                <a:ea typeface="游明朝" panose="02020400000000000000" pitchFamily="18" charset="-128"/>
              </a:rPr>
              <a:t>使用者である債務者は，債権者に対し，医師の診断あるいは医師の意見を聴取することを指示することができるし，債権者としてもこれに応じる義務がある</a:t>
            </a:r>
            <a:r>
              <a:rPr lang="ja-JP" altLang="en-US" sz="1800" b="0" i="0" dirty="0">
                <a:effectLst/>
                <a:latin typeface="游明朝" panose="02020400000000000000" pitchFamily="18" charset="-128"/>
                <a:ea typeface="游明朝" panose="02020400000000000000" pitchFamily="18" charset="-128"/>
              </a:rPr>
              <a:t>というべきである。</a:t>
            </a:r>
            <a:r>
              <a:rPr kumimoji="1" lang="ja-JP" altLang="en-US" sz="1800" b="1" dirty="0">
                <a:latin typeface="游明朝" panose="02020400000000000000" pitchFamily="18" charset="-128"/>
                <a:ea typeface="游明朝" panose="02020400000000000000" pitchFamily="18" charset="-128"/>
              </a:rPr>
              <a:t>」</a:t>
            </a:r>
            <a:endParaRPr kumimoji="1" lang="en-US" altLang="ja-JP" sz="1800" b="1" dirty="0">
              <a:latin typeface="游明朝" panose="02020400000000000000" pitchFamily="18" charset="-128"/>
              <a:ea typeface="游明朝" panose="02020400000000000000" pitchFamily="18" charset="-128"/>
            </a:endParaRPr>
          </a:p>
          <a:p>
            <a:pPr marL="0" indent="0" algn="l">
              <a:buNone/>
            </a:pPr>
            <a:endParaRPr kumimoji="1" lang="en-US" altLang="ja-JP" sz="1800" b="1" dirty="0">
              <a:latin typeface="游明朝" panose="02020400000000000000" pitchFamily="18" charset="-128"/>
              <a:ea typeface="游明朝" panose="02020400000000000000" pitchFamily="18" charset="-128"/>
            </a:endParaRPr>
          </a:p>
          <a:p>
            <a:pPr marL="0" indent="0" algn="l">
              <a:buNone/>
            </a:pPr>
            <a:r>
              <a:rPr lang="ja-JP" altLang="en-US" sz="1800" b="1" dirty="0">
                <a:latin typeface="游明朝" panose="02020400000000000000" pitchFamily="18" charset="-128"/>
                <a:ea typeface="游明朝" panose="02020400000000000000" pitchFamily="18" charset="-128"/>
              </a:rPr>
              <a:t>「</a:t>
            </a:r>
            <a:r>
              <a:rPr lang="ja-JP" altLang="en-US" sz="1800" b="0" i="0" dirty="0">
                <a:solidFill>
                  <a:srgbClr val="FF0000"/>
                </a:solidFill>
                <a:effectLst/>
                <a:latin typeface="游明朝" panose="02020400000000000000" pitchFamily="18" charset="-128"/>
                <a:ea typeface="游明朝" panose="02020400000000000000" pitchFamily="18" charset="-128"/>
              </a:rPr>
              <a:t>債権者は，債務者に対し，債務者において就労することが可能であると判断できるだけの資料を提供すべきであった</a:t>
            </a:r>
            <a:r>
              <a:rPr lang="ja-JP" altLang="en-US" sz="1800" b="0" i="0" dirty="0">
                <a:effectLst/>
                <a:latin typeface="游明朝" panose="02020400000000000000" pitchFamily="18" charset="-128"/>
                <a:ea typeface="游明朝" panose="02020400000000000000" pitchFamily="18" charset="-128"/>
              </a:rPr>
              <a:t>。しかし，</a:t>
            </a:r>
            <a:r>
              <a:rPr lang="ja-JP" altLang="en-US" sz="1800" b="0" i="0" u="sng" dirty="0">
                <a:effectLst/>
                <a:latin typeface="游明朝" panose="02020400000000000000" pitchFamily="18" charset="-128"/>
                <a:ea typeface="游明朝" panose="02020400000000000000" pitchFamily="18" charset="-128"/>
              </a:rPr>
              <a:t>債権者は，そのような資料を全く提出せず，結局，債務者は，債権者が治癒したと判断することができなかった</a:t>
            </a:r>
            <a:r>
              <a:rPr lang="ja-JP" altLang="en-US" sz="1800" b="0" i="0" dirty="0">
                <a:effectLst/>
                <a:latin typeface="游明朝" panose="02020400000000000000" pitchFamily="18" charset="-128"/>
                <a:ea typeface="游明朝" panose="02020400000000000000" pitchFamily="18" charset="-128"/>
              </a:rPr>
              <a:t>のであるから，債務者が，就業規則９７条５号の規定を適用して行った</a:t>
            </a:r>
            <a:r>
              <a:rPr lang="ja-JP" altLang="en-US" sz="1800" b="0" i="0" u="sng" dirty="0">
                <a:effectLst/>
                <a:latin typeface="游明朝" panose="02020400000000000000" pitchFamily="18" charset="-128"/>
                <a:ea typeface="游明朝" panose="02020400000000000000" pitchFamily="18" charset="-128"/>
              </a:rPr>
              <a:t>本件解雇は，社会通念上相当な合理的理由があるといわざるを得ない</a:t>
            </a:r>
            <a:r>
              <a:rPr lang="ja-JP" altLang="en-US" sz="1800" b="0" i="0" dirty="0">
                <a:effectLst/>
                <a:latin typeface="游明朝" panose="02020400000000000000" pitchFamily="18" charset="-128"/>
                <a:ea typeface="游明朝" panose="02020400000000000000" pitchFamily="18" charset="-128"/>
              </a:rPr>
              <a:t>。 </a:t>
            </a:r>
            <a:r>
              <a:rPr lang="ja-JP" altLang="en-US" sz="1800" b="1" dirty="0">
                <a:latin typeface="游明朝" panose="02020400000000000000" pitchFamily="18" charset="-128"/>
                <a:ea typeface="游明朝" panose="02020400000000000000" pitchFamily="18" charset="-128"/>
              </a:rPr>
              <a:t>」</a:t>
            </a:r>
            <a:endParaRPr kumimoji="1" lang="en-US" altLang="ja-JP" sz="1800" b="1" dirty="0">
              <a:latin typeface="游明朝" panose="02020400000000000000" pitchFamily="18" charset="-128"/>
              <a:ea typeface="游明朝" panose="02020400000000000000" pitchFamily="18" charset="-128"/>
            </a:endParaRPr>
          </a:p>
          <a:p>
            <a:pPr marL="0" indent="0" algn="l">
              <a:buNone/>
            </a:pPr>
            <a:endParaRPr kumimoji="1" lang="ja-JP" altLang="en-US" sz="1800" b="1" dirty="0">
              <a:latin typeface="Century" panose="02040604050505020304" pitchFamily="18" charset="0"/>
            </a:endParaRPr>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a:xfrm>
            <a:off x="2345398" y="6214226"/>
            <a:ext cx="7084177" cy="365125"/>
          </a:xfrm>
        </p:spPr>
        <p:txBody>
          <a:bodyPr/>
          <a:lstStyle/>
          <a:p>
            <a:r>
              <a:rPr kumimoji="1" lang="en-US" altLang="zh-TW" dirty="0"/>
              <a:t>©</a:t>
            </a:r>
            <a:r>
              <a:rPr kumimoji="1" lang="zh-TW" altLang="en-US" dirty="0"/>
              <a:t>弁護士樋口治朗</a:t>
            </a:r>
            <a:endParaRPr kumimoji="1" lang="ja-JP" altLang="en-US" dirty="0"/>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25</a:t>
            </a:fld>
            <a:endParaRPr kumimoji="1" lang="ja-JP" altLang="en-US"/>
          </a:p>
        </p:txBody>
      </p:sp>
    </p:spTree>
    <p:extLst>
      <p:ext uri="{BB962C8B-B14F-4D97-AF65-F5344CB8AC3E}">
        <p14:creationId xmlns:p14="http://schemas.microsoft.com/office/powerpoint/2010/main" val="3138484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345292-5C2D-09A8-FDF6-AF0DFB7B3010}"/>
              </a:ext>
            </a:extLst>
          </p:cNvPr>
          <p:cNvSpPr>
            <a:spLocks noGrp="1"/>
          </p:cNvSpPr>
          <p:nvPr>
            <p:ph type="title"/>
          </p:nvPr>
        </p:nvSpPr>
        <p:spPr/>
        <p:txBody>
          <a:bodyPr>
            <a:normAutofit/>
          </a:bodyPr>
          <a:lstStyle/>
          <a:p>
            <a:r>
              <a:rPr lang="ja-JP" altLang="en-US" sz="3600" b="1" kern="100" dirty="0">
                <a:latin typeface="Century" panose="02040604050505020304" pitchFamily="18" charset="0"/>
                <a:ea typeface="游明朝" panose="02020400000000000000" pitchFamily="18" charset="-128"/>
                <a:cs typeface="Times New Roman" panose="02020603050405020304" pitchFamily="18" charset="0"/>
              </a:rPr>
              <a:t>７　紛争予防のため</a:t>
            </a:r>
            <a:br>
              <a:rPr lang="en-US" altLang="ja-JP" sz="3600" b="1" kern="100" dirty="0">
                <a:latin typeface="Century" panose="02040604050505020304" pitchFamily="18" charset="0"/>
                <a:ea typeface="游明朝" panose="02020400000000000000" pitchFamily="18" charset="-128"/>
                <a:cs typeface="Times New Roman" panose="02020603050405020304" pitchFamily="18" charset="0"/>
              </a:rPr>
            </a:br>
            <a:r>
              <a:rPr lang="ja-JP"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t>使用者が検討</a:t>
            </a:r>
            <a:r>
              <a:rPr lang="ja-JP" altLang="en-US" sz="3600" b="1" kern="100" dirty="0">
                <a:effectLst/>
                <a:latin typeface="Century" panose="02040604050505020304" pitchFamily="18" charset="0"/>
                <a:ea typeface="游明朝" panose="02020400000000000000" pitchFamily="18" charset="-128"/>
                <a:cs typeface="Times New Roman" panose="02020603050405020304" pitchFamily="18" charset="0"/>
              </a:rPr>
              <a:t>しておきたい</a:t>
            </a:r>
            <a:r>
              <a:rPr lang="ja-JP"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t>就業規則の条項</a:t>
            </a:r>
            <a:endParaRPr kumimoji="1" lang="ja-JP" altLang="en-US" sz="3600" b="1" dirty="0"/>
          </a:p>
        </p:txBody>
      </p:sp>
      <p:sp>
        <p:nvSpPr>
          <p:cNvPr id="3" name="コンテンツ プレースホルダー 2">
            <a:extLst>
              <a:ext uri="{FF2B5EF4-FFF2-40B4-BE49-F238E27FC236}">
                <a16:creationId xmlns:a16="http://schemas.microsoft.com/office/drawing/2014/main" id="{B075C939-8319-5394-B929-27694EE80433}"/>
              </a:ext>
            </a:extLst>
          </p:cNvPr>
          <p:cNvSpPr>
            <a:spLocks noGrp="1"/>
          </p:cNvSpPr>
          <p:nvPr>
            <p:ph idx="1"/>
          </p:nvPr>
        </p:nvSpPr>
        <p:spPr>
          <a:xfrm>
            <a:off x="1484310" y="2316938"/>
            <a:ext cx="10018713" cy="3474262"/>
          </a:xfrm>
        </p:spPr>
        <p:txBody>
          <a:bodyPr>
            <a:normAutofit lnSpcReduction="10000"/>
          </a:bodyPr>
          <a:lstStyle/>
          <a:p>
            <a:pPr marL="0" indent="0">
              <a:buNone/>
            </a:pPr>
            <a:r>
              <a:rPr lang="ja-JP" altLang="en-US" kern="100" dirty="0">
                <a:effectLst/>
                <a:latin typeface="Century" panose="02040604050505020304" pitchFamily="18" charset="0"/>
                <a:ea typeface="游明朝" panose="02020400000000000000" pitchFamily="18" charset="-128"/>
                <a:cs typeface="Times New Roman" panose="02020603050405020304" pitchFamily="18" charset="0"/>
              </a:rPr>
              <a:t>①</a:t>
            </a:r>
            <a:r>
              <a:rPr lang="ja-JP" altLang="en-US" kern="100" dirty="0">
                <a:latin typeface="Century" panose="02040604050505020304" pitchFamily="18" charset="0"/>
                <a:ea typeface="游明朝" panose="02020400000000000000" pitchFamily="18" charset="-128"/>
                <a:cs typeface="Times New Roman" panose="02020603050405020304" pitchFamily="18" charset="0"/>
              </a:rPr>
              <a:t>私傷病休職の</a:t>
            </a:r>
            <a:r>
              <a:rPr lang="ja-JP" altLang="en-US" kern="100" dirty="0">
                <a:effectLst/>
                <a:latin typeface="Century" panose="02040604050505020304" pitchFamily="18" charset="0"/>
                <a:ea typeface="游明朝" panose="02020400000000000000" pitchFamily="18" charset="-128"/>
                <a:cs typeface="Times New Roman" panose="02020603050405020304" pitchFamily="18" charset="0"/>
              </a:rPr>
              <a:t>適用範囲　⇒　正社員 ＆ 本採用後のみ</a:t>
            </a:r>
            <a:endParaRPr lang="en-US" altLang="ja-JP"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kumimoji="1" lang="ja-JP" altLang="en-US" kern="100" dirty="0">
                <a:latin typeface="Century" panose="02040604050505020304" pitchFamily="18" charset="0"/>
                <a:ea typeface="游明朝" panose="02020400000000000000" pitchFamily="18" charset="-128"/>
                <a:cs typeface="Times New Roman" panose="02020603050405020304" pitchFamily="18" charset="0"/>
              </a:rPr>
              <a:t>➁会社の裁量的判断による休職事由　⇔　連続欠勤事由</a:t>
            </a:r>
            <a:endParaRPr kumimoji="1" lang="en-US" altLang="ja-JP"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kern="100" dirty="0">
                <a:effectLst/>
                <a:latin typeface="Century" panose="02040604050505020304" pitchFamily="18" charset="0"/>
                <a:ea typeface="游明朝" panose="02020400000000000000" pitchFamily="18" charset="-128"/>
                <a:cs typeface="Times New Roman" panose="02020603050405020304" pitchFamily="18" charset="0"/>
              </a:rPr>
              <a:t>③休職中の療養</a:t>
            </a:r>
            <a:r>
              <a:rPr lang="ja-JP" altLang="ja-JP" kern="100" dirty="0">
                <a:effectLst/>
                <a:latin typeface="Century" panose="02040604050505020304" pitchFamily="18" charset="0"/>
                <a:ea typeface="游明朝" panose="02020400000000000000" pitchFamily="18" charset="-128"/>
                <a:cs typeface="Times New Roman" panose="02020603050405020304" pitchFamily="18" charset="0"/>
              </a:rPr>
              <a:t>義務、定期報告</a:t>
            </a:r>
            <a:r>
              <a:rPr lang="ja-JP" altLang="en-US" kern="100" dirty="0">
                <a:effectLst/>
                <a:latin typeface="Century" panose="02040604050505020304" pitchFamily="18" charset="0"/>
                <a:ea typeface="游明朝" panose="02020400000000000000" pitchFamily="18" charset="-128"/>
                <a:cs typeface="Times New Roman" panose="02020603050405020304" pitchFamily="18" charset="0"/>
              </a:rPr>
              <a:t>義務</a:t>
            </a:r>
            <a:r>
              <a:rPr lang="ja-JP" altLang="ja-JP" kern="100" dirty="0">
                <a:effectLst/>
                <a:latin typeface="Century" panose="02040604050505020304" pitchFamily="18" charset="0"/>
                <a:ea typeface="游明朝" panose="02020400000000000000" pitchFamily="18" charset="-128"/>
                <a:cs typeface="Times New Roman" panose="02020603050405020304" pitchFamily="18" charset="0"/>
              </a:rPr>
              <a:t>、</a:t>
            </a:r>
            <a:r>
              <a:rPr lang="ja-JP" altLang="en-US" kern="100" dirty="0">
                <a:effectLst/>
                <a:latin typeface="Century" panose="02040604050505020304" pitchFamily="18" charset="0"/>
                <a:ea typeface="游明朝" panose="02020400000000000000" pitchFamily="18" charset="-128"/>
                <a:cs typeface="Times New Roman" panose="02020603050405020304" pitchFamily="18" charset="0"/>
              </a:rPr>
              <a:t>復職申出時の産業医面談・</a:t>
            </a:r>
            <a:r>
              <a:rPr lang="ja-JP" altLang="ja-JP" kern="100" dirty="0">
                <a:effectLst/>
                <a:latin typeface="Century" panose="02040604050505020304" pitchFamily="18" charset="0"/>
                <a:ea typeface="游明朝" panose="02020400000000000000" pitchFamily="18" charset="-128"/>
                <a:cs typeface="Times New Roman" panose="02020603050405020304" pitchFamily="18" charset="0"/>
              </a:rPr>
              <a:t>指定</a:t>
            </a:r>
            <a:r>
              <a:rPr lang="ja-JP" altLang="en-US" kern="100" dirty="0">
                <a:effectLst/>
                <a:latin typeface="Century" panose="02040604050505020304" pitchFamily="18" charset="0"/>
                <a:ea typeface="游明朝" panose="02020400000000000000" pitchFamily="18" charset="-128"/>
                <a:cs typeface="Times New Roman" panose="02020603050405020304" pitchFamily="18" charset="0"/>
              </a:rPr>
              <a:t>医受診義務</a:t>
            </a:r>
            <a:endParaRPr lang="en-US" altLang="ja-JP"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kern="100" dirty="0">
                <a:latin typeface="Century" panose="02040604050505020304" pitchFamily="18" charset="0"/>
                <a:ea typeface="游明朝" panose="02020400000000000000" pitchFamily="18" charset="-128"/>
                <a:cs typeface="Times New Roman" panose="02020603050405020304" pitchFamily="18" charset="0"/>
              </a:rPr>
              <a:t>④</a:t>
            </a:r>
            <a:r>
              <a:rPr kumimoji="1" lang="ja-JP" altLang="en-US" kern="100" dirty="0">
                <a:latin typeface="Century" panose="02040604050505020304" pitchFamily="18" charset="0"/>
                <a:ea typeface="游明朝" panose="02020400000000000000" pitchFamily="18" charset="-128"/>
                <a:cs typeface="Times New Roman" panose="02020603050405020304" pitchFamily="18" charset="0"/>
              </a:rPr>
              <a:t>リハビリ勤務の導入（休職中に復職条件を自ら立証するための期間と位置付ける）</a:t>
            </a:r>
            <a:endParaRPr kumimoji="1" lang="en-US" altLang="ja-JP"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kumimoji="1" lang="ja-JP" altLang="en-US" kern="100" dirty="0">
                <a:latin typeface="Century" panose="02040604050505020304" pitchFamily="18" charset="0"/>
                <a:ea typeface="游明朝" panose="02020400000000000000" pitchFamily="18" charset="-128"/>
                <a:cs typeface="Times New Roman" panose="02020603050405020304" pitchFamily="18" charset="0"/>
              </a:rPr>
              <a:t>⑤休職期間満了時の取り扱いは、解雇ではなく、自然退職とする</a:t>
            </a:r>
            <a:endParaRPr kumimoji="1" lang="en-US" altLang="ja-JP"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kumimoji="1" lang="ja-JP" altLang="en-US" dirty="0">
                <a:latin typeface="游明朝" panose="02020400000000000000" pitchFamily="18" charset="-128"/>
                <a:ea typeface="游明朝" panose="02020400000000000000" pitchFamily="18" charset="-128"/>
              </a:rPr>
              <a:t>⑥休職期間通算規定（類似傷病含む）</a:t>
            </a:r>
          </a:p>
        </p:txBody>
      </p:sp>
      <p:sp>
        <p:nvSpPr>
          <p:cNvPr id="4" name="フッター プレースホルダー 3">
            <a:extLst>
              <a:ext uri="{FF2B5EF4-FFF2-40B4-BE49-F238E27FC236}">
                <a16:creationId xmlns:a16="http://schemas.microsoft.com/office/drawing/2014/main" id="{E47C110E-C669-4A19-2066-B211FBC7E448}"/>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651A80E2-FB87-DDC3-F245-2E8B5F0347C8}"/>
              </a:ext>
            </a:extLst>
          </p:cNvPr>
          <p:cNvSpPr>
            <a:spLocks noGrp="1"/>
          </p:cNvSpPr>
          <p:nvPr>
            <p:ph type="sldNum" sz="quarter" idx="12"/>
          </p:nvPr>
        </p:nvSpPr>
        <p:spPr/>
        <p:txBody>
          <a:bodyPr/>
          <a:lstStyle/>
          <a:p>
            <a:fld id="{127349F4-3937-48F9-BDC0-E10D76FFCCBE}" type="slidenum">
              <a:rPr kumimoji="1" lang="ja-JP" altLang="en-US" smtClean="0"/>
              <a:t>26</a:t>
            </a:fld>
            <a:endParaRPr kumimoji="1" lang="ja-JP" altLang="en-US"/>
          </a:p>
        </p:txBody>
      </p:sp>
    </p:spTree>
    <p:extLst>
      <p:ext uri="{BB962C8B-B14F-4D97-AF65-F5344CB8AC3E}">
        <p14:creationId xmlns:p14="http://schemas.microsoft.com/office/powerpoint/2010/main" val="96281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345292-5C2D-09A8-FDF6-AF0DFB7B3010}"/>
              </a:ext>
            </a:extLst>
          </p:cNvPr>
          <p:cNvSpPr>
            <a:spLocks noGrp="1"/>
          </p:cNvSpPr>
          <p:nvPr>
            <p:ph type="title"/>
          </p:nvPr>
        </p:nvSpPr>
        <p:spPr/>
        <p:txBody>
          <a:bodyPr>
            <a:normAutofit/>
          </a:bodyPr>
          <a:lstStyle/>
          <a:p>
            <a:r>
              <a:rPr lang="en-US" altLang="ja-JP" sz="3600" b="1" kern="100" dirty="0">
                <a:latin typeface="Century" panose="02040604050505020304" pitchFamily="18" charset="0"/>
                <a:ea typeface="游明朝" panose="02020400000000000000" pitchFamily="18" charset="-128"/>
                <a:cs typeface="Times New Roman" panose="02020603050405020304" pitchFamily="18" charset="0"/>
              </a:rPr>
              <a:t>【</a:t>
            </a:r>
            <a:r>
              <a:rPr lang="ja-JP" altLang="en-US" sz="3600" b="1" kern="100" dirty="0">
                <a:latin typeface="Century" panose="02040604050505020304" pitchFamily="18" charset="0"/>
                <a:ea typeface="游明朝" panose="02020400000000000000" pitchFamily="18" charset="-128"/>
                <a:cs typeface="Times New Roman" panose="02020603050405020304" pitchFamily="18" charset="0"/>
              </a:rPr>
              <a:t>補足</a:t>
            </a:r>
            <a:r>
              <a:rPr lang="en-US" altLang="ja-JP" sz="3600" b="1" kern="100" dirty="0">
                <a:latin typeface="Century" panose="02040604050505020304" pitchFamily="18" charset="0"/>
                <a:ea typeface="游明朝" panose="02020400000000000000" pitchFamily="18" charset="-128"/>
                <a:cs typeface="Times New Roman" panose="02020603050405020304" pitchFamily="18" charset="0"/>
              </a:rPr>
              <a:t>】</a:t>
            </a:r>
            <a:r>
              <a:rPr lang="ja-JP" altLang="en-US" sz="3600" b="1" kern="100" dirty="0">
                <a:latin typeface="Century" panose="02040604050505020304" pitchFamily="18" charset="0"/>
                <a:ea typeface="游明朝" panose="02020400000000000000" pitchFamily="18" charset="-128"/>
                <a:cs typeface="Times New Roman" panose="02020603050405020304" pitchFamily="18" charset="0"/>
              </a:rPr>
              <a:t>休職開始時に交付する書面（例）</a:t>
            </a:r>
            <a:endParaRPr kumimoji="1" lang="ja-JP" altLang="en-US" sz="3600" b="1" dirty="0"/>
          </a:p>
        </p:txBody>
      </p:sp>
      <p:sp>
        <p:nvSpPr>
          <p:cNvPr id="3" name="コンテンツ プレースホルダー 2">
            <a:extLst>
              <a:ext uri="{FF2B5EF4-FFF2-40B4-BE49-F238E27FC236}">
                <a16:creationId xmlns:a16="http://schemas.microsoft.com/office/drawing/2014/main" id="{B075C939-8319-5394-B929-27694EE80433}"/>
              </a:ext>
            </a:extLst>
          </p:cNvPr>
          <p:cNvSpPr>
            <a:spLocks noGrp="1"/>
          </p:cNvSpPr>
          <p:nvPr>
            <p:ph idx="1"/>
          </p:nvPr>
        </p:nvSpPr>
        <p:spPr>
          <a:xfrm>
            <a:off x="1484310" y="2316938"/>
            <a:ext cx="10210385" cy="3474262"/>
          </a:xfrm>
        </p:spPr>
        <p:txBody>
          <a:bodyPr>
            <a:normAutofit/>
          </a:bodyPr>
          <a:lstStyle/>
          <a:p>
            <a:pPr marL="0" indent="0">
              <a:buNone/>
            </a:pPr>
            <a:r>
              <a:rPr lang="ja-JP" altLang="en-US" kern="100" dirty="0">
                <a:latin typeface="Century" panose="02040604050505020304" pitchFamily="18" charset="0"/>
                <a:ea typeface="游明朝" panose="02020400000000000000" pitchFamily="18" charset="-128"/>
                <a:cs typeface="Times New Roman" panose="02020603050405020304" pitchFamily="18" charset="0"/>
              </a:rPr>
              <a:t>①　復職条件（</a:t>
            </a:r>
            <a:r>
              <a:rPr lang="ja-JP" altLang="en-US" dirty="0">
                <a:latin typeface="Century" panose="02040604050505020304" pitchFamily="18" charset="0"/>
                <a:ea typeface="游明朝" panose="02020400000000000000" pitchFamily="18" charset="-128"/>
              </a:rPr>
              <a:t>従前の職務を通常の程度に行える</a:t>
            </a:r>
            <a:r>
              <a:rPr lang="ja-JP" altLang="en-US" kern="100" dirty="0">
                <a:latin typeface="Century" panose="02040604050505020304" pitchFamily="18" charset="0"/>
                <a:ea typeface="游明朝" panose="02020400000000000000" pitchFamily="18" charset="-128"/>
                <a:cs typeface="Times New Roman" panose="02020603050405020304" pitchFamily="18" charset="0"/>
              </a:rPr>
              <a:t>）</a:t>
            </a:r>
            <a:endParaRPr lang="en-US" altLang="ja-JP"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500" kern="100" dirty="0">
                <a:latin typeface="Century" panose="02040604050505020304" pitchFamily="18" charset="0"/>
                <a:ea typeface="游明朝" panose="02020400000000000000" pitchFamily="18" charset="-128"/>
                <a:cs typeface="Times New Roman" panose="02020603050405020304" pitchFamily="18" charset="0"/>
              </a:rPr>
              <a:t>例：</a:t>
            </a:r>
            <a:r>
              <a:rPr lang="en-US" altLang="ja-JP" sz="1500" kern="100" dirty="0">
                <a:latin typeface="Century" panose="02040604050505020304" pitchFamily="18" charset="0"/>
                <a:ea typeface="游明朝" panose="02020400000000000000" pitchFamily="18" charset="-128"/>
                <a:cs typeface="Times New Roman" panose="02020603050405020304" pitchFamily="18" charset="0"/>
              </a:rPr>
              <a:t>(1)</a:t>
            </a:r>
            <a:r>
              <a:rPr lang="ja-JP" altLang="en-US" sz="1500" kern="100" dirty="0">
                <a:latin typeface="Century" panose="02040604050505020304" pitchFamily="18" charset="0"/>
                <a:ea typeface="游明朝" panose="02020400000000000000" pitchFamily="18" charset="-128"/>
                <a:cs typeface="Times New Roman" panose="02020603050405020304" pitchFamily="18" charset="0"/>
              </a:rPr>
              <a:t>復職への十分な意欲、</a:t>
            </a:r>
            <a:r>
              <a:rPr lang="en-US" altLang="ja-JP" sz="1500" kern="100" dirty="0">
                <a:latin typeface="Century" panose="02040604050505020304" pitchFamily="18" charset="0"/>
                <a:ea typeface="游明朝" panose="02020400000000000000" pitchFamily="18" charset="-128"/>
                <a:cs typeface="Times New Roman" panose="02020603050405020304" pitchFamily="18" charset="0"/>
              </a:rPr>
              <a:t>(2)</a:t>
            </a:r>
            <a:r>
              <a:rPr lang="ja-JP" altLang="en-US" sz="1500" kern="100" dirty="0">
                <a:latin typeface="Century" panose="02040604050505020304" pitchFamily="18" charset="0"/>
                <a:ea typeface="游明朝" panose="02020400000000000000" pitchFamily="18" charset="-128"/>
                <a:cs typeface="Times New Roman" panose="02020603050405020304" pitchFamily="18" charset="0"/>
              </a:rPr>
              <a:t>通勤可能、</a:t>
            </a:r>
            <a:r>
              <a:rPr lang="en-US" altLang="ja-JP" sz="1500" kern="100" dirty="0">
                <a:latin typeface="Century" panose="02040604050505020304" pitchFamily="18" charset="0"/>
                <a:ea typeface="游明朝" panose="02020400000000000000" pitchFamily="18" charset="-128"/>
                <a:cs typeface="Times New Roman" panose="02020603050405020304" pitchFamily="18" charset="0"/>
              </a:rPr>
              <a:t>(3)</a:t>
            </a:r>
            <a:r>
              <a:rPr lang="ja-JP" altLang="en-US" sz="1500" kern="100" dirty="0">
                <a:latin typeface="Century" panose="02040604050505020304" pitchFamily="18" charset="0"/>
                <a:ea typeface="游明朝" panose="02020400000000000000" pitchFamily="18" charset="-128"/>
                <a:cs typeface="Times New Roman" panose="02020603050405020304" pitchFamily="18" charset="0"/>
              </a:rPr>
              <a:t>所定労働時間就労可能、</a:t>
            </a:r>
            <a:r>
              <a:rPr lang="en-US" altLang="ja-JP" sz="1500" kern="100" dirty="0">
                <a:latin typeface="Century" panose="02040604050505020304" pitchFamily="18" charset="0"/>
                <a:ea typeface="游明朝" panose="02020400000000000000" pitchFamily="18" charset="-128"/>
                <a:cs typeface="Times New Roman" panose="02020603050405020304" pitchFamily="18" charset="0"/>
              </a:rPr>
              <a:t>(4)</a:t>
            </a:r>
            <a:r>
              <a:rPr lang="ja-JP" altLang="en-US" sz="1500" kern="100" dirty="0">
                <a:latin typeface="Century" panose="02040604050505020304" pitchFamily="18" charset="0"/>
                <a:ea typeface="游明朝" panose="02020400000000000000" pitchFamily="18" charset="-128"/>
                <a:cs typeface="Times New Roman" panose="02020603050405020304" pitchFamily="18" charset="0"/>
              </a:rPr>
              <a:t>職務遂行に必要な作業可能、</a:t>
            </a:r>
            <a:r>
              <a:rPr lang="en-US" altLang="ja-JP" sz="1500" kern="100" dirty="0">
                <a:latin typeface="Century" panose="02040604050505020304" pitchFamily="18" charset="0"/>
                <a:ea typeface="游明朝" panose="02020400000000000000" pitchFamily="18" charset="-128"/>
                <a:cs typeface="Times New Roman" panose="02020603050405020304" pitchFamily="18" charset="0"/>
              </a:rPr>
              <a:t>(5)</a:t>
            </a:r>
            <a:r>
              <a:rPr lang="ja-JP" altLang="en-US" sz="1500" kern="100" dirty="0">
                <a:latin typeface="Century" panose="02040604050505020304" pitchFamily="18" charset="0"/>
                <a:ea typeface="游明朝" panose="02020400000000000000" pitchFamily="18" charset="-128"/>
                <a:cs typeface="Times New Roman" panose="02020603050405020304" pitchFamily="18" charset="0"/>
              </a:rPr>
              <a:t>就労等の疲労が翌日までに十分回復、</a:t>
            </a:r>
            <a:r>
              <a:rPr lang="en-US" altLang="ja-JP" sz="1500" kern="100" dirty="0">
                <a:latin typeface="Century" panose="02040604050505020304" pitchFamily="18" charset="0"/>
                <a:ea typeface="游明朝" panose="02020400000000000000" pitchFamily="18" charset="-128"/>
                <a:cs typeface="Times New Roman" panose="02020603050405020304" pitchFamily="18" charset="0"/>
              </a:rPr>
              <a:t>(6)</a:t>
            </a:r>
            <a:r>
              <a:rPr lang="ja-JP" altLang="en-US" sz="1500" kern="100" dirty="0">
                <a:latin typeface="Century" panose="02040604050505020304" pitchFamily="18" charset="0"/>
                <a:ea typeface="游明朝" panose="02020400000000000000" pitchFamily="18" charset="-128"/>
                <a:cs typeface="Times New Roman" panose="02020603050405020304" pitchFamily="18" charset="0"/>
              </a:rPr>
              <a:t>適切な睡眠覚醒リズム、</a:t>
            </a:r>
            <a:r>
              <a:rPr lang="en-US" altLang="ja-JP" sz="1500" kern="100" dirty="0">
                <a:latin typeface="Century" panose="02040604050505020304" pitchFamily="18" charset="0"/>
                <a:ea typeface="游明朝" panose="02020400000000000000" pitchFamily="18" charset="-128"/>
                <a:cs typeface="Times New Roman" panose="02020603050405020304" pitchFamily="18" charset="0"/>
              </a:rPr>
              <a:t>(7)</a:t>
            </a:r>
            <a:r>
              <a:rPr lang="ja-JP" altLang="en-US" sz="1500" kern="100" dirty="0">
                <a:latin typeface="Century" panose="02040604050505020304" pitchFamily="18" charset="0"/>
                <a:ea typeface="游明朝" panose="02020400000000000000" pitchFamily="18" charset="-128"/>
                <a:cs typeface="Times New Roman" panose="02020603050405020304" pitchFamily="18" charset="0"/>
              </a:rPr>
              <a:t>昼間の眠気なし、（</a:t>
            </a:r>
            <a:r>
              <a:rPr lang="en-US" altLang="ja-JP" sz="1500" kern="100" dirty="0">
                <a:latin typeface="Century" panose="02040604050505020304" pitchFamily="18" charset="0"/>
                <a:ea typeface="游明朝" panose="02020400000000000000" pitchFamily="18" charset="-128"/>
                <a:cs typeface="Times New Roman" panose="02020603050405020304" pitchFamily="18" charset="0"/>
              </a:rPr>
              <a:t>8</a:t>
            </a:r>
            <a:r>
              <a:rPr lang="ja-JP" altLang="en-US" sz="1500" kern="100" dirty="0">
                <a:latin typeface="Century" panose="02040604050505020304" pitchFamily="18" charset="0"/>
                <a:ea typeface="游明朝" panose="02020400000000000000" pitchFamily="18" charset="-128"/>
                <a:cs typeface="Times New Roman" panose="02020603050405020304" pitchFamily="18" charset="0"/>
              </a:rPr>
              <a:t>）職務遂行に必要な注意力・集中力</a:t>
            </a:r>
            <a:endParaRPr lang="en-US" altLang="ja-JP" sz="1500"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kern="100" dirty="0">
                <a:latin typeface="Century" panose="02040604050505020304" pitchFamily="18" charset="0"/>
                <a:ea typeface="游明朝" panose="02020400000000000000" pitchFamily="18" charset="-128"/>
                <a:cs typeface="Times New Roman" panose="02020603050405020304" pitchFamily="18" charset="0"/>
              </a:rPr>
              <a:t>➁　復職期限（自然退職日）</a:t>
            </a:r>
            <a:endParaRPr lang="en-US" altLang="ja-JP"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kern="100" dirty="0">
                <a:latin typeface="Century" panose="02040604050505020304" pitchFamily="18" charset="0"/>
                <a:ea typeface="游明朝" panose="02020400000000000000" pitchFamily="18" charset="-128"/>
                <a:cs typeface="Times New Roman" panose="02020603050405020304" pitchFamily="18" charset="0"/>
              </a:rPr>
              <a:t>③　復職までに要するプロセスを明記した書面を交付</a:t>
            </a:r>
            <a:endParaRPr lang="en-US" altLang="ja-JP"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＊復職までに要するプロセス：産業医面談・指定医受診に基づく会社による復職可否判断、休職期間満了日までに復職可の判断がない場合の自然退職など</a:t>
            </a:r>
            <a:endParaRPr lang="en-US" altLang="ja-JP" sz="1800"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endParaRPr kumimoji="1" lang="ja-JP" altLang="en-US" sz="1800" dirty="0">
              <a:latin typeface="游明朝" panose="02020400000000000000" pitchFamily="18" charset="-128"/>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E47C110E-C669-4A19-2066-B211FBC7E448}"/>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651A80E2-FB87-DDC3-F245-2E8B5F0347C8}"/>
              </a:ext>
            </a:extLst>
          </p:cNvPr>
          <p:cNvSpPr>
            <a:spLocks noGrp="1"/>
          </p:cNvSpPr>
          <p:nvPr>
            <p:ph type="sldNum" sz="quarter" idx="12"/>
          </p:nvPr>
        </p:nvSpPr>
        <p:spPr/>
        <p:txBody>
          <a:bodyPr/>
          <a:lstStyle/>
          <a:p>
            <a:fld id="{127349F4-3937-48F9-BDC0-E10D76FFCCBE}" type="slidenum">
              <a:rPr kumimoji="1" lang="ja-JP" altLang="en-US" smtClean="0"/>
              <a:t>27</a:t>
            </a:fld>
            <a:endParaRPr kumimoji="1" lang="ja-JP" altLang="en-US"/>
          </a:p>
        </p:txBody>
      </p:sp>
    </p:spTree>
    <p:extLst>
      <p:ext uri="{BB962C8B-B14F-4D97-AF65-F5344CB8AC3E}">
        <p14:creationId xmlns:p14="http://schemas.microsoft.com/office/powerpoint/2010/main" val="382713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2CE892-D8D6-4F5E-FFD6-C1AFCAC1A923}"/>
              </a:ext>
            </a:extLst>
          </p:cNvPr>
          <p:cNvSpPr>
            <a:spLocks noGrp="1"/>
          </p:cNvSpPr>
          <p:nvPr>
            <p:ph type="title"/>
          </p:nvPr>
        </p:nvSpPr>
        <p:spPr>
          <a:xfrm>
            <a:off x="1484311" y="685801"/>
            <a:ext cx="10018713" cy="1005496"/>
          </a:xfrm>
        </p:spPr>
        <p:txBody>
          <a:bodyPr>
            <a:normAutofit fontScale="90000"/>
          </a:bodyPr>
          <a:lstStyle/>
          <a:p>
            <a:r>
              <a:rPr lang="ja-JP" altLang="en-US" b="1" dirty="0">
                <a:solidFill>
                  <a:srgbClr val="FF0000"/>
                </a:solidFill>
              </a:rPr>
              <a:t>まとめに代えて</a:t>
            </a:r>
            <a:br>
              <a:rPr lang="en-US" altLang="ja-JP" sz="3600" b="1" dirty="0">
                <a:solidFill>
                  <a:srgbClr val="FF0000"/>
                </a:solidFill>
              </a:rPr>
            </a:br>
            <a:r>
              <a:rPr lang="ja-JP" altLang="en-US" sz="2700" b="1" dirty="0">
                <a:solidFill>
                  <a:srgbClr val="FF0000"/>
                </a:solidFill>
              </a:rPr>
              <a:t>（顧問先・関与先に十分理解してもらうべきこと）</a:t>
            </a:r>
            <a:endParaRPr kumimoji="1" lang="ja-JP" altLang="en-US" sz="2700" b="1" dirty="0">
              <a:solidFill>
                <a:srgbClr val="FF0000"/>
              </a:solidFill>
            </a:endParaRPr>
          </a:p>
        </p:txBody>
      </p:sp>
      <p:sp>
        <p:nvSpPr>
          <p:cNvPr id="3" name="コンテンツ プレースホルダー 2">
            <a:extLst>
              <a:ext uri="{FF2B5EF4-FFF2-40B4-BE49-F238E27FC236}">
                <a16:creationId xmlns:a16="http://schemas.microsoft.com/office/drawing/2014/main" id="{B23F2D53-5DEE-CB6B-FF32-D69149ADF4D5}"/>
              </a:ext>
            </a:extLst>
          </p:cNvPr>
          <p:cNvSpPr>
            <a:spLocks noGrp="1"/>
          </p:cNvSpPr>
          <p:nvPr>
            <p:ph idx="1"/>
          </p:nvPr>
        </p:nvSpPr>
        <p:spPr>
          <a:xfrm>
            <a:off x="1484310" y="1766922"/>
            <a:ext cx="10018713" cy="4228241"/>
          </a:xfrm>
        </p:spPr>
        <p:txBody>
          <a:bodyPr>
            <a:normAutofit lnSpcReduction="10000"/>
          </a:bodyPr>
          <a:lstStyle/>
          <a:p>
            <a:pPr marL="0" indent="0">
              <a:buNone/>
            </a:pPr>
            <a:r>
              <a:rPr lang="en-US" altLang="ja-JP" sz="1800" dirty="0"/>
              <a:t>【</a:t>
            </a:r>
            <a:r>
              <a:rPr lang="ja-JP" altLang="en-US" sz="1800" dirty="0"/>
              <a:t>総論：法的紛争手続</a:t>
            </a:r>
            <a:r>
              <a:rPr lang="en-US" altLang="ja-JP" sz="1800" dirty="0"/>
              <a:t>】</a:t>
            </a:r>
            <a:endParaRPr kumimoji="1" lang="en-US" altLang="ja-JP" sz="1800" dirty="0"/>
          </a:p>
          <a:p>
            <a:pPr marL="0" indent="0">
              <a:buNone/>
            </a:pPr>
            <a:r>
              <a:rPr kumimoji="1" lang="ja-JP" altLang="en-US" sz="1800" dirty="0"/>
              <a:t>１　法的紛争手続における使用者の厳しい立場</a:t>
            </a:r>
            <a:endParaRPr kumimoji="1" lang="en-US" altLang="ja-JP" sz="1800" dirty="0"/>
          </a:p>
          <a:p>
            <a:pPr marL="0" indent="0">
              <a:buNone/>
            </a:pPr>
            <a:r>
              <a:rPr kumimoji="1" lang="ja-JP" altLang="en-US" sz="1800" dirty="0"/>
              <a:t>⇒　特に、就業規則の解雇事由に該当するだけでは足りないこと</a:t>
            </a:r>
            <a:endParaRPr kumimoji="1" lang="en-US" altLang="ja-JP" sz="1800" dirty="0"/>
          </a:p>
          <a:p>
            <a:pPr marL="0" indent="0">
              <a:buNone/>
            </a:pPr>
            <a:r>
              <a:rPr lang="ja-JP" altLang="en-US" sz="1800" dirty="0"/>
              <a:t>２　「勝つ」ためには、十分な根拠資料（書証、専門医の意見書）等による立証が不可欠</a:t>
            </a:r>
            <a:endParaRPr lang="en-US" altLang="ja-JP" sz="1800" dirty="0"/>
          </a:p>
          <a:p>
            <a:pPr marL="0" indent="0">
              <a:buNone/>
            </a:pPr>
            <a:endParaRPr lang="en-US" altLang="ja-JP" sz="1800" dirty="0"/>
          </a:p>
          <a:p>
            <a:pPr marL="0" indent="0">
              <a:buNone/>
            </a:pPr>
            <a:r>
              <a:rPr lang="en-US" altLang="ja-JP" sz="1800" dirty="0"/>
              <a:t>【</a:t>
            </a:r>
            <a:r>
              <a:rPr lang="ja-JP" altLang="en-US" sz="1800" dirty="0"/>
              <a:t>各論：メンタル疾患社員対応</a:t>
            </a:r>
            <a:r>
              <a:rPr lang="en-US" altLang="ja-JP" sz="1800" dirty="0"/>
              <a:t>】</a:t>
            </a:r>
          </a:p>
          <a:p>
            <a:pPr marL="0" indent="0">
              <a:buNone/>
            </a:pPr>
            <a:r>
              <a:rPr lang="ja-JP" altLang="en-US" sz="1800" dirty="0"/>
              <a:t>３　日頃から、産業医・会社指定医と緊密な連携を図っておく必要性</a:t>
            </a:r>
            <a:endParaRPr lang="en-US" altLang="ja-JP" sz="1800" dirty="0"/>
          </a:p>
          <a:p>
            <a:pPr marL="0" indent="0">
              <a:buNone/>
            </a:pPr>
            <a:r>
              <a:rPr lang="ja-JP" altLang="en-US" sz="1800" dirty="0"/>
              <a:t>４　休職開始時、対象社員に「出口」を十分理解してもらう必要性</a:t>
            </a:r>
            <a:endParaRPr lang="en-US" altLang="ja-JP" sz="1800" dirty="0"/>
          </a:p>
          <a:p>
            <a:pPr marL="0" indent="0">
              <a:buNone/>
            </a:pPr>
            <a:r>
              <a:rPr lang="ja-JP" altLang="en-US" sz="1800" dirty="0"/>
              <a:t>⇒　特に、休職期間満了時までに自身の復職可を立証できなければ、退職になること</a:t>
            </a:r>
            <a:endParaRPr lang="en-US" altLang="ja-JP" sz="1800" dirty="0"/>
          </a:p>
          <a:p>
            <a:pPr marL="0" indent="0">
              <a:buNone/>
            </a:pPr>
            <a:r>
              <a:rPr kumimoji="1" lang="ja-JP" altLang="en-US" sz="1800" dirty="0"/>
              <a:t>５　休職中、対象社員の状況把握を積極的に行う必要性（十分な情報がなければ、的確な判断はできない）</a:t>
            </a:r>
          </a:p>
        </p:txBody>
      </p:sp>
      <p:sp>
        <p:nvSpPr>
          <p:cNvPr id="4" name="フッター プレースホルダー 3">
            <a:extLst>
              <a:ext uri="{FF2B5EF4-FFF2-40B4-BE49-F238E27FC236}">
                <a16:creationId xmlns:a16="http://schemas.microsoft.com/office/drawing/2014/main" id="{427592E3-7095-AD20-7FD8-75D88B9CB6ED}"/>
              </a:ext>
            </a:extLst>
          </p:cNvPr>
          <p:cNvSpPr>
            <a:spLocks noGrp="1"/>
          </p:cNvSpPr>
          <p:nvPr>
            <p:ph type="ftr" sz="quarter" idx="11"/>
          </p:nvPr>
        </p:nvSpPr>
        <p:spPr>
          <a:xfrm>
            <a:off x="2553911" y="6075777"/>
            <a:ext cx="7084177" cy="365125"/>
          </a:xfrm>
        </p:spPr>
        <p:txBody>
          <a:bodyPr/>
          <a:lstStyle/>
          <a:p>
            <a:r>
              <a:rPr kumimoji="1" lang="en-US" altLang="zh-TW" dirty="0"/>
              <a:t>©</a:t>
            </a:r>
            <a:r>
              <a:rPr kumimoji="1" lang="zh-TW" altLang="en-US" dirty="0"/>
              <a:t>弁護士樋口治朗</a:t>
            </a:r>
            <a:endParaRPr kumimoji="1" lang="ja-JP" altLang="en-US" dirty="0"/>
          </a:p>
        </p:txBody>
      </p:sp>
      <p:sp>
        <p:nvSpPr>
          <p:cNvPr id="5" name="スライド番号プレースホルダー 4">
            <a:extLst>
              <a:ext uri="{FF2B5EF4-FFF2-40B4-BE49-F238E27FC236}">
                <a16:creationId xmlns:a16="http://schemas.microsoft.com/office/drawing/2014/main" id="{301193E1-34E7-7C0C-0168-40DA74A7D46D}"/>
              </a:ext>
            </a:extLst>
          </p:cNvPr>
          <p:cNvSpPr>
            <a:spLocks noGrp="1"/>
          </p:cNvSpPr>
          <p:nvPr>
            <p:ph type="sldNum" sz="quarter" idx="12"/>
          </p:nvPr>
        </p:nvSpPr>
        <p:spPr/>
        <p:txBody>
          <a:bodyPr/>
          <a:lstStyle/>
          <a:p>
            <a:fld id="{127349F4-3937-48F9-BDC0-E10D76FFCCBE}" type="slidenum">
              <a:rPr kumimoji="1" lang="ja-JP" altLang="en-US" smtClean="0"/>
              <a:t>28</a:t>
            </a:fld>
            <a:endParaRPr kumimoji="1" lang="ja-JP" altLang="en-US"/>
          </a:p>
        </p:txBody>
      </p:sp>
    </p:spTree>
    <p:extLst>
      <p:ext uri="{BB962C8B-B14F-4D97-AF65-F5344CB8AC3E}">
        <p14:creationId xmlns:p14="http://schemas.microsoft.com/office/powerpoint/2010/main" val="289105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EF621B4-D755-4178-BAEC-5AC48252BB64}"/>
              </a:ext>
            </a:extLst>
          </p:cNvPr>
          <p:cNvSpPr>
            <a:spLocks noGrp="1"/>
          </p:cNvSpPr>
          <p:nvPr>
            <p:ph idx="1"/>
          </p:nvPr>
        </p:nvSpPr>
        <p:spPr>
          <a:xfrm>
            <a:off x="791060" y="2180580"/>
            <a:ext cx="10609879" cy="4677420"/>
          </a:xfrm>
        </p:spPr>
        <p:txBody>
          <a:bodyPr>
            <a:normAutofit/>
          </a:bodyPr>
          <a:lstStyle/>
          <a:p>
            <a:pPr marL="0" indent="0" algn="ctr">
              <a:buNone/>
            </a:pPr>
            <a:r>
              <a:rPr lang="ja-JP" altLang="en-US" sz="3600" b="1" dirty="0">
                <a:ea typeface="ＭＳ 明朝" panose="02020609040205080304" pitchFamily="17" charset="-128"/>
                <a:cs typeface="Times New Roman" panose="02020603050405020304" pitchFamily="18" charset="0"/>
              </a:rPr>
              <a:t>制作・著作　</a:t>
            </a:r>
            <a:endParaRPr lang="en-US" altLang="ja-JP" sz="3600" b="1" dirty="0">
              <a:ea typeface="ＭＳ 明朝" panose="02020609040205080304" pitchFamily="17" charset="-128"/>
              <a:cs typeface="Times New Roman" panose="02020603050405020304" pitchFamily="18" charset="0"/>
            </a:endParaRPr>
          </a:p>
          <a:p>
            <a:pPr marL="0" indent="0" algn="ctr">
              <a:buNone/>
            </a:pPr>
            <a:r>
              <a:rPr lang="en-US" altLang="ja-JP" sz="3600" b="1" dirty="0">
                <a:latin typeface="Century" panose="02040604050505020304" pitchFamily="18" charset="0"/>
                <a:ea typeface="ＭＳ 明朝" panose="02020609040205080304" pitchFamily="17" charset="-128"/>
                <a:cs typeface="Times New Roman" panose="02020603050405020304" pitchFamily="18" charset="0"/>
              </a:rPr>
              <a:t>2022</a:t>
            </a:r>
            <a:r>
              <a:rPr lang="ja-JP" altLang="en-US" sz="3600" b="1" dirty="0">
                <a:latin typeface="Century" panose="02040604050505020304" pitchFamily="18" charset="0"/>
                <a:ea typeface="ＭＳ 明朝" panose="02020609040205080304" pitchFamily="17" charset="-128"/>
                <a:cs typeface="Times New Roman" panose="02020603050405020304" pitchFamily="18" charset="0"/>
              </a:rPr>
              <a:t>年</a:t>
            </a:r>
            <a:r>
              <a:rPr lang="en-US" altLang="ja-JP" sz="3600" b="1" dirty="0">
                <a:latin typeface="Century" panose="02040604050505020304" pitchFamily="18" charset="0"/>
                <a:ea typeface="ＭＳ 明朝" panose="02020609040205080304" pitchFamily="17" charset="-128"/>
                <a:cs typeface="Times New Roman" panose="02020603050405020304" pitchFamily="18" charset="0"/>
              </a:rPr>
              <a:t>7</a:t>
            </a:r>
            <a:r>
              <a:rPr lang="ja-JP" altLang="en-US" sz="3600" b="1" dirty="0">
                <a:latin typeface="Century" panose="02040604050505020304" pitchFamily="18" charset="0"/>
                <a:ea typeface="ＭＳ 明朝" panose="02020609040205080304" pitchFamily="17" charset="-128"/>
                <a:cs typeface="Times New Roman" panose="02020603050405020304" pitchFamily="18" charset="0"/>
              </a:rPr>
              <a:t>月</a:t>
            </a:r>
            <a:endParaRPr lang="en-US" altLang="ja-JP" sz="3600" b="1" dirty="0">
              <a:latin typeface="Century" panose="02040604050505020304" pitchFamily="18" charset="0"/>
              <a:ea typeface="ＭＳ 明朝" panose="02020609040205080304" pitchFamily="17" charset="-128"/>
              <a:cs typeface="Times New Roman" panose="02020603050405020304" pitchFamily="18" charset="0"/>
            </a:endParaRPr>
          </a:p>
          <a:p>
            <a:pPr marL="0" indent="0" algn="ctr">
              <a:buNone/>
            </a:pPr>
            <a:r>
              <a:rPr lang="ja-JP" altLang="en-US" sz="3600" b="1" dirty="0">
                <a:ea typeface="ＭＳ 明朝" panose="02020609040205080304" pitchFamily="17" charset="-128"/>
                <a:cs typeface="Times New Roman" panose="02020603050405020304" pitchFamily="18" charset="0"/>
              </a:rPr>
              <a:t>弁護士　樋口　治朗</a:t>
            </a:r>
            <a:endParaRPr lang="en-US" altLang="ja-JP" sz="3600" b="1" dirty="0">
              <a:ea typeface="ＭＳ 明朝" panose="02020609040205080304" pitchFamily="17" charset="-128"/>
              <a:cs typeface="Times New Roman" panose="02020603050405020304" pitchFamily="18" charset="0"/>
            </a:endParaRPr>
          </a:p>
          <a:p>
            <a:pPr marL="0" indent="0">
              <a:buNone/>
            </a:pPr>
            <a:endParaRPr lang="en-US" altLang="ja-JP" dirty="0">
              <a:ea typeface="ＭＳ 明朝" panose="02020609040205080304" pitchFamily="17" charset="-128"/>
              <a:cs typeface="Times New Roman" panose="02020603050405020304" pitchFamily="18" charset="0"/>
            </a:endParaRPr>
          </a:p>
          <a:p>
            <a:pPr marL="0" indent="0">
              <a:buNone/>
            </a:pPr>
            <a:endParaRPr lang="en-US" altLang="ja-JP" dirty="0">
              <a:solidFill>
                <a:srgbClr val="FF0000"/>
              </a:solidFill>
              <a:ea typeface="ＭＳ 明朝" panose="02020609040205080304" pitchFamily="17" charset="-128"/>
              <a:cs typeface="Times New Roman" panose="02020603050405020304" pitchFamily="18" charset="0"/>
            </a:endParaRPr>
          </a:p>
          <a:p>
            <a:pPr marL="0" indent="0">
              <a:buNone/>
            </a:pPr>
            <a:endParaRPr lang="en-US" altLang="ja-JP" dirty="0">
              <a:solidFill>
                <a:srgbClr val="FF0000"/>
              </a:solidFill>
              <a:ea typeface="ＭＳ 明朝" panose="02020609040205080304" pitchFamily="17" charset="-128"/>
              <a:cs typeface="Times New Roman" panose="02020603050405020304" pitchFamily="18" charset="0"/>
            </a:endParaRPr>
          </a:p>
          <a:p>
            <a:pPr marL="0" indent="0">
              <a:buNone/>
            </a:pPr>
            <a:endParaRPr lang="en-US" altLang="ja-JP" dirty="0">
              <a:solidFill>
                <a:srgbClr val="FF0000"/>
              </a:solidFill>
              <a:ea typeface="ＭＳ 明朝" panose="02020609040205080304" pitchFamily="17" charset="-128"/>
              <a:cs typeface="Times New Roman" panose="02020603050405020304" pitchFamily="18" charset="0"/>
            </a:endParaRPr>
          </a:p>
          <a:p>
            <a:pPr marL="0" indent="0">
              <a:buNone/>
            </a:pPr>
            <a:endParaRPr lang="en-US" altLang="ja-JP" dirty="0"/>
          </a:p>
        </p:txBody>
      </p:sp>
      <p:sp>
        <p:nvSpPr>
          <p:cNvPr id="4" name="スライド番号プレースホルダー 3">
            <a:extLst>
              <a:ext uri="{FF2B5EF4-FFF2-40B4-BE49-F238E27FC236}">
                <a16:creationId xmlns:a16="http://schemas.microsoft.com/office/drawing/2014/main" id="{2ECE2456-1A7F-4307-91C3-7421EB4C80DA}"/>
              </a:ext>
            </a:extLst>
          </p:cNvPr>
          <p:cNvSpPr>
            <a:spLocks noGrp="1"/>
          </p:cNvSpPr>
          <p:nvPr>
            <p:ph type="sldNum" sz="quarter" idx="12"/>
          </p:nvPr>
        </p:nvSpPr>
        <p:spPr/>
        <p:txBody>
          <a:bodyPr/>
          <a:lstStyle/>
          <a:p>
            <a:fld id="{127349F4-3937-48F9-BDC0-E10D76FFCCBE}" type="slidenum">
              <a:rPr kumimoji="1" lang="ja-JP" altLang="en-US" smtClean="0"/>
              <a:t>29</a:t>
            </a:fld>
            <a:endParaRPr kumimoji="1" lang="ja-JP" altLang="en-US"/>
          </a:p>
        </p:txBody>
      </p:sp>
    </p:spTree>
    <p:extLst>
      <p:ext uri="{BB962C8B-B14F-4D97-AF65-F5344CB8AC3E}">
        <p14:creationId xmlns:p14="http://schemas.microsoft.com/office/powerpoint/2010/main" val="2411919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2DD59D-87E1-5C90-FD10-135771EFB7D8}"/>
              </a:ext>
            </a:extLst>
          </p:cNvPr>
          <p:cNvSpPr>
            <a:spLocks noGrp="1"/>
          </p:cNvSpPr>
          <p:nvPr>
            <p:ph type="title"/>
          </p:nvPr>
        </p:nvSpPr>
        <p:spPr>
          <a:xfrm>
            <a:off x="1484309" y="330200"/>
            <a:ext cx="10018713" cy="757989"/>
          </a:xfrm>
        </p:spPr>
        <p:txBody>
          <a:bodyPr>
            <a:normAutofit/>
          </a:bodyPr>
          <a:lstStyle/>
          <a:p>
            <a:r>
              <a:rPr lang="ja-JP" altLang="en-US" sz="3600" b="1" dirty="0">
                <a:latin typeface="游明朝" panose="02020400000000000000" pitchFamily="18" charset="-128"/>
                <a:ea typeface="游明朝" panose="02020400000000000000" pitchFamily="18" charset="-128"/>
              </a:rPr>
              <a:t>本 研 修 の 内 容</a:t>
            </a:r>
            <a:endParaRPr kumimoji="1" lang="ja-JP" altLang="en-US" sz="3600" b="1" dirty="0">
              <a:latin typeface="游明朝" panose="02020400000000000000" pitchFamily="18" charset="-128"/>
              <a:ea typeface="游明朝" panose="02020400000000000000" pitchFamily="18" charset="-128"/>
            </a:endParaRPr>
          </a:p>
        </p:txBody>
      </p:sp>
      <p:sp>
        <p:nvSpPr>
          <p:cNvPr id="3" name="コンテンツ プレースホルダー 2">
            <a:extLst>
              <a:ext uri="{FF2B5EF4-FFF2-40B4-BE49-F238E27FC236}">
                <a16:creationId xmlns:a16="http://schemas.microsoft.com/office/drawing/2014/main" id="{0431CE6C-49A4-6A92-926B-8C60D0BC5266}"/>
              </a:ext>
            </a:extLst>
          </p:cNvPr>
          <p:cNvSpPr>
            <a:spLocks noGrp="1"/>
          </p:cNvSpPr>
          <p:nvPr>
            <p:ph idx="1"/>
          </p:nvPr>
        </p:nvSpPr>
        <p:spPr>
          <a:xfrm>
            <a:off x="1427159" y="1088189"/>
            <a:ext cx="10018713" cy="5496761"/>
          </a:xfrm>
        </p:spPr>
        <p:txBody>
          <a:bodyPr>
            <a:normAutofit lnSpcReduction="10000"/>
          </a:bodyPr>
          <a:lstStyle/>
          <a:p>
            <a:pPr marL="0" indent="0" algn="just">
              <a:buNone/>
            </a:pPr>
            <a:r>
              <a:rPr lang="ja-JP" altLang="en-US" sz="1900" b="1" kern="100" dirty="0">
                <a:latin typeface="游明朝" panose="02020400000000000000" pitchFamily="18" charset="-128"/>
                <a:ea typeface="ＭＳ 明朝" panose="02020609040205080304" pitchFamily="17" charset="-128"/>
                <a:cs typeface="Times New Roman" panose="02020603050405020304" pitchFamily="18" charset="0"/>
              </a:rPr>
              <a:t>１　</a:t>
            </a:r>
            <a:r>
              <a:rPr lang="ja-JP" altLang="ja-JP" sz="1900" b="1" kern="100" dirty="0">
                <a:effectLst/>
                <a:latin typeface="Century" panose="02040604050505020304" pitchFamily="18" charset="0"/>
                <a:ea typeface="游明朝" panose="02020400000000000000" pitchFamily="18" charset="-128"/>
                <a:cs typeface="Times New Roman" panose="02020603050405020304" pitchFamily="18" charset="0"/>
              </a:rPr>
              <a:t>メンタル疾患</a:t>
            </a:r>
            <a:r>
              <a:rPr lang="ja-JP" altLang="en-US" sz="1900" b="1" kern="100" dirty="0">
                <a:effectLst/>
                <a:latin typeface="Century" panose="02040604050505020304" pitchFamily="18" charset="0"/>
                <a:ea typeface="游明朝" panose="02020400000000000000" pitchFamily="18" charset="-128"/>
                <a:cs typeface="Times New Roman" panose="02020603050405020304" pitchFamily="18" charset="0"/>
              </a:rPr>
              <a:t>社員対応</a:t>
            </a:r>
            <a:r>
              <a:rPr lang="ja-JP" altLang="ja-JP" sz="1900" b="1" kern="100" dirty="0">
                <a:effectLst/>
                <a:latin typeface="Century" panose="02040604050505020304" pitchFamily="18" charset="0"/>
                <a:ea typeface="游明朝" panose="02020400000000000000" pitchFamily="18" charset="-128"/>
                <a:cs typeface="Times New Roman" panose="02020603050405020304" pitchFamily="18" charset="0"/>
              </a:rPr>
              <a:t>の</a:t>
            </a:r>
            <a:r>
              <a:rPr lang="ja-JP" altLang="en-US" sz="1900" b="1" kern="100" dirty="0">
                <a:effectLst/>
                <a:latin typeface="Century" panose="02040604050505020304" pitchFamily="18" charset="0"/>
                <a:ea typeface="游明朝" panose="02020400000000000000" pitchFamily="18" charset="-128"/>
                <a:cs typeface="Times New Roman" panose="02020603050405020304" pitchFamily="18" charset="0"/>
              </a:rPr>
              <a:t>留意点（使用者側労働弁護士の目線）</a:t>
            </a:r>
            <a:endParaRPr lang="en-US" altLang="ja-JP" sz="1900" b="1"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endParaRPr lang="en-US" altLang="ja-JP" sz="1900" b="1"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r>
              <a:rPr lang="ja-JP" altLang="en-US" sz="1900" b="1" kern="100" dirty="0">
                <a:latin typeface="游明朝" panose="02020400000000000000" pitchFamily="18" charset="-128"/>
                <a:ea typeface="ＭＳ 明朝" panose="02020609040205080304" pitchFamily="17" charset="-128"/>
                <a:cs typeface="ＭＳ 明朝" panose="02020609040205080304" pitchFamily="17" charset="-128"/>
              </a:rPr>
              <a:t>２　</a:t>
            </a:r>
            <a:r>
              <a:rPr lang="ja-JP" altLang="en-US" sz="1900" b="1" kern="100" dirty="0">
                <a:effectLst/>
                <a:latin typeface="游明朝" panose="02020400000000000000" pitchFamily="18" charset="-128"/>
                <a:ea typeface="ＭＳ 明朝" panose="02020609040205080304" pitchFamily="17" charset="-128"/>
                <a:cs typeface="ＭＳ 明朝" panose="02020609040205080304" pitchFamily="17" charset="-128"/>
              </a:rPr>
              <a:t>法的紛争における</a:t>
            </a:r>
            <a:r>
              <a:rPr lang="ja-JP" altLang="ja-JP" sz="1900" b="1" kern="100" dirty="0">
                <a:effectLst/>
                <a:latin typeface="Century" panose="02040604050505020304" pitchFamily="18" charset="0"/>
                <a:ea typeface="游明朝" panose="02020400000000000000" pitchFamily="18" charset="-128"/>
                <a:cs typeface="Times New Roman" panose="02020603050405020304" pitchFamily="18" charset="0"/>
              </a:rPr>
              <a:t>主張</a:t>
            </a:r>
            <a:r>
              <a:rPr lang="ja-JP" altLang="en-US" sz="1900" b="1" kern="100" dirty="0">
                <a:effectLst/>
                <a:latin typeface="Century" panose="02040604050505020304" pitchFamily="18" charset="0"/>
                <a:ea typeface="游明朝" panose="02020400000000000000" pitchFamily="18" charset="-128"/>
                <a:cs typeface="Times New Roman" panose="02020603050405020304" pitchFamily="18" charset="0"/>
              </a:rPr>
              <a:t>責任・</a:t>
            </a:r>
            <a:r>
              <a:rPr lang="ja-JP" altLang="ja-JP" sz="1900" b="1" kern="100" dirty="0">
                <a:effectLst/>
                <a:latin typeface="Century" panose="02040604050505020304" pitchFamily="18" charset="0"/>
                <a:ea typeface="游明朝" panose="02020400000000000000" pitchFamily="18" charset="-128"/>
                <a:cs typeface="Times New Roman" panose="02020603050405020304" pitchFamily="18" charset="0"/>
              </a:rPr>
              <a:t>立証責任の重要性</a:t>
            </a:r>
            <a:endParaRPr lang="en-US" altLang="ja-JP" sz="1900" b="1"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900" b="1" kern="100" dirty="0">
              <a:effectLst/>
              <a:latin typeface="游明朝" panose="02020400000000000000" pitchFamily="18" charset="-128"/>
              <a:ea typeface="ＭＳ 明朝" panose="02020609040205080304" pitchFamily="17" charset="-128"/>
              <a:cs typeface="ＭＳ 明朝" panose="02020609040205080304" pitchFamily="17" charset="-128"/>
            </a:endParaRPr>
          </a:p>
          <a:p>
            <a:pPr marL="0" indent="0" algn="just">
              <a:buNone/>
            </a:pPr>
            <a:r>
              <a:rPr lang="ja-JP" altLang="en-US" sz="1900" b="1" kern="100" dirty="0">
                <a:latin typeface="游明朝" panose="02020400000000000000" pitchFamily="18" charset="-128"/>
                <a:ea typeface="ＭＳ 明朝" panose="02020609040205080304" pitchFamily="17" charset="-128"/>
                <a:cs typeface="ＭＳ 明朝" panose="02020609040205080304" pitchFamily="17" charset="-128"/>
              </a:rPr>
              <a:t>３　</a:t>
            </a:r>
            <a:r>
              <a:rPr lang="ja-JP" altLang="ja-JP" sz="1900" b="1" kern="100" dirty="0">
                <a:effectLst/>
                <a:latin typeface="Century" panose="02040604050505020304" pitchFamily="18" charset="0"/>
                <a:ea typeface="游明朝" panose="02020400000000000000" pitchFamily="18" charset="-128"/>
                <a:cs typeface="Times New Roman" panose="02020603050405020304" pitchFamily="18" charset="0"/>
              </a:rPr>
              <a:t>休職、復職、退職、各場面</a:t>
            </a:r>
            <a:r>
              <a:rPr lang="ja-JP" altLang="en-US" sz="1900" b="1" kern="100" dirty="0">
                <a:effectLst/>
                <a:latin typeface="Century" panose="02040604050505020304" pitchFamily="18" charset="0"/>
                <a:ea typeface="游明朝" panose="02020400000000000000" pitchFamily="18" charset="-128"/>
                <a:cs typeface="Times New Roman" panose="02020603050405020304" pitchFamily="18" charset="0"/>
              </a:rPr>
              <a:t>における主な法的紛争</a:t>
            </a:r>
            <a:endParaRPr lang="en-US" altLang="ja-JP" sz="1900" b="1"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endParaRPr lang="en-US" altLang="ja-JP" sz="1900" b="1"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r>
              <a:rPr lang="ja-JP" altLang="en-US" sz="1900" b="1" kern="100" dirty="0">
                <a:latin typeface="Century" panose="02040604050505020304" pitchFamily="18" charset="0"/>
                <a:ea typeface="游明朝" panose="02020400000000000000" pitchFamily="18" charset="-128"/>
                <a:cs typeface="Times New Roman" panose="02020603050405020304" pitchFamily="18" charset="0"/>
              </a:rPr>
              <a:t>４　</a:t>
            </a:r>
            <a:r>
              <a:rPr lang="ja-JP" altLang="ja-JP" sz="1900" b="1" kern="100" dirty="0">
                <a:effectLst/>
                <a:latin typeface="Century" panose="02040604050505020304" pitchFamily="18" charset="0"/>
                <a:ea typeface="游明朝" panose="02020400000000000000" pitchFamily="18" charset="-128"/>
                <a:cs typeface="Times New Roman" panose="02020603050405020304" pitchFamily="18" charset="0"/>
              </a:rPr>
              <a:t>想定される</a:t>
            </a:r>
            <a:r>
              <a:rPr lang="ja-JP" altLang="en-US" sz="1900" b="1" kern="100" dirty="0">
                <a:effectLst/>
                <a:latin typeface="Century" panose="02040604050505020304" pitchFamily="18" charset="0"/>
                <a:ea typeface="游明朝" panose="02020400000000000000" pitchFamily="18" charset="-128"/>
                <a:cs typeface="Times New Roman" panose="02020603050405020304" pitchFamily="18" charset="0"/>
              </a:rPr>
              <a:t>裁判手続の種類とその特徴　</a:t>
            </a:r>
            <a:endParaRPr lang="en-US" altLang="ja-JP" sz="1900" b="1"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endParaRPr lang="en-US" altLang="ja-JP" sz="1900" b="1" kern="100" dirty="0">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r>
              <a:rPr lang="ja-JP" altLang="en-US" sz="1900" b="1" kern="100" dirty="0">
                <a:effectLst/>
                <a:latin typeface="Century" panose="02040604050505020304" pitchFamily="18" charset="0"/>
                <a:ea typeface="游明朝" panose="02020400000000000000" pitchFamily="18" charset="-128"/>
                <a:cs typeface="Times New Roman" panose="02020603050405020304" pitchFamily="18" charset="0"/>
              </a:rPr>
              <a:t>５　メンタル疾患社員に関する</a:t>
            </a:r>
            <a:r>
              <a:rPr lang="ja-JP" altLang="en-US" sz="1900" b="1" kern="100" dirty="0">
                <a:latin typeface="Century" panose="02040604050505020304" pitchFamily="18" charset="0"/>
                <a:ea typeface="游明朝" panose="02020400000000000000" pitchFamily="18" charset="-128"/>
                <a:cs typeface="Times New Roman" panose="02020603050405020304" pitchFamily="18" charset="0"/>
              </a:rPr>
              <a:t>主要２事件の主張責任・立証責任</a:t>
            </a:r>
            <a:endParaRPr lang="en-US" altLang="ja-JP" sz="1900" b="1" kern="100" dirty="0">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endParaRPr lang="en-US" altLang="ja-JP" sz="1900" b="1"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r>
              <a:rPr lang="ja-JP" altLang="en-US" sz="1900" b="1" kern="100" dirty="0">
                <a:latin typeface="Century" panose="02040604050505020304" pitchFamily="18" charset="0"/>
                <a:ea typeface="游明朝" panose="02020400000000000000" pitchFamily="18" charset="-128"/>
                <a:cs typeface="Times New Roman" panose="02020603050405020304" pitchFamily="18" charset="0"/>
              </a:rPr>
              <a:t>６　押さえておきたい重要論点と、関連する裁判例（休職期間満了による自動退職）</a:t>
            </a:r>
            <a:endParaRPr lang="en-US" altLang="ja-JP" sz="1900" b="1"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endParaRPr lang="en-US" altLang="ja-JP" sz="1900" b="1" kern="100" dirty="0">
              <a:effectLst/>
              <a:latin typeface="Century" panose="02040604050505020304" pitchFamily="18" charset="0"/>
              <a:ea typeface="游明朝" panose="02020400000000000000" pitchFamily="18" charset="-128"/>
              <a:cs typeface="Times New Roman" panose="02020603050405020304" pitchFamily="18" charset="0"/>
            </a:endParaRPr>
          </a:p>
          <a:p>
            <a:pPr marL="0" indent="0" algn="just">
              <a:buNone/>
            </a:pPr>
            <a:r>
              <a:rPr lang="ja-JP" altLang="en-US" sz="1900" b="1" kern="100" dirty="0">
                <a:latin typeface="Century" panose="02040604050505020304" pitchFamily="18" charset="0"/>
                <a:ea typeface="游明朝" panose="02020400000000000000" pitchFamily="18" charset="-128"/>
                <a:cs typeface="Times New Roman" panose="02020603050405020304" pitchFamily="18" charset="0"/>
              </a:rPr>
              <a:t>７</a:t>
            </a:r>
            <a:r>
              <a:rPr lang="ja-JP" altLang="en-US" sz="1900" b="1" kern="100" dirty="0">
                <a:effectLst/>
                <a:latin typeface="Century" panose="02040604050505020304" pitchFamily="18" charset="0"/>
                <a:ea typeface="游明朝" panose="02020400000000000000" pitchFamily="18" charset="-128"/>
                <a:cs typeface="Times New Roman" panose="02020603050405020304" pitchFamily="18" charset="0"/>
              </a:rPr>
              <a:t>　紛争予防のため、</a:t>
            </a:r>
            <a:r>
              <a:rPr lang="ja-JP" altLang="ja-JP" sz="1900" b="1" kern="100" dirty="0">
                <a:effectLst/>
                <a:latin typeface="Century" panose="02040604050505020304" pitchFamily="18" charset="0"/>
                <a:ea typeface="游明朝" panose="02020400000000000000" pitchFamily="18" charset="-128"/>
                <a:cs typeface="Times New Roman" panose="02020603050405020304" pitchFamily="18" charset="0"/>
              </a:rPr>
              <a:t>使用者</a:t>
            </a:r>
            <a:r>
              <a:rPr lang="ja-JP" altLang="en-US" sz="1900" b="1" kern="100" dirty="0">
                <a:effectLst/>
                <a:latin typeface="Century" panose="02040604050505020304" pitchFamily="18" charset="0"/>
                <a:ea typeface="游明朝" panose="02020400000000000000" pitchFamily="18" charset="-128"/>
                <a:cs typeface="Times New Roman" panose="02020603050405020304" pitchFamily="18" charset="0"/>
              </a:rPr>
              <a:t>側で</a:t>
            </a:r>
            <a:r>
              <a:rPr lang="ja-JP" altLang="ja-JP" sz="1900" b="1" kern="100" dirty="0">
                <a:effectLst/>
                <a:latin typeface="Century" panose="02040604050505020304" pitchFamily="18" charset="0"/>
                <a:ea typeface="游明朝" panose="02020400000000000000" pitchFamily="18" charset="-128"/>
                <a:cs typeface="Times New Roman" panose="02020603050405020304" pitchFamily="18" charset="0"/>
              </a:rPr>
              <a:t>検討</a:t>
            </a:r>
            <a:r>
              <a:rPr lang="ja-JP" altLang="en-US" sz="1900" b="1" kern="100" dirty="0">
                <a:effectLst/>
                <a:latin typeface="Century" panose="02040604050505020304" pitchFamily="18" charset="0"/>
                <a:ea typeface="游明朝" panose="02020400000000000000" pitchFamily="18" charset="-128"/>
                <a:cs typeface="Times New Roman" panose="02020603050405020304" pitchFamily="18" charset="0"/>
              </a:rPr>
              <a:t>しておきたい</a:t>
            </a:r>
            <a:r>
              <a:rPr lang="ja-JP" altLang="ja-JP" sz="1900" b="1" kern="100" dirty="0">
                <a:effectLst/>
                <a:latin typeface="Century" panose="02040604050505020304" pitchFamily="18" charset="0"/>
                <a:ea typeface="游明朝" panose="02020400000000000000" pitchFamily="18" charset="-128"/>
                <a:cs typeface="Times New Roman" panose="02020603050405020304" pitchFamily="18" charset="0"/>
              </a:rPr>
              <a:t>就業規則の条項</a:t>
            </a:r>
            <a:endParaRPr lang="ja-JP" altLang="ja-JP" sz="19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4" name="フッター プレースホルダー 3">
            <a:extLst>
              <a:ext uri="{FF2B5EF4-FFF2-40B4-BE49-F238E27FC236}">
                <a16:creationId xmlns:a16="http://schemas.microsoft.com/office/drawing/2014/main" id="{991A6489-6764-F03E-E4C8-1769C1376C1B}"/>
              </a:ext>
            </a:extLst>
          </p:cNvPr>
          <p:cNvSpPr>
            <a:spLocks noGrp="1"/>
          </p:cNvSpPr>
          <p:nvPr>
            <p:ph type="ftr" sz="quarter" idx="11"/>
          </p:nvPr>
        </p:nvSpPr>
        <p:spPr>
          <a:xfrm>
            <a:off x="2457979" y="6049693"/>
            <a:ext cx="7084177" cy="365125"/>
          </a:xfrm>
        </p:spPr>
        <p:txBody>
          <a:bodyPr/>
          <a:lstStyle/>
          <a:p>
            <a:r>
              <a:rPr kumimoji="1" lang="en-US" altLang="zh-TW" dirty="0"/>
              <a:t>©</a:t>
            </a:r>
            <a:r>
              <a:rPr kumimoji="1" lang="zh-TW" altLang="en-US" dirty="0"/>
              <a:t>弁護士樋口治朗</a:t>
            </a:r>
            <a:endParaRPr kumimoji="1" lang="ja-JP" altLang="en-US" dirty="0"/>
          </a:p>
        </p:txBody>
      </p:sp>
      <p:sp>
        <p:nvSpPr>
          <p:cNvPr id="5" name="スライド番号プレースホルダー 4">
            <a:extLst>
              <a:ext uri="{FF2B5EF4-FFF2-40B4-BE49-F238E27FC236}">
                <a16:creationId xmlns:a16="http://schemas.microsoft.com/office/drawing/2014/main" id="{063F3909-7DE9-2FEB-1B9F-58D93F8F5472}"/>
              </a:ext>
            </a:extLst>
          </p:cNvPr>
          <p:cNvSpPr>
            <a:spLocks noGrp="1"/>
          </p:cNvSpPr>
          <p:nvPr>
            <p:ph type="sldNum" sz="quarter" idx="12"/>
          </p:nvPr>
        </p:nvSpPr>
        <p:spPr/>
        <p:txBody>
          <a:bodyPr/>
          <a:lstStyle/>
          <a:p>
            <a:fld id="{127349F4-3937-48F9-BDC0-E10D76FFCCBE}" type="slidenum">
              <a:rPr kumimoji="1" lang="ja-JP" altLang="en-US" smtClean="0"/>
              <a:t>3</a:t>
            </a:fld>
            <a:endParaRPr kumimoji="1" lang="ja-JP" altLang="en-US"/>
          </a:p>
        </p:txBody>
      </p:sp>
    </p:spTree>
    <p:extLst>
      <p:ext uri="{BB962C8B-B14F-4D97-AF65-F5344CB8AC3E}">
        <p14:creationId xmlns:p14="http://schemas.microsoft.com/office/powerpoint/2010/main" val="3335126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87F4BE-50E5-E8CD-7E2D-6599422ADB2A}"/>
              </a:ext>
            </a:extLst>
          </p:cNvPr>
          <p:cNvSpPr>
            <a:spLocks noGrp="1"/>
          </p:cNvSpPr>
          <p:nvPr>
            <p:ph type="title"/>
          </p:nvPr>
        </p:nvSpPr>
        <p:spPr/>
        <p:txBody>
          <a:bodyPr>
            <a:normAutofit/>
          </a:bodyPr>
          <a:lstStyle/>
          <a:p>
            <a:r>
              <a:rPr lang="ja-JP" altLang="en-US" sz="3600" b="1" kern="100" dirty="0">
                <a:latin typeface="游明朝" panose="02020400000000000000" pitchFamily="18" charset="-128"/>
                <a:ea typeface="ＭＳ 明朝" panose="02020609040205080304" pitchFamily="17" charset="-128"/>
                <a:cs typeface="Times New Roman" panose="02020603050405020304" pitchFamily="18" charset="0"/>
              </a:rPr>
              <a:t>１　</a:t>
            </a:r>
            <a:r>
              <a:rPr lang="ja-JP"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t>メンタル疾患</a:t>
            </a:r>
            <a:r>
              <a:rPr lang="ja-JP" altLang="en-US" sz="3600" b="1" kern="100" dirty="0">
                <a:effectLst/>
                <a:latin typeface="Century" panose="02040604050505020304" pitchFamily="18" charset="0"/>
                <a:ea typeface="游明朝" panose="02020400000000000000" pitchFamily="18" charset="-128"/>
                <a:cs typeface="Times New Roman" panose="02020603050405020304" pitchFamily="18" charset="0"/>
              </a:rPr>
              <a:t>社員対応</a:t>
            </a:r>
            <a:r>
              <a:rPr lang="ja-JP"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t>の</a:t>
            </a:r>
            <a:r>
              <a:rPr lang="ja-JP" altLang="en-US" sz="3600" b="1" kern="100" dirty="0">
                <a:effectLst/>
                <a:latin typeface="Century" panose="02040604050505020304" pitchFamily="18" charset="0"/>
                <a:ea typeface="游明朝" panose="02020400000000000000" pitchFamily="18" charset="-128"/>
                <a:cs typeface="Times New Roman" panose="02020603050405020304" pitchFamily="18" charset="0"/>
              </a:rPr>
              <a:t>難しさ</a:t>
            </a:r>
            <a:br>
              <a:rPr lang="en-US"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br>
            <a:r>
              <a:rPr lang="ja-JP" altLang="en-US" sz="2400" b="1" kern="100" dirty="0">
                <a:effectLst/>
                <a:latin typeface="Century" panose="02040604050505020304" pitchFamily="18" charset="0"/>
                <a:ea typeface="游明朝" panose="02020400000000000000" pitchFamily="18" charset="-128"/>
                <a:cs typeface="Times New Roman" panose="02020603050405020304" pitchFamily="18" charset="0"/>
              </a:rPr>
              <a:t>（使用者側労働弁護士の目線）</a:t>
            </a:r>
            <a:endParaRPr kumimoji="1" lang="ja-JP" altLang="en-US" sz="2400" b="1" dirty="0"/>
          </a:p>
        </p:txBody>
      </p:sp>
      <p:sp>
        <p:nvSpPr>
          <p:cNvPr id="3" name="コンテンツ プレースホルダー 2">
            <a:extLst>
              <a:ext uri="{FF2B5EF4-FFF2-40B4-BE49-F238E27FC236}">
                <a16:creationId xmlns:a16="http://schemas.microsoft.com/office/drawing/2014/main" id="{CA62A762-C6E7-4699-8C6C-91BE1DC00800}"/>
              </a:ext>
            </a:extLst>
          </p:cNvPr>
          <p:cNvSpPr>
            <a:spLocks noGrp="1"/>
          </p:cNvSpPr>
          <p:nvPr>
            <p:ph idx="1"/>
          </p:nvPr>
        </p:nvSpPr>
        <p:spPr>
          <a:xfrm>
            <a:off x="1484310" y="2172559"/>
            <a:ext cx="10018713" cy="3618641"/>
          </a:xfrm>
        </p:spPr>
        <p:txBody>
          <a:bodyPr>
            <a:noAutofit/>
          </a:bodyPr>
          <a:lstStyle/>
          <a:p>
            <a:pPr marL="0" indent="0">
              <a:buNone/>
            </a:pPr>
            <a:r>
              <a:rPr lang="ja-JP" altLang="en-US" sz="1800" b="1" u="sng" kern="100" dirty="0">
                <a:latin typeface="Century" panose="02040604050505020304" pitchFamily="18" charset="0"/>
                <a:ea typeface="游明朝" panose="02020400000000000000" pitchFamily="18" charset="-128"/>
                <a:cs typeface="Times New Roman" panose="02020603050405020304" pitchFamily="18" charset="0"/>
              </a:rPr>
              <a:t>留意点①</a:t>
            </a:r>
            <a:endParaRPr lang="en-US" altLang="ja-JP" sz="1800" b="1" u="sng"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メンタル疾患は、発症、回復、寛解、治癒、再発、増悪、いずれも、客観的に症状を把握・評価することが困難であり、</a:t>
            </a:r>
            <a:r>
              <a:rPr kumimoji="1" lang="ja-JP" altLang="en-US" sz="1800" dirty="0">
                <a:latin typeface="游明朝" panose="02020400000000000000" pitchFamily="18" charset="-128"/>
                <a:ea typeface="游明朝" panose="02020400000000000000" pitchFamily="18" charset="-128"/>
              </a:rPr>
              <a:t>本人の主訴が診断を左右する傾向が強い疾病である</a:t>
            </a:r>
            <a:endParaRPr kumimoji="1" lang="en-US" altLang="ja-JP" sz="1800" dirty="0">
              <a:latin typeface="游明朝" panose="02020400000000000000" pitchFamily="18" charset="-128"/>
              <a:ea typeface="游明朝" panose="02020400000000000000" pitchFamily="18" charset="-128"/>
            </a:endParaRPr>
          </a:p>
          <a:p>
            <a:pPr marL="0" indent="0">
              <a:buNone/>
            </a:pPr>
            <a:r>
              <a:rPr lang="ja-JP" altLang="en-US" sz="1800" b="1" u="sng" kern="100" dirty="0">
                <a:latin typeface="Century" panose="02040604050505020304" pitchFamily="18" charset="0"/>
                <a:ea typeface="游明朝" panose="02020400000000000000" pitchFamily="18" charset="-128"/>
                <a:cs typeface="Times New Roman" panose="02020603050405020304" pitchFamily="18" charset="0"/>
              </a:rPr>
              <a:t>留意点➁</a:t>
            </a:r>
            <a:endParaRPr lang="en-US" altLang="ja-JP" sz="1800" b="1" u="sng"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主治医診断は、病状の回復程度によって職場復帰の可能性を判断していることが多く、それはただちにその職場で求められる業務遂行能力まで回復しているか否かの判断とは限らない（「心の健康問題により休業した労働者の職場復帰支援の手引き」</a:t>
            </a:r>
            <a:r>
              <a:rPr lang="en-US" altLang="ja-JP" sz="1800" kern="100" dirty="0">
                <a:latin typeface="Century" panose="02040604050505020304" pitchFamily="18" charset="0"/>
                <a:ea typeface="游明朝" panose="02020400000000000000" pitchFamily="18" charset="-128"/>
                <a:cs typeface="Times New Roman" panose="02020603050405020304" pitchFamily="18" charset="0"/>
              </a:rPr>
              <a:t>3(2)</a:t>
            </a: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a:t>
            </a:r>
            <a:endParaRPr lang="en-US" altLang="ja-JP" sz="1800" kern="100" dirty="0">
              <a:latin typeface="Century" panose="02040604050505020304" pitchFamily="18" charset="0"/>
              <a:ea typeface="游明朝" panose="02020400000000000000" pitchFamily="18" charset="-128"/>
              <a:cs typeface="Times New Roman" panose="02020603050405020304" pitchFamily="18" charset="0"/>
            </a:endParaRPr>
          </a:p>
        </p:txBody>
      </p:sp>
      <p:sp>
        <p:nvSpPr>
          <p:cNvPr id="4" name="フッター プレースホルダー 3">
            <a:extLst>
              <a:ext uri="{FF2B5EF4-FFF2-40B4-BE49-F238E27FC236}">
                <a16:creationId xmlns:a16="http://schemas.microsoft.com/office/drawing/2014/main" id="{045A671E-3C89-7078-4F0A-6D3EF70B29ED}"/>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EFD840A4-A451-7B7D-A7FF-F756B1368EA3}"/>
              </a:ext>
            </a:extLst>
          </p:cNvPr>
          <p:cNvSpPr>
            <a:spLocks noGrp="1"/>
          </p:cNvSpPr>
          <p:nvPr>
            <p:ph type="sldNum" sz="quarter" idx="12"/>
          </p:nvPr>
        </p:nvSpPr>
        <p:spPr/>
        <p:txBody>
          <a:bodyPr/>
          <a:lstStyle/>
          <a:p>
            <a:fld id="{127349F4-3937-48F9-BDC0-E10D76FFCCBE}" type="slidenum">
              <a:rPr kumimoji="1" lang="ja-JP" altLang="en-US" smtClean="0"/>
              <a:t>4</a:t>
            </a:fld>
            <a:endParaRPr kumimoji="1" lang="ja-JP" altLang="en-US"/>
          </a:p>
        </p:txBody>
      </p:sp>
    </p:spTree>
    <p:extLst>
      <p:ext uri="{BB962C8B-B14F-4D97-AF65-F5344CB8AC3E}">
        <p14:creationId xmlns:p14="http://schemas.microsoft.com/office/powerpoint/2010/main" val="375280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87F4BE-50E5-E8CD-7E2D-6599422ADB2A}"/>
              </a:ext>
            </a:extLst>
          </p:cNvPr>
          <p:cNvSpPr>
            <a:spLocks noGrp="1"/>
          </p:cNvSpPr>
          <p:nvPr>
            <p:ph type="title"/>
          </p:nvPr>
        </p:nvSpPr>
        <p:spPr/>
        <p:txBody>
          <a:bodyPr>
            <a:normAutofit/>
          </a:bodyPr>
          <a:lstStyle/>
          <a:p>
            <a:r>
              <a:rPr lang="ja-JP" altLang="en-US" sz="3600" b="1" kern="100" dirty="0">
                <a:latin typeface="游明朝" panose="02020400000000000000" pitchFamily="18" charset="-128"/>
                <a:ea typeface="ＭＳ 明朝" panose="02020609040205080304" pitchFamily="17" charset="-128"/>
                <a:cs typeface="Times New Roman" panose="02020603050405020304" pitchFamily="18" charset="0"/>
              </a:rPr>
              <a:t>１　</a:t>
            </a:r>
            <a:r>
              <a:rPr lang="ja-JP"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t>メンタル疾患</a:t>
            </a:r>
            <a:r>
              <a:rPr lang="ja-JP" altLang="en-US" sz="3600" b="1" kern="100" dirty="0">
                <a:effectLst/>
                <a:latin typeface="Century" panose="02040604050505020304" pitchFamily="18" charset="0"/>
                <a:ea typeface="游明朝" panose="02020400000000000000" pitchFamily="18" charset="-128"/>
                <a:cs typeface="Times New Roman" panose="02020603050405020304" pitchFamily="18" charset="0"/>
              </a:rPr>
              <a:t>社員対応の難しさ</a:t>
            </a:r>
            <a:br>
              <a:rPr lang="en-US"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br>
            <a:r>
              <a:rPr lang="ja-JP" altLang="en-US" sz="2400" b="1" kern="100" dirty="0">
                <a:effectLst/>
                <a:latin typeface="Century" panose="02040604050505020304" pitchFamily="18" charset="0"/>
                <a:ea typeface="游明朝" panose="02020400000000000000" pitchFamily="18" charset="-128"/>
                <a:cs typeface="Times New Roman" panose="02020603050405020304" pitchFamily="18" charset="0"/>
              </a:rPr>
              <a:t>（使用者側労働弁護士の目線）</a:t>
            </a:r>
            <a:endParaRPr kumimoji="1" lang="ja-JP" altLang="en-US" sz="2400" b="1" dirty="0"/>
          </a:p>
        </p:txBody>
      </p:sp>
      <p:sp>
        <p:nvSpPr>
          <p:cNvPr id="3" name="コンテンツ プレースホルダー 2">
            <a:extLst>
              <a:ext uri="{FF2B5EF4-FFF2-40B4-BE49-F238E27FC236}">
                <a16:creationId xmlns:a16="http://schemas.microsoft.com/office/drawing/2014/main" id="{CA62A762-C6E7-4699-8C6C-91BE1DC00800}"/>
              </a:ext>
            </a:extLst>
          </p:cNvPr>
          <p:cNvSpPr>
            <a:spLocks noGrp="1"/>
          </p:cNvSpPr>
          <p:nvPr>
            <p:ph idx="1"/>
          </p:nvPr>
        </p:nvSpPr>
        <p:spPr>
          <a:xfrm>
            <a:off x="1484310" y="2172559"/>
            <a:ext cx="10018713" cy="3618641"/>
          </a:xfrm>
        </p:spPr>
        <p:txBody>
          <a:bodyPr>
            <a:normAutofit/>
          </a:bodyPr>
          <a:lstStyle/>
          <a:p>
            <a:pPr marL="0" indent="0">
              <a:buNone/>
            </a:pPr>
            <a:r>
              <a:rPr lang="ja-JP" altLang="en-US" sz="1800" b="1" u="sng" kern="100" dirty="0">
                <a:latin typeface="Century" panose="02040604050505020304" pitchFamily="18" charset="0"/>
                <a:ea typeface="游明朝" panose="02020400000000000000" pitchFamily="18" charset="-128"/>
                <a:cs typeface="Times New Roman" panose="02020603050405020304" pitchFamily="18" charset="0"/>
              </a:rPr>
              <a:t>留意点③</a:t>
            </a:r>
            <a:endParaRPr lang="en-US" altLang="ja-JP" sz="1800" b="1" u="sng"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主治医診断は、本人や家族の希望が反映されている場合があり（「心の健康問題により休業した労働者の職場復帰支援の手引き」</a:t>
            </a:r>
            <a:r>
              <a:rPr lang="en-US" altLang="ja-JP" sz="1800" kern="100" dirty="0">
                <a:latin typeface="Century" panose="02040604050505020304" pitchFamily="18" charset="0"/>
                <a:ea typeface="游明朝" panose="02020400000000000000" pitchFamily="18" charset="-128"/>
                <a:cs typeface="Times New Roman" panose="02020603050405020304" pitchFamily="18" charset="0"/>
              </a:rPr>
              <a:t>3(2)</a:t>
            </a: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）、「復職したい」という本人等の強い意向により「復職可能」の診断がなされることが少なからずある</a:t>
            </a:r>
            <a:endParaRPr lang="en-US" altLang="ja-JP" sz="1800"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800" b="1" u="sng" kern="100" dirty="0">
                <a:latin typeface="Century" panose="02040604050505020304" pitchFamily="18" charset="0"/>
                <a:ea typeface="游明朝" panose="02020400000000000000" pitchFamily="18" charset="-128"/>
                <a:cs typeface="Times New Roman" panose="02020603050405020304" pitchFamily="18" charset="0"/>
              </a:rPr>
              <a:t>留意点④</a:t>
            </a:r>
            <a:endParaRPr lang="en-US" altLang="ja-JP" sz="1800" b="1" u="sng"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裁判所は、</a:t>
            </a:r>
            <a:r>
              <a:rPr lang="en-US" altLang="ja-JP" sz="1800" kern="100" dirty="0" err="1">
                <a:latin typeface="Century" panose="02040604050505020304" pitchFamily="18" charset="0"/>
                <a:ea typeface="游明朝" panose="02020400000000000000" pitchFamily="18" charset="-128"/>
                <a:cs typeface="Times New Roman" panose="02020603050405020304" pitchFamily="18" charset="0"/>
              </a:rPr>
              <a:t>i</a:t>
            </a:r>
            <a:r>
              <a:rPr lang="en-US" altLang="ja-JP" sz="1800" kern="100" dirty="0">
                <a:latin typeface="Century" panose="02040604050505020304" pitchFamily="18" charset="0"/>
                <a:ea typeface="游明朝" panose="02020400000000000000" pitchFamily="18" charset="-128"/>
                <a:cs typeface="Times New Roman" panose="02020603050405020304" pitchFamily="18" charset="0"/>
              </a:rPr>
              <a:t>) </a:t>
            </a: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専門家である精神科医・心療内科医の判断を重視しており、なかでも、</a:t>
            </a:r>
            <a:r>
              <a:rPr lang="en-US" altLang="ja-JP" sz="1800" kern="100" dirty="0">
                <a:latin typeface="Century" panose="02040604050505020304" pitchFamily="18" charset="0"/>
                <a:ea typeface="游明朝" panose="02020400000000000000" pitchFamily="18" charset="-128"/>
                <a:cs typeface="Times New Roman" panose="02020603050405020304" pitchFamily="18" charset="0"/>
              </a:rPr>
              <a:t>ii) </a:t>
            </a: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症状経過を一番良く把握している主治医の判断を最も重視する</a:t>
            </a:r>
            <a:endParaRPr lang="en-US" altLang="ja-JP" kern="100" dirty="0">
              <a:latin typeface="Century" panose="02040604050505020304" pitchFamily="18" charset="0"/>
              <a:ea typeface="游明朝" panose="02020400000000000000" pitchFamily="18" charset="-128"/>
              <a:cs typeface="Times New Roman" panose="02020603050405020304" pitchFamily="18" charset="0"/>
            </a:endParaRPr>
          </a:p>
        </p:txBody>
      </p:sp>
      <p:sp>
        <p:nvSpPr>
          <p:cNvPr id="4" name="フッター プレースホルダー 3">
            <a:extLst>
              <a:ext uri="{FF2B5EF4-FFF2-40B4-BE49-F238E27FC236}">
                <a16:creationId xmlns:a16="http://schemas.microsoft.com/office/drawing/2014/main" id="{045A671E-3C89-7078-4F0A-6D3EF70B29ED}"/>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EFD840A4-A451-7B7D-A7FF-F756B1368EA3}"/>
              </a:ext>
            </a:extLst>
          </p:cNvPr>
          <p:cNvSpPr>
            <a:spLocks noGrp="1"/>
          </p:cNvSpPr>
          <p:nvPr>
            <p:ph type="sldNum" sz="quarter" idx="12"/>
          </p:nvPr>
        </p:nvSpPr>
        <p:spPr/>
        <p:txBody>
          <a:bodyPr/>
          <a:lstStyle/>
          <a:p>
            <a:fld id="{127349F4-3937-48F9-BDC0-E10D76FFCCBE}" type="slidenum">
              <a:rPr kumimoji="1" lang="ja-JP" altLang="en-US" smtClean="0"/>
              <a:t>5</a:t>
            </a:fld>
            <a:endParaRPr kumimoji="1" lang="ja-JP" altLang="en-US"/>
          </a:p>
        </p:txBody>
      </p:sp>
    </p:spTree>
    <p:extLst>
      <p:ext uri="{BB962C8B-B14F-4D97-AF65-F5344CB8AC3E}">
        <p14:creationId xmlns:p14="http://schemas.microsoft.com/office/powerpoint/2010/main" val="148001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87F4BE-50E5-E8CD-7E2D-6599422ADB2A}"/>
              </a:ext>
            </a:extLst>
          </p:cNvPr>
          <p:cNvSpPr>
            <a:spLocks noGrp="1"/>
          </p:cNvSpPr>
          <p:nvPr>
            <p:ph type="title"/>
          </p:nvPr>
        </p:nvSpPr>
        <p:spPr/>
        <p:txBody>
          <a:bodyPr>
            <a:normAutofit/>
          </a:bodyPr>
          <a:lstStyle/>
          <a:p>
            <a:r>
              <a:rPr lang="ja-JP" altLang="en-US" sz="3600" b="1" kern="100" dirty="0">
                <a:latin typeface="游明朝" panose="02020400000000000000" pitchFamily="18" charset="-128"/>
                <a:ea typeface="ＭＳ 明朝" panose="02020609040205080304" pitchFamily="17" charset="-128"/>
                <a:cs typeface="Times New Roman" panose="02020603050405020304" pitchFamily="18" charset="0"/>
              </a:rPr>
              <a:t>１　</a:t>
            </a:r>
            <a:r>
              <a:rPr lang="ja-JP"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t>メンタル疾患</a:t>
            </a:r>
            <a:r>
              <a:rPr lang="ja-JP" altLang="en-US" sz="3600" b="1" kern="100" dirty="0">
                <a:effectLst/>
                <a:latin typeface="Century" panose="02040604050505020304" pitchFamily="18" charset="0"/>
                <a:ea typeface="游明朝" panose="02020400000000000000" pitchFamily="18" charset="-128"/>
                <a:cs typeface="Times New Roman" panose="02020603050405020304" pitchFamily="18" charset="0"/>
              </a:rPr>
              <a:t>社員対応</a:t>
            </a:r>
            <a:r>
              <a:rPr lang="ja-JP"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t>の</a:t>
            </a:r>
            <a:r>
              <a:rPr lang="ja-JP" altLang="en-US" sz="3600" b="1" kern="100" dirty="0">
                <a:effectLst/>
                <a:latin typeface="Century" panose="02040604050505020304" pitchFamily="18" charset="0"/>
                <a:ea typeface="游明朝" panose="02020400000000000000" pitchFamily="18" charset="-128"/>
                <a:cs typeface="Times New Roman" panose="02020603050405020304" pitchFamily="18" charset="0"/>
              </a:rPr>
              <a:t>難しさ</a:t>
            </a:r>
            <a:br>
              <a:rPr lang="en-US" altLang="ja-JP" sz="3600" b="1" kern="100" dirty="0">
                <a:effectLst/>
                <a:latin typeface="Century" panose="02040604050505020304" pitchFamily="18" charset="0"/>
                <a:ea typeface="游明朝" panose="02020400000000000000" pitchFamily="18" charset="-128"/>
                <a:cs typeface="Times New Roman" panose="02020603050405020304" pitchFamily="18" charset="0"/>
              </a:rPr>
            </a:br>
            <a:r>
              <a:rPr lang="ja-JP" altLang="en-US" sz="2400" b="1" kern="100" dirty="0">
                <a:effectLst/>
                <a:latin typeface="Century" panose="02040604050505020304" pitchFamily="18" charset="0"/>
                <a:ea typeface="游明朝" panose="02020400000000000000" pitchFamily="18" charset="-128"/>
                <a:cs typeface="Times New Roman" panose="02020603050405020304" pitchFamily="18" charset="0"/>
              </a:rPr>
              <a:t>（使用者側労働弁護士の目線）</a:t>
            </a:r>
            <a:endParaRPr kumimoji="1" lang="ja-JP" altLang="en-US" sz="2400" b="1" dirty="0"/>
          </a:p>
        </p:txBody>
      </p:sp>
      <p:sp>
        <p:nvSpPr>
          <p:cNvPr id="3" name="コンテンツ プレースホルダー 2">
            <a:extLst>
              <a:ext uri="{FF2B5EF4-FFF2-40B4-BE49-F238E27FC236}">
                <a16:creationId xmlns:a16="http://schemas.microsoft.com/office/drawing/2014/main" id="{CA62A762-C6E7-4699-8C6C-91BE1DC00800}"/>
              </a:ext>
            </a:extLst>
          </p:cNvPr>
          <p:cNvSpPr>
            <a:spLocks noGrp="1"/>
          </p:cNvSpPr>
          <p:nvPr>
            <p:ph idx="1"/>
          </p:nvPr>
        </p:nvSpPr>
        <p:spPr>
          <a:xfrm>
            <a:off x="1484310" y="2172559"/>
            <a:ext cx="10018713" cy="3618641"/>
          </a:xfrm>
        </p:spPr>
        <p:txBody>
          <a:bodyPr>
            <a:normAutofit fontScale="92500" lnSpcReduction="10000"/>
          </a:bodyPr>
          <a:lstStyle/>
          <a:p>
            <a:pPr marL="0" indent="0">
              <a:buNone/>
            </a:pPr>
            <a:endParaRPr lang="en-US" altLang="ja-JP"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800" b="1" u="sng" kern="100" dirty="0">
                <a:latin typeface="Century" panose="02040604050505020304" pitchFamily="18" charset="0"/>
                <a:ea typeface="游明朝" panose="02020400000000000000" pitchFamily="18" charset="-128"/>
                <a:cs typeface="Times New Roman" panose="02020603050405020304" pitchFamily="18" charset="0"/>
              </a:rPr>
              <a:t>留意点⑤</a:t>
            </a:r>
            <a:endParaRPr lang="en-US" altLang="ja-JP" sz="1800" b="1" u="sng"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使用者は安全配慮義務（労働契約法第</a:t>
            </a:r>
            <a:r>
              <a:rPr lang="en-US" altLang="ja-JP" sz="1800" kern="100" dirty="0">
                <a:latin typeface="Century" panose="02040604050505020304" pitchFamily="18" charset="0"/>
                <a:ea typeface="游明朝" panose="02020400000000000000" pitchFamily="18" charset="-128"/>
                <a:cs typeface="Times New Roman" panose="02020603050405020304" pitchFamily="18" charset="0"/>
              </a:rPr>
              <a:t>5</a:t>
            </a:r>
            <a:r>
              <a:rPr lang="ja-JP" altLang="en-US" sz="1800" kern="100" dirty="0">
                <a:latin typeface="Century" panose="02040604050505020304" pitchFamily="18" charset="0"/>
                <a:ea typeface="游明朝" panose="02020400000000000000" pitchFamily="18" charset="-128"/>
                <a:cs typeface="Times New Roman" panose="02020603050405020304" pitchFamily="18" charset="0"/>
              </a:rPr>
              <a:t>条）を負っており、復職させた労働者のメンタル疾患が増悪した場合、法的責任を問われることがある</a:t>
            </a:r>
            <a:endParaRPr lang="en-US" altLang="ja-JP" sz="1800"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endParaRPr lang="en-US" altLang="ja-JP" sz="2100"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2100" b="1" u="sng" kern="100" dirty="0">
                <a:latin typeface="Century" panose="02040604050505020304" pitchFamily="18" charset="0"/>
                <a:ea typeface="游明朝" panose="02020400000000000000" pitchFamily="18" charset="-128"/>
                <a:cs typeface="Times New Roman" panose="02020603050405020304" pitchFamily="18" charset="0"/>
              </a:rPr>
              <a:t>留意点を踏まえた、メンタルヘルス疾患社員対応の難しさ</a:t>
            </a:r>
            <a:endParaRPr lang="en-US" altLang="ja-JP" sz="2100" b="1" u="sng"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2100" kern="100" dirty="0">
                <a:latin typeface="Century" panose="02040604050505020304" pitchFamily="18" charset="0"/>
                <a:ea typeface="游明朝" panose="02020400000000000000" pitchFamily="18" charset="-128"/>
                <a:cs typeface="Times New Roman" panose="02020603050405020304" pitchFamily="18" charset="0"/>
              </a:rPr>
              <a:t>ー１　「復職したい」という労働者の強い意向を踏まえた、「復職可能」の主治医診断書のみに依拠して復職判断してはならない</a:t>
            </a:r>
            <a:endParaRPr lang="en-US" altLang="ja-JP" sz="2100"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r>
              <a:rPr lang="ja-JP" altLang="en-US" sz="2100" kern="100" dirty="0">
                <a:latin typeface="Century" panose="02040604050505020304" pitchFamily="18" charset="0"/>
                <a:ea typeface="游明朝" panose="02020400000000000000" pitchFamily="18" charset="-128"/>
                <a:cs typeface="Times New Roman" panose="02020603050405020304" pitchFamily="18" charset="0"/>
              </a:rPr>
              <a:t>ー２　労働者を復職不可＝自然退職として、当該労働者から提訴された場合、産業医等の専門家の合理的根拠に基づいて反論しなければ、敗訴する</a:t>
            </a:r>
            <a:endParaRPr lang="en-US" altLang="ja-JP" sz="2100" kern="100" dirty="0">
              <a:latin typeface="Century" panose="02040604050505020304" pitchFamily="18" charset="0"/>
              <a:ea typeface="游明朝" panose="02020400000000000000" pitchFamily="18" charset="-128"/>
              <a:cs typeface="Times New Roman" panose="02020603050405020304" pitchFamily="18" charset="0"/>
            </a:endParaRPr>
          </a:p>
          <a:p>
            <a:pPr marL="0" indent="0">
              <a:buNone/>
            </a:pPr>
            <a:endParaRPr lang="en-US" altLang="ja-JP" kern="100" dirty="0">
              <a:latin typeface="Century" panose="02040604050505020304" pitchFamily="18" charset="0"/>
              <a:ea typeface="游明朝" panose="02020400000000000000" pitchFamily="18" charset="-128"/>
              <a:cs typeface="Times New Roman" panose="02020603050405020304" pitchFamily="18" charset="0"/>
            </a:endParaRPr>
          </a:p>
        </p:txBody>
      </p:sp>
      <p:sp>
        <p:nvSpPr>
          <p:cNvPr id="4" name="フッター プレースホルダー 3">
            <a:extLst>
              <a:ext uri="{FF2B5EF4-FFF2-40B4-BE49-F238E27FC236}">
                <a16:creationId xmlns:a16="http://schemas.microsoft.com/office/drawing/2014/main" id="{045A671E-3C89-7078-4F0A-6D3EF70B29ED}"/>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EFD840A4-A451-7B7D-A7FF-F756B1368EA3}"/>
              </a:ext>
            </a:extLst>
          </p:cNvPr>
          <p:cNvSpPr>
            <a:spLocks noGrp="1"/>
          </p:cNvSpPr>
          <p:nvPr>
            <p:ph type="sldNum" sz="quarter" idx="12"/>
          </p:nvPr>
        </p:nvSpPr>
        <p:spPr/>
        <p:txBody>
          <a:bodyPr/>
          <a:lstStyle/>
          <a:p>
            <a:fld id="{127349F4-3937-48F9-BDC0-E10D76FFCCBE}" type="slidenum">
              <a:rPr kumimoji="1" lang="ja-JP" altLang="en-US" smtClean="0"/>
              <a:t>6</a:t>
            </a:fld>
            <a:endParaRPr kumimoji="1" lang="ja-JP" altLang="en-US"/>
          </a:p>
        </p:txBody>
      </p:sp>
    </p:spTree>
    <p:extLst>
      <p:ext uri="{BB962C8B-B14F-4D97-AF65-F5344CB8AC3E}">
        <p14:creationId xmlns:p14="http://schemas.microsoft.com/office/powerpoint/2010/main" val="224109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7C00D1-4965-7850-F4F1-A7D8F49D0B0A}"/>
              </a:ext>
            </a:extLst>
          </p:cNvPr>
          <p:cNvSpPr>
            <a:spLocks noGrp="1"/>
          </p:cNvSpPr>
          <p:nvPr>
            <p:ph type="title"/>
          </p:nvPr>
        </p:nvSpPr>
        <p:spPr>
          <a:xfrm>
            <a:off x="1155032" y="685800"/>
            <a:ext cx="10436535" cy="1752599"/>
          </a:xfrm>
        </p:spPr>
        <p:txBody>
          <a:bodyPr>
            <a:normAutofit/>
          </a:bodyPr>
          <a:lstStyle/>
          <a:p>
            <a:r>
              <a:rPr lang="ja-JP" altLang="en-US" b="1" kern="100" dirty="0">
                <a:latin typeface="游明朝" panose="02020400000000000000" pitchFamily="18" charset="-128"/>
                <a:ea typeface="ＭＳ 明朝" panose="02020609040205080304" pitchFamily="17" charset="-128"/>
                <a:cs typeface="ＭＳ 明朝" panose="02020609040205080304" pitchFamily="17" charset="-128"/>
              </a:rPr>
              <a:t>２　</a:t>
            </a:r>
            <a:r>
              <a:rPr lang="ja-JP" altLang="en-US" b="1" kern="100" dirty="0">
                <a:effectLst/>
                <a:latin typeface="游明朝" panose="02020400000000000000" pitchFamily="18" charset="-128"/>
                <a:ea typeface="ＭＳ 明朝" panose="02020609040205080304" pitchFamily="17" charset="-128"/>
                <a:cs typeface="ＭＳ 明朝" panose="02020609040205080304" pitchFamily="17" charset="-128"/>
              </a:rPr>
              <a:t>法的紛争手続における</a:t>
            </a:r>
            <a:br>
              <a:rPr lang="en-US" altLang="ja-JP" b="1" kern="100" dirty="0">
                <a:effectLst/>
                <a:latin typeface="游明朝" panose="02020400000000000000" pitchFamily="18" charset="-128"/>
                <a:ea typeface="ＭＳ 明朝" panose="02020609040205080304" pitchFamily="17" charset="-128"/>
                <a:cs typeface="ＭＳ 明朝" panose="02020609040205080304" pitchFamily="17" charset="-128"/>
              </a:rPr>
            </a:br>
            <a:r>
              <a:rPr lang="ja-JP" altLang="ja-JP" b="1" kern="100" dirty="0">
                <a:effectLst/>
                <a:latin typeface="Century" panose="02040604050505020304" pitchFamily="18" charset="0"/>
                <a:ea typeface="游明朝" panose="02020400000000000000" pitchFamily="18" charset="-128"/>
                <a:cs typeface="Times New Roman" panose="02020603050405020304" pitchFamily="18" charset="0"/>
              </a:rPr>
              <a:t>主張</a:t>
            </a:r>
            <a:r>
              <a:rPr lang="ja-JP" altLang="en-US" b="1" kern="100" dirty="0">
                <a:effectLst/>
                <a:latin typeface="Century" panose="02040604050505020304" pitchFamily="18" charset="0"/>
                <a:ea typeface="游明朝" panose="02020400000000000000" pitchFamily="18" charset="-128"/>
                <a:cs typeface="Times New Roman" panose="02020603050405020304" pitchFamily="18" charset="0"/>
              </a:rPr>
              <a:t>責任・</a:t>
            </a:r>
            <a:r>
              <a:rPr lang="ja-JP" altLang="ja-JP" b="1" kern="100" dirty="0">
                <a:effectLst/>
                <a:latin typeface="Century" panose="02040604050505020304" pitchFamily="18" charset="0"/>
                <a:ea typeface="游明朝" panose="02020400000000000000" pitchFamily="18" charset="-128"/>
                <a:cs typeface="Times New Roman" panose="02020603050405020304" pitchFamily="18" charset="0"/>
              </a:rPr>
              <a:t>立証責任の重要性</a:t>
            </a:r>
            <a:endParaRPr kumimoji="1" lang="ja-JP" altLang="en-US" b="1" dirty="0"/>
          </a:p>
        </p:txBody>
      </p:sp>
      <p:sp>
        <p:nvSpPr>
          <p:cNvPr id="3" name="コンテンツ プレースホルダー 2">
            <a:extLst>
              <a:ext uri="{FF2B5EF4-FFF2-40B4-BE49-F238E27FC236}">
                <a16:creationId xmlns:a16="http://schemas.microsoft.com/office/drawing/2014/main" id="{0128F66D-72A9-8F8A-2170-5EF2B69BA481}"/>
              </a:ext>
            </a:extLst>
          </p:cNvPr>
          <p:cNvSpPr>
            <a:spLocks noGrp="1"/>
          </p:cNvSpPr>
          <p:nvPr>
            <p:ph idx="1"/>
          </p:nvPr>
        </p:nvSpPr>
        <p:spPr>
          <a:xfrm>
            <a:off x="1285660" y="1904427"/>
            <a:ext cx="10217363" cy="3643850"/>
          </a:xfrm>
        </p:spPr>
        <p:txBody>
          <a:bodyPr>
            <a:normAutofit/>
          </a:bodyPr>
          <a:lstStyle/>
          <a:p>
            <a:pPr marL="0" indent="0">
              <a:buNone/>
            </a:pPr>
            <a:r>
              <a:rPr lang="ja-JP" altLang="en-US" sz="1800" b="1" i="0" dirty="0">
                <a:solidFill>
                  <a:srgbClr val="333333"/>
                </a:solidFill>
                <a:effectLst/>
                <a:latin typeface="游明朝" panose="02020400000000000000" pitchFamily="18" charset="-128"/>
                <a:ea typeface="游明朝" panose="02020400000000000000" pitchFamily="18" charset="-128"/>
              </a:rPr>
              <a:t>◆法的紛争手続（民事訴訟及び労働審判手続の実務を念頭に）</a:t>
            </a:r>
            <a:endParaRPr lang="en-US" altLang="ja-JP" sz="1800" b="1" i="0" dirty="0">
              <a:solidFill>
                <a:srgbClr val="333333"/>
              </a:solidFill>
              <a:effectLst/>
              <a:latin typeface="游明朝" panose="02020400000000000000" pitchFamily="18" charset="-128"/>
              <a:ea typeface="游明朝" panose="02020400000000000000" pitchFamily="18" charset="-128"/>
            </a:endParaRPr>
          </a:p>
          <a:p>
            <a:pPr marL="0" indent="0">
              <a:buNone/>
            </a:pPr>
            <a:r>
              <a:rPr lang="ja-JP" altLang="en-US" sz="1800" b="0" i="0" dirty="0">
                <a:solidFill>
                  <a:srgbClr val="333333"/>
                </a:solidFill>
                <a:effectLst/>
                <a:latin typeface="游明朝" panose="02020400000000000000" pitchFamily="18" charset="-128"/>
                <a:ea typeface="游明朝" panose="02020400000000000000" pitchFamily="18" charset="-128"/>
              </a:rPr>
              <a:t>当事者間の紛争につき、裁判所が、</a:t>
            </a:r>
            <a:r>
              <a:rPr lang="ja-JP" altLang="en-US" sz="1800" b="0" i="0" u="sng" dirty="0">
                <a:solidFill>
                  <a:srgbClr val="333333"/>
                </a:solidFill>
                <a:effectLst/>
                <a:latin typeface="游明朝" panose="02020400000000000000" pitchFamily="18" charset="-128"/>
                <a:ea typeface="游明朝" panose="02020400000000000000" pitchFamily="18" charset="-128"/>
              </a:rPr>
              <a:t>事実を認定し、それに法律を適用して、結論を導き出す</a:t>
            </a:r>
            <a:r>
              <a:rPr lang="ja-JP" altLang="en-US" sz="1800" b="0" i="0" dirty="0">
                <a:solidFill>
                  <a:srgbClr val="333333"/>
                </a:solidFill>
                <a:effectLst/>
                <a:latin typeface="游明朝" panose="02020400000000000000" pitchFamily="18" charset="-128"/>
                <a:ea typeface="游明朝" panose="02020400000000000000" pitchFamily="18" charset="-128"/>
              </a:rPr>
              <a:t>手続</a:t>
            </a:r>
            <a:endParaRPr lang="en-US" altLang="ja-JP" sz="1800" b="0" i="0" dirty="0">
              <a:solidFill>
                <a:srgbClr val="333333"/>
              </a:solidFill>
              <a:effectLst/>
              <a:latin typeface="游明朝" panose="02020400000000000000" pitchFamily="18" charset="-128"/>
              <a:ea typeface="游明朝" panose="02020400000000000000" pitchFamily="18" charset="-128"/>
            </a:endParaRPr>
          </a:p>
          <a:p>
            <a:pPr marL="0" indent="0">
              <a:buNone/>
            </a:pPr>
            <a:r>
              <a:rPr lang="ja-JP" altLang="en-US" sz="1800" b="1" i="0" dirty="0">
                <a:solidFill>
                  <a:srgbClr val="333333"/>
                </a:solidFill>
                <a:effectLst/>
                <a:latin typeface="游明朝" panose="02020400000000000000" pitchFamily="18" charset="-128"/>
                <a:ea typeface="游明朝" panose="02020400000000000000" pitchFamily="18" charset="-128"/>
              </a:rPr>
              <a:t>◆事実認定</a:t>
            </a:r>
            <a:endParaRPr lang="en-US" altLang="ja-JP" sz="1800" b="1" i="0" dirty="0">
              <a:solidFill>
                <a:srgbClr val="333333"/>
              </a:solidFill>
              <a:effectLst/>
              <a:latin typeface="游明朝" panose="02020400000000000000" pitchFamily="18" charset="-128"/>
              <a:ea typeface="游明朝" panose="02020400000000000000" pitchFamily="18" charset="-128"/>
            </a:endParaRPr>
          </a:p>
          <a:p>
            <a:pPr marL="0" indent="0">
              <a:buNone/>
            </a:pPr>
            <a:r>
              <a:rPr lang="ja-JP" altLang="en-US" sz="1800" b="0" i="0" u="sng" dirty="0">
                <a:solidFill>
                  <a:srgbClr val="333333"/>
                </a:solidFill>
                <a:effectLst/>
                <a:latin typeface="游明朝" panose="02020400000000000000" pitchFamily="18" charset="-128"/>
                <a:ea typeface="游明朝" panose="02020400000000000000" pitchFamily="18" charset="-128"/>
              </a:rPr>
              <a:t>事実の存否につき当事者間に争いがある場合</a:t>
            </a:r>
            <a:r>
              <a:rPr lang="ja-JP" altLang="en-US" sz="1800" b="0" i="0" dirty="0">
                <a:solidFill>
                  <a:srgbClr val="333333"/>
                </a:solidFill>
                <a:effectLst/>
                <a:latin typeface="游明朝" panose="02020400000000000000" pitchFamily="18" charset="-128"/>
                <a:ea typeface="游明朝" panose="02020400000000000000" pitchFamily="18" charset="-128"/>
              </a:rPr>
              <a:t>、裁判所が、いずれの主張が正しいか判断すること</a:t>
            </a:r>
            <a:endParaRPr lang="en-US" altLang="ja-JP" sz="1800" b="0" i="0" dirty="0">
              <a:solidFill>
                <a:srgbClr val="333333"/>
              </a:solidFill>
              <a:effectLst/>
              <a:latin typeface="游明朝" panose="02020400000000000000" pitchFamily="18" charset="-128"/>
              <a:ea typeface="游明朝" panose="02020400000000000000" pitchFamily="18" charset="-128"/>
            </a:endParaRPr>
          </a:p>
          <a:p>
            <a:pPr marL="0" indent="0">
              <a:buNone/>
            </a:pPr>
            <a:r>
              <a:rPr lang="ja-JP" altLang="en-US" sz="1800" b="1" i="0" dirty="0">
                <a:solidFill>
                  <a:srgbClr val="333333"/>
                </a:solidFill>
                <a:effectLst/>
                <a:latin typeface="游明朝" panose="02020400000000000000" pitchFamily="18" charset="-128"/>
                <a:ea typeface="游明朝" panose="02020400000000000000" pitchFamily="18" charset="-128"/>
              </a:rPr>
              <a:t>◆事実認定における証明</a:t>
            </a:r>
            <a:endParaRPr lang="en-US" altLang="ja-JP" sz="1800" b="1" i="0" dirty="0">
              <a:solidFill>
                <a:srgbClr val="333333"/>
              </a:solidFill>
              <a:effectLst/>
              <a:latin typeface="游明朝" panose="02020400000000000000" pitchFamily="18" charset="-128"/>
              <a:ea typeface="游明朝" panose="02020400000000000000" pitchFamily="18" charset="-128"/>
            </a:endParaRPr>
          </a:p>
          <a:p>
            <a:pPr marL="0" indent="0">
              <a:buNone/>
            </a:pPr>
            <a:r>
              <a:rPr lang="ja-JP" altLang="en-US" sz="1800" b="0" i="0" dirty="0">
                <a:solidFill>
                  <a:srgbClr val="333333"/>
                </a:solidFill>
                <a:effectLst/>
                <a:latin typeface="游明朝" panose="02020400000000000000" pitchFamily="18" charset="-128"/>
                <a:ea typeface="游明朝" panose="02020400000000000000" pitchFamily="18" charset="-128"/>
              </a:rPr>
              <a:t>裁判所が、当事者が提出した証拠に経験則・論理則を適用して、</a:t>
            </a:r>
            <a:r>
              <a:rPr lang="ja-JP" altLang="en-US" sz="1800" b="0" i="0" u="sng" dirty="0">
                <a:solidFill>
                  <a:srgbClr val="333333"/>
                </a:solidFill>
                <a:effectLst/>
                <a:latin typeface="游明朝" panose="02020400000000000000" pitchFamily="18" charset="-128"/>
                <a:ea typeface="游明朝" panose="02020400000000000000" pitchFamily="18" charset="-128"/>
              </a:rPr>
              <a:t>事実の存在を</a:t>
            </a:r>
            <a:r>
              <a:rPr lang="ja-JP" altLang="en-US" sz="1800" u="sng" dirty="0">
                <a:latin typeface="游明朝" panose="02020400000000000000" pitchFamily="18" charset="-128"/>
                <a:ea typeface="游明朝" panose="02020400000000000000" pitchFamily="18" charset="-128"/>
              </a:rPr>
              <a:t>確信する作用</a:t>
            </a:r>
            <a:endParaRPr kumimoji="1" lang="ja-JP" altLang="en-US" sz="1800" u="sng" dirty="0">
              <a:latin typeface="游明朝" panose="02020400000000000000" pitchFamily="18" charset="-128"/>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C02ADE22-46C9-C529-A8B1-454570FCF533}"/>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4EE1D97F-79AB-9A86-F3EC-68BEC9765DE8}"/>
              </a:ext>
            </a:extLst>
          </p:cNvPr>
          <p:cNvSpPr>
            <a:spLocks noGrp="1"/>
          </p:cNvSpPr>
          <p:nvPr>
            <p:ph type="sldNum" sz="quarter" idx="12"/>
          </p:nvPr>
        </p:nvSpPr>
        <p:spPr/>
        <p:txBody>
          <a:bodyPr/>
          <a:lstStyle/>
          <a:p>
            <a:fld id="{127349F4-3937-48F9-BDC0-E10D76FFCCBE}" type="slidenum">
              <a:rPr kumimoji="1" lang="ja-JP" altLang="en-US" smtClean="0"/>
              <a:t>7</a:t>
            </a:fld>
            <a:endParaRPr kumimoji="1" lang="ja-JP" altLang="en-US"/>
          </a:p>
        </p:txBody>
      </p:sp>
    </p:spTree>
    <p:extLst>
      <p:ext uri="{BB962C8B-B14F-4D97-AF65-F5344CB8AC3E}">
        <p14:creationId xmlns:p14="http://schemas.microsoft.com/office/powerpoint/2010/main" val="223852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7C00D1-4965-7850-F4F1-A7D8F49D0B0A}"/>
              </a:ext>
            </a:extLst>
          </p:cNvPr>
          <p:cNvSpPr>
            <a:spLocks noGrp="1"/>
          </p:cNvSpPr>
          <p:nvPr>
            <p:ph type="title"/>
          </p:nvPr>
        </p:nvSpPr>
        <p:spPr>
          <a:xfrm>
            <a:off x="1155032" y="685800"/>
            <a:ext cx="10436535" cy="1752599"/>
          </a:xfrm>
        </p:spPr>
        <p:txBody>
          <a:bodyPr>
            <a:normAutofit/>
          </a:bodyPr>
          <a:lstStyle/>
          <a:p>
            <a:r>
              <a:rPr lang="ja-JP" altLang="en-US" b="1" kern="100" dirty="0">
                <a:latin typeface="游明朝" panose="02020400000000000000" pitchFamily="18" charset="-128"/>
                <a:ea typeface="ＭＳ 明朝" panose="02020609040205080304" pitchFamily="17" charset="-128"/>
                <a:cs typeface="ＭＳ 明朝" panose="02020609040205080304" pitchFamily="17" charset="-128"/>
              </a:rPr>
              <a:t>２　</a:t>
            </a:r>
            <a:r>
              <a:rPr lang="ja-JP" altLang="en-US" b="1" kern="100" dirty="0">
                <a:effectLst/>
                <a:latin typeface="游明朝" panose="02020400000000000000" pitchFamily="18" charset="-128"/>
                <a:ea typeface="ＭＳ 明朝" panose="02020609040205080304" pitchFamily="17" charset="-128"/>
                <a:cs typeface="ＭＳ 明朝" panose="02020609040205080304" pitchFamily="17" charset="-128"/>
              </a:rPr>
              <a:t>法的紛争手続における</a:t>
            </a:r>
            <a:br>
              <a:rPr lang="en-US" altLang="ja-JP" b="1" kern="100" dirty="0">
                <a:effectLst/>
                <a:latin typeface="游明朝" panose="02020400000000000000" pitchFamily="18" charset="-128"/>
                <a:ea typeface="ＭＳ 明朝" panose="02020609040205080304" pitchFamily="17" charset="-128"/>
                <a:cs typeface="ＭＳ 明朝" panose="02020609040205080304" pitchFamily="17" charset="-128"/>
              </a:rPr>
            </a:br>
            <a:r>
              <a:rPr lang="ja-JP" altLang="ja-JP" b="1" kern="100" dirty="0">
                <a:effectLst/>
                <a:latin typeface="Century" panose="02040604050505020304" pitchFamily="18" charset="0"/>
                <a:ea typeface="游明朝" panose="02020400000000000000" pitchFamily="18" charset="-128"/>
                <a:cs typeface="Times New Roman" panose="02020603050405020304" pitchFamily="18" charset="0"/>
              </a:rPr>
              <a:t>主張</a:t>
            </a:r>
            <a:r>
              <a:rPr lang="ja-JP" altLang="en-US" b="1" kern="100" dirty="0">
                <a:effectLst/>
                <a:latin typeface="Century" panose="02040604050505020304" pitchFamily="18" charset="0"/>
                <a:ea typeface="游明朝" panose="02020400000000000000" pitchFamily="18" charset="-128"/>
                <a:cs typeface="Times New Roman" panose="02020603050405020304" pitchFamily="18" charset="0"/>
              </a:rPr>
              <a:t>責任・</a:t>
            </a:r>
            <a:r>
              <a:rPr lang="ja-JP" altLang="ja-JP" b="1" kern="100" dirty="0">
                <a:effectLst/>
                <a:latin typeface="Century" panose="02040604050505020304" pitchFamily="18" charset="0"/>
                <a:ea typeface="游明朝" panose="02020400000000000000" pitchFamily="18" charset="-128"/>
                <a:cs typeface="Times New Roman" panose="02020603050405020304" pitchFamily="18" charset="0"/>
              </a:rPr>
              <a:t>立証責任の重要性</a:t>
            </a:r>
            <a:endParaRPr kumimoji="1" lang="ja-JP" altLang="en-US" b="1" dirty="0"/>
          </a:p>
        </p:txBody>
      </p:sp>
      <p:sp>
        <p:nvSpPr>
          <p:cNvPr id="3" name="コンテンツ プレースホルダー 2">
            <a:extLst>
              <a:ext uri="{FF2B5EF4-FFF2-40B4-BE49-F238E27FC236}">
                <a16:creationId xmlns:a16="http://schemas.microsoft.com/office/drawing/2014/main" id="{0128F66D-72A9-8F8A-2170-5EF2B69BA481}"/>
              </a:ext>
            </a:extLst>
          </p:cNvPr>
          <p:cNvSpPr>
            <a:spLocks noGrp="1"/>
          </p:cNvSpPr>
          <p:nvPr>
            <p:ph idx="1"/>
          </p:nvPr>
        </p:nvSpPr>
        <p:spPr>
          <a:xfrm>
            <a:off x="1491185" y="2048806"/>
            <a:ext cx="10224135" cy="3643850"/>
          </a:xfrm>
        </p:spPr>
        <p:txBody>
          <a:bodyPr>
            <a:normAutofit/>
          </a:bodyPr>
          <a:lstStyle/>
          <a:p>
            <a:pPr marL="0" indent="0">
              <a:buNone/>
            </a:pPr>
            <a:r>
              <a:rPr lang="ja-JP" altLang="en-US" sz="1800" b="1" u="sng" dirty="0">
                <a:latin typeface="游明朝" panose="02020400000000000000" pitchFamily="18" charset="-128"/>
                <a:ea typeface="游明朝" panose="02020400000000000000" pitchFamily="18" charset="-128"/>
              </a:rPr>
              <a:t>◆</a:t>
            </a:r>
            <a:r>
              <a:rPr lang="ja-JP" altLang="ja-JP" sz="1800" b="1" u="sng" dirty="0">
                <a:latin typeface="游明朝" panose="02020400000000000000" pitchFamily="18" charset="-128"/>
                <a:ea typeface="游明朝" panose="02020400000000000000" pitchFamily="18" charset="-128"/>
              </a:rPr>
              <a:t>主張責任と立証責任</a:t>
            </a:r>
            <a:endParaRPr lang="en-US" altLang="ja-JP" sz="1800" b="1" u="sng" dirty="0">
              <a:latin typeface="游明朝" panose="02020400000000000000" pitchFamily="18" charset="-128"/>
              <a:ea typeface="游明朝" panose="02020400000000000000" pitchFamily="18" charset="-128"/>
            </a:endParaRPr>
          </a:p>
          <a:p>
            <a:pPr marL="0" indent="0">
              <a:buNone/>
            </a:pPr>
            <a:r>
              <a:rPr lang="ja-JP" altLang="en-US" sz="1800" dirty="0">
                <a:latin typeface="游明朝" panose="02020400000000000000" pitchFamily="18" charset="-128"/>
                <a:ea typeface="游明朝" panose="02020400000000000000" pitchFamily="18" charset="-128"/>
              </a:rPr>
              <a:t>主張責任：主要事実が主張されないため、一方当事者が負う訴訟上の不利益</a:t>
            </a:r>
            <a:endParaRPr lang="en-US" altLang="ja-JP" sz="1800" dirty="0">
              <a:latin typeface="游明朝" panose="02020400000000000000" pitchFamily="18" charset="-128"/>
              <a:ea typeface="游明朝" panose="02020400000000000000" pitchFamily="18" charset="-128"/>
            </a:endParaRPr>
          </a:p>
          <a:p>
            <a:pPr marL="0" indent="0">
              <a:buNone/>
            </a:pPr>
            <a:r>
              <a:rPr lang="ja-JP" altLang="en-US" sz="1800" dirty="0">
                <a:latin typeface="游明朝" panose="02020400000000000000" pitchFamily="18" charset="-128"/>
                <a:ea typeface="游明朝" panose="02020400000000000000" pitchFamily="18" charset="-128"/>
              </a:rPr>
              <a:t>立証責任：主要事実の存在が真偽不明</a:t>
            </a:r>
            <a:r>
              <a:rPr lang="en-US" altLang="ja-JP" sz="1800" dirty="0">
                <a:latin typeface="游明朝" panose="02020400000000000000" pitchFamily="18" charset="-128"/>
                <a:ea typeface="游明朝" panose="02020400000000000000" pitchFamily="18" charset="-128"/>
              </a:rPr>
              <a:t>(</a:t>
            </a:r>
            <a:r>
              <a:rPr lang="ja-JP" altLang="en-US" sz="1800" dirty="0">
                <a:latin typeface="游明朝" panose="02020400000000000000" pitchFamily="18" charset="-128"/>
                <a:ea typeface="游明朝" panose="02020400000000000000" pitchFamily="18" charset="-128"/>
              </a:rPr>
              <a:t>確信に至らない</a:t>
            </a:r>
            <a:r>
              <a:rPr lang="en-US" altLang="ja-JP" sz="1800" dirty="0">
                <a:latin typeface="游明朝" panose="02020400000000000000" pitchFamily="18" charset="-128"/>
                <a:ea typeface="游明朝" panose="02020400000000000000" pitchFamily="18" charset="-128"/>
              </a:rPr>
              <a:t>)</a:t>
            </a:r>
            <a:r>
              <a:rPr lang="ja-JP" altLang="en-US" sz="1800" dirty="0">
                <a:latin typeface="游明朝" panose="02020400000000000000" pitchFamily="18" charset="-128"/>
                <a:ea typeface="游明朝" panose="02020400000000000000" pitchFamily="18" charset="-128"/>
              </a:rPr>
              <a:t>のため、一方当事者が負う訴訟上の不利益</a:t>
            </a:r>
            <a:endParaRPr lang="en-US" altLang="ja-JP" sz="1800" dirty="0">
              <a:latin typeface="游明朝" panose="02020400000000000000" pitchFamily="18" charset="-128"/>
              <a:ea typeface="游明朝" panose="02020400000000000000" pitchFamily="18" charset="-128"/>
            </a:endParaRPr>
          </a:p>
          <a:p>
            <a:pPr marL="0" indent="0">
              <a:buNone/>
            </a:pPr>
            <a:r>
              <a:rPr lang="ja-JP" altLang="en-US" sz="1800" u="sng" dirty="0">
                <a:latin typeface="游明朝" panose="02020400000000000000" pitchFamily="18" charset="-128"/>
                <a:ea typeface="游明朝" panose="02020400000000000000" pitchFamily="18" charset="-128"/>
              </a:rPr>
              <a:t>◆主要事実（要件事実）</a:t>
            </a:r>
            <a:endParaRPr lang="en-US" altLang="ja-JP" sz="1800" u="sng" dirty="0">
              <a:latin typeface="游明朝" panose="02020400000000000000" pitchFamily="18" charset="-128"/>
              <a:ea typeface="游明朝" panose="02020400000000000000" pitchFamily="18" charset="-128"/>
            </a:endParaRPr>
          </a:p>
          <a:p>
            <a:pPr marL="0" indent="0">
              <a:buNone/>
            </a:pPr>
            <a:r>
              <a:rPr lang="ja-JP" altLang="en-US" sz="1800" b="0" i="0" dirty="0">
                <a:solidFill>
                  <a:srgbClr val="333333"/>
                </a:solidFill>
                <a:effectLst/>
                <a:latin typeface="游明朝" panose="02020400000000000000" pitchFamily="18" charset="-128"/>
                <a:ea typeface="游明朝" panose="02020400000000000000" pitchFamily="18" charset="-128"/>
              </a:rPr>
              <a:t>権利の発生、障害、消滅の効果を発生させるために必要とされる要件</a:t>
            </a:r>
            <a:endParaRPr lang="en-US" altLang="ja-JP" sz="1800" dirty="0">
              <a:latin typeface="游明朝" panose="02020400000000000000" pitchFamily="18" charset="-128"/>
              <a:ea typeface="游明朝" panose="02020400000000000000" pitchFamily="18" charset="-128"/>
            </a:endParaRPr>
          </a:p>
          <a:p>
            <a:pPr marL="0" indent="0">
              <a:buNone/>
            </a:pPr>
            <a:r>
              <a:rPr lang="ja-JP" altLang="en-US" sz="1800" b="1" u="sng" dirty="0">
                <a:latin typeface="游明朝" panose="02020400000000000000" pitchFamily="18" charset="-128"/>
                <a:ea typeface="游明朝" panose="02020400000000000000" pitchFamily="18" charset="-128"/>
              </a:rPr>
              <a:t>◆主な</a:t>
            </a:r>
            <a:r>
              <a:rPr lang="ja-JP" altLang="ja-JP" sz="1800" b="1" u="sng" dirty="0">
                <a:latin typeface="游明朝" panose="02020400000000000000" pitchFamily="18" charset="-128"/>
                <a:ea typeface="游明朝" panose="02020400000000000000" pitchFamily="18" charset="-128"/>
              </a:rPr>
              <a:t>立証方法</a:t>
            </a:r>
            <a:endParaRPr lang="en-US" altLang="ja-JP" sz="1800" b="1" u="sng" dirty="0">
              <a:latin typeface="游明朝" panose="02020400000000000000" pitchFamily="18" charset="-128"/>
              <a:ea typeface="游明朝" panose="02020400000000000000" pitchFamily="18" charset="-128"/>
            </a:endParaRPr>
          </a:p>
          <a:p>
            <a:pPr marL="0" indent="0">
              <a:buNone/>
            </a:pPr>
            <a:r>
              <a:rPr lang="ja-JP" altLang="en-US" sz="1800" dirty="0">
                <a:latin typeface="游明朝" panose="02020400000000000000" pitchFamily="18" charset="-128"/>
                <a:ea typeface="游明朝" panose="02020400000000000000" pitchFamily="18" charset="-128"/>
              </a:rPr>
              <a:t>書証、人証（当事者尋問・証人尋問）、鑑定など</a:t>
            </a:r>
            <a:endParaRPr lang="en-US" altLang="ja-JP" sz="1800" dirty="0">
              <a:latin typeface="游明朝" panose="02020400000000000000" pitchFamily="18" charset="-128"/>
              <a:ea typeface="游明朝" panose="02020400000000000000" pitchFamily="18" charset="-128"/>
            </a:endParaRPr>
          </a:p>
          <a:p>
            <a:pPr marL="0" indent="0">
              <a:buNone/>
            </a:pPr>
            <a:r>
              <a:rPr lang="ja-JP" altLang="en-US" sz="1800" dirty="0">
                <a:solidFill>
                  <a:srgbClr val="FF0000"/>
                </a:solidFill>
                <a:latin typeface="游明朝" panose="02020400000000000000" pitchFamily="18" charset="-128"/>
                <a:ea typeface="游明朝" panose="02020400000000000000" pitchFamily="18" charset="-128"/>
              </a:rPr>
              <a:t>＊特に、書証が重要</a:t>
            </a:r>
            <a:endParaRPr lang="en-US" altLang="ja-JP" sz="1800" dirty="0">
              <a:solidFill>
                <a:srgbClr val="FF0000"/>
              </a:solidFill>
              <a:latin typeface="游明朝" panose="02020400000000000000" pitchFamily="18" charset="-128"/>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C02ADE22-46C9-C529-A8B1-454570FCF533}"/>
              </a:ext>
            </a:extLst>
          </p:cNvPr>
          <p:cNvSpPr>
            <a:spLocks noGrp="1"/>
          </p:cNvSpPr>
          <p:nvPr>
            <p:ph type="ftr" sz="quarter" idx="11"/>
          </p:nvPr>
        </p:nvSpPr>
        <p:spPr/>
        <p:txBody>
          <a:bodyPr/>
          <a:lstStyle/>
          <a:p>
            <a:r>
              <a:rPr kumimoji="1" lang="en-US" altLang="zh-TW"/>
              <a:t>©</a:t>
            </a:r>
            <a:r>
              <a:rPr kumimoji="1" lang="zh-TW" altLang="en-US"/>
              <a:t>弁護士樋口治朗</a:t>
            </a:r>
            <a:endParaRPr kumimoji="1" lang="ja-JP" altLang="en-US"/>
          </a:p>
        </p:txBody>
      </p:sp>
      <p:sp>
        <p:nvSpPr>
          <p:cNvPr id="5" name="スライド番号プレースホルダー 4">
            <a:extLst>
              <a:ext uri="{FF2B5EF4-FFF2-40B4-BE49-F238E27FC236}">
                <a16:creationId xmlns:a16="http://schemas.microsoft.com/office/drawing/2014/main" id="{4EE1D97F-79AB-9A86-F3EC-68BEC9765DE8}"/>
              </a:ext>
            </a:extLst>
          </p:cNvPr>
          <p:cNvSpPr>
            <a:spLocks noGrp="1"/>
          </p:cNvSpPr>
          <p:nvPr>
            <p:ph type="sldNum" sz="quarter" idx="12"/>
          </p:nvPr>
        </p:nvSpPr>
        <p:spPr/>
        <p:txBody>
          <a:bodyPr/>
          <a:lstStyle/>
          <a:p>
            <a:fld id="{127349F4-3937-48F9-BDC0-E10D76FFCCBE}" type="slidenum">
              <a:rPr kumimoji="1" lang="ja-JP" altLang="en-US" smtClean="0"/>
              <a:t>8</a:t>
            </a:fld>
            <a:endParaRPr kumimoji="1" lang="ja-JP" altLang="en-US"/>
          </a:p>
        </p:txBody>
      </p:sp>
    </p:spTree>
    <p:extLst>
      <p:ext uri="{BB962C8B-B14F-4D97-AF65-F5344CB8AC3E}">
        <p14:creationId xmlns:p14="http://schemas.microsoft.com/office/powerpoint/2010/main" val="41759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F91FE-7A9D-B3E9-05E9-FAD6EAA8742A}"/>
              </a:ext>
            </a:extLst>
          </p:cNvPr>
          <p:cNvSpPr>
            <a:spLocks noGrp="1"/>
          </p:cNvSpPr>
          <p:nvPr>
            <p:ph type="title"/>
          </p:nvPr>
        </p:nvSpPr>
        <p:spPr>
          <a:xfrm>
            <a:off x="1168783" y="685800"/>
            <a:ext cx="10334242" cy="1218627"/>
          </a:xfrm>
        </p:spPr>
        <p:txBody>
          <a:bodyPr>
            <a:normAutofit fontScale="90000"/>
          </a:bodyPr>
          <a:lstStyle/>
          <a:p>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３　</a:t>
            </a:r>
            <a:r>
              <a:rPr lang="ja-JP" altLang="ja-JP" b="1" kern="100" dirty="0">
                <a:effectLst/>
                <a:latin typeface="Century" panose="02040604050505020304" pitchFamily="18" charset="0"/>
                <a:ea typeface="游明朝" panose="02020400000000000000" pitchFamily="18" charset="-128"/>
                <a:cs typeface="Times New Roman" panose="02020603050405020304" pitchFamily="18" charset="0"/>
              </a:rPr>
              <a:t>休職、復職、退職</a:t>
            </a:r>
            <a:br>
              <a:rPr lang="en-US" altLang="ja-JP" b="1" kern="100" dirty="0">
                <a:effectLst/>
                <a:latin typeface="Century" panose="02040604050505020304" pitchFamily="18" charset="0"/>
                <a:ea typeface="游明朝" panose="02020400000000000000" pitchFamily="18" charset="-128"/>
                <a:cs typeface="Times New Roman" panose="02020603050405020304" pitchFamily="18" charset="0"/>
              </a:rPr>
            </a:br>
            <a:r>
              <a:rPr lang="ja-JP" altLang="ja-JP" b="1" kern="100" dirty="0">
                <a:effectLst/>
                <a:latin typeface="Century" panose="02040604050505020304" pitchFamily="18" charset="0"/>
                <a:ea typeface="游明朝" panose="02020400000000000000" pitchFamily="18" charset="-128"/>
                <a:cs typeface="Times New Roman" panose="02020603050405020304" pitchFamily="18" charset="0"/>
              </a:rPr>
              <a:t>各場面</a:t>
            </a:r>
            <a:r>
              <a:rPr lang="ja-JP" altLang="en-US" b="1" kern="100" dirty="0">
                <a:effectLst/>
                <a:latin typeface="Century" panose="02040604050505020304" pitchFamily="18" charset="0"/>
                <a:ea typeface="游明朝" panose="02020400000000000000" pitchFamily="18" charset="-128"/>
                <a:cs typeface="Times New Roman" panose="02020603050405020304" pitchFamily="18" charset="0"/>
              </a:rPr>
              <a:t>における主な法的紛争</a:t>
            </a:r>
            <a:br>
              <a:rPr lang="en-US" altLang="ja-JP" kern="100" dirty="0">
                <a:effectLst/>
                <a:latin typeface="Century" panose="02040604050505020304" pitchFamily="18" charset="0"/>
                <a:ea typeface="游明朝" panose="02020400000000000000" pitchFamily="18"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7F8732D1-8CDF-383F-DBF1-8C7127B12557}"/>
              </a:ext>
            </a:extLst>
          </p:cNvPr>
          <p:cNvSpPr>
            <a:spLocks noGrp="1"/>
          </p:cNvSpPr>
          <p:nvPr>
            <p:ph idx="1"/>
          </p:nvPr>
        </p:nvSpPr>
        <p:spPr>
          <a:xfrm>
            <a:off x="1326547" y="1773354"/>
            <a:ext cx="10018713" cy="4843346"/>
          </a:xfrm>
        </p:spPr>
        <p:txBody>
          <a:bodyPr>
            <a:normAutofit lnSpcReduction="10000"/>
          </a:bodyPr>
          <a:lstStyle/>
          <a:p>
            <a:pPr marL="0" indent="0">
              <a:buNone/>
            </a:pPr>
            <a:r>
              <a:rPr kumimoji="1" lang="ja-JP" altLang="en-US" b="1" dirty="0">
                <a:solidFill>
                  <a:srgbClr val="FF0000"/>
                </a:solidFill>
                <a:latin typeface="Century" panose="02040604050505020304" pitchFamily="18" charset="0"/>
                <a:ea typeface="游明朝" panose="02020400000000000000" pitchFamily="18" charset="-128"/>
              </a:rPr>
              <a:t>休職（退職）の場面</a:t>
            </a:r>
            <a:endParaRPr kumimoji="1" lang="en-US" altLang="ja-JP" b="1" dirty="0">
              <a:solidFill>
                <a:srgbClr val="FF0000"/>
              </a:solidFill>
              <a:latin typeface="Century" panose="02040604050505020304" pitchFamily="18" charset="0"/>
              <a:ea typeface="游明朝" panose="02020400000000000000" pitchFamily="18" charset="-128"/>
            </a:endParaRPr>
          </a:p>
          <a:p>
            <a:pPr marL="0" indent="0">
              <a:buNone/>
            </a:pPr>
            <a:r>
              <a:rPr lang="ja-JP" altLang="en-US" sz="1800" b="1" u="sng" dirty="0">
                <a:latin typeface="Century" panose="02040604050505020304" pitchFamily="18" charset="0"/>
                <a:ea typeface="游明朝" panose="02020400000000000000" pitchFamily="18" charset="-128"/>
              </a:rPr>
              <a:t>－１　私傷病休職制度がない場合：普通解雇（</a:t>
            </a:r>
            <a:r>
              <a:rPr kumimoji="1" lang="ja-JP" altLang="en-US" sz="1800" b="1" u="sng" dirty="0">
                <a:latin typeface="Century" panose="02040604050505020304" pitchFamily="18" charset="0"/>
                <a:ea typeface="游明朝" panose="02020400000000000000" pitchFamily="18" charset="-128"/>
              </a:rPr>
              <a:t> 「心身の</a:t>
            </a:r>
            <a:r>
              <a:rPr lang="ja-JP" altLang="en-US" sz="1800" b="1" u="sng" dirty="0">
                <a:latin typeface="Century" panose="02040604050505020304" pitchFamily="18" charset="0"/>
                <a:ea typeface="游明朝" panose="02020400000000000000" pitchFamily="18" charset="-128"/>
              </a:rPr>
              <a:t>故障</a:t>
            </a:r>
            <a:r>
              <a:rPr kumimoji="1" lang="ja-JP" altLang="en-US" sz="1800" b="1" u="sng" dirty="0">
                <a:latin typeface="Century" panose="02040604050505020304" pitchFamily="18" charset="0"/>
                <a:ea typeface="游明朝" panose="02020400000000000000" pitchFamily="18" charset="-128"/>
              </a:rPr>
              <a:t>により職務に堪えないとき」 </a:t>
            </a:r>
            <a:r>
              <a:rPr lang="ja-JP" altLang="en-US" sz="1800" b="1" u="sng" dirty="0">
                <a:latin typeface="Century" panose="02040604050505020304" pitchFamily="18" charset="0"/>
                <a:ea typeface="游明朝" panose="02020400000000000000" pitchFamily="18" charset="-128"/>
              </a:rPr>
              <a:t>）</a:t>
            </a:r>
            <a:endParaRPr lang="en-US" altLang="ja-JP" sz="1800" b="1" u="sng" dirty="0">
              <a:latin typeface="Century" panose="02040604050505020304" pitchFamily="18" charset="0"/>
              <a:ea typeface="游明朝" panose="02020400000000000000" pitchFamily="18" charset="-128"/>
            </a:endParaRPr>
          </a:p>
          <a:p>
            <a:pPr marL="0" indent="0">
              <a:buNone/>
            </a:pPr>
            <a:endParaRPr lang="en-US" altLang="ja-JP" sz="1800" b="1" dirty="0">
              <a:latin typeface="Century" panose="02040604050505020304" pitchFamily="18" charset="0"/>
              <a:ea typeface="游明朝" panose="02020400000000000000" pitchFamily="18" charset="-128"/>
            </a:endParaRPr>
          </a:p>
          <a:p>
            <a:pPr marL="0" indent="0">
              <a:buNone/>
            </a:pPr>
            <a:r>
              <a:rPr lang="ja-JP" altLang="en-US" sz="1800" b="1" dirty="0">
                <a:latin typeface="Century" panose="02040604050505020304" pitchFamily="18" charset="0"/>
                <a:ea typeface="游明朝" panose="02020400000000000000" pitchFamily="18" charset="-128"/>
              </a:rPr>
              <a:t>－２</a:t>
            </a:r>
            <a:r>
              <a:rPr kumimoji="1" lang="ja-JP" altLang="en-US" sz="1800" b="1" dirty="0">
                <a:latin typeface="Century" panose="02040604050505020304" pitchFamily="18" charset="0"/>
                <a:ea typeface="游明朝" panose="02020400000000000000" pitchFamily="18" charset="-128"/>
              </a:rPr>
              <a:t>　私傷病休職制度がある場合</a:t>
            </a:r>
            <a:endParaRPr kumimoji="1" lang="en-US" altLang="ja-JP" sz="1800" b="1" dirty="0">
              <a:latin typeface="Century" panose="02040604050505020304" pitchFamily="18" charset="0"/>
              <a:ea typeface="游明朝" panose="02020400000000000000" pitchFamily="18" charset="-128"/>
            </a:endParaRPr>
          </a:p>
          <a:p>
            <a:pPr marL="0" indent="0">
              <a:buNone/>
            </a:pPr>
            <a:r>
              <a:rPr kumimoji="1" lang="ja-JP" altLang="en-US" sz="1800" b="1" u="sng" dirty="0">
                <a:latin typeface="Century" panose="02040604050505020304" pitchFamily="18" charset="0"/>
                <a:ea typeface="游明朝" panose="02020400000000000000" pitchFamily="18" charset="-128"/>
              </a:rPr>
              <a:t>①休職発令を経ない普通解雇の有効性（「心身の</a:t>
            </a:r>
            <a:r>
              <a:rPr lang="ja-JP" altLang="en-US" sz="1800" b="1" u="sng" dirty="0">
                <a:latin typeface="Century" panose="02040604050505020304" pitchFamily="18" charset="0"/>
                <a:ea typeface="游明朝" panose="02020400000000000000" pitchFamily="18" charset="-128"/>
              </a:rPr>
              <a:t>故障</a:t>
            </a:r>
            <a:r>
              <a:rPr kumimoji="1" lang="ja-JP" altLang="en-US" sz="1800" b="1" u="sng" dirty="0">
                <a:latin typeface="Century" panose="02040604050505020304" pitchFamily="18" charset="0"/>
                <a:ea typeface="游明朝" panose="02020400000000000000" pitchFamily="18" charset="-128"/>
              </a:rPr>
              <a:t>により職務に堪えないとき」）</a:t>
            </a:r>
            <a:endParaRPr kumimoji="1" lang="en-US" altLang="ja-JP" sz="1800" b="1" u="sng" dirty="0">
              <a:latin typeface="Century" panose="02040604050505020304" pitchFamily="18" charset="0"/>
              <a:ea typeface="游明朝" panose="02020400000000000000" pitchFamily="18" charset="-128"/>
            </a:endParaRPr>
          </a:p>
          <a:p>
            <a:pPr marL="0" indent="0">
              <a:buNone/>
            </a:pPr>
            <a:r>
              <a:rPr kumimoji="1" lang="ja-JP" altLang="en-US" sz="1800" dirty="0">
                <a:latin typeface="Century" panose="02040604050505020304" pitchFamily="18" charset="0"/>
                <a:ea typeface="游明朝" panose="02020400000000000000" pitchFamily="18" charset="-128"/>
              </a:rPr>
              <a:t>・私傷病休職制度は、使用者が任意で創設する解雇（「心身の故障により職務に堪えないとき」）を猶予する制度    </a:t>
            </a:r>
            <a:endParaRPr kumimoji="1" lang="en-US" altLang="ja-JP" sz="1800" dirty="0">
              <a:latin typeface="Century" panose="02040604050505020304" pitchFamily="18" charset="0"/>
              <a:ea typeface="游明朝" panose="02020400000000000000" pitchFamily="18" charset="-128"/>
            </a:endParaRPr>
          </a:p>
          <a:p>
            <a:pPr marL="0" indent="0">
              <a:buNone/>
            </a:pPr>
            <a:r>
              <a:rPr kumimoji="1" lang="ja-JP" altLang="en-US" sz="1800" dirty="0">
                <a:latin typeface="Century" panose="02040604050505020304" pitchFamily="18" charset="0"/>
                <a:ea typeface="游明朝" panose="02020400000000000000" pitchFamily="18" charset="-128"/>
              </a:rPr>
              <a:t>☞「所定の休職期間を療養しても職務に堪えない」場合、解雇は有効となる（</a:t>
            </a:r>
            <a:r>
              <a:rPr kumimoji="1" lang="en-US" altLang="ja-JP" sz="1800" dirty="0">
                <a:latin typeface="Century" panose="02040604050505020304" pitchFamily="18" charset="0"/>
                <a:ea typeface="游明朝" panose="02020400000000000000" pitchFamily="18" charset="-128"/>
              </a:rPr>
              <a:t>ex. </a:t>
            </a:r>
            <a:r>
              <a:rPr kumimoji="1" lang="ja-JP" altLang="en-US" sz="1800" b="1" dirty="0">
                <a:latin typeface="Century" panose="02040604050505020304" pitchFamily="18" charset="0"/>
                <a:ea typeface="游明朝" panose="02020400000000000000" pitchFamily="18" charset="-128"/>
              </a:rPr>
              <a:t>岡田運送事件・東京地判平</a:t>
            </a:r>
            <a:r>
              <a:rPr kumimoji="1" lang="en-US" altLang="ja-JP" sz="1800" b="1" dirty="0">
                <a:latin typeface="Century" panose="02040604050505020304" pitchFamily="18" charset="0"/>
                <a:ea typeface="游明朝" panose="02020400000000000000" pitchFamily="18" charset="-128"/>
              </a:rPr>
              <a:t>14.4.24</a:t>
            </a:r>
            <a:r>
              <a:rPr kumimoji="1" lang="ja-JP" altLang="en-US" sz="1800" b="1" dirty="0">
                <a:latin typeface="Century" panose="02040604050505020304" pitchFamily="18" charset="0"/>
                <a:ea typeface="游明朝" panose="02020400000000000000" pitchFamily="18" charset="-128"/>
              </a:rPr>
              <a:t>労判</a:t>
            </a:r>
            <a:r>
              <a:rPr kumimoji="1" lang="en-US" altLang="ja-JP" sz="1800" b="1" dirty="0">
                <a:latin typeface="Century" panose="02040604050505020304" pitchFamily="18" charset="0"/>
                <a:ea typeface="游明朝" panose="02020400000000000000" pitchFamily="18" charset="-128"/>
              </a:rPr>
              <a:t>828.22</a:t>
            </a:r>
            <a:r>
              <a:rPr kumimoji="1" lang="ja-JP" altLang="en-US" sz="1800" dirty="0">
                <a:latin typeface="Century" panose="02040604050505020304" pitchFamily="18" charset="0"/>
                <a:ea typeface="游明朝" panose="02020400000000000000" pitchFamily="18" charset="-128"/>
              </a:rPr>
              <a:t>）</a:t>
            </a:r>
            <a:endParaRPr kumimoji="1" lang="en-US" altLang="ja-JP" sz="1800" dirty="0">
              <a:latin typeface="Century" panose="02040604050505020304" pitchFamily="18" charset="0"/>
              <a:ea typeface="游明朝" panose="02020400000000000000" pitchFamily="18" charset="-128"/>
            </a:endParaRPr>
          </a:p>
          <a:p>
            <a:pPr marL="0" indent="0">
              <a:buNone/>
            </a:pPr>
            <a:r>
              <a:rPr lang="ja-JP" altLang="en-US" sz="1800" b="1" u="sng" dirty="0">
                <a:latin typeface="Century" panose="02040604050505020304" pitchFamily="18" charset="0"/>
                <a:ea typeface="游明朝" panose="02020400000000000000" pitchFamily="18" charset="-128"/>
              </a:rPr>
              <a:t>➁無効な休職発令</a:t>
            </a:r>
            <a:endParaRPr lang="en-US" altLang="ja-JP" sz="1800" b="1" u="sng" dirty="0">
              <a:latin typeface="Century" panose="02040604050505020304" pitchFamily="18" charset="0"/>
              <a:ea typeface="游明朝" panose="02020400000000000000" pitchFamily="18" charset="-128"/>
            </a:endParaRPr>
          </a:p>
          <a:p>
            <a:pPr marL="0" indent="0">
              <a:buNone/>
            </a:pPr>
            <a:r>
              <a:rPr lang="ja-JP" altLang="en-US" sz="1800" dirty="0">
                <a:latin typeface="Century" panose="02040604050505020304" pitchFamily="18" charset="0"/>
                <a:ea typeface="游明朝" panose="02020400000000000000" pitchFamily="18" charset="-128"/>
              </a:rPr>
              <a:t>・傷病が治癒しておらず、増悪の可能性がある場合であっても、相当の長期間にわたり通常勤務を行っているときは、休職発令できない（</a:t>
            </a:r>
            <a:r>
              <a:rPr lang="en-US" altLang="ja-JP" sz="1800" dirty="0">
                <a:latin typeface="Century" panose="02040604050505020304" pitchFamily="18" charset="0"/>
                <a:ea typeface="游明朝" panose="02020400000000000000" pitchFamily="18" charset="-128"/>
              </a:rPr>
              <a:t>ex. </a:t>
            </a:r>
            <a:r>
              <a:rPr lang="ja-JP" altLang="en-US" sz="1800" b="1" dirty="0">
                <a:latin typeface="Century" panose="02040604050505020304" pitchFamily="18" charset="0"/>
                <a:ea typeface="游明朝" panose="02020400000000000000" pitchFamily="18" charset="-128"/>
              </a:rPr>
              <a:t>富国生命保険</a:t>
            </a:r>
            <a:r>
              <a:rPr lang="en-US" altLang="ja-JP" sz="1800" b="1" dirty="0">
                <a:latin typeface="Century" panose="02040604050505020304" pitchFamily="18" charset="0"/>
                <a:ea typeface="游明朝" panose="02020400000000000000" pitchFamily="18" charset="-128"/>
              </a:rPr>
              <a:t>(</a:t>
            </a:r>
            <a:r>
              <a:rPr lang="ja-JP" altLang="en-US" sz="1800" b="1" dirty="0">
                <a:latin typeface="Century" panose="02040604050505020304" pitchFamily="18" charset="0"/>
                <a:ea typeface="游明朝" panose="02020400000000000000" pitchFamily="18" charset="-128"/>
              </a:rPr>
              <a:t>第</a:t>
            </a:r>
            <a:r>
              <a:rPr lang="en-US" altLang="ja-JP" sz="1800" b="1" dirty="0">
                <a:latin typeface="Century" panose="02040604050505020304" pitchFamily="18" charset="0"/>
                <a:ea typeface="游明朝" panose="02020400000000000000" pitchFamily="18" charset="-128"/>
              </a:rPr>
              <a:t>1</a:t>
            </a:r>
            <a:r>
              <a:rPr lang="ja-JP" altLang="en-US" sz="1800" b="1" dirty="0">
                <a:latin typeface="Century" panose="02040604050505020304" pitchFamily="18" charset="0"/>
                <a:ea typeface="游明朝" panose="02020400000000000000" pitchFamily="18" charset="-128"/>
              </a:rPr>
              <a:t>回・</a:t>
            </a:r>
            <a:r>
              <a:rPr lang="en-US" altLang="ja-JP" sz="1800" b="1" dirty="0">
                <a:latin typeface="Century" panose="02040604050505020304" pitchFamily="18" charset="0"/>
                <a:ea typeface="游明朝" panose="02020400000000000000" pitchFamily="18" charset="-128"/>
              </a:rPr>
              <a:t>2</a:t>
            </a:r>
            <a:r>
              <a:rPr lang="ja-JP" altLang="en-US" sz="1800" b="1" dirty="0">
                <a:latin typeface="Century" panose="02040604050505020304" pitchFamily="18" charset="0"/>
                <a:ea typeface="游明朝" panose="02020400000000000000" pitchFamily="18" charset="-128"/>
              </a:rPr>
              <a:t>回休職命令</a:t>
            </a:r>
            <a:r>
              <a:rPr lang="en-US" altLang="ja-JP" sz="1800" b="1" dirty="0">
                <a:latin typeface="Century" panose="02040604050505020304" pitchFamily="18" charset="0"/>
                <a:ea typeface="游明朝" panose="02020400000000000000" pitchFamily="18" charset="-128"/>
              </a:rPr>
              <a:t>)</a:t>
            </a:r>
            <a:r>
              <a:rPr lang="ja-JP" altLang="en-US" sz="1800" b="1" dirty="0">
                <a:latin typeface="Century" panose="02040604050505020304" pitchFamily="18" charset="0"/>
                <a:ea typeface="游明朝" panose="02020400000000000000" pitchFamily="18" charset="-128"/>
              </a:rPr>
              <a:t>事件・東京高判平</a:t>
            </a:r>
            <a:r>
              <a:rPr lang="en-US" altLang="ja-JP" sz="1800" b="1" dirty="0">
                <a:latin typeface="Century" panose="02040604050505020304" pitchFamily="18" charset="0"/>
                <a:ea typeface="游明朝" panose="02020400000000000000" pitchFamily="18" charset="-128"/>
              </a:rPr>
              <a:t>7.8.30</a:t>
            </a:r>
            <a:r>
              <a:rPr lang="ja-JP" altLang="en-US" sz="1800" b="1" dirty="0">
                <a:latin typeface="Century" panose="02040604050505020304" pitchFamily="18" charset="0"/>
                <a:ea typeface="游明朝" panose="02020400000000000000" pitchFamily="18" charset="-128"/>
              </a:rPr>
              <a:t>労判</a:t>
            </a:r>
            <a:r>
              <a:rPr lang="en-US" altLang="ja-JP" sz="1800" b="1" dirty="0">
                <a:latin typeface="Century" panose="02040604050505020304" pitchFamily="18" charset="0"/>
                <a:ea typeface="游明朝" panose="02020400000000000000" pitchFamily="18" charset="-128"/>
              </a:rPr>
              <a:t>684.39</a:t>
            </a:r>
            <a:r>
              <a:rPr lang="ja-JP" altLang="en-US" sz="1800" dirty="0">
                <a:latin typeface="Century" panose="02040604050505020304" pitchFamily="18" charset="0"/>
                <a:ea typeface="游明朝" panose="02020400000000000000" pitchFamily="18" charset="-128"/>
              </a:rPr>
              <a:t>）</a:t>
            </a:r>
            <a:endParaRPr lang="en-US" altLang="ja-JP" sz="1800" dirty="0">
              <a:latin typeface="Century" panose="02040604050505020304" pitchFamily="18" charset="0"/>
              <a:ea typeface="游明朝" panose="02020400000000000000" pitchFamily="18" charset="-128"/>
            </a:endParaRPr>
          </a:p>
          <a:p>
            <a:pPr marL="0" indent="0">
              <a:buNone/>
            </a:pPr>
            <a:endParaRPr lang="en-US" altLang="ja-JP" sz="1800" dirty="0">
              <a:latin typeface="Century" panose="02040604050505020304" pitchFamily="18" charset="0"/>
              <a:ea typeface="游明朝" panose="02020400000000000000" pitchFamily="18" charset="-128"/>
            </a:endParaRPr>
          </a:p>
          <a:p>
            <a:pPr marL="0" indent="0">
              <a:buNone/>
            </a:pPr>
            <a:endParaRPr lang="en-US" altLang="ja-JP" dirty="0"/>
          </a:p>
        </p:txBody>
      </p:sp>
      <p:sp>
        <p:nvSpPr>
          <p:cNvPr id="4" name="フッター プレースホルダー 3">
            <a:extLst>
              <a:ext uri="{FF2B5EF4-FFF2-40B4-BE49-F238E27FC236}">
                <a16:creationId xmlns:a16="http://schemas.microsoft.com/office/drawing/2014/main" id="{F0B4DE9F-408D-2E3F-4F06-E40479E12701}"/>
              </a:ext>
            </a:extLst>
          </p:cNvPr>
          <p:cNvSpPr>
            <a:spLocks noGrp="1"/>
          </p:cNvSpPr>
          <p:nvPr>
            <p:ph type="ftr" sz="quarter" idx="11"/>
          </p:nvPr>
        </p:nvSpPr>
        <p:spPr>
          <a:xfrm>
            <a:off x="2457979" y="6165581"/>
            <a:ext cx="7084177" cy="365125"/>
          </a:xfrm>
        </p:spPr>
        <p:txBody>
          <a:bodyPr/>
          <a:lstStyle/>
          <a:p>
            <a:r>
              <a:rPr kumimoji="1" lang="en-US" altLang="zh-TW" dirty="0"/>
              <a:t>©</a:t>
            </a:r>
            <a:r>
              <a:rPr kumimoji="1" lang="zh-TW" altLang="en-US" dirty="0"/>
              <a:t>弁護士樋口治朗</a:t>
            </a:r>
            <a:endParaRPr kumimoji="1" lang="ja-JP" altLang="en-US" dirty="0"/>
          </a:p>
        </p:txBody>
      </p:sp>
      <p:sp>
        <p:nvSpPr>
          <p:cNvPr id="5" name="スライド番号プレースホルダー 4">
            <a:extLst>
              <a:ext uri="{FF2B5EF4-FFF2-40B4-BE49-F238E27FC236}">
                <a16:creationId xmlns:a16="http://schemas.microsoft.com/office/drawing/2014/main" id="{52EE416D-9B53-0F12-8CC4-0E21E774B5DC}"/>
              </a:ext>
            </a:extLst>
          </p:cNvPr>
          <p:cNvSpPr>
            <a:spLocks noGrp="1"/>
          </p:cNvSpPr>
          <p:nvPr>
            <p:ph type="sldNum" sz="quarter" idx="12"/>
          </p:nvPr>
        </p:nvSpPr>
        <p:spPr/>
        <p:txBody>
          <a:bodyPr/>
          <a:lstStyle/>
          <a:p>
            <a:fld id="{127349F4-3937-48F9-BDC0-E10D76FFCCBE}" type="slidenum">
              <a:rPr kumimoji="1" lang="ja-JP" altLang="en-US" smtClean="0"/>
              <a:t>9</a:t>
            </a:fld>
            <a:endParaRPr kumimoji="1" lang="ja-JP" altLang="en-US"/>
          </a:p>
        </p:txBody>
      </p:sp>
    </p:spTree>
    <p:extLst>
      <p:ext uri="{BB962C8B-B14F-4D97-AF65-F5344CB8AC3E}">
        <p14:creationId xmlns:p14="http://schemas.microsoft.com/office/powerpoint/2010/main" val="15428859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TM03457496[[fn=視差]]</Template>
  <TotalTime>8011</TotalTime>
  <Words>5338</Words>
  <Application>Microsoft Office PowerPoint</Application>
  <PresentationFormat>ワイド画面</PresentationFormat>
  <Paragraphs>311</Paragraphs>
  <Slides>29</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29</vt:i4>
      </vt:variant>
    </vt:vector>
  </HeadingPairs>
  <TitlesOfParts>
    <vt:vector size="37" baseType="lpstr">
      <vt:lpstr>HGｺﾞｼｯｸM</vt:lpstr>
      <vt:lpstr>ＭＳ ゴシック</vt:lpstr>
      <vt:lpstr>游ゴシック</vt:lpstr>
      <vt:lpstr>游明朝</vt:lpstr>
      <vt:lpstr>Arial</vt:lpstr>
      <vt:lpstr>Century</vt:lpstr>
      <vt:lpstr>Corbel</vt:lpstr>
      <vt:lpstr>視差</vt:lpstr>
      <vt:lpstr>メンタル疾患社員の 休職、復職、退職等の取り扱い　 ～紛争予防の実務対応～</vt:lpstr>
      <vt:lpstr>PowerPoint プレゼンテーション</vt:lpstr>
      <vt:lpstr>本 研 修 の 内 容</vt:lpstr>
      <vt:lpstr>１　メンタル疾患社員対応の難しさ （使用者側労働弁護士の目線）</vt:lpstr>
      <vt:lpstr>１　メンタル疾患社員対応の難しさ （使用者側労働弁護士の目線）</vt:lpstr>
      <vt:lpstr>１　メンタル疾患社員対応の難しさ （使用者側労働弁護士の目線）</vt:lpstr>
      <vt:lpstr>２　法的紛争手続における 主張責任・立証責任の重要性</vt:lpstr>
      <vt:lpstr>２　法的紛争手続における 主張責任・立証責任の重要性</vt:lpstr>
      <vt:lpstr>３　休職、復職、退職 各場面における主な法的紛争 </vt:lpstr>
      <vt:lpstr>３　休職、復職、退職 各場面における主な法的紛争 </vt:lpstr>
      <vt:lpstr>４　想定される裁判手続の種類とその特徴</vt:lpstr>
      <vt:lpstr>５　メンタル疾患社員に関する 主要２事件の主張責任・立証責任 </vt:lpstr>
      <vt:lpstr>【補足】「解雇権濫用の評価根拠事実」 （裁判実務における位置付け）</vt:lpstr>
      <vt:lpstr>５　メンタル疾患社員に関する 主要２事件の主張責任・立証責任 </vt:lpstr>
      <vt:lpstr>６　復職に関する重要論点と、関連する裁判例 （休職期間満了による自動退職）　 </vt:lpstr>
      <vt:lpstr>６　復職に関する重要論点と、関連する裁判例 （休職期間満了による自動退職）　 </vt:lpstr>
      <vt:lpstr>６　復職に関する重要論点と、関連する裁判例 （休職期間満了による自動退職）　 </vt:lpstr>
      <vt:lpstr>６　復職に関する重要論点と、関連する裁判例 （休職期間満了による自動退職）　 </vt:lpstr>
      <vt:lpstr>６　押さえておきたい論点と、関連する裁判例 （休職期間満了による自動退職）　 </vt:lpstr>
      <vt:lpstr>６　押さえておきたい論点と、関連する裁判例 （休職期間満了による自動退職）　 </vt:lpstr>
      <vt:lpstr>６　押さえておきたい論点と、関連する裁判例 （休職期間満了による自動退職）　 </vt:lpstr>
      <vt:lpstr>６　押さえておきたい論点と、関連する裁判例 （休職期間満了による自動退職）　 </vt:lpstr>
      <vt:lpstr>６　押さえておきたい論点と、関連する裁判例 （休職期間満了による自動退職）　 </vt:lpstr>
      <vt:lpstr>６　押さえておきたい論点と、関連する裁判例 （休職期間満了による自動退職）　 </vt:lpstr>
      <vt:lpstr>６　押さえておきたい論点と、関連する裁判例 （休職期間満了による自動退職）　 </vt:lpstr>
      <vt:lpstr>７　紛争予防のため 使用者が検討しておきたい就業規則の条項</vt:lpstr>
      <vt:lpstr>【補足】休職開始時に交付する書面（例）</vt:lpstr>
      <vt:lpstr>まとめに代えて （顧問先・関与先に十分理解してもらうべきこと）</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弁護士　樋口治朗</dc:creator>
  <cp:lastModifiedBy>樋口 治朗</cp:lastModifiedBy>
  <cp:revision>142</cp:revision>
  <cp:lastPrinted>2021-11-24T10:18:14Z</cp:lastPrinted>
  <dcterms:created xsi:type="dcterms:W3CDTF">2020-09-13T00:18:02Z</dcterms:created>
  <dcterms:modified xsi:type="dcterms:W3CDTF">2022-07-29T03:12:15Z</dcterms:modified>
</cp:coreProperties>
</file>