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3"/>
  </p:notesMasterIdLst>
  <p:handoutMasterIdLst>
    <p:handoutMasterId r:id="rId44"/>
  </p:handoutMasterIdLst>
  <p:sldIdLst>
    <p:sldId id="721" r:id="rId2"/>
    <p:sldId id="624" r:id="rId3"/>
    <p:sldId id="462" r:id="rId4"/>
    <p:sldId id="519" r:id="rId5"/>
    <p:sldId id="580" r:id="rId6"/>
    <p:sldId id="561" r:id="rId7"/>
    <p:sldId id="546" r:id="rId8"/>
    <p:sldId id="581" r:id="rId9"/>
    <p:sldId id="582" r:id="rId10"/>
    <p:sldId id="794" r:id="rId11"/>
    <p:sldId id="583" r:id="rId12"/>
    <p:sldId id="795" r:id="rId13"/>
    <p:sldId id="796" r:id="rId14"/>
    <p:sldId id="797" r:id="rId15"/>
    <p:sldId id="290" r:id="rId16"/>
    <p:sldId id="806" r:id="rId17"/>
    <p:sldId id="423" r:id="rId18"/>
    <p:sldId id="424" r:id="rId19"/>
    <p:sldId id="584" r:id="rId20"/>
    <p:sldId id="798" r:id="rId21"/>
    <p:sldId id="800" r:id="rId22"/>
    <p:sldId id="586" r:id="rId23"/>
    <p:sldId id="572" r:id="rId24"/>
    <p:sldId id="587" r:id="rId25"/>
    <p:sldId id="589" r:id="rId26"/>
    <p:sldId id="807" r:id="rId27"/>
    <p:sldId id="588" r:id="rId28"/>
    <p:sldId id="591" r:id="rId29"/>
    <p:sldId id="808" r:id="rId30"/>
    <p:sldId id="593" r:id="rId31"/>
    <p:sldId id="809" r:id="rId32"/>
    <p:sldId id="595" r:id="rId33"/>
    <p:sldId id="599" r:id="rId34"/>
    <p:sldId id="598" r:id="rId35"/>
    <p:sldId id="600" r:id="rId36"/>
    <p:sldId id="799" r:id="rId37"/>
    <p:sldId id="804" r:id="rId38"/>
    <p:sldId id="602" r:id="rId39"/>
    <p:sldId id="802" r:id="rId40"/>
    <p:sldId id="803" r:id="rId41"/>
    <p:sldId id="801" r:id="rId42"/>
  </p:sldIdLst>
  <p:sldSz cx="9906000" cy="6858000" type="A4"/>
  <p:notesSz cx="9926638" cy="6797675"/>
  <p:defaultTex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3" orient="horz" userDrawn="1">
          <p15:clr>
            <a:srgbClr val="A4A3A4"/>
          </p15:clr>
        </p15:guide>
        <p15:guide id="1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a:srgbClr val="FFDE75"/>
    <a:srgbClr val="FF9933"/>
    <a:srgbClr val="99CC00"/>
    <a:srgbClr val="000000"/>
    <a:srgbClr val="00CC99"/>
    <a:srgbClr val="00EAAD"/>
    <a:srgbClr val="99FF33"/>
    <a:srgbClr val="FF33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2" autoAdjust="0"/>
    <p:restoredTop sz="95214" autoAdjust="0"/>
  </p:normalViewPr>
  <p:slideViewPr>
    <p:cSldViewPr showGuides="1">
      <p:cViewPr varScale="1">
        <p:scale>
          <a:sx n="85" d="100"/>
          <a:sy n="85" d="100"/>
        </p:scale>
        <p:origin x="1483" y="72"/>
      </p:cViewPr>
      <p:guideLst>
        <p:guide orient="horz"/>
        <p:guide/>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2419"/>
    </p:cViewPr>
  </p:sorterViewPr>
  <p:notesViewPr>
    <p:cSldViewPr showGuides="1">
      <p:cViewPr varScale="1">
        <p:scale>
          <a:sx n="74" d="100"/>
          <a:sy n="74" d="100"/>
        </p:scale>
        <p:origin x="-1740" y="-102"/>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5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2"/>
            <a:ext cx="43037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8" tIns="0" rIns="19178" bIns="0" numCol="1" anchor="t" anchorCtr="0" compatLnSpc="1">
            <a:prstTxWarp prst="textNoShape">
              <a:avLst/>
            </a:prstTxWarp>
          </a:bodyPr>
          <a:lstStyle>
            <a:lvl1pPr defTabSz="766587">
              <a:defRPr sz="900" i="1"/>
            </a:lvl1pPr>
          </a:lstStyle>
          <a:p>
            <a:pPr>
              <a:defRPr/>
            </a:pPr>
            <a:endParaRPr lang="en-US" altLang="ja-JP"/>
          </a:p>
        </p:txBody>
      </p:sp>
      <p:sp>
        <p:nvSpPr>
          <p:cNvPr id="2051" name="Rectangle 3"/>
          <p:cNvSpPr>
            <a:spLocks noGrp="1" noChangeArrowheads="1"/>
          </p:cNvSpPr>
          <p:nvPr>
            <p:ph type="dt" idx="1"/>
          </p:nvPr>
        </p:nvSpPr>
        <p:spPr bwMode="auto">
          <a:xfrm>
            <a:off x="5622926" y="2"/>
            <a:ext cx="43037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8" tIns="0" rIns="19178" bIns="0" numCol="1" anchor="t" anchorCtr="0" compatLnSpc="1">
            <a:prstTxWarp prst="textNoShape">
              <a:avLst/>
            </a:prstTxWarp>
          </a:bodyPr>
          <a:lstStyle>
            <a:lvl1pPr algn="r" defTabSz="766587">
              <a:defRPr sz="900" i="1"/>
            </a:lvl1pPr>
          </a:lstStyle>
          <a:p>
            <a:pPr>
              <a:defRPr/>
            </a:pPr>
            <a:endParaRPr lang="en-US" altLang="ja-JP"/>
          </a:p>
        </p:txBody>
      </p:sp>
      <p:sp>
        <p:nvSpPr>
          <p:cNvPr id="33796" name="Rectangle 4"/>
          <p:cNvSpPr>
            <a:spLocks noGrp="1" noRot="1" noChangeAspect="1" noChangeArrowheads="1" noTextEdit="1"/>
          </p:cNvSpPr>
          <p:nvPr>
            <p:ph type="sldImg" idx="2"/>
          </p:nvPr>
        </p:nvSpPr>
        <p:spPr bwMode="auto">
          <a:xfrm>
            <a:off x="3138488" y="517525"/>
            <a:ext cx="3662362" cy="25352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1325564" y="3227389"/>
            <a:ext cx="7275512"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2" tIns="46343" rIns="92682" bIns="46343"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054" name="Rectangle 6"/>
          <p:cNvSpPr>
            <a:spLocks noGrp="1" noChangeArrowheads="1"/>
          </p:cNvSpPr>
          <p:nvPr>
            <p:ph type="ftr" sz="quarter" idx="4"/>
          </p:nvPr>
        </p:nvSpPr>
        <p:spPr bwMode="auto">
          <a:xfrm>
            <a:off x="2" y="6454775"/>
            <a:ext cx="43037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8" tIns="0" rIns="19178" bIns="0" numCol="1" anchor="b" anchorCtr="0" compatLnSpc="1">
            <a:prstTxWarp prst="textNoShape">
              <a:avLst/>
            </a:prstTxWarp>
          </a:bodyPr>
          <a:lstStyle>
            <a:lvl1pPr defTabSz="766587">
              <a:defRPr sz="900" i="1"/>
            </a:lvl1pPr>
          </a:lstStyle>
          <a:p>
            <a:pPr>
              <a:defRPr/>
            </a:pPr>
            <a:endParaRPr lang="en-US" altLang="ja-JP"/>
          </a:p>
        </p:txBody>
      </p:sp>
      <p:sp>
        <p:nvSpPr>
          <p:cNvPr id="2055" name="Rectangle 7"/>
          <p:cNvSpPr>
            <a:spLocks noGrp="1" noChangeArrowheads="1"/>
          </p:cNvSpPr>
          <p:nvPr>
            <p:ph type="sldNum" sz="quarter" idx="5"/>
          </p:nvPr>
        </p:nvSpPr>
        <p:spPr bwMode="auto">
          <a:xfrm>
            <a:off x="5622926" y="6454775"/>
            <a:ext cx="43037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8" tIns="0" rIns="19178" bIns="0" numCol="1" anchor="b" anchorCtr="0" compatLnSpc="1">
            <a:prstTxWarp prst="textNoShape">
              <a:avLst/>
            </a:prstTxWarp>
          </a:bodyPr>
          <a:lstStyle>
            <a:lvl1pPr algn="r" defTabSz="766587">
              <a:defRPr sz="900" i="1"/>
            </a:lvl1pPr>
          </a:lstStyle>
          <a:p>
            <a:pPr>
              <a:defRPr/>
            </a:pPr>
            <a:fld id="{70FC3B5D-9672-4CEF-A465-F86F130CE586}" type="slidenum">
              <a:rPr lang="en-US" altLang="ja-JP"/>
              <a:pPr>
                <a:defRPr/>
              </a:pPr>
              <a:t>‹#›</a:t>
            </a:fld>
            <a:endParaRPr lang="en-US" altLang="ja-JP"/>
          </a:p>
        </p:txBody>
      </p:sp>
    </p:spTree>
    <p:extLst>
      <p:ext uri="{BB962C8B-B14F-4D97-AF65-F5344CB8AC3E}">
        <p14:creationId xmlns:p14="http://schemas.microsoft.com/office/powerpoint/2010/main" val="129317038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0</a:t>
            </a:fld>
            <a:endParaRPr kumimoji="1" lang="ja-JP" altLang="en-US"/>
          </a:p>
        </p:txBody>
      </p:sp>
    </p:spTree>
    <p:extLst>
      <p:ext uri="{BB962C8B-B14F-4D97-AF65-F5344CB8AC3E}">
        <p14:creationId xmlns:p14="http://schemas.microsoft.com/office/powerpoint/2010/main" val="247355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02A88E05-0096-46C1-B1EF-C3BB7AB1A8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0393BC66-8B6C-4871-AEB4-545BDC4BE9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27652" name="スライド番号プレースホルダー 3">
            <a:extLst>
              <a:ext uri="{FF2B5EF4-FFF2-40B4-BE49-F238E27FC236}">
                <a16:creationId xmlns:a16="http://schemas.microsoft.com/office/drawing/2014/main" id="{B7E0839C-CD37-4423-813F-721C1F581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84208" indent="-301618">
              <a:defRPr>
                <a:solidFill>
                  <a:schemeClr val="tx1"/>
                </a:solidFill>
                <a:latin typeface="Arial" panose="020B0604020202020204" pitchFamily="34" charset="0"/>
                <a:ea typeface="ＭＳ Ｐゴシック" panose="020B0600070205080204" pitchFamily="50" charset="-128"/>
              </a:defRPr>
            </a:lvl2pPr>
            <a:lvl3pPr marL="1206473" indent="-241294">
              <a:defRPr>
                <a:solidFill>
                  <a:schemeClr val="tx1"/>
                </a:solidFill>
                <a:latin typeface="Arial" panose="020B0604020202020204" pitchFamily="34" charset="0"/>
                <a:ea typeface="ＭＳ Ｐゴシック" panose="020B0600070205080204" pitchFamily="50" charset="-128"/>
              </a:defRPr>
            </a:lvl3pPr>
            <a:lvl4pPr marL="1689063" indent="-241294">
              <a:defRPr>
                <a:solidFill>
                  <a:schemeClr val="tx1"/>
                </a:solidFill>
                <a:latin typeface="Arial" panose="020B0604020202020204" pitchFamily="34" charset="0"/>
                <a:ea typeface="ＭＳ Ｐゴシック" panose="020B0600070205080204" pitchFamily="50" charset="-128"/>
              </a:defRPr>
            </a:lvl4pPr>
            <a:lvl5pPr marL="2173239" indent="-241294">
              <a:defRPr>
                <a:solidFill>
                  <a:schemeClr val="tx1"/>
                </a:solidFill>
                <a:latin typeface="Arial" panose="020B0604020202020204" pitchFamily="34" charset="0"/>
                <a:ea typeface="ＭＳ Ｐゴシック" panose="020B0600070205080204" pitchFamily="50" charset="-128"/>
              </a:defRPr>
            </a:lvl5pPr>
            <a:lvl6pPr marL="2630429" indent="-2412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87619" indent="-2412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44809" indent="-2412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01999" indent="-2412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4E6A33E-E675-4506-8006-C08739EFE98F}" type="slidenum">
              <a:rPr lang="ja-JP" altLang="en-US" smtClean="0"/>
              <a:pPr/>
              <a:t>14</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4883612D-26C1-42AE-973A-0D0E521EE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68A32E19-859B-4C46-89A6-3216AAF26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9700" name="スライド番号プレースホルダー 3">
            <a:extLst>
              <a:ext uri="{FF2B5EF4-FFF2-40B4-BE49-F238E27FC236}">
                <a16:creationId xmlns:a16="http://schemas.microsoft.com/office/drawing/2014/main" id="{5D0099BD-7AB4-4BB4-84EA-EAD4608BA7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SimSun" panose="02010600030101010101" pitchFamily="2" charset="-122"/>
              </a:defRPr>
            </a:lvl1pPr>
            <a:lvl2pPr marL="784208" indent="-301618">
              <a:spcBef>
                <a:spcPct val="30000"/>
              </a:spcBef>
              <a:defRPr kumimoji="1" sz="1200">
                <a:solidFill>
                  <a:schemeClr val="tx1"/>
                </a:solidFill>
                <a:latin typeface="Calibri" panose="020F0502020204030204" pitchFamily="34" charset="0"/>
                <a:ea typeface="SimSun" panose="02010600030101010101" pitchFamily="2" charset="-122"/>
              </a:defRPr>
            </a:lvl2pPr>
            <a:lvl3pPr marL="1206473" indent="-241294">
              <a:spcBef>
                <a:spcPct val="30000"/>
              </a:spcBef>
              <a:defRPr kumimoji="1" sz="1200">
                <a:solidFill>
                  <a:schemeClr val="tx1"/>
                </a:solidFill>
                <a:latin typeface="Calibri" panose="020F0502020204030204" pitchFamily="34" charset="0"/>
                <a:ea typeface="SimSun" panose="02010600030101010101" pitchFamily="2" charset="-122"/>
              </a:defRPr>
            </a:lvl3pPr>
            <a:lvl4pPr marL="1689063" indent="-241294">
              <a:spcBef>
                <a:spcPct val="30000"/>
              </a:spcBef>
              <a:defRPr kumimoji="1" sz="1200">
                <a:solidFill>
                  <a:schemeClr val="tx1"/>
                </a:solidFill>
                <a:latin typeface="Calibri" panose="020F0502020204030204" pitchFamily="34" charset="0"/>
                <a:ea typeface="SimSun" panose="02010600030101010101" pitchFamily="2" charset="-122"/>
              </a:defRPr>
            </a:lvl4pPr>
            <a:lvl5pPr marL="2173239" indent="-241294">
              <a:spcBef>
                <a:spcPct val="30000"/>
              </a:spcBef>
              <a:defRPr kumimoji="1" sz="1200">
                <a:solidFill>
                  <a:schemeClr val="tx1"/>
                </a:solidFill>
                <a:latin typeface="Calibri" panose="020F0502020204030204" pitchFamily="34" charset="0"/>
                <a:ea typeface="SimSun" panose="02010600030101010101" pitchFamily="2" charset="-122"/>
              </a:defRPr>
            </a:lvl5pPr>
            <a:lvl6pPr marL="2630429" indent="-241294"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3087619" indent="-241294"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544809" indent="-241294"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4001999" indent="-241294"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a:spcBef>
                <a:spcPct val="0"/>
              </a:spcBef>
            </a:pPr>
            <a:fld id="{E61B6DE8-934E-478F-A606-2BF3C78F92D6}" type="slidenum">
              <a:rPr lang="ja-JP" altLang="en-US" sz="1300">
                <a:latin typeface="Arial" panose="020B0604020202020204" pitchFamily="34" charset="0"/>
                <a:ea typeface="ＭＳ Ｐゴシック" panose="020B0600070205080204" pitchFamily="50" charset="-128"/>
              </a:rPr>
              <a:pPr>
                <a:spcBef>
                  <a:spcPct val="0"/>
                </a:spcBef>
              </a:pPr>
              <a:t>15</a:t>
            </a:fld>
            <a:endParaRPr lang="ja-JP" altLang="en-US" sz="130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B76991C3-CE04-4C95-BDB5-334FBE3C50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869667-10C5-4475-965E-62A5C9A114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1748" name="スライド番号プレースホルダー 3">
            <a:extLst>
              <a:ext uri="{FF2B5EF4-FFF2-40B4-BE49-F238E27FC236}">
                <a16:creationId xmlns:a16="http://schemas.microsoft.com/office/drawing/2014/main" id="{D4FF5114-2A37-472D-AAAF-3764A07A16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34" indent="-285744">
              <a:defRPr>
                <a:solidFill>
                  <a:schemeClr val="tx1"/>
                </a:solidFill>
                <a:latin typeface="Arial" panose="020B0604020202020204" pitchFamily="34" charset="0"/>
                <a:ea typeface="ＭＳ Ｐゴシック" panose="020B0600070205080204" pitchFamily="50" charset="-128"/>
              </a:defRPr>
            </a:lvl2pPr>
            <a:lvl3pPr marL="1142974" indent="-228594">
              <a:defRPr>
                <a:solidFill>
                  <a:schemeClr val="tx1"/>
                </a:solidFill>
                <a:latin typeface="Arial" panose="020B0604020202020204" pitchFamily="34" charset="0"/>
                <a:ea typeface="ＭＳ Ｐゴシック" panose="020B0600070205080204" pitchFamily="50" charset="-128"/>
              </a:defRPr>
            </a:lvl3pPr>
            <a:lvl4pPr marL="1600164" indent="-228594">
              <a:defRPr>
                <a:solidFill>
                  <a:schemeClr val="tx1"/>
                </a:solidFill>
                <a:latin typeface="Arial" panose="020B0604020202020204" pitchFamily="34" charset="0"/>
                <a:ea typeface="ＭＳ Ｐゴシック" panose="020B0600070205080204" pitchFamily="50" charset="-128"/>
              </a:defRPr>
            </a:lvl4pPr>
            <a:lvl5pPr marL="2057354" indent="-228594">
              <a:defRPr>
                <a:solidFill>
                  <a:schemeClr val="tx1"/>
                </a:solidFill>
                <a:latin typeface="Arial" panose="020B0604020202020204" pitchFamily="34" charset="0"/>
                <a:ea typeface="ＭＳ Ｐゴシック" panose="020B0600070205080204" pitchFamily="50" charset="-128"/>
              </a:defRPr>
            </a:lvl5pPr>
            <a:lvl6pPr marL="251454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73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892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11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F8C0E57-FF53-4C36-9942-1FA591E7EED6}" type="slidenum">
              <a:rPr lang="ja-JP" altLang="en-US" smtClean="0"/>
              <a:pPr/>
              <a:t>16</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83D5F3EF-F6CF-478F-A8A8-7588636416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44A0E929-B14A-4EE3-B714-DFE11321CB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3796" name="スライド番号プレースホルダー 3">
            <a:extLst>
              <a:ext uri="{FF2B5EF4-FFF2-40B4-BE49-F238E27FC236}">
                <a16:creationId xmlns:a16="http://schemas.microsoft.com/office/drawing/2014/main" id="{CBFA39FC-D063-4631-82B5-696E731EE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34" indent="-285744">
              <a:defRPr>
                <a:solidFill>
                  <a:schemeClr val="tx1"/>
                </a:solidFill>
                <a:latin typeface="Arial" panose="020B0604020202020204" pitchFamily="34" charset="0"/>
                <a:ea typeface="ＭＳ Ｐゴシック" panose="020B0600070205080204" pitchFamily="50" charset="-128"/>
              </a:defRPr>
            </a:lvl2pPr>
            <a:lvl3pPr marL="1142974" indent="-228594">
              <a:defRPr>
                <a:solidFill>
                  <a:schemeClr val="tx1"/>
                </a:solidFill>
                <a:latin typeface="Arial" panose="020B0604020202020204" pitchFamily="34" charset="0"/>
                <a:ea typeface="ＭＳ Ｐゴシック" panose="020B0600070205080204" pitchFamily="50" charset="-128"/>
              </a:defRPr>
            </a:lvl3pPr>
            <a:lvl4pPr marL="1600164" indent="-228594">
              <a:defRPr>
                <a:solidFill>
                  <a:schemeClr val="tx1"/>
                </a:solidFill>
                <a:latin typeface="Arial" panose="020B0604020202020204" pitchFamily="34" charset="0"/>
                <a:ea typeface="ＭＳ Ｐゴシック" panose="020B0600070205080204" pitchFamily="50" charset="-128"/>
              </a:defRPr>
            </a:lvl4pPr>
            <a:lvl5pPr marL="2057354" indent="-228594">
              <a:defRPr>
                <a:solidFill>
                  <a:schemeClr val="tx1"/>
                </a:solidFill>
                <a:latin typeface="Arial" panose="020B0604020202020204" pitchFamily="34" charset="0"/>
                <a:ea typeface="ＭＳ Ｐゴシック" panose="020B0600070205080204" pitchFamily="50" charset="-128"/>
              </a:defRPr>
            </a:lvl5pPr>
            <a:lvl6pPr marL="251454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73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892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114" indent="-2285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E4C8FA0-8483-4DF8-881F-E191C3AA3B20}" type="slidenum">
              <a:rPr lang="ja-JP" altLang="en-US" smtClean="0"/>
              <a:pPr/>
              <a:t>17</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解説で、裏面を見てもらう。</a:t>
            </a:r>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21</a:t>
            </a:fld>
            <a:endParaRPr lang="en-US" altLang="ja-JP"/>
          </a:p>
        </p:txBody>
      </p:sp>
    </p:spTree>
    <p:extLst>
      <p:ext uri="{BB962C8B-B14F-4D97-AF65-F5344CB8AC3E}">
        <p14:creationId xmlns:p14="http://schemas.microsoft.com/office/powerpoint/2010/main" val="272547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「組織の成功循環モデル」とは、マサチューセッツ工科大学のダニエル・キム教授が提唱している理論で、</a:t>
            </a:r>
          </a:p>
          <a:p>
            <a:r>
              <a:rPr kumimoji="1" lang="ja-JP" altLang="en-US" dirty="0"/>
              <a:t>組織が成果を上げ続け、成功に向かう過程や仕組みを明らかにしたものです。</a:t>
            </a:r>
          </a:p>
          <a:p>
            <a:r>
              <a:rPr kumimoji="1" lang="ja-JP" altLang="en-US" dirty="0"/>
              <a:t>組織としての「結果の質」を高めるためには、一見遠回りに思えても、</a:t>
            </a:r>
          </a:p>
          <a:p>
            <a:r>
              <a:rPr kumimoji="1" lang="ja-JP" altLang="en-US" dirty="0"/>
              <a:t>組織に所属するメンバー相互の「関係の質」をまず高めるべきとしています。</a:t>
            </a:r>
          </a:p>
          <a:p>
            <a:r>
              <a:rPr kumimoji="1" lang="ja-JP" altLang="en-US" dirty="0"/>
              <a:t>その際に最も効果的な手段となるのが承認です。</a:t>
            </a:r>
          </a:p>
          <a:p>
            <a:endParaRPr kumimoji="1" lang="ja-JP" altLang="en-US" dirty="0"/>
          </a:p>
          <a:p>
            <a:r>
              <a:rPr kumimoji="1" lang="ja-JP" altLang="en-US" dirty="0"/>
              <a:t>好循環サイクルによって「結果の質」「関係の質」「思考の質」「行動の質」がさらに深まり、エンゲージメントは向上します。</a:t>
            </a:r>
          </a:p>
          <a:p>
            <a:r>
              <a:rPr kumimoji="1" lang="ja-JP" altLang="en-US" dirty="0"/>
              <a:t>若手社員は成長し定着率が高まります。</a:t>
            </a:r>
          </a:p>
        </p:txBody>
      </p:sp>
    </p:spTree>
    <p:extLst>
      <p:ext uri="{BB962C8B-B14F-4D97-AF65-F5344CB8AC3E}">
        <p14:creationId xmlns:p14="http://schemas.microsoft.com/office/powerpoint/2010/main" val="116228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766587" eaLnBrk="0" hangingPunct="0">
              <a:spcBef>
                <a:spcPct val="30000"/>
              </a:spcBef>
              <a:defRPr kumimoji="1" sz="1200">
                <a:solidFill>
                  <a:schemeClr val="tx1"/>
                </a:solidFill>
                <a:latin typeface="Times New Roman" pitchFamily="18" charset="0"/>
                <a:ea typeface="ＭＳ Ｐ明朝" pitchFamily="18" charset="-128"/>
              </a:defRPr>
            </a:lvl1pPr>
            <a:lvl2pPr marL="742780" indent="-285684" defTabSz="766587" eaLnBrk="0" hangingPunct="0">
              <a:spcBef>
                <a:spcPct val="30000"/>
              </a:spcBef>
              <a:defRPr kumimoji="1" sz="1200">
                <a:solidFill>
                  <a:schemeClr val="tx1"/>
                </a:solidFill>
                <a:latin typeface="Times New Roman" pitchFamily="18" charset="0"/>
                <a:ea typeface="ＭＳ Ｐ明朝" pitchFamily="18" charset="-128"/>
              </a:defRPr>
            </a:lvl2pPr>
            <a:lvl3pPr marL="1142738" indent="-228547" defTabSz="766587" eaLnBrk="0" hangingPunct="0">
              <a:spcBef>
                <a:spcPct val="30000"/>
              </a:spcBef>
              <a:defRPr kumimoji="1" sz="1200">
                <a:solidFill>
                  <a:schemeClr val="tx1"/>
                </a:solidFill>
                <a:latin typeface="Times New Roman" pitchFamily="18" charset="0"/>
                <a:ea typeface="ＭＳ Ｐ明朝" pitchFamily="18" charset="-128"/>
              </a:defRPr>
            </a:lvl3pPr>
            <a:lvl4pPr marL="1599832" indent="-228547" defTabSz="766587" eaLnBrk="0" hangingPunct="0">
              <a:spcBef>
                <a:spcPct val="30000"/>
              </a:spcBef>
              <a:defRPr kumimoji="1" sz="1200">
                <a:solidFill>
                  <a:schemeClr val="tx1"/>
                </a:solidFill>
                <a:latin typeface="Times New Roman" pitchFamily="18" charset="0"/>
                <a:ea typeface="ＭＳ Ｐ明朝" pitchFamily="18" charset="-128"/>
              </a:defRPr>
            </a:lvl4pPr>
            <a:lvl5pPr marL="2056928" indent="-228547" defTabSz="766587" eaLnBrk="0" hangingPunct="0">
              <a:spcBef>
                <a:spcPct val="30000"/>
              </a:spcBef>
              <a:defRPr kumimoji="1" sz="1200">
                <a:solidFill>
                  <a:schemeClr val="tx1"/>
                </a:solidFill>
                <a:latin typeface="Times New Roman" pitchFamily="18" charset="0"/>
                <a:ea typeface="ＭＳ Ｐ明朝" pitchFamily="18" charset="-128"/>
              </a:defRPr>
            </a:lvl5pPr>
            <a:lvl6pPr marL="2514025"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11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8213"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530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896AE6B-29E3-42DE-8D33-8B34F7599515}" type="slidenum">
              <a:rPr lang="en-US" altLang="ja-JP" sz="900">
                <a:ea typeface="ＭＳ Ｐゴシック" pitchFamily="50" charset="-128"/>
              </a:rPr>
              <a:pPr eaLnBrk="1" hangingPunct="1">
                <a:spcBef>
                  <a:spcPct val="0"/>
                </a:spcBef>
              </a:pPr>
              <a:t>24</a:t>
            </a:fld>
            <a:endParaRPr lang="en-US" altLang="ja-JP" sz="900">
              <a:ea typeface="ＭＳ Ｐゴシック" pitchFamily="50" charset="-128"/>
            </a:endParaRPr>
          </a:p>
        </p:txBody>
      </p:sp>
      <p:sp>
        <p:nvSpPr>
          <p:cNvPr id="34819" name="Rectangle 2"/>
          <p:cNvSpPr>
            <a:spLocks noGrp="1" noRot="1" noChangeAspect="1" noChangeArrowheads="1" noTextEdit="1"/>
          </p:cNvSpPr>
          <p:nvPr>
            <p:ph type="sldImg"/>
          </p:nvPr>
        </p:nvSpPr>
        <p:spPr>
          <a:xfrm>
            <a:off x="3243263" y="588963"/>
            <a:ext cx="3448050" cy="2387600"/>
          </a:xfrm>
          <a:ln cap="flat"/>
        </p:spPr>
      </p:sp>
      <p:sp>
        <p:nvSpPr>
          <p:cNvPr id="34820" name="Rectangle 3"/>
          <p:cNvSpPr>
            <a:spLocks noGrp="1" noChangeArrowheads="1"/>
          </p:cNvSpPr>
          <p:nvPr>
            <p:ph type="body" idx="1"/>
          </p:nvPr>
        </p:nvSpPr>
        <p:spPr>
          <a:xfrm>
            <a:off x="1322388" y="3238504"/>
            <a:ext cx="7278687" cy="3076575"/>
          </a:xfrm>
          <a:noFill/>
        </p:spPr>
        <p:txBody>
          <a:bodyPr/>
          <a:lstStyle/>
          <a:p>
            <a:pPr eaLnBrk="1" hangingPunct="1"/>
            <a:endParaRPr lang="ja-JP" altLang="ja-JP"/>
          </a:p>
        </p:txBody>
      </p:sp>
    </p:spTree>
    <p:extLst>
      <p:ext uri="{BB962C8B-B14F-4D97-AF65-F5344CB8AC3E}">
        <p14:creationId xmlns:p14="http://schemas.microsoft.com/office/powerpoint/2010/main" val="4275865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26</a:t>
            </a:fld>
            <a:endParaRPr lang="en-US" altLang="ja-JP"/>
          </a:p>
        </p:txBody>
      </p:sp>
    </p:spTree>
    <p:extLst>
      <p:ext uri="{BB962C8B-B14F-4D97-AF65-F5344CB8AC3E}">
        <p14:creationId xmlns:p14="http://schemas.microsoft.com/office/powerpoint/2010/main" val="2280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ビジネスエニアグラムより。</a:t>
            </a:r>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27</a:t>
            </a:fld>
            <a:endParaRPr lang="en-US" altLang="ja-JP"/>
          </a:p>
        </p:txBody>
      </p:sp>
    </p:spTree>
    <p:extLst>
      <p:ext uri="{BB962C8B-B14F-4D97-AF65-F5344CB8AC3E}">
        <p14:creationId xmlns:p14="http://schemas.microsoft.com/office/powerpoint/2010/main" val="908747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個人ワークの前に認知の癖の簡単な説明。</a:t>
            </a:r>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29</a:t>
            </a:fld>
            <a:endParaRPr lang="en-US" altLang="ja-JP"/>
          </a:p>
        </p:txBody>
      </p:sp>
    </p:spTree>
    <p:extLst>
      <p:ext uri="{BB962C8B-B14F-4D97-AF65-F5344CB8AC3E}">
        <p14:creationId xmlns:p14="http://schemas.microsoft.com/office/powerpoint/2010/main" val="156311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中学生のとき</a:t>
            </a:r>
            <a:endParaRPr kumimoji="1" lang="en-US" altLang="ja-JP" dirty="0"/>
          </a:p>
          <a:p>
            <a:r>
              <a:rPr lang="ja-JP" altLang="en-US" dirty="0"/>
              <a:t>ある事実を知ります。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2312607-B498-483E-8510-27B1128020A7}" type="slidenum">
              <a:rPr kumimoji="1" lang="ja-JP" altLang="en-US" smtClean="0"/>
              <a:t>1</a:t>
            </a:fld>
            <a:endParaRPr kumimoji="1" lang="ja-JP" altLang="en-US"/>
          </a:p>
        </p:txBody>
      </p:sp>
    </p:spTree>
    <p:extLst>
      <p:ext uri="{BB962C8B-B14F-4D97-AF65-F5344CB8AC3E}">
        <p14:creationId xmlns:p14="http://schemas.microsoft.com/office/powerpoint/2010/main" val="37623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個人ワークの前に認知の癖の簡単な説明。</a:t>
            </a:r>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30</a:t>
            </a:fld>
            <a:endParaRPr lang="en-US" altLang="ja-JP"/>
          </a:p>
        </p:txBody>
      </p:sp>
    </p:spTree>
    <p:extLst>
      <p:ext uri="{BB962C8B-B14F-4D97-AF65-F5344CB8AC3E}">
        <p14:creationId xmlns:p14="http://schemas.microsoft.com/office/powerpoint/2010/main" val="1563115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766587" eaLnBrk="0" hangingPunct="0">
              <a:spcBef>
                <a:spcPct val="30000"/>
              </a:spcBef>
              <a:defRPr kumimoji="1" sz="1200">
                <a:solidFill>
                  <a:schemeClr val="tx1"/>
                </a:solidFill>
                <a:latin typeface="Times New Roman" pitchFamily="18" charset="0"/>
                <a:ea typeface="ＭＳ Ｐ明朝" pitchFamily="18" charset="-128"/>
              </a:defRPr>
            </a:lvl1pPr>
            <a:lvl2pPr marL="742780" indent="-285684" defTabSz="766587" eaLnBrk="0" hangingPunct="0">
              <a:spcBef>
                <a:spcPct val="30000"/>
              </a:spcBef>
              <a:defRPr kumimoji="1" sz="1200">
                <a:solidFill>
                  <a:schemeClr val="tx1"/>
                </a:solidFill>
                <a:latin typeface="Times New Roman" pitchFamily="18" charset="0"/>
                <a:ea typeface="ＭＳ Ｐ明朝" pitchFamily="18" charset="-128"/>
              </a:defRPr>
            </a:lvl2pPr>
            <a:lvl3pPr marL="1142738" indent="-228547" defTabSz="766587" eaLnBrk="0" hangingPunct="0">
              <a:spcBef>
                <a:spcPct val="30000"/>
              </a:spcBef>
              <a:defRPr kumimoji="1" sz="1200">
                <a:solidFill>
                  <a:schemeClr val="tx1"/>
                </a:solidFill>
                <a:latin typeface="Times New Roman" pitchFamily="18" charset="0"/>
                <a:ea typeface="ＭＳ Ｐ明朝" pitchFamily="18" charset="-128"/>
              </a:defRPr>
            </a:lvl3pPr>
            <a:lvl4pPr marL="1599832" indent="-228547" defTabSz="766587" eaLnBrk="0" hangingPunct="0">
              <a:spcBef>
                <a:spcPct val="30000"/>
              </a:spcBef>
              <a:defRPr kumimoji="1" sz="1200">
                <a:solidFill>
                  <a:schemeClr val="tx1"/>
                </a:solidFill>
                <a:latin typeface="Times New Roman" pitchFamily="18" charset="0"/>
                <a:ea typeface="ＭＳ Ｐ明朝" pitchFamily="18" charset="-128"/>
              </a:defRPr>
            </a:lvl4pPr>
            <a:lvl5pPr marL="2056928" indent="-228547" defTabSz="766587" eaLnBrk="0" hangingPunct="0">
              <a:spcBef>
                <a:spcPct val="30000"/>
              </a:spcBef>
              <a:defRPr kumimoji="1" sz="1200">
                <a:solidFill>
                  <a:schemeClr val="tx1"/>
                </a:solidFill>
                <a:latin typeface="Times New Roman" pitchFamily="18" charset="0"/>
                <a:ea typeface="ＭＳ Ｐ明朝" pitchFamily="18" charset="-128"/>
              </a:defRPr>
            </a:lvl5pPr>
            <a:lvl6pPr marL="2514025"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11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8213"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530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896AE6B-29E3-42DE-8D33-8B34F7599515}" type="slidenum">
              <a:rPr lang="en-US" altLang="ja-JP" sz="900">
                <a:ea typeface="ＭＳ Ｐゴシック" pitchFamily="50" charset="-128"/>
              </a:rPr>
              <a:pPr eaLnBrk="1" hangingPunct="1">
                <a:spcBef>
                  <a:spcPct val="0"/>
                </a:spcBef>
              </a:pPr>
              <a:t>32</a:t>
            </a:fld>
            <a:endParaRPr lang="en-US" altLang="ja-JP" sz="900">
              <a:ea typeface="ＭＳ Ｐゴシック" pitchFamily="50" charset="-128"/>
            </a:endParaRPr>
          </a:p>
        </p:txBody>
      </p:sp>
      <p:sp>
        <p:nvSpPr>
          <p:cNvPr id="34819" name="Rectangle 2"/>
          <p:cNvSpPr>
            <a:spLocks noGrp="1" noRot="1" noChangeAspect="1" noChangeArrowheads="1" noTextEdit="1"/>
          </p:cNvSpPr>
          <p:nvPr>
            <p:ph type="sldImg"/>
          </p:nvPr>
        </p:nvSpPr>
        <p:spPr>
          <a:xfrm>
            <a:off x="3243263" y="588963"/>
            <a:ext cx="3448050" cy="2387600"/>
          </a:xfrm>
          <a:ln cap="flat"/>
        </p:spPr>
      </p:sp>
      <p:sp>
        <p:nvSpPr>
          <p:cNvPr id="34820" name="Rectangle 3"/>
          <p:cNvSpPr>
            <a:spLocks noGrp="1" noChangeArrowheads="1"/>
          </p:cNvSpPr>
          <p:nvPr>
            <p:ph type="body" idx="1"/>
          </p:nvPr>
        </p:nvSpPr>
        <p:spPr>
          <a:xfrm>
            <a:off x="1322388" y="3238504"/>
            <a:ext cx="7278687" cy="3076575"/>
          </a:xfrm>
          <a:noFill/>
        </p:spPr>
        <p:txBody>
          <a:bodyPr/>
          <a:lstStyle/>
          <a:p>
            <a:pPr eaLnBrk="1" hangingPunct="1"/>
            <a:endParaRPr lang="ja-JP" altLang="ja-JP"/>
          </a:p>
        </p:txBody>
      </p:sp>
    </p:spTree>
    <p:extLst>
      <p:ext uri="{BB962C8B-B14F-4D97-AF65-F5344CB8AC3E}">
        <p14:creationId xmlns:p14="http://schemas.microsoft.com/office/powerpoint/2010/main" val="4129494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766587" eaLnBrk="0" hangingPunct="0">
              <a:spcBef>
                <a:spcPct val="30000"/>
              </a:spcBef>
              <a:defRPr kumimoji="1" sz="1200">
                <a:solidFill>
                  <a:schemeClr val="tx1"/>
                </a:solidFill>
                <a:latin typeface="Times New Roman" pitchFamily="18" charset="0"/>
                <a:ea typeface="ＭＳ Ｐ明朝" pitchFamily="18" charset="-128"/>
              </a:defRPr>
            </a:lvl1pPr>
            <a:lvl2pPr marL="742780" indent="-285684" defTabSz="766587" eaLnBrk="0" hangingPunct="0">
              <a:spcBef>
                <a:spcPct val="30000"/>
              </a:spcBef>
              <a:defRPr kumimoji="1" sz="1200">
                <a:solidFill>
                  <a:schemeClr val="tx1"/>
                </a:solidFill>
                <a:latin typeface="Times New Roman" pitchFamily="18" charset="0"/>
                <a:ea typeface="ＭＳ Ｐ明朝" pitchFamily="18" charset="-128"/>
              </a:defRPr>
            </a:lvl2pPr>
            <a:lvl3pPr marL="1142738" indent="-228547" defTabSz="766587" eaLnBrk="0" hangingPunct="0">
              <a:spcBef>
                <a:spcPct val="30000"/>
              </a:spcBef>
              <a:defRPr kumimoji="1" sz="1200">
                <a:solidFill>
                  <a:schemeClr val="tx1"/>
                </a:solidFill>
                <a:latin typeface="Times New Roman" pitchFamily="18" charset="0"/>
                <a:ea typeface="ＭＳ Ｐ明朝" pitchFamily="18" charset="-128"/>
              </a:defRPr>
            </a:lvl3pPr>
            <a:lvl4pPr marL="1599832" indent="-228547" defTabSz="766587" eaLnBrk="0" hangingPunct="0">
              <a:spcBef>
                <a:spcPct val="30000"/>
              </a:spcBef>
              <a:defRPr kumimoji="1" sz="1200">
                <a:solidFill>
                  <a:schemeClr val="tx1"/>
                </a:solidFill>
                <a:latin typeface="Times New Roman" pitchFamily="18" charset="0"/>
                <a:ea typeface="ＭＳ Ｐ明朝" pitchFamily="18" charset="-128"/>
              </a:defRPr>
            </a:lvl4pPr>
            <a:lvl5pPr marL="2056928" indent="-228547" defTabSz="766587" eaLnBrk="0" hangingPunct="0">
              <a:spcBef>
                <a:spcPct val="30000"/>
              </a:spcBef>
              <a:defRPr kumimoji="1" sz="1200">
                <a:solidFill>
                  <a:schemeClr val="tx1"/>
                </a:solidFill>
                <a:latin typeface="Times New Roman" pitchFamily="18" charset="0"/>
                <a:ea typeface="ＭＳ Ｐ明朝" pitchFamily="18" charset="-128"/>
              </a:defRPr>
            </a:lvl5pPr>
            <a:lvl6pPr marL="2514025"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11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8213"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530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896AE6B-29E3-42DE-8D33-8B34F7599515}" type="slidenum">
              <a:rPr lang="en-US" altLang="ja-JP" sz="900">
                <a:ea typeface="ＭＳ Ｐゴシック" pitchFamily="50" charset="-128"/>
              </a:rPr>
              <a:pPr eaLnBrk="1" hangingPunct="1">
                <a:spcBef>
                  <a:spcPct val="0"/>
                </a:spcBef>
              </a:pPr>
              <a:t>37</a:t>
            </a:fld>
            <a:endParaRPr lang="en-US" altLang="ja-JP" sz="900">
              <a:ea typeface="ＭＳ Ｐゴシック" pitchFamily="50" charset="-128"/>
            </a:endParaRPr>
          </a:p>
        </p:txBody>
      </p:sp>
      <p:sp>
        <p:nvSpPr>
          <p:cNvPr id="34819" name="Rectangle 2"/>
          <p:cNvSpPr>
            <a:spLocks noGrp="1" noRot="1" noChangeAspect="1" noChangeArrowheads="1" noTextEdit="1"/>
          </p:cNvSpPr>
          <p:nvPr>
            <p:ph type="sldImg"/>
          </p:nvPr>
        </p:nvSpPr>
        <p:spPr>
          <a:xfrm>
            <a:off x="3243263" y="588963"/>
            <a:ext cx="3448050" cy="2387600"/>
          </a:xfrm>
          <a:ln cap="flat"/>
        </p:spPr>
      </p:sp>
      <p:sp>
        <p:nvSpPr>
          <p:cNvPr id="34820" name="Rectangle 3"/>
          <p:cNvSpPr>
            <a:spLocks noGrp="1" noChangeArrowheads="1"/>
          </p:cNvSpPr>
          <p:nvPr>
            <p:ph type="body" idx="1"/>
          </p:nvPr>
        </p:nvSpPr>
        <p:spPr>
          <a:xfrm>
            <a:off x="1322388" y="3238504"/>
            <a:ext cx="7278687" cy="3076575"/>
          </a:xfrm>
          <a:noFill/>
        </p:spPr>
        <p:txBody>
          <a:bodyPr/>
          <a:lstStyle/>
          <a:p>
            <a:pPr eaLnBrk="1" hangingPunct="1"/>
            <a:endParaRPr lang="ja-JP" altLang="ja-JP"/>
          </a:p>
        </p:txBody>
      </p:sp>
    </p:spTree>
    <p:extLst>
      <p:ext uri="{BB962C8B-B14F-4D97-AF65-F5344CB8AC3E}">
        <p14:creationId xmlns:p14="http://schemas.microsoft.com/office/powerpoint/2010/main" val="403336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xfrm>
            <a:off x="3122613" y="509588"/>
            <a:ext cx="3681412" cy="2549525"/>
          </a:xfrm>
          <a:noFill/>
          <a:ln/>
        </p:spPr>
      </p:sp>
      <p:sp>
        <p:nvSpPr>
          <p:cNvPr id="35843" name="ノート プレースホルダー 2"/>
          <p:cNvSpPr>
            <a:spLocks noGrp="1"/>
          </p:cNvSpPr>
          <p:nvPr>
            <p:ph type="body" idx="1"/>
          </p:nvPr>
        </p:nvSpPr>
        <p:spPr>
          <a:xfrm>
            <a:off x="992188" y="3228977"/>
            <a:ext cx="7942262"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28871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xfrm>
            <a:off x="3122613" y="509588"/>
            <a:ext cx="3681412" cy="2549525"/>
          </a:xfrm>
          <a:noFill/>
          <a:ln/>
        </p:spPr>
      </p:sp>
      <p:sp>
        <p:nvSpPr>
          <p:cNvPr id="46083" name="ノート プレースホルダー 2"/>
          <p:cNvSpPr>
            <a:spLocks noGrp="1"/>
          </p:cNvSpPr>
          <p:nvPr>
            <p:ph type="body" idx="1"/>
          </p:nvPr>
        </p:nvSpPr>
        <p:spPr>
          <a:xfrm>
            <a:off x="992188" y="3228977"/>
            <a:ext cx="7942262"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59334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3125788" y="509588"/>
            <a:ext cx="368300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a:noFill/>
        </p:spPr>
        <p:txBody>
          <a:bodyPr/>
          <a:lstStyle/>
          <a:p>
            <a:pPr eaLnBrk="1" hangingPunct="1"/>
            <a:r>
              <a:rPr lang="en-US" altLang="ja-JP" dirty="0"/>
              <a:t>【</a:t>
            </a:r>
            <a:r>
              <a:rPr lang="ja-JP" altLang="en-US" dirty="0"/>
              <a:t>　５　分　</a:t>
            </a:r>
            <a:r>
              <a:rPr lang="en-US" altLang="ja-JP" dirty="0"/>
              <a:t>】</a:t>
            </a:r>
            <a:r>
              <a:rPr lang="ja-JP" altLang="en-US" u="sng" dirty="0"/>
              <a:t>　</a:t>
            </a:r>
          </a:p>
          <a:p>
            <a:pPr eaLnBrk="1" hangingPunct="1"/>
            <a:endParaRPr lang="ja-JP" altLang="en-US" dirty="0"/>
          </a:p>
          <a:p>
            <a:pPr eaLnBrk="1" hangingPunct="1"/>
            <a:r>
              <a:rPr lang="ja-JP" altLang="en-US" dirty="0"/>
              <a:t>☞　では、「持ち味選び」　に移ります。</a:t>
            </a:r>
          </a:p>
          <a:p>
            <a:pPr eaLnBrk="1" hangingPunct="1"/>
            <a:endParaRPr lang="ja-JP" altLang="en-US" dirty="0"/>
          </a:p>
          <a:p>
            <a:pPr eaLnBrk="1" hangingPunct="1"/>
            <a:r>
              <a:rPr lang="ja-JP" altLang="en-US" dirty="0"/>
              <a:t>◎ここでは、持ち味探しを行うステップを説明します。</a:t>
            </a:r>
          </a:p>
          <a:p>
            <a:pPr eaLnBrk="1" hangingPunct="1"/>
            <a:r>
              <a:rPr lang="ja-JP" altLang="en-US" dirty="0"/>
              <a:t>　ステップ１からステップ３まで簡単に流れを説明します。</a:t>
            </a:r>
          </a:p>
          <a:p>
            <a:pPr eaLnBrk="1" hangingPunct="1"/>
            <a:endParaRPr lang="ja-JP" altLang="en-US" dirty="0"/>
          </a:p>
          <a:p>
            <a:pPr eaLnBrk="1" hangingPunct="1">
              <a:spcBef>
                <a:spcPct val="0"/>
              </a:spcBef>
              <a:spcAft>
                <a:spcPts val="600"/>
              </a:spcAft>
            </a:pPr>
            <a:r>
              <a:rPr lang="ja-JP" altLang="en-US" u="sng" dirty="0"/>
              <a:t>◆全体の流れを説明する</a:t>
            </a:r>
          </a:p>
          <a:p>
            <a:pPr eaLnBrk="1" hangingPunct="1">
              <a:spcBef>
                <a:spcPct val="0"/>
              </a:spcBef>
              <a:spcAft>
                <a:spcPts val="600"/>
              </a:spcAft>
            </a:pPr>
            <a:endParaRPr lang="en-US" altLang="ja-JP" u="sng" dirty="0"/>
          </a:p>
          <a:p>
            <a:pPr eaLnBrk="1" hangingPunct="1">
              <a:spcBef>
                <a:spcPct val="0"/>
              </a:spcBef>
              <a:spcAft>
                <a:spcPts val="600"/>
              </a:spcAft>
            </a:pPr>
            <a:r>
              <a:rPr lang="ja-JP" altLang="en-US" dirty="0"/>
              <a:t>　　ステップ１からステップ３を読み上げる</a:t>
            </a:r>
          </a:p>
          <a:p>
            <a:pPr eaLnBrk="1" hangingPunct="1">
              <a:spcBef>
                <a:spcPct val="0"/>
              </a:spcBef>
              <a:spcAft>
                <a:spcPts val="600"/>
              </a:spcAft>
            </a:pPr>
            <a:endParaRPr lang="ja-JP" altLang="en-US" dirty="0"/>
          </a:p>
        </p:txBody>
      </p:sp>
    </p:spTree>
    <p:extLst>
      <p:ext uri="{BB962C8B-B14F-4D97-AF65-F5344CB8AC3E}">
        <p14:creationId xmlns:p14="http://schemas.microsoft.com/office/powerpoint/2010/main" val="263724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766587" eaLnBrk="0" hangingPunct="0">
              <a:spcBef>
                <a:spcPct val="30000"/>
              </a:spcBef>
              <a:defRPr kumimoji="1" sz="1200">
                <a:solidFill>
                  <a:schemeClr val="tx1"/>
                </a:solidFill>
                <a:latin typeface="Times New Roman" pitchFamily="18" charset="0"/>
                <a:ea typeface="ＭＳ Ｐ明朝" pitchFamily="18" charset="-128"/>
              </a:defRPr>
            </a:lvl1pPr>
            <a:lvl2pPr marL="742780" indent="-285684" defTabSz="766587" eaLnBrk="0" hangingPunct="0">
              <a:spcBef>
                <a:spcPct val="30000"/>
              </a:spcBef>
              <a:defRPr kumimoji="1" sz="1200">
                <a:solidFill>
                  <a:schemeClr val="tx1"/>
                </a:solidFill>
                <a:latin typeface="Times New Roman" pitchFamily="18" charset="0"/>
                <a:ea typeface="ＭＳ Ｐ明朝" pitchFamily="18" charset="-128"/>
              </a:defRPr>
            </a:lvl2pPr>
            <a:lvl3pPr marL="1142738" indent="-228547" defTabSz="766587" eaLnBrk="0" hangingPunct="0">
              <a:spcBef>
                <a:spcPct val="30000"/>
              </a:spcBef>
              <a:defRPr kumimoji="1" sz="1200">
                <a:solidFill>
                  <a:schemeClr val="tx1"/>
                </a:solidFill>
                <a:latin typeface="Times New Roman" pitchFamily="18" charset="0"/>
                <a:ea typeface="ＭＳ Ｐ明朝" pitchFamily="18" charset="-128"/>
              </a:defRPr>
            </a:lvl3pPr>
            <a:lvl4pPr marL="1599832" indent="-228547" defTabSz="766587" eaLnBrk="0" hangingPunct="0">
              <a:spcBef>
                <a:spcPct val="30000"/>
              </a:spcBef>
              <a:defRPr kumimoji="1" sz="1200">
                <a:solidFill>
                  <a:schemeClr val="tx1"/>
                </a:solidFill>
                <a:latin typeface="Times New Roman" pitchFamily="18" charset="0"/>
                <a:ea typeface="ＭＳ Ｐ明朝" pitchFamily="18" charset="-128"/>
              </a:defRPr>
            </a:lvl4pPr>
            <a:lvl5pPr marL="2056928" indent="-228547" defTabSz="766587" eaLnBrk="0" hangingPunct="0">
              <a:spcBef>
                <a:spcPct val="30000"/>
              </a:spcBef>
              <a:defRPr kumimoji="1" sz="1200">
                <a:solidFill>
                  <a:schemeClr val="tx1"/>
                </a:solidFill>
                <a:latin typeface="Times New Roman" pitchFamily="18" charset="0"/>
                <a:ea typeface="ＭＳ Ｐ明朝" pitchFamily="18" charset="-128"/>
              </a:defRPr>
            </a:lvl5pPr>
            <a:lvl6pPr marL="2514025"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11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8213"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5309" indent="-228547" defTabSz="76658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896AE6B-29E3-42DE-8D33-8B34F7599515}" type="slidenum">
              <a:rPr lang="en-US" altLang="ja-JP" sz="900">
                <a:ea typeface="ＭＳ Ｐゴシック" pitchFamily="50" charset="-128"/>
              </a:rPr>
              <a:pPr eaLnBrk="1" hangingPunct="1">
                <a:spcBef>
                  <a:spcPct val="0"/>
                </a:spcBef>
              </a:pPr>
              <a:t>5</a:t>
            </a:fld>
            <a:endParaRPr lang="en-US" altLang="ja-JP" sz="900">
              <a:ea typeface="ＭＳ Ｐゴシック" pitchFamily="50" charset="-128"/>
            </a:endParaRPr>
          </a:p>
        </p:txBody>
      </p:sp>
      <p:sp>
        <p:nvSpPr>
          <p:cNvPr id="34819" name="Rectangle 2"/>
          <p:cNvSpPr>
            <a:spLocks noGrp="1" noRot="1" noChangeAspect="1" noChangeArrowheads="1" noTextEdit="1"/>
          </p:cNvSpPr>
          <p:nvPr>
            <p:ph type="sldImg"/>
          </p:nvPr>
        </p:nvSpPr>
        <p:spPr>
          <a:xfrm>
            <a:off x="3243263" y="588963"/>
            <a:ext cx="3448050" cy="2387600"/>
          </a:xfrm>
          <a:ln cap="flat"/>
        </p:spPr>
      </p:sp>
      <p:sp>
        <p:nvSpPr>
          <p:cNvPr id="34820" name="Rectangle 3"/>
          <p:cNvSpPr>
            <a:spLocks noGrp="1" noChangeArrowheads="1"/>
          </p:cNvSpPr>
          <p:nvPr>
            <p:ph type="body" idx="1"/>
          </p:nvPr>
        </p:nvSpPr>
        <p:spPr>
          <a:xfrm>
            <a:off x="1322388" y="3238504"/>
            <a:ext cx="7278687" cy="3076575"/>
          </a:xfrm>
          <a:noFill/>
        </p:spPr>
        <p:txBody>
          <a:bodyPr/>
          <a:lstStyle/>
          <a:p>
            <a:pPr eaLnBrk="1" hangingPunct="1"/>
            <a:endParaRPr lang="ja-JP" altLang="ja-JP"/>
          </a:p>
        </p:txBody>
      </p:sp>
    </p:spTree>
    <p:extLst>
      <p:ext uri="{BB962C8B-B14F-4D97-AF65-F5344CB8AC3E}">
        <p14:creationId xmlns:p14="http://schemas.microsoft.com/office/powerpoint/2010/main" val="295183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②までやったら解説して、全て△。その後全てのカードを分類する。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10</a:t>
            </a:fld>
            <a:endParaRPr lang="en-US" altLang="ja-JP"/>
          </a:p>
        </p:txBody>
      </p:sp>
    </p:spTree>
    <p:extLst>
      <p:ext uri="{BB962C8B-B14F-4D97-AF65-F5344CB8AC3E}">
        <p14:creationId xmlns:p14="http://schemas.microsoft.com/office/powerpoint/2010/main" val="81154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②までやったら解説して、全て△。その後全てのカードを分類する。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11</a:t>
            </a:fld>
            <a:endParaRPr lang="en-US" altLang="ja-JP"/>
          </a:p>
        </p:txBody>
      </p:sp>
    </p:spTree>
    <p:extLst>
      <p:ext uri="{BB962C8B-B14F-4D97-AF65-F5344CB8AC3E}">
        <p14:creationId xmlns:p14="http://schemas.microsoft.com/office/powerpoint/2010/main" val="360682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②までやったら解説して、全て△。その後全てのカードを分類する。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12</a:t>
            </a:fld>
            <a:endParaRPr lang="en-US" altLang="ja-JP"/>
          </a:p>
        </p:txBody>
      </p:sp>
    </p:spTree>
    <p:extLst>
      <p:ext uri="{BB962C8B-B14F-4D97-AF65-F5344CB8AC3E}">
        <p14:creationId xmlns:p14="http://schemas.microsoft.com/office/powerpoint/2010/main" val="105878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②までやったら解説して、全て△。その後全てのカードを分類する。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70FC3B5D-9672-4CEF-A465-F86F130CE586}" type="slidenum">
              <a:rPr lang="en-US" altLang="ja-JP" smtClean="0"/>
              <a:pPr>
                <a:defRPr/>
              </a:pPr>
              <a:t>13</a:t>
            </a:fld>
            <a:endParaRPr lang="en-US" altLang="ja-JP"/>
          </a:p>
        </p:txBody>
      </p:sp>
    </p:spTree>
    <p:extLst>
      <p:ext uri="{BB962C8B-B14F-4D97-AF65-F5344CB8AC3E}">
        <p14:creationId xmlns:p14="http://schemas.microsoft.com/office/powerpoint/2010/main" val="425641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sldNum" sz="quarter" idx="10"/>
          </p:nvPr>
        </p:nvSpPr>
        <p:spPr>
          <a:ln/>
        </p:spPr>
        <p:txBody>
          <a:bodyPr/>
          <a:lstStyle>
            <a:lvl1pPr>
              <a:defRPr/>
            </a:lvl1pPr>
          </a:lstStyle>
          <a:p>
            <a:pPr>
              <a:defRPr/>
            </a:pPr>
            <a:r>
              <a:rPr lang="en-US" altLang="ja-JP" dirty="0"/>
              <a:t>Page:</a:t>
            </a:r>
            <a:fld id="{E0760AC1-BEB7-42F9-AB62-EF434641FFEF}" type="slidenum">
              <a:rPr lang="en-US" altLang="ja-JP"/>
              <a:pPr>
                <a:defRPr/>
              </a:pPr>
              <a:t>‹#›</a:t>
            </a:fld>
            <a:endParaRPr lang="en-US" altLang="ja-JP" dirty="0"/>
          </a:p>
        </p:txBody>
      </p:sp>
    </p:spTree>
    <p:extLst>
      <p:ext uri="{BB962C8B-B14F-4D97-AF65-F5344CB8AC3E}">
        <p14:creationId xmlns:p14="http://schemas.microsoft.com/office/powerpoint/2010/main" val="120077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7" name="Rectangle 36"/>
          <p:cNvSpPr>
            <a:spLocks noGrp="1" noChangeArrowheads="1"/>
          </p:cNvSpPr>
          <p:nvPr>
            <p:ph type="title"/>
          </p:nvPr>
        </p:nvSpPr>
        <p:spPr bwMode="auto">
          <a:xfrm>
            <a:off x="565546" y="92745"/>
            <a:ext cx="7843838" cy="81597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41148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925248" y="6245225"/>
            <a:ext cx="2311400" cy="476250"/>
          </a:xfrm>
          <a:prstGeom prst="rect">
            <a:avLst/>
          </a:prstGeom>
          <a:ln/>
        </p:spPr>
        <p:txBody>
          <a:bodyPr/>
          <a:lstStyle>
            <a:lvl1pPr>
              <a:defRPr/>
            </a:lvl1pPr>
          </a:lstStyle>
          <a:p>
            <a:pPr>
              <a:defRPr/>
            </a:pPr>
            <a:fld id="{498587D9-EC1E-4B31-AC7D-FE5A3656440A}" type="datetime1">
              <a:rPr lang="ja-JP" altLang="en-US"/>
              <a:pPr>
                <a:defRPr/>
              </a:pPr>
              <a:t>2022/10/31</a:t>
            </a:fld>
            <a:endParaRPr lang="ja-JP" altLang="en-US"/>
          </a:p>
        </p:txBody>
      </p:sp>
      <p:sp>
        <p:nvSpPr>
          <p:cNvPr id="3" name="Rectangle 12"/>
          <p:cNvSpPr>
            <a:spLocks noGrp="1" noChangeArrowheads="1"/>
          </p:cNvSpPr>
          <p:nvPr>
            <p:ph type="ftr" sz="quarter" idx="11"/>
          </p:nvPr>
        </p:nvSpPr>
        <p:spPr>
          <a:xfrm>
            <a:off x="3852334" y="6245225"/>
            <a:ext cx="2817019" cy="476250"/>
          </a:xfrm>
          <a:prstGeom prst="rect">
            <a:avLst/>
          </a:prstGeom>
          <a:ln/>
        </p:spPr>
        <p:txBody>
          <a:bodyPr/>
          <a:lstStyle>
            <a:lvl1pPr>
              <a:defRPr/>
            </a:lvl1pPr>
          </a:lstStyle>
          <a:p>
            <a:pPr>
              <a:defRPr/>
            </a:pPr>
            <a:endParaRPr lang="ja-JP" altLang="en-US"/>
          </a:p>
        </p:txBody>
      </p:sp>
      <p:sp>
        <p:nvSpPr>
          <p:cNvPr id="4" name="Rectangle 13"/>
          <p:cNvSpPr>
            <a:spLocks noGrp="1" noChangeArrowheads="1"/>
          </p:cNvSpPr>
          <p:nvPr>
            <p:ph type="sldNum" sz="quarter" idx="12"/>
          </p:nvPr>
        </p:nvSpPr>
        <p:spPr>
          <a:ln/>
        </p:spPr>
        <p:txBody>
          <a:bodyPr/>
          <a:lstStyle>
            <a:lvl1pPr>
              <a:defRPr/>
            </a:lvl1pPr>
          </a:lstStyle>
          <a:p>
            <a:fld id="{5E8B6218-A4A9-4CF5-BBCF-ABF5D310AE5D}" type="slidenum">
              <a:rPr lang="ja-JP" altLang="en-US"/>
              <a:pPr/>
              <a:t>‹#›</a:t>
            </a:fld>
            <a:endParaRPr lang="ja-JP" altLang="en-US"/>
          </a:p>
        </p:txBody>
      </p:sp>
    </p:spTree>
    <p:extLst>
      <p:ext uri="{BB962C8B-B14F-4D97-AF65-F5344CB8AC3E}">
        <p14:creationId xmlns:p14="http://schemas.microsoft.com/office/powerpoint/2010/main" val="32296315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3"/>
          </p:nvPr>
        </p:nvSpPr>
        <p:spPr>
          <a:xfrm>
            <a:off x="271727" y="260351"/>
            <a:ext cx="9362546" cy="576263"/>
          </a:xfrm>
        </p:spPr>
        <p:txBody>
          <a:bodyPr/>
          <a:lstStyle>
            <a:lvl1pPr marL="0" indent="0">
              <a:buNone/>
              <a:defRPr>
                <a:solidFill>
                  <a:schemeClr val="accent5">
                    <a:lumMod val="10000"/>
                  </a:schemeClr>
                </a:solidFill>
              </a:defRPr>
            </a:lvl1pPr>
          </a:lstStyle>
          <a:p>
            <a:pPr lvl="0"/>
            <a:r>
              <a:rPr lang="ja-JP" altLang="en-US" dirty="0"/>
              <a:t>マスター テキストの書式設</a:t>
            </a:r>
          </a:p>
        </p:txBody>
      </p:sp>
      <p:sp>
        <p:nvSpPr>
          <p:cNvPr id="3" name="Rectangle 4">
            <a:extLst>
              <a:ext uri="{FF2B5EF4-FFF2-40B4-BE49-F238E27FC236}">
                <a16:creationId xmlns:a16="http://schemas.microsoft.com/office/drawing/2014/main" id="{BDAD181F-1D9A-4EE0-B86A-BF2CFAC22102}"/>
              </a:ext>
            </a:extLst>
          </p:cNvPr>
          <p:cNvSpPr>
            <a:spLocks noGrp="1" noChangeArrowheads="1"/>
          </p:cNvSpPr>
          <p:nvPr>
            <p:ph type="dt" sz="half" idx="14"/>
          </p:nvPr>
        </p:nvSpPr>
        <p:spPr>
          <a:ln/>
        </p:spPr>
        <p:txBody>
          <a:bodyPr/>
          <a:lstStyle>
            <a:lvl1pPr>
              <a:defRPr/>
            </a:lvl1pPr>
          </a:lstStyle>
          <a:p>
            <a:pPr>
              <a:defRPr/>
            </a:pPr>
            <a:endParaRPr lang="zh-CN" altLang="en-US"/>
          </a:p>
        </p:txBody>
      </p:sp>
      <p:sp>
        <p:nvSpPr>
          <p:cNvPr id="4" name="Rectangle 5">
            <a:extLst>
              <a:ext uri="{FF2B5EF4-FFF2-40B4-BE49-F238E27FC236}">
                <a16:creationId xmlns:a16="http://schemas.microsoft.com/office/drawing/2014/main" id="{4106F3FD-185D-4565-8A42-ABA79ADEB63B}"/>
              </a:ext>
            </a:extLst>
          </p:cNvPr>
          <p:cNvSpPr>
            <a:spLocks noGrp="1" noChangeArrowheads="1"/>
          </p:cNvSpPr>
          <p:nvPr>
            <p:ph type="ftr" sz="quarter" idx="15"/>
          </p:nvPr>
        </p:nvSpPr>
        <p:spPr>
          <a:ln/>
        </p:spPr>
        <p:txBody>
          <a:bodyPr/>
          <a:lstStyle>
            <a:lvl1pPr>
              <a:defRPr/>
            </a:lvl1pPr>
          </a:lstStyle>
          <a:p>
            <a:pPr>
              <a:defRPr/>
            </a:pPr>
            <a:endParaRPr lang="zh-CN" altLang="en-US"/>
          </a:p>
        </p:txBody>
      </p:sp>
      <p:sp>
        <p:nvSpPr>
          <p:cNvPr id="5" name="Rectangle 6">
            <a:extLst>
              <a:ext uri="{FF2B5EF4-FFF2-40B4-BE49-F238E27FC236}">
                <a16:creationId xmlns:a16="http://schemas.microsoft.com/office/drawing/2014/main" id="{B6F91CFE-191F-4E17-AE4C-1721A28AD157}"/>
              </a:ext>
            </a:extLst>
          </p:cNvPr>
          <p:cNvSpPr>
            <a:spLocks noGrp="1" noChangeArrowheads="1"/>
          </p:cNvSpPr>
          <p:nvPr>
            <p:ph type="sldNum" sz="quarter" idx="16"/>
          </p:nvPr>
        </p:nvSpPr>
        <p:spPr>
          <a:ln/>
        </p:spPr>
        <p:txBody>
          <a:bodyPr/>
          <a:lstStyle>
            <a:lvl1pPr>
              <a:defRPr/>
            </a:lvl1pPr>
          </a:lstStyle>
          <a:p>
            <a:pPr>
              <a:defRPr/>
            </a:pPr>
            <a:fld id="{36740940-C0FC-4D38-8A43-47CE7F86475F}" type="slidenum">
              <a:rPr lang="zh-CN" altLang="en-US"/>
              <a:pPr>
                <a:defRPr/>
              </a:pPr>
              <a:t>‹#›</a:t>
            </a:fld>
            <a:endParaRPr lang="zh-CN" altLang="en-US"/>
          </a:p>
        </p:txBody>
      </p:sp>
    </p:spTree>
    <p:extLst>
      <p:ext uri="{BB962C8B-B14F-4D97-AF65-F5344CB8AC3E}">
        <p14:creationId xmlns:p14="http://schemas.microsoft.com/office/powerpoint/2010/main" val="383476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3"/>
          </p:nvPr>
        </p:nvSpPr>
        <p:spPr>
          <a:xfrm>
            <a:off x="271727" y="260351"/>
            <a:ext cx="9362546" cy="576263"/>
          </a:xfrm>
        </p:spPr>
        <p:txBody>
          <a:bodyPr/>
          <a:lstStyle>
            <a:lvl1pPr marL="0" indent="0">
              <a:buNone/>
              <a:defRPr>
                <a:solidFill>
                  <a:schemeClr val="accent5">
                    <a:lumMod val="10000"/>
                  </a:schemeClr>
                </a:solidFill>
              </a:defRPr>
            </a:lvl1pPr>
          </a:lstStyle>
          <a:p>
            <a:pPr lvl="0"/>
            <a:r>
              <a:rPr lang="ja-JP" altLang="en-US" dirty="0"/>
              <a:t>マスター テキストの書式設</a:t>
            </a:r>
          </a:p>
        </p:txBody>
      </p:sp>
      <p:sp>
        <p:nvSpPr>
          <p:cNvPr id="3" name="Rectangle 4">
            <a:extLst>
              <a:ext uri="{FF2B5EF4-FFF2-40B4-BE49-F238E27FC236}">
                <a16:creationId xmlns:a16="http://schemas.microsoft.com/office/drawing/2014/main" id="{BDAD181F-1D9A-4EE0-B86A-BF2CFAC22102}"/>
              </a:ext>
            </a:extLst>
          </p:cNvPr>
          <p:cNvSpPr>
            <a:spLocks noGrp="1" noChangeArrowheads="1"/>
          </p:cNvSpPr>
          <p:nvPr>
            <p:ph type="dt" sz="half" idx="14"/>
          </p:nvPr>
        </p:nvSpPr>
        <p:spPr>
          <a:ln/>
        </p:spPr>
        <p:txBody>
          <a:bodyPr/>
          <a:lstStyle>
            <a:lvl1pPr>
              <a:defRPr/>
            </a:lvl1pPr>
          </a:lstStyle>
          <a:p>
            <a:pPr>
              <a:defRPr/>
            </a:pPr>
            <a:endParaRPr lang="zh-CN" altLang="en-US"/>
          </a:p>
        </p:txBody>
      </p:sp>
      <p:sp>
        <p:nvSpPr>
          <p:cNvPr id="4" name="Rectangle 5">
            <a:extLst>
              <a:ext uri="{FF2B5EF4-FFF2-40B4-BE49-F238E27FC236}">
                <a16:creationId xmlns:a16="http://schemas.microsoft.com/office/drawing/2014/main" id="{4106F3FD-185D-4565-8A42-ABA79ADEB63B}"/>
              </a:ext>
            </a:extLst>
          </p:cNvPr>
          <p:cNvSpPr>
            <a:spLocks noGrp="1" noChangeArrowheads="1"/>
          </p:cNvSpPr>
          <p:nvPr>
            <p:ph type="ftr" sz="quarter" idx="15"/>
          </p:nvPr>
        </p:nvSpPr>
        <p:spPr>
          <a:ln/>
        </p:spPr>
        <p:txBody>
          <a:bodyPr/>
          <a:lstStyle>
            <a:lvl1pPr>
              <a:defRPr/>
            </a:lvl1pPr>
          </a:lstStyle>
          <a:p>
            <a:pPr>
              <a:defRPr/>
            </a:pPr>
            <a:endParaRPr lang="zh-CN" altLang="en-US"/>
          </a:p>
        </p:txBody>
      </p:sp>
      <p:sp>
        <p:nvSpPr>
          <p:cNvPr id="5" name="Rectangle 6">
            <a:extLst>
              <a:ext uri="{FF2B5EF4-FFF2-40B4-BE49-F238E27FC236}">
                <a16:creationId xmlns:a16="http://schemas.microsoft.com/office/drawing/2014/main" id="{B6F91CFE-191F-4E17-AE4C-1721A28AD157}"/>
              </a:ext>
            </a:extLst>
          </p:cNvPr>
          <p:cNvSpPr>
            <a:spLocks noGrp="1" noChangeArrowheads="1"/>
          </p:cNvSpPr>
          <p:nvPr>
            <p:ph type="sldNum" sz="quarter" idx="16"/>
          </p:nvPr>
        </p:nvSpPr>
        <p:spPr>
          <a:ln/>
        </p:spPr>
        <p:txBody>
          <a:bodyPr/>
          <a:lstStyle>
            <a:lvl1pPr>
              <a:defRPr/>
            </a:lvl1pPr>
          </a:lstStyle>
          <a:p>
            <a:pPr>
              <a:defRPr/>
            </a:pPr>
            <a:fld id="{36740940-C0FC-4D38-8A43-47CE7F86475F}" type="slidenum">
              <a:rPr lang="zh-CN" altLang="en-US"/>
              <a:pPr>
                <a:defRPr/>
              </a:pPr>
              <a:t>‹#›</a:t>
            </a:fld>
            <a:endParaRPr lang="zh-CN" altLang="en-US"/>
          </a:p>
        </p:txBody>
      </p:sp>
    </p:spTree>
    <p:extLst>
      <p:ext uri="{BB962C8B-B14F-4D97-AF65-F5344CB8AC3E}">
        <p14:creationId xmlns:p14="http://schemas.microsoft.com/office/powerpoint/2010/main" val="217463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3"/>
          </p:nvPr>
        </p:nvSpPr>
        <p:spPr>
          <a:xfrm>
            <a:off x="271727" y="260351"/>
            <a:ext cx="9362546" cy="576263"/>
          </a:xfrm>
        </p:spPr>
        <p:txBody>
          <a:bodyPr/>
          <a:lstStyle>
            <a:lvl1pPr marL="0" indent="0">
              <a:buNone/>
              <a:defRPr>
                <a:solidFill>
                  <a:schemeClr val="accent5">
                    <a:lumMod val="10000"/>
                  </a:schemeClr>
                </a:solidFill>
              </a:defRPr>
            </a:lvl1pPr>
          </a:lstStyle>
          <a:p>
            <a:pPr lvl="0"/>
            <a:r>
              <a:rPr lang="ja-JP" altLang="en-US" dirty="0"/>
              <a:t>マスター テキストの書式設</a:t>
            </a:r>
          </a:p>
        </p:txBody>
      </p:sp>
      <p:sp>
        <p:nvSpPr>
          <p:cNvPr id="3" name="Rectangle 4">
            <a:extLst>
              <a:ext uri="{FF2B5EF4-FFF2-40B4-BE49-F238E27FC236}">
                <a16:creationId xmlns:a16="http://schemas.microsoft.com/office/drawing/2014/main" id="{BDAD181F-1D9A-4EE0-B86A-BF2CFAC22102}"/>
              </a:ext>
            </a:extLst>
          </p:cNvPr>
          <p:cNvSpPr>
            <a:spLocks noGrp="1" noChangeArrowheads="1"/>
          </p:cNvSpPr>
          <p:nvPr>
            <p:ph type="dt" sz="half" idx="14"/>
          </p:nvPr>
        </p:nvSpPr>
        <p:spPr>
          <a:ln/>
        </p:spPr>
        <p:txBody>
          <a:bodyPr/>
          <a:lstStyle>
            <a:lvl1pPr>
              <a:defRPr/>
            </a:lvl1pPr>
          </a:lstStyle>
          <a:p>
            <a:pPr>
              <a:defRPr/>
            </a:pPr>
            <a:endParaRPr lang="zh-CN" altLang="en-US"/>
          </a:p>
        </p:txBody>
      </p:sp>
      <p:sp>
        <p:nvSpPr>
          <p:cNvPr id="4" name="Rectangle 5">
            <a:extLst>
              <a:ext uri="{FF2B5EF4-FFF2-40B4-BE49-F238E27FC236}">
                <a16:creationId xmlns:a16="http://schemas.microsoft.com/office/drawing/2014/main" id="{4106F3FD-185D-4565-8A42-ABA79ADEB63B}"/>
              </a:ext>
            </a:extLst>
          </p:cNvPr>
          <p:cNvSpPr>
            <a:spLocks noGrp="1" noChangeArrowheads="1"/>
          </p:cNvSpPr>
          <p:nvPr>
            <p:ph type="ftr" sz="quarter" idx="15"/>
          </p:nvPr>
        </p:nvSpPr>
        <p:spPr>
          <a:ln/>
        </p:spPr>
        <p:txBody>
          <a:bodyPr/>
          <a:lstStyle>
            <a:lvl1pPr>
              <a:defRPr/>
            </a:lvl1pPr>
          </a:lstStyle>
          <a:p>
            <a:pPr>
              <a:defRPr/>
            </a:pPr>
            <a:endParaRPr lang="zh-CN" altLang="en-US"/>
          </a:p>
        </p:txBody>
      </p:sp>
      <p:sp>
        <p:nvSpPr>
          <p:cNvPr id="5" name="Rectangle 6">
            <a:extLst>
              <a:ext uri="{FF2B5EF4-FFF2-40B4-BE49-F238E27FC236}">
                <a16:creationId xmlns:a16="http://schemas.microsoft.com/office/drawing/2014/main" id="{B6F91CFE-191F-4E17-AE4C-1721A28AD157}"/>
              </a:ext>
            </a:extLst>
          </p:cNvPr>
          <p:cNvSpPr>
            <a:spLocks noGrp="1" noChangeArrowheads="1"/>
          </p:cNvSpPr>
          <p:nvPr>
            <p:ph type="sldNum" sz="quarter" idx="16"/>
          </p:nvPr>
        </p:nvSpPr>
        <p:spPr>
          <a:ln/>
        </p:spPr>
        <p:txBody>
          <a:bodyPr/>
          <a:lstStyle>
            <a:lvl1pPr>
              <a:defRPr/>
            </a:lvl1pPr>
          </a:lstStyle>
          <a:p>
            <a:pPr>
              <a:defRPr/>
            </a:pPr>
            <a:fld id="{36740940-C0FC-4D38-8A43-47CE7F86475F}" type="slidenum">
              <a:rPr lang="zh-CN" altLang="en-US"/>
              <a:pPr>
                <a:defRPr/>
              </a:pPr>
              <a:t>‹#›</a:t>
            </a:fld>
            <a:endParaRPr lang="zh-CN" altLang="en-US"/>
          </a:p>
        </p:txBody>
      </p:sp>
    </p:spTree>
    <p:extLst>
      <p:ext uri="{BB962C8B-B14F-4D97-AF65-F5344CB8AC3E}">
        <p14:creationId xmlns:p14="http://schemas.microsoft.com/office/powerpoint/2010/main" val="22977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3"/>
          </p:nvPr>
        </p:nvSpPr>
        <p:spPr>
          <a:xfrm>
            <a:off x="271727" y="260351"/>
            <a:ext cx="9362546" cy="576263"/>
          </a:xfrm>
        </p:spPr>
        <p:txBody>
          <a:bodyPr/>
          <a:lstStyle>
            <a:lvl1pPr marL="0" indent="0">
              <a:buNone/>
              <a:defRPr>
                <a:solidFill>
                  <a:schemeClr val="accent5">
                    <a:lumMod val="10000"/>
                  </a:schemeClr>
                </a:solidFill>
              </a:defRPr>
            </a:lvl1pPr>
          </a:lstStyle>
          <a:p>
            <a:pPr lvl="0"/>
            <a:r>
              <a:rPr lang="ja-JP" altLang="en-US" dirty="0"/>
              <a:t>マスター テキストの書式設</a:t>
            </a:r>
          </a:p>
        </p:txBody>
      </p:sp>
      <p:sp>
        <p:nvSpPr>
          <p:cNvPr id="3" name="Rectangle 4">
            <a:extLst>
              <a:ext uri="{FF2B5EF4-FFF2-40B4-BE49-F238E27FC236}">
                <a16:creationId xmlns:a16="http://schemas.microsoft.com/office/drawing/2014/main" id="{BDAD181F-1D9A-4EE0-B86A-BF2CFAC22102}"/>
              </a:ext>
            </a:extLst>
          </p:cNvPr>
          <p:cNvSpPr>
            <a:spLocks noGrp="1" noChangeArrowheads="1"/>
          </p:cNvSpPr>
          <p:nvPr>
            <p:ph type="dt" sz="half" idx="14"/>
          </p:nvPr>
        </p:nvSpPr>
        <p:spPr>
          <a:ln/>
        </p:spPr>
        <p:txBody>
          <a:bodyPr/>
          <a:lstStyle>
            <a:lvl1pPr>
              <a:defRPr/>
            </a:lvl1pPr>
          </a:lstStyle>
          <a:p>
            <a:pPr>
              <a:defRPr/>
            </a:pPr>
            <a:endParaRPr lang="zh-CN" altLang="en-US"/>
          </a:p>
        </p:txBody>
      </p:sp>
      <p:sp>
        <p:nvSpPr>
          <p:cNvPr id="4" name="Rectangle 5">
            <a:extLst>
              <a:ext uri="{FF2B5EF4-FFF2-40B4-BE49-F238E27FC236}">
                <a16:creationId xmlns:a16="http://schemas.microsoft.com/office/drawing/2014/main" id="{4106F3FD-185D-4565-8A42-ABA79ADEB63B}"/>
              </a:ext>
            </a:extLst>
          </p:cNvPr>
          <p:cNvSpPr>
            <a:spLocks noGrp="1" noChangeArrowheads="1"/>
          </p:cNvSpPr>
          <p:nvPr>
            <p:ph type="ftr" sz="quarter" idx="15"/>
          </p:nvPr>
        </p:nvSpPr>
        <p:spPr>
          <a:ln/>
        </p:spPr>
        <p:txBody>
          <a:bodyPr/>
          <a:lstStyle>
            <a:lvl1pPr>
              <a:defRPr/>
            </a:lvl1pPr>
          </a:lstStyle>
          <a:p>
            <a:pPr>
              <a:defRPr/>
            </a:pPr>
            <a:endParaRPr lang="zh-CN" altLang="en-US"/>
          </a:p>
        </p:txBody>
      </p:sp>
      <p:sp>
        <p:nvSpPr>
          <p:cNvPr id="5" name="Rectangle 6">
            <a:extLst>
              <a:ext uri="{FF2B5EF4-FFF2-40B4-BE49-F238E27FC236}">
                <a16:creationId xmlns:a16="http://schemas.microsoft.com/office/drawing/2014/main" id="{B6F91CFE-191F-4E17-AE4C-1721A28AD157}"/>
              </a:ext>
            </a:extLst>
          </p:cNvPr>
          <p:cNvSpPr>
            <a:spLocks noGrp="1" noChangeArrowheads="1"/>
          </p:cNvSpPr>
          <p:nvPr>
            <p:ph type="sldNum" sz="quarter" idx="16"/>
          </p:nvPr>
        </p:nvSpPr>
        <p:spPr>
          <a:ln/>
        </p:spPr>
        <p:txBody>
          <a:bodyPr/>
          <a:lstStyle>
            <a:lvl1pPr>
              <a:defRPr/>
            </a:lvl1pPr>
          </a:lstStyle>
          <a:p>
            <a:pPr>
              <a:defRPr/>
            </a:pPr>
            <a:fld id="{36740940-C0FC-4D38-8A43-47CE7F86475F}" type="slidenum">
              <a:rPr lang="zh-CN" altLang="en-US"/>
              <a:pPr>
                <a:defRPr/>
              </a:pPr>
              <a:t>‹#›</a:t>
            </a:fld>
            <a:endParaRPr lang="zh-CN" altLang="en-US"/>
          </a:p>
        </p:txBody>
      </p:sp>
    </p:spTree>
    <p:extLst>
      <p:ext uri="{BB962C8B-B14F-4D97-AF65-F5344CB8AC3E}">
        <p14:creationId xmlns:p14="http://schemas.microsoft.com/office/powerpoint/2010/main" val="279379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722A1-09C5-42C8-813A-119073570948}"/>
              </a:ext>
            </a:extLst>
          </p:cNvPr>
          <p:cNvSpPr>
            <a:spLocks noGrp="1"/>
          </p:cNvSpPr>
          <p:nvPr>
            <p:ph type="ctrTitle"/>
          </p:nvPr>
        </p:nvSpPr>
        <p:spPr>
          <a:xfrm>
            <a:off x="1238250" y="1122363"/>
            <a:ext cx="7429500" cy="2387600"/>
          </a:xfrm>
          <a:prstGeom prst="rect">
            <a:avLst/>
          </a:prstGeom>
        </p:spPr>
        <p:txBody>
          <a:bodyPr anchor="b"/>
          <a:lstStyle>
            <a:lvl1pPr algn="ctr">
              <a:defRPr sz="45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58349B21-25AF-4B63-A584-868FE60553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A74E24F0-4D56-4FA4-B9B3-ECF31D3D949E}"/>
              </a:ext>
            </a:extLst>
          </p:cNvPr>
          <p:cNvSpPr>
            <a:spLocks noGrp="1"/>
          </p:cNvSpPr>
          <p:nvPr>
            <p:ph type="sldNum" sz="quarter" idx="12"/>
          </p:nvPr>
        </p:nvSpPr>
        <p:spPr/>
        <p:txBody>
          <a:bodyPr/>
          <a:lstStyle>
            <a:lvl1pPr>
              <a:defRPr sz="1200">
                <a:solidFill>
                  <a:schemeClr val="tx1"/>
                </a:solidFill>
                <a:latin typeface="Verdana" panose="020B0604030504040204" pitchFamily="34" charset="0"/>
                <a:ea typeface="ＭＳ Ｐゴシック" panose="020B0600070205080204" pitchFamily="50" charset="-128"/>
              </a:defRPr>
            </a:lvl1pPr>
          </a:lstStyle>
          <a:p>
            <a:fld id="{7A6E1848-C0F7-4FAE-BD77-140247E3196E}" type="slidenum">
              <a:rPr lang="ja-JP" altLang="en-US" smtClean="0"/>
              <a:pPr/>
              <a:t>‹#›</a:t>
            </a:fld>
            <a:endParaRPr lang="ja-JP" altLang="en-US" dirty="0"/>
          </a:p>
        </p:txBody>
      </p:sp>
    </p:spTree>
    <p:extLst>
      <p:ext uri="{BB962C8B-B14F-4D97-AF65-F5344CB8AC3E}">
        <p14:creationId xmlns:p14="http://schemas.microsoft.com/office/powerpoint/2010/main" val="87136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31825" y="188913"/>
            <a:ext cx="7843838" cy="81597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579438" y="2214563"/>
            <a:ext cx="9126537" cy="3881437"/>
          </a:xfrm>
        </p:spPr>
        <p:txBody>
          <a:bodyPr/>
          <a:lstStyle/>
          <a:p>
            <a:pPr lvl="0"/>
            <a:endParaRPr lang="ja-JP" altLang="en-US" noProof="0"/>
          </a:p>
        </p:txBody>
      </p:sp>
      <p:sp>
        <p:nvSpPr>
          <p:cNvPr id="4" name="Rectangle 33"/>
          <p:cNvSpPr>
            <a:spLocks noGrp="1" noChangeArrowheads="1"/>
          </p:cNvSpPr>
          <p:nvPr>
            <p:ph type="dt" sz="half" idx="10"/>
          </p:nvPr>
        </p:nvSpPr>
        <p:spPr>
          <a:xfrm>
            <a:off x="579438" y="6373813"/>
            <a:ext cx="1905000" cy="457200"/>
          </a:xfrm>
          <a:prstGeom prst="rect">
            <a:avLst/>
          </a:prstGeom>
        </p:spPr>
        <p:txBody>
          <a:bodyPr/>
          <a:lstStyle>
            <a:lvl1pPr>
              <a:defRPr/>
            </a:lvl1pPr>
          </a:lstStyle>
          <a:p>
            <a:pPr>
              <a:defRPr/>
            </a:pPr>
            <a:endParaRPr lang="en-US" altLang="ja-JP"/>
          </a:p>
        </p:txBody>
      </p:sp>
      <p:sp>
        <p:nvSpPr>
          <p:cNvPr id="5" name="Rectangle 35"/>
          <p:cNvSpPr>
            <a:spLocks noGrp="1" noChangeArrowheads="1"/>
          </p:cNvSpPr>
          <p:nvPr>
            <p:ph type="sldNum" sz="quarter" idx="11"/>
          </p:nvPr>
        </p:nvSpPr>
        <p:spPr/>
        <p:txBody>
          <a:bodyPr/>
          <a:lstStyle>
            <a:lvl1pPr>
              <a:defRPr sz="1200">
                <a:solidFill>
                  <a:srgbClr val="000000"/>
                </a:solidFill>
              </a:defRPr>
            </a:lvl1pPr>
          </a:lstStyle>
          <a:p>
            <a:pPr>
              <a:defRPr/>
            </a:pPr>
            <a:fld id="{294799E7-48E2-4537-ACF7-9AC68FA67E1B}" type="slidenum">
              <a:rPr lang="en-US" altLang="ja-JP" smtClean="0"/>
              <a:pPr>
                <a:defRPr/>
              </a:pPr>
              <a:t>‹#›</a:t>
            </a:fld>
            <a:endParaRPr lang="en-US" altLang="ja-JP"/>
          </a:p>
        </p:txBody>
      </p:sp>
    </p:spTree>
    <p:extLst>
      <p:ext uri="{BB962C8B-B14F-4D97-AF65-F5344CB8AC3E}">
        <p14:creationId xmlns:p14="http://schemas.microsoft.com/office/powerpoint/2010/main" val="295989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52BB3C-E589-488C-BD5E-775D4F0D0892}" type="datetime1">
              <a:rPr kumimoji="1" lang="ja-JP" altLang="en-US" smtClean="0"/>
              <a:t>2022/10/31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12" name="テキスト プレースホルダー 11">
            <a:extLst>
              <a:ext uri="{FF2B5EF4-FFF2-40B4-BE49-F238E27FC236}">
                <a16:creationId xmlns:a16="http://schemas.microsoft.com/office/drawing/2014/main" id="{CC78724E-F4C5-4458-93B0-5881CA5A4FDD}"/>
              </a:ext>
            </a:extLst>
          </p:cNvPr>
          <p:cNvSpPr>
            <a:spLocks noGrp="1"/>
          </p:cNvSpPr>
          <p:nvPr>
            <p:ph type="body" sz="quarter" idx="13" hasCustomPrompt="1"/>
          </p:nvPr>
        </p:nvSpPr>
        <p:spPr>
          <a:xfrm>
            <a:off x="704528" y="72016"/>
            <a:ext cx="7993063" cy="693159"/>
          </a:xfrm>
        </p:spPr>
        <p:txBody>
          <a:bodyPr anchor="ctr">
            <a:noAutofit/>
          </a:bodyPr>
          <a:lstStyle>
            <a:lvl1pPr marL="0" indent="0">
              <a:buNone/>
              <a:defRPr sz="2800"/>
            </a:lvl1pPr>
            <a:lvl2pPr>
              <a:defRPr sz="2400"/>
            </a:lvl2pPr>
            <a:lvl3pPr>
              <a:defRPr sz="2000"/>
            </a:lvl3pPr>
            <a:lvl4pPr>
              <a:defRPr sz="1800"/>
            </a:lvl4pPr>
            <a:lvl5pPr>
              <a:defRPr sz="1800"/>
            </a:lvl5pPr>
          </a:lstStyle>
          <a:p>
            <a:pPr lvl="0"/>
            <a:r>
              <a:rPr kumimoji="1" lang="ja-JP" altLang="en-US" dirty="0"/>
              <a:t>タイトル</a:t>
            </a:r>
          </a:p>
        </p:txBody>
      </p:sp>
      <p:sp>
        <p:nvSpPr>
          <p:cNvPr id="6" name="スライド番号プレースホルダー 3">
            <a:extLst>
              <a:ext uri="{FF2B5EF4-FFF2-40B4-BE49-F238E27FC236}">
                <a16:creationId xmlns:a16="http://schemas.microsoft.com/office/drawing/2014/main" id="{C400E401-6D24-4196-8DD4-1232C227E290}"/>
              </a:ext>
            </a:extLst>
          </p:cNvPr>
          <p:cNvSpPr>
            <a:spLocks noGrp="1"/>
          </p:cNvSpPr>
          <p:nvPr>
            <p:ph type="sldNum" sz="quarter" idx="12"/>
          </p:nvPr>
        </p:nvSpPr>
        <p:spPr>
          <a:xfrm>
            <a:off x="7538144" y="6552736"/>
            <a:ext cx="2311400" cy="260640"/>
          </a:xfrm>
        </p:spPr>
        <p:txBody>
          <a:bodyPr/>
          <a:lstStyle/>
          <a:p>
            <a:fld id="{0A019C72-65A2-42B7-BE63-268E2F77D979}" type="slidenum">
              <a:rPr lang="ja-JP" altLang="en-US" sz="1400" smtClean="0">
                <a:solidFill>
                  <a:schemeClr val="tx1"/>
                </a:solidFill>
              </a:rPr>
              <a:pPr/>
              <a:t>‹#›</a:t>
            </a:fld>
            <a:endParaRPr lang="ja-JP" altLang="en-US" sz="1400" dirty="0">
              <a:solidFill>
                <a:schemeClr val="tx1"/>
              </a:solidFill>
            </a:endParaRPr>
          </a:p>
        </p:txBody>
      </p:sp>
    </p:spTree>
    <p:extLst>
      <p:ext uri="{BB962C8B-B14F-4D97-AF65-F5344CB8AC3E}">
        <p14:creationId xmlns:p14="http://schemas.microsoft.com/office/powerpoint/2010/main" val="56826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sldNum" sz="quarter" idx="4"/>
          </p:nvPr>
        </p:nvSpPr>
        <p:spPr bwMode="auto">
          <a:xfrm>
            <a:off x="9345488" y="6525344"/>
            <a:ext cx="495300" cy="26987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336699"/>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solidFill>
                  <a:schemeClr val="tx1">
                    <a:lumMod val="75000"/>
                    <a:lumOff val="25000"/>
                  </a:schemeClr>
                </a:solidFill>
                <a:latin typeface="Verdana" panose="020B0604030504040204" pitchFamily="34" charset="0"/>
              </a:defRPr>
            </a:lvl1pPr>
          </a:lstStyle>
          <a:p>
            <a:pPr>
              <a:defRPr/>
            </a:pPr>
            <a:fld id="{E669FFA6-70CE-41E9-A6F9-8AAB1049C95D}" type="slidenum">
              <a:rPr lang="en-US" altLang="ja-JP" smtClean="0">
                <a:ea typeface="Verdana" panose="020B0604030504040204" pitchFamily="34" charset="0"/>
              </a:rPr>
              <a:pPr>
                <a:defRPr/>
              </a:pPr>
              <a:t>‹#›</a:t>
            </a:fld>
            <a:endParaRPr lang="en-US" altLang="ja-JP" dirty="0">
              <a:ea typeface="Verdana" panose="020B0604030504040204" pitchFamily="34" charset="0"/>
            </a:endParaRPr>
          </a:p>
        </p:txBody>
      </p:sp>
      <p:sp>
        <p:nvSpPr>
          <p:cNvPr id="1027" name="Rectangle 11"/>
          <p:cNvSpPr>
            <a:spLocks noGrp="1" noChangeArrowheads="1"/>
          </p:cNvSpPr>
          <p:nvPr>
            <p:ph type="title"/>
          </p:nvPr>
        </p:nvSpPr>
        <p:spPr bwMode="auto">
          <a:xfrm>
            <a:off x="1073150" y="332656"/>
            <a:ext cx="8750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ja-JP" altLang="en-US"/>
              <a:t>タイトル</a:t>
            </a:r>
          </a:p>
        </p:txBody>
      </p:sp>
      <p:sp>
        <p:nvSpPr>
          <p:cNvPr id="1028" name="Rectangle 12"/>
          <p:cNvSpPr>
            <a:spLocks noGrp="1" noChangeArrowheads="1"/>
          </p:cNvSpPr>
          <p:nvPr>
            <p:ph type="body" idx="1"/>
          </p:nvPr>
        </p:nvSpPr>
        <p:spPr bwMode="auto">
          <a:xfrm>
            <a:off x="577850" y="1066800"/>
            <a:ext cx="866775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r>
              <a:rPr lang="ja-JP" altLang="en-US"/>
              <a:t>人事</a:t>
            </a:r>
          </a:p>
          <a:p>
            <a:pPr lvl="1"/>
            <a:r>
              <a:rPr lang="en-US" altLang="ja-JP"/>
              <a:t>Second level</a:t>
            </a:r>
          </a:p>
          <a:p>
            <a:pPr lvl="2"/>
            <a:r>
              <a:rPr lang="en-US" altLang="ja-JP"/>
              <a:t>Third level</a:t>
            </a:r>
          </a:p>
          <a:p>
            <a:pPr lvl="3"/>
            <a:endParaRPr lang="en-US" altLang="ja-JP"/>
          </a:p>
          <a:p>
            <a:pPr lvl="4"/>
            <a:endParaRPr lang="en-US" altLang="ja-JP"/>
          </a:p>
        </p:txBody>
      </p:sp>
      <p:sp>
        <p:nvSpPr>
          <p:cNvPr id="1031" name="Rectangle 16"/>
          <p:cNvSpPr>
            <a:spLocks noChangeArrowheads="1"/>
          </p:cNvSpPr>
          <p:nvPr userDrawn="1"/>
        </p:nvSpPr>
        <p:spPr bwMode="auto">
          <a:xfrm>
            <a:off x="3215310" y="6567155"/>
            <a:ext cx="3449983" cy="246221"/>
          </a:xfrm>
          <a:prstGeom prst="rect">
            <a:avLst/>
          </a:prstGeom>
          <a:noFill/>
          <a:ln>
            <a:noFill/>
          </a:ln>
          <a:effectLst/>
          <a:extLst>
            <a:ext uri="{909E8E84-426E-40DD-AFC4-6F175D3DCCD1}">
              <a14:hiddenFill xmlns:a14="http://schemas.microsoft.com/office/drawing/2010/main">
                <a:gradFill rotWithShape="0">
                  <a:gsLst>
                    <a:gs pos="0">
                      <a:srgbClr val="800080"/>
                    </a:gs>
                    <a:gs pos="100000">
                      <a:srgbClr val="3B003B"/>
                    </a:gs>
                  </a:gsLst>
                  <a:lin ang="0" scaled="1"/>
                </a:gradFill>
              </a14:hiddenFill>
            </a:ext>
            <a:ext uri="{91240B29-F687-4F45-9708-019B960494DF}">
              <a14:hiddenLine xmlns:a14="http://schemas.microsoft.com/office/drawing/2010/main" w="12700">
                <a:solidFill>
                  <a:srgbClr val="006B6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lvl1pPr eaLnBrk="0" hangingPunct="0">
              <a:defRPr kumimoji="1" sz="1400">
                <a:solidFill>
                  <a:schemeClr val="tx1"/>
                </a:solidFill>
                <a:latin typeface="Times New Roman" pitchFamily="18" charset="0"/>
                <a:ea typeface="ＭＳ Ｐゴシック" pitchFamily="50" charset="-128"/>
              </a:defRPr>
            </a:lvl1pPr>
            <a:lvl2pPr marL="742950" indent="-285750" eaLnBrk="0" hangingPunct="0">
              <a:defRPr kumimoji="1" sz="1400">
                <a:solidFill>
                  <a:schemeClr val="tx1"/>
                </a:solidFill>
                <a:latin typeface="Times New Roman" pitchFamily="18" charset="0"/>
                <a:ea typeface="ＭＳ Ｐゴシック" pitchFamily="50" charset="-128"/>
              </a:defRPr>
            </a:lvl2pPr>
            <a:lvl3pPr marL="1143000" indent="-228600" eaLnBrk="0" hangingPunct="0">
              <a:defRPr kumimoji="1" sz="1400">
                <a:solidFill>
                  <a:schemeClr val="tx1"/>
                </a:solidFill>
                <a:latin typeface="Times New Roman" pitchFamily="18" charset="0"/>
                <a:ea typeface="ＭＳ Ｐゴシック" pitchFamily="50" charset="-128"/>
              </a:defRPr>
            </a:lvl3pPr>
            <a:lvl4pPr marL="1600200" indent="-228600" eaLnBrk="0" hangingPunct="0">
              <a:defRPr kumimoji="1" sz="1400">
                <a:solidFill>
                  <a:schemeClr val="tx1"/>
                </a:solidFill>
                <a:latin typeface="Times New Roman" pitchFamily="18" charset="0"/>
                <a:ea typeface="ＭＳ Ｐゴシック" pitchFamily="50" charset="-128"/>
              </a:defRPr>
            </a:lvl4pPr>
            <a:lvl5pPr marL="2057400" indent="-228600" eaLnBrk="0" hangingPunct="0">
              <a:defRPr kumimoji="1" sz="1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9pPr>
          </a:lstStyle>
          <a:p>
            <a:pPr algn="ctr">
              <a:defRPr/>
            </a:pPr>
            <a:r>
              <a:rPr kumimoji="0" lang="en-US" altLang="ja-JP" sz="1000" dirty="0">
                <a:solidFill>
                  <a:schemeClr val="tx1">
                    <a:lumMod val="75000"/>
                    <a:lumOff val="25000"/>
                  </a:schemeClr>
                </a:solidFill>
                <a:latin typeface="MyriaMM" charset="0"/>
              </a:rPr>
              <a:t>Copyright © by Delight Consulting </a:t>
            </a:r>
            <a:r>
              <a:rPr kumimoji="0" lang="en-US" altLang="ja-JP" sz="1000" dirty="0" err="1">
                <a:solidFill>
                  <a:schemeClr val="tx1">
                    <a:lumMod val="75000"/>
                    <a:lumOff val="25000"/>
                  </a:schemeClr>
                </a:solidFill>
                <a:latin typeface="MyriaMM" charset="0"/>
              </a:rPr>
              <a:t>Co.,Ltd</a:t>
            </a:r>
            <a:r>
              <a:rPr kumimoji="0" lang="en-US" altLang="ja-JP" sz="1000" dirty="0">
                <a:solidFill>
                  <a:schemeClr val="tx1">
                    <a:lumMod val="75000"/>
                    <a:lumOff val="25000"/>
                  </a:schemeClr>
                </a:solidFill>
                <a:latin typeface="MyriaMM" charset="0"/>
              </a:rPr>
              <a:t>.</a:t>
            </a:r>
            <a:r>
              <a:rPr kumimoji="0" lang="ja-JP" altLang="en-US" sz="1000" dirty="0">
                <a:solidFill>
                  <a:schemeClr val="tx1">
                    <a:lumMod val="75000"/>
                    <a:lumOff val="25000"/>
                  </a:schemeClr>
                </a:solidFill>
                <a:latin typeface="MyriaMM" charset="0"/>
              </a:rPr>
              <a:t> </a:t>
            </a:r>
            <a:r>
              <a:rPr kumimoji="0" lang="en-US" altLang="ja-JP" sz="1000" dirty="0">
                <a:solidFill>
                  <a:schemeClr val="tx1">
                    <a:lumMod val="75000"/>
                    <a:lumOff val="25000"/>
                  </a:schemeClr>
                </a:solidFill>
                <a:latin typeface="MyriaMM" charset="0"/>
              </a:rPr>
              <a:t>&amp; C3 Fusion.  2021. </a:t>
            </a:r>
          </a:p>
        </p:txBody>
      </p:sp>
      <p:cxnSp>
        <p:nvCxnSpPr>
          <p:cNvPr id="9" name="直線コネクタ 8">
            <a:extLst>
              <a:ext uri="{FF2B5EF4-FFF2-40B4-BE49-F238E27FC236}">
                <a16:creationId xmlns:a16="http://schemas.microsoft.com/office/drawing/2014/main" id="{41BDE535-C0C5-4818-80AE-AEAB475E6398}"/>
              </a:ext>
            </a:extLst>
          </p:cNvPr>
          <p:cNvCxnSpPr>
            <a:cxnSpLocks/>
          </p:cNvCxnSpPr>
          <p:nvPr userDrawn="1"/>
        </p:nvCxnSpPr>
        <p:spPr bwMode="auto">
          <a:xfrm>
            <a:off x="704528" y="836712"/>
            <a:ext cx="9201472"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345" r:id="rId1"/>
    <p:sldLayoutId id="2147484358" r:id="rId2"/>
    <p:sldLayoutId id="2147484360" r:id="rId3"/>
    <p:sldLayoutId id="2147484361" r:id="rId4"/>
    <p:sldLayoutId id="2147484362" r:id="rId5"/>
    <p:sldLayoutId id="2147484363" r:id="rId6"/>
    <p:sldLayoutId id="2147484365" r:id="rId7"/>
    <p:sldLayoutId id="2147484366" r:id="rId8"/>
    <p:sldLayoutId id="2147484367" r:id="rId9"/>
    <p:sldLayoutId id="2147484368" r:id="rId10"/>
  </p:sldLayoutIdLst>
  <p:hf hdr="0" dt="0"/>
  <p:txStyles>
    <p:title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p:titleStyle>
    <p:bodyStyle>
      <a:lvl1pPr marL="342900" indent="-342900" algn="l" defTabSz="762000" rtl="0" eaLnBrk="0" fontAlgn="base" hangingPunct="0">
        <a:spcBef>
          <a:spcPct val="20000"/>
        </a:spcBef>
        <a:spcAft>
          <a:spcPct val="0"/>
        </a:spcAft>
        <a:defRPr kumimoji="1" sz="1400">
          <a:solidFill>
            <a:srgbClr val="010000"/>
          </a:solidFill>
          <a:latin typeface="+mn-lt"/>
          <a:ea typeface="+mn-ea"/>
          <a:cs typeface="+mn-cs"/>
        </a:defRPr>
      </a:lvl1pPr>
      <a:lvl2pPr marL="742950" indent="-285750" algn="l" defTabSz="762000" rtl="0" eaLnBrk="0" fontAlgn="base" hangingPunct="0">
        <a:spcBef>
          <a:spcPct val="20000"/>
        </a:spcBef>
        <a:spcAft>
          <a:spcPct val="0"/>
        </a:spcAft>
        <a:buChar char="–"/>
        <a:defRPr kumimoji="1" sz="1600">
          <a:solidFill>
            <a:srgbClr val="010000"/>
          </a:solidFill>
          <a:latin typeface="+mn-lt"/>
          <a:ea typeface="+mn-ea"/>
        </a:defRPr>
      </a:lvl2pPr>
      <a:lvl3pPr marL="1143000" indent="-228600" algn="l" defTabSz="762000" rtl="0" eaLnBrk="0" fontAlgn="base" hangingPunct="0">
        <a:spcBef>
          <a:spcPct val="20000"/>
        </a:spcBef>
        <a:spcAft>
          <a:spcPct val="0"/>
        </a:spcAft>
        <a:buChar char="•"/>
        <a:defRPr kumimoji="1" sz="1600">
          <a:solidFill>
            <a:srgbClr val="010000"/>
          </a:solidFill>
          <a:latin typeface="+mn-lt"/>
          <a:ea typeface="+mn-ea"/>
        </a:defRPr>
      </a:lvl3pPr>
      <a:lvl4pPr marL="1600200" indent="-228600" algn="l" defTabSz="762000" rtl="0" eaLnBrk="0" fontAlgn="base" hangingPunct="0">
        <a:spcBef>
          <a:spcPct val="20000"/>
        </a:spcBef>
        <a:spcAft>
          <a:spcPct val="0"/>
        </a:spcAft>
        <a:buChar char="–"/>
        <a:defRPr kumimoji="1" sz="1600">
          <a:solidFill>
            <a:srgbClr val="010000"/>
          </a:solidFill>
          <a:latin typeface="+mn-lt"/>
          <a:ea typeface="+mn-ea"/>
        </a:defRPr>
      </a:lvl4pPr>
      <a:lvl5pPr marL="2057400" indent="-228600" algn="l" defTabSz="762000" rtl="0" eaLnBrk="0" fontAlgn="base" hangingPunct="0">
        <a:spcBef>
          <a:spcPct val="20000"/>
        </a:spcBef>
        <a:spcAft>
          <a:spcPct val="0"/>
        </a:spcAft>
        <a:buChar char="•"/>
        <a:defRPr kumimoji="1" sz="1600">
          <a:solidFill>
            <a:srgbClr val="010000"/>
          </a:solidFill>
          <a:latin typeface="+mn-lt"/>
          <a:ea typeface="+mn-ea"/>
        </a:defRPr>
      </a:lvl5pPr>
      <a:lvl6pPr marL="2514600" indent="-228600" algn="l" defTabSz="762000" rtl="0" fontAlgn="base">
        <a:spcBef>
          <a:spcPct val="20000"/>
        </a:spcBef>
        <a:spcAft>
          <a:spcPct val="0"/>
        </a:spcAft>
        <a:buChar char="•"/>
        <a:defRPr kumimoji="1" sz="1600">
          <a:solidFill>
            <a:srgbClr val="010000"/>
          </a:solidFill>
          <a:latin typeface="+mn-lt"/>
          <a:ea typeface="+mn-ea"/>
        </a:defRPr>
      </a:lvl6pPr>
      <a:lvl7pPr marL="2971800" indent="-228600" algn="l" defTabSz="762000" rtl="0" fontAlgn="base">
        <a:spcBef>
          <a:spcPct val="20000"/>
        </a:spcBef>
        <a:spcAft>
          <a:spcPct val="0"/>
        </a:spcAft>
        <a:buChar char="•"/>
        <a:defRPr kumimoji="1" sz="1600">
          <a:solidFill>
            <a:srgbClr val="010000"/>
          </a:solidFill>
          <a:latin typeface="+mn-lt"/>
          <a:ea typeface="+mn-ea"/>
        </a:defRPr>
      </a:lvl7pPr>
      <a:lvl8pPr marL="3429000" indent="-228600" algn="l" defTabSz="762000" rtl="0" fontAlgn="base">
        <a:spcBef>
          <a:spcPct val="20000"/>
        </a:spcBef>
        <a:spcAft>
          <a:spcPct val="0"/>
        </a:spcAft>
        <a:buChar char="•"/>
        <a:defRPr kumimoji="1" sz="1600">
          <a:solidFill>
            <a:srgbClr val="010000"/>
          </a:solidFill>
          <a:latin typeface="+mn-lt"/>
          <a:ea typeface="+mn-ea"/>
        </a:defRPr>
      </a:lvl8pPr>
      <a:lvl9pPr marL="3886200" indent="-228600" algn="l" defTabSz="762000" rtl="0" fontAlgn="base">
        <a:spcBef>
          <a:spcPct val="20000"/>
        </a:spcBef>
        <a:spcAft>
          <a:spcPct val="0"/>
        </a:spcAft>
        <a:buChar char="•"/>
        <a:defRPr kumimoji="1" sz="1600">
          <a:solidFill>
            <a:srgbClr val="01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5.gif"/><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1" descr="conference room">
            <a:extLst>
              <a:ext uri="{FF2B5EF4-FFF2-40B4-BE49-F238E27FC236}">
                <a16:creationId xmlns:a16="http://schemas.microsoft.com/office/drawing/2014/main" id="{4D6F58A6-0307-4C78-B20A-BB805D50E645}"/>
              </a:ext>
            </a:extLst>
          </p:cNvPr>
          <p:cNvPicPr>
            <a:picLocks/>
          </p:cNvPicPr>
          <p:nvPr/>
        </p:nvPicPr>
        <p:blipFill>
          <a:blip r:embed="rId3" cstate="screen">
            <a:extLst>
              <a:ext uri="{28A0092B-C50C-407E-A947-70E740481C1C}">
                <a14:useLocalDpi xmlns:a14="http://schemas.microsoft.com/office/drawing/2010/main"/>
              </a:ext>
            </a:extLst>
          </a:blip>
          <a:srcRect t="45" b="45"/>
          <a:stretch>
            <a:fillRect/>
          </a:stretch>
        </p:blipFill>
        <p:spPr>
          <a:xfrm>
            <a:off x="-9331" y="1"/>
            <a:ext cx="9930883" cy="6885384"/>
          </a:xfrm>
          <a:prstGeom prst="rect">
            <a:avLst/>
          </a:prstGeom>
        </p:spPr>
      </p:pic>
      <p:sp>
        <p:nvSpPr>
          <p:cNvPr id="10" name="Rectangle 16">
            <a:extLst>
              <a:ext uri="{FF2B5EF4-FFF2-40B4-BE49-F238E27FC236}">
                <a16:creationId xmlns:a16="http://schemas.microsoft.com/office/drawing/2014/main" id="{A586620D-9243-4696-9412-38099C3821C8}"/>
              </a:ext>
            </a:extLst>
          </p:cNvPr>
          <p:cNvSpPr>
            <a:spLocks noChangeArrowheads="1"/>
          </p:cNvSpPr>
          <p:nvPr/>
        </p:nvSpPr>
        <p:spPr bwMode="auto">
          <a:xfrm>
            <a:off x="107790" y="6525344"/>
            <a:ext cx="2468946" cy="246221"/>
          </a:xfrm>
          <a:prstGeom prst="rect">
            <a:avLst/>
          </a:prstGeom>
          <a:noFill/>
          <a:ln>
            <a:noFill/>
          </a:ln>
          <a:effectLst/>
          <a:extLst>
            <a:ext uri="{909E8E84-426E-40DD-AFC4-6F175D3DCCD1}">
              <a14:hiddenFill xmlns:a14="http://schemas.microsoft.com/office/drawing/2010/main">
                <a:gradFill rotWithShape="0">
                  <a:gsLst>
                    <a:gs pos="0">
                      <a:srgbClr val="800080"/>
                    </a:gs>
                    <a:gs pos="100000">
                      <a:srgbClr val="3B003B"/>
                    </a:gs>
                  </a:gsLst>
                  <a:lin ang="0" scaled="1"/>
                </a:gradFill>
              </a14:hiddenFill>
            </a:ext>
            <a:ext uri="{91240B29-F687-4F45-9708-019B960494DF}">
              <a14:hiddenLine xmlns:a14="http://schemas.microsoft.com/office/drawing/2010/main" w="12700">
                <a:solidFill>
                  <a:srgbClr val="006B6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lvl1pPr eaLnBrk="0" hangingPunct="0">
              <a:defRPr kumimoji="1" sz="1400">
                <a:solidFill>
                  <a:schemeClr val="tx1"/>
                </a:solidFill>
                <a:latin typeface="Times New Roman" pitchFamily="18" charset="0"/>
                <a:ea typeface="ＭＳ Ｐゴシック" pitchFamily="50" charset="-128"/>
              </a:defRPr>
            </a:lvl1pPr>
            <a:lvl2pPr marL="742950" indent="-285750" eaLnBrk="0" hangingPunct="0">
              <a:defRPr kumimoji="1" sz="1400">
                <a:solidFill>
                  <a:schemeClr val="tx1"/>
                </a:solidFill>
                <a:latin typeface="Times New Roman" pitchFamily="18" charset="0"/>
                <a:ea typeface="ＭＳ Ｐゴシック" pitchFamily="50" charset="-128"/>
              </a:defRPr>
            </a:lvl2pPr>
            <a:lvl3pPr marL="1143000" indent="-228600" eaLnBrk="0" hangingPunct="0">
              <a:defRPr kumimoji="1" sz="1400">
                <a:solidFill>
                  <a:schemeClr val="tx1"/>
                </a:solidFill>
                <a:latin typeface="Times New Roman" pitchFamily="18" charset="0"/>
                <a:ea typeface="ＭＳ Ｐゴシック" pitchFamily="50" charset="-128"/>
              </a:defRPr>
            </a:lvl3pPr>
            <a:lvl4pPr marL="1600200" indent="-228600" eaLnBrk="0" hangingPunct="0">
              <a:defRPr kumimoji="1" sz="1400">
                <a:solidFill>
                  <a:schemeClr val="tx1"/>
                </a:solidFill>
                <a:latin typeface="Times New Roman" pitchFamily="18" charset="0"/>
                <a:ea typeface="ＭＳ Ｐゴシック" pitchFamily="50" charset="-128"/>
              </a:defRPr>
            </a:lvl4pPr>
            <a:lvl5pPr marL="2057400" indent="-228600" eaLnBrk="0" hangingPunct="0">
              <a:defRPr kumimoji="1" sz="1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9pPr>
          </a:lstStyle>
          <a:p>
            <a:pPr algn="ctr">
              <a:defRPr/>
            </a:pPr>
            <a:r>
              <a:rPr kumimoji="0" lang="en-US" altLang="ja-JP" sz="1000" dirty="0">
                <a:solidFill>
                  <a:srgbClr val="010000"/>
                </a:solidFill>
                <a:latin typeface="MyriaMM" charset="0"/>
              </a:rPr>
              <a:t>Copyright © by Delight Consulting Co.</a:t>
            </a:r>
            <a:r>
              <a:rPr kumimoji="0" lang="ja-JP" altLang="en-US" sz="1000" dirty="0">
                <a:solidFill>
                  <a:srgbClr val="010000"/>
                </a:solidFill>
                <a:latin typeface="MyriaMM" charset="0"/>
              </a:rPr>
              <a:t>、</a:t>
            </a:r>
            <a:r>
              <a:rPr kumimoji="0" lang="en-US" altLang="ja-JP" sz="1000" dirty="0">
                <a:solidFill>
                  <a:srgbClr val="010000"/>
                </a:solidFill>
                <a:latin typeface="MyriaMM" charset="0"/>
              </a:rPr>
              <a:t>Ltd. </a:t>
            </a:r>
          </a:p>
        </p:txBody>
      </p:sp>
      <p:sp>
        <p:nvSpPr>
          <p:cNvPr id="16" name="Title 2">
            <a:extLst>
              <a:ext uri="{FF2B5EF4-FFF2-40B4-BE49-F238E27FC236}">
                <a16:creationId xmlns:a16="http://schemas.microsoft.com/office/drawing/2014/main" id="{DC8D0044-8A9F-4EFD-8606-AA41ED31ACD6}"/>
              </a:ext>
            </a:extLst>
          </p:cNvPr>
          <p:cNvSpPr txBox="1">
            <a:spLocks/>
          </p:cNvSpPr>
          <p:nvPr/>
        </p:nvSpPr>
        <p:spPr>
          <a:xfrm>
            <a:off x="-15552" y="1340768"/>
            <a:ext cx="8280920" cy="2247930"/>
          </a:xfrm>
          <a:prstGeom prst="rect">
            <a:avLst/>
          </a:prstGeom>
          <a:solidFill>
            <a:schemeClr val="accent6">
              <a:lumMod val="40000"/>
              <a:lumOff val="60000"/>
              <a:alpha val="92000"/>
            </a:schemeClr>
          </a:solidFill>
        </p:spPr>
        <p:txBody>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endParaRPr lang="en-US" kern="0" dirty="0"/>
          </a:p>
        </p:txBody>
      </p:sp>
      <p:sp>
        <p:nvSpPr>
          <p:cNvPr id="7" name="テキスト ボックス 6">
            <a:extLst>
              <a:ext uri="{FF2B5EF4-FFF2-40B4-BE49-F238E27FC236}">
                <a16:creationId xmlns:a16="http://schemas.microsoft.com/office/drawing/2014/main" id="{4381F33A-3077-4D36-811E-ED446A3FCE60}"/>
              </a:ext>
            </a:extLst>
          </p:cNvPr>
          <p:cNvSpPr txBox="1"/>
          <p:nvPr/>
        </p:nvSpPr>
        <p:spPr>
          <a:xfrm>
            <a:off x="200471" y="1772816"/>
            <a:ext cx="7920881" cy="2554545"/>
          </a:xfrm>
          <a:prstGeom prst="rect">
            <a:avLst/>
          </a:prstGeom>
          <a:noFill/>
        </p:spPr>
        <p:txBody>
          <a:bodyPr wrap="square" rtlCol="0">
            <a:spAutoFit/>
          </a:bodyPr>
          <a:lstStyle/>
          <a:p>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rPr>
              <a:t>パワハラの防止と</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endParaRPr>
          </a:p>
          <a:p>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rPr>
              <a:t>社労士ができる支援について</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endParaRPr>
          </a:p>
          <a:p>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rPr>
              <a:t>～パワハラのない理想の職場づくりのために～</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endParaRPr>
          </a:p>
          <a:p>
            <a:endPar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9" name="Rectangle 2">
            <a:extLst>
              <a:ext uri="{FF2B5EF4-FFF2-40B4-BE49-F238E27FC236}">
                <a16:creationId xmlns:a16="http://schemas.microsoft.com/office/drawing/2014/main" id="{D20D7F12-8192-4E44-BC08-BEA0BE1F4A25}"/>
              </a:ext>
            </a:extLst>
          </p:cNvPr>
          <p:cNvSpPr txBox="1">
            <a:spLocks noChangeArrowheads="1"/>
          </p:cNvSpPr>
          <p:nvPr/>
        </p:nvSpPr>
        <p:spPr bwMode="auto">
          <a:xfrm>
            <a:off x="5435626" y="5949280"/>
            <a:ext cx="4485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prstDash val="sysDot"/>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buFont typeface="Wingdings" pitchFamily="2" charset="2"/>
              <a:buNone/>
            </a:pPr>
            <a:r>
              <a:rPr lang="ja-JP" altLang="en-US" sz="2000" dirty="0">
                <a:solidFill>
                  <a:schemeClr val="tx1">
                    <a:lumMod val="75000"/>
                    <a:lumOff val="25000"/>
                  </a:schemeClr>
                </a:solidFill>
                <a:latin typeface="HGP明朝E" panose="02020900000000000000" pitchFamily="18" charset="-128"/>
                <a:ea typeface="HGP明朝E" panose="02020900000000000000" pitchFamily="18" charset="-128"/>
                <a:cs typeface="メイリオ" panose="020B0604030504040204" pitchFamily="50" charset="-128"/>
              </a:rPr>
              <a:t>デライトコンサルティング株式会社</a:t>
            </a:r>
            <a:r>
              <a:rPr lang="ja-JP" altLang="en-US" sz="1800" dirty="0">
                <a:solidFill>
                  <a:schemeClr val="tx1">
                    <a:lumMod val="75000"/>
                    <a:lumOff val="25000"/>
                  </a:schemeClr>
                </a:solidFill>
                <a:latin typeface="HGP明朝E" panose="02020900000000000000" pitchFamily="18" charset="-128"/>
                <a:ea typeface="HGP明朝E" panose="02020900000000000000" pitchFamily="18" charset="-128"/>
              </a:rPr>
              <a:t>　　 </a:t>
            </a:r>
            <a:endParaRPr lang="en-US" altLang="ja-JP" sz="2200" dirty="0">
              <a:solidFill>
                <a:schemeClr val="tx1">
                  <a:lumMod val="75000"/>
                  <a:lumOff val="25000"/>
                </a:schemeClr>
              </a:solidFill>
              <a:latin typeface="HGP明朝E" panose="02020900000000000000" pitchFamily="18" charset="-128"/>
              <a:ea typeface="HGP明朝E" panose="02020900000000000000" pitchFamily="18" charset="-128"/>
            </a:endParaRPr>
          </a:p>
        </p:txBody>
      </p:sp>
      <p:pic>
        <p:nvPicPr>
          <p:cNvPr id="14" name="Picture 6181">
            <a:extLst>
              <a:ext uri="{FF2B5EF4-FFF2-40B4-BE49-F238E27FC236}">
                <a16:creationId xmlns:a16="http://schemas.microsoft.com/office/drawing/2014/main" id="{0BA6F1B9-4EE8-4C7F-9342-F91716A8AE11}"/>
              </a:ext>
            </a:extLst>
          </p:cNvPr>
          <p:cNvPicPr>
            <a:picLocks noChangeAspect="1" noChangeArrowheads="1"/>
          </p:cNvPicPr>
          <p:nvPr/>
        </p:nvPicPr>
        <p:blipFill>
          <a:blip r:embed="rId4"/>
          <a:srcRect/>
          <a:stretch>
            <a:fillRect/>
          </a:stretch>
        </p:blipFill>
        <p:spPr bwMode="auto">
          <a:xfrm>
            <a:off x="5025008" y="5781377"/>
            <a:ext cx="1728787" cy="815975"/>
          </a:xfrm>
          <a:prstGeom prst="rect">
            <a:avLst/>
          </a:prstGeom>
          <a:noFill/>
          <a:ln w="9525">
            <a:noFill/>
            <a:miter lim="800000"/>
            <a:headEnd/>
            <a:tailEnd/>
          </a:ln>
        </p:spPr>
      </p:pic>
    </p:spTree>
    <p:extLst>
      <p:ext uri="{BB962C8B-B14F-4D97-AF65-F5344CB8AC3E}">
        <p14:creationId xmlns:p14="http://schemas.microsoft.com/office/powerpoint/2010/main" val="241362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5451AF9-F011-4D45-9E4C-D707E69CC8A1}"/>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9</a:t>
            </a:fld>
            <a:endParaRPr lang="ja-JP" altLang="en-US" dirty="0"/>
          </a:p>
        </p:txBody>
      </p:sp>
      <p:sp>
        <p:nvSpPr>
          <p:cNvPr id="7" name="テキスト ボックス 6">
            <a:extLst>
              <a:ext uri="{FF2B5EF4-FFF2-40B4-BE49-F238E27FC236}">
                <a16:creationId xmlns:a16="http://schemas.microsoft.com/office/drawing/2014/main" id="{508FA7C1-0088-4DC8-A35E-0DB27DFB1A02}"/>
              </a:ext>
            </a:extLst>
          </p:cNvPr>
          <p:cNvSpPr txBox="1"/>
          <p:nvPr/>
        </p:nvSpPr>
        <p:spPr>
          <a:xfrm>
            <a:off x="632520" y="1268760"/>
            <a:ext cx="9273480" cy="1107996"/>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パワハラの６類型</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p>
          <a:p>
            <a:pPr>
              <a:spcBef>
                <a:spcPts val="1200"/>
              </a:spcBef>
            </a:pPr>
            <a:r>
              <a:rPr kumimoji="1" lang="ja-JP" altLang="en-US" sz="3200" b="1" dirty="0"/>
              <a:t>　　　　　　　　　　</a:t>
            </a:r>
            <a:r>
              <a:rPr lang="ja-JP" altLang="en-US" sz="3200" b="1" dirty="0"/>
              <a:t>   </a:t>
            </a:r>
            <a:r>
              <a:rPr kumimoji="1" lang="ja-JP" altLang="en-US" sz="2800" dirty="0">
                <a:latin typeface="Meiryo UI" panose="020B0604030504040204" pitchFamily="50" charset="-128"/>
                <a:ea typeface="Meiryo UI" panose="020B0604030504040204" pitchFamily="50" charset="-128"/>
              </a:rPr>
              <a:t>パワハラ６類型カードを並べましょう。</a:t>
            </a:r>
            <a:endParaRPr kumimoji="1" lang="ja-JP" altLang="en-US" sz="3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00B9B7E-7234-4E49-B47A-327CC503447A}"/>
              </a:ext>
            </a:extLst>
          </p:cNvPr>
          <p:cNvSpPr/>
          <p:nvPr/>
        </p:nvSpPr>
        <p:spPr bwMode="auto">
          <a:xfrm>
            <a:off x="932391" y="1847149"/>
            <a:ext cx="2580449" cy="501731"/>
          </a:xfrm>
          <a:prstGeom prst="rect">
            <a:avLst/>
          </a:prstGeom>
          <a:solidFill>
            <a:srgbClr val="FFEEB7"/>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3200" b="1" dirty="0">
                <a:solidFill>
                  <a:schemeClr val="tx1">
                    <a:lumMod val="85000"/>
                    <a:lumOff val="15000"/>
                  </a:schemeClr>
                </a:solidFill>
                <a:latin typeface="+mn-lt"/>
              </a:rPr>
              <a:t>No.</a:t>
            </a:r>
            <a:r>
              <a:rPr lang="en-US" altLang="ja-JP" sz="3200" b="1" dirty="0">
                <a:solidFill>
                  <a:schemeClr val="tx1">
                    <a:lumMod val="85000"/>
                    <a:lumOff val="15000"/>
                  </a:schemeClr>
                </a:solidFill>
                <a:latin typeface="+mn-lt"/>
              </a:rPr>
              <a:t>2</a:t>
            </a:r>
            <a:r>
              <a:rPr kumimoji="1" lang="ja-JP" altLang="en-US" sz="3200" b="1" dirty="0">
                <a:solidFill>
                  <a:schemeClr val="tx1">
                    <a:lumMod val="85000"/>
                    <a:lumOff val="15000"/>
                  </a:schemeClr>
                </a:solidFill>
                <a:latin typeface="+mn-lt"/>
              </a:rPr>
              <a:t>～</a:t>
            </a:r>
            <a:r>
              <a:rPr kumimoji="1" lang="en-US" altLang="ja-JP" sz="3200" b="1" dirty="0">
                <a:solidFill>
                  <a:schemeClr val="tx1">
                    <a:lumMod val="85000"/>
                    <a:lumOff val="15000"/>
                  </a:schemeClr>
                </a:solidFill>
                <a:latin typeface="+mn-lt"/>
              </a:rPr>
              <a:t>No.8</a:t>
            </a:r>
            <a:endParaRPr kumimoji="1" lang="ja-JP" altLang="en-US" sz="3200" b="1" i="0" u="none" strike="noStrike" cap="none" normalizeH="0" baseline="0" dirty="0">
              <a:ln>
                <a:noFill/>
              </a:ln>
              <a:solidFill>
                <a:schemeClr val="tx1">
                  <a:lumMod val="85000"/>
                  <a:lumOff val="15000"/>
                </a:schemeClr>
              </a:solidFill>
              <a:effectLst/>
              <a:latin typeface="+mn-lt"/>
            </a:endParaRPr>
          </a:p>
        </p:txBody>
      </p:sp>
      <p:pic>
        <p:nvPicPr>
          <p:cNvPr id="10" name="図 9">
            <a:extLst>
              <a:ext uri="{FF2B5EF4-FFF2-40B4-BE49-F238E27FC236}">
                <a16:creationId xmlns:a16="http://schemas.microsoft.com/office/drawing/2014/main" id="{6717756D-5DD5-46C4-8A2F-C07A9E3EE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184" y="3068960"/>
            <a:ext cx="4000500" cy="3000375"/>
          </a:xfrm>
          <a:prstGeom prst="rect">
            <a:avLst/>
          </a:prstGeom>
        </p:spPr>
      </p:pic>
      <p:sp>
        <p:nvSpPr>
          <p:cNvPr id="11" name="タイトル 1">
            <a:extLst>
              <a:ext uri="{FF2B5EF4-FFF2-40B4-BE49-F238E27FC236}">
                <a16:creationId xmlns:a16="http://schemas.microsoft.com/office/drawing/2014/main" id="{2D2A67A8-9BFB-4CD3-98A7-198BBD8CA4E1}"/>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パワハラとは？</a:t>
            </a:r>
          </a:p>
        </p:txBody>
      </p:sp>
    </p:spTree>
    <p:extLst>
      <p:ext uri="{BB962C8B-B14F-4D97-AF65-F5344CB8AC3E}">
        <p14:creationId xmlns:p14="http://schemas.microsoft.com/office/powerpoint/2010/main" val="4892786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791FE1E-358A-4B2F-B3DC-0F566D17001D}"/>
              </a:ext>
            </a:extLst>
          </p:cNvPr>
          <p:cNvSpPr txBox="1"/>
          <p:nvPr/>
        </p:nvSpPr>
        <p:spPr>
          <a:xfrm>
            <a:off x="704528" y="2113692"/>
            <a:ext cx="9136260"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①　　　　　　　  グレーゾーンカードを並べましょう。</a:t>
            </a:r>
          </a:p>
        </p:txBody>
      </p:sp>
      <p:sp>
        <p:nvSpPr>
          <p:cNvPr id="8" name="テキスト ボックス 7">
            <a:extLst>
              <a:ext uri="{FF2B5EF4-FFF2-40B4-BE49-F238E27FC236}">
                <a16:creationId xmlns:a16="http://schemas.microsoft.com/office/drawing/2014/main" id="{1F1CF397-1FE4-4E7A-BFE8-D5A23BA76115}"/>
              </a:ext>
            </a:extLst>
          </p:cNvPr>
          <p:cNvSpPr txBox="1"/>
          <p:nvPr/>
        </p:nvSpPr>
        <p:spPr>
          <a:xfrm>
            <a:off x="704528" y="2852936"/>
            <a:ext cx="8928992"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②</a:t>
            </a:r>
            <a:r>
              <a:rPr kumimoji="1" lang="ja-JP" altLang="en-US" sz="2800" dirty="0">
                <a:latin typeface="メイリオ" panose="020B0604030504040204" pitchFamily="50" charset="-128"/>
                <a:ea typeface="メイリオ" panose="020B0604030504040204" pitchFamily="50" charset="-128"/>
              </a:rPr>
              <a:t>パワハラにあてはまると思うカードは</a:t>
            </a:r>
            <a:r>
              <a:rPr kumimoji="1" lang="en-US" altLang="ja-JP" sz="2800" dirty="0">
                <a:latin typeface="メイリオ" panose="020B0604030504040204" pitchFamily="50" charset="-128"/>
                <a:ea typeface="メイリオ" panose="020B0604030504040204" pitchFamily="50" charset="-128"/>
              </a:rPr>
              <a:t>『YES』</a:t>
            </a:r>
          </a:p>
          <a:p>
            <a:r>
              <a:rPr kumimoji="1" lang="ja-JP" altLang="en-US" sz="2800" dirty="0">
                <a:latin typeface="メイリオ" panose="020B0604030504040204" pitchFamily="50" charset="-128"/>
                <a:ea typeface="メイリオ" panose="020B0604030504040204" pitchFamily="50" charset="-128"/>
              </a:rPr>
              <a:t>　パワハラ</a:t>
            </a:r>
            <a:r>
              <a:rPr lang="ja-JP" altLang="en-US" sz="2800" dirty="0">
                <a:latin typeface="メイリオ" panose="020B0604030504040204" pitchFamily="50" charset="-128"/>
                <a:ea typeface="メイリオ" panose="020B0604030504040204" pitchFamily="50" charset="-128"/>
              </a:rPr>
              <a:t>にあてはまらないと</a:t>
            </a:r>
            <a:r>
              <a:rPr kumimoji="1" lang="ja-JP" altLang="en-US" sz="2800" dirty="0">
                <a:latin typeface="メイリオ" panose="020B0604030504040204" pitchFamily="50" charset="-128"/>
                <a:ea typeface="メイリオ" panose="020B0604030504040204" pitchFamily="50" charset="-128"/>
              </a:rPr>
              <a:t>思うカードは</a:t>
            </a:r>
            <a:r>
              <a:rPr kumimoji="1" lang="en-US" altLang="ja-JP"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NO』</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に分類しましょう。</a:t>
            </a:r>
          </a:p>
        </p:txBody>
      </p:sp>
      <p:sp>
        <p:nvSpPr>
          <p:cNvPr id="9" name="テキスト ボックス 8">
            <a:extLst>
              <a:ext uri="{FF2B5EF4-FFF2-40B4-BE49-F238E27FC236}">
                <a16:creationId xmlns:a16="http://schemas.microsoft.com/office/drawing/2014/main" id="{8DC188F3-14DC-48FD-9B04-B46FB6C2DD31}"/>
              </a:ext>
            </a:extLst>
          </p:cNvPr>
          <p:cNvSpPr txBox="1"/>
          <p:nvPr/>
        </p:nvSpPr>
        <p:spPr>
          <a:xfrm>
            <a:off x="740292" y="5157192"/>
            <a:ext cx="9001000"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③</a:t>
            </a:r>
            <a:r>
              <a:rPr kumimoji="1" lang="ja-JP" altLang="en-US" sz="2800" dirty="0">
                <a:latin typeface="メイリオ" panose="020B0604030504040204" pitchFamily="50" charset="-128"/>
                <a:ea typeface="メイリオ" panose="020B0604030504040204" pitchFamily="50" charset="-128"/>
              </a:rPr>
              <a:t>６類型＋その他のどれに該当するか</a:t>
            </a:r>
            <a:r>
              <a:rPr lang="ja-JP" altLang="en-US" sz="2800" dirty="0">
                <a:latin typeface="メイリオ" panose="020B0604030504040204" pitchFamily="50" charset="-128"/>
                <a:ea typeface="メイリオ" panose="020B0604030504040204" pitchFamily="50" charset="-128"/>
              </a:rPr>
              <a:t>分類しましょう。</a:t>
            </a:r>
            <a:endParaRPr kumimoji="1" lang="en-US" altLang="ja-JP" sz="2800" dirty="0">
              <a:latin typeface="メイリオ" panose="020B0604030504040204" pitchFamily="50" charset="-128"/>
              <a:ea typeface="メイリオ" panose="020B0604030504040204" pitchFamily="50" charset="-128"/>
            </a:endParaRPr>
          </a:p>
        </p:txBody>
      </p:sp>
      <p:sp>
        <p:nvSpPr>
          <p:cNvPr id="11" name="スライド番号プレースホルダー 2">
            <a:extLst>
              <a:ext uri="{FF2B5EF4-FFF2-40B4-BE49-F238E27FC236}">
                <a16:creationId xmlns:a16="http://schemas.microsoft.com/office/drawing/2014/main" id="{F6E73343-F0F1-4D89-84C0-043FC402EE01}"/>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10</a:t>
            </a:fld>
            <a:endParaRPr lang="ja-JP" altLang="en-US" dirty="0"/>
          </a:p>
        </p:txBody>
      </p:sp>
      <p:sp>
        <p:nvSpPr>
          <p:cNvPr id="13" name="タイトル 1">
            <a:extLst>
              <a:ext uri="{FF2B5EF4-FFF2-40B4-BE49-F238E27FC236}">
                <a16:creationId xmlns:a16="http://schemas.microsoft.com/office/drawing/2014/main" id="{4887C7B3-920D-4578-801A-B3D3695F9E0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パワハラのグレーゾーン</a:t>
            </a:r>
          </a:p>
        </p:txBody>
      </p:sp>
      <p:sp>
        <p:nvSpPr>
          <p:cNvPr id="14" name="角丸四角形 18">
            <a:extLst>
              <a:ext uri="{FF2B5EF4-FFF2-40B4-BE49-F238E27FC236}">
                <a16:creationId xmlns:a16="http://schemas.microsoft.com/office/drawing/2014/main" id="{6C026A87-2D6D-4DA4-BCEC-E2FA939300A0}"/>
              </a:ext>
            </a:extLst>
          </p:cNvPr>
          <p:cNvSpPr/>
          <p:nvPr/>
        </p:nvSpPr>
        <p:spPr bwMode="auto">
          <a:xfrm>
            <a:off x="3080792" y="1285603"/>
            <a:ext cx="2160000" cy="559221"/>
          </a:xfrm>
          <a:prstGeom prst="roundRect">
            <a:avLst>
              <a:gd name="adj" fmla="val 14076"/>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B08242B0-0A6F-4569-B6B4-9717B0DEE499}"/>
              </a:ext>
            </a:extLst>
          </p:cNvPr>
          <p:cNvSpPr/>
          <p:nvPr/>
        </p:nvSpPr>
        <p:spPr bwMode="auto">
          <a:xfrm>
            <a:off x="1208584" y="2060848"/>
            <a:ext cx="2580449" cy="501731"/>
          </a:xfrm>
          <a:prstGeom prst="rect">
            <a:avLst/>
          </a:prstGeom>
          <a:solidFill>
            <a:srgbClr val="FFEEB7"/>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3200" b="1" dirty="0">
                <a:solidFill>
                  <a:schemeClr val="tx1">
                    <a:lumMod val="85000"/>
                    <a:lumOff val="15000"/>
                  </a:schemeClr>
                </a:solidFill>
                <a:latin typeface="+mn-lt"/>
              </a:rPr>
              <a:t>No.9</a:t>
            </a:r>
            <a:r>
              <a:rPr kumimoji="1" lang="ja-JP" altLang="en-US" sz="3200" b="1" dirty="0">
                <a:solidFill>
                  <a:schemeClr val="tx1">
                    <a:lumMod val="85000"/>
                    <a:lumOff val="15000"/>
                  </a:schemeClr>
                </a:solidFill>
                <a:latin typeface="+mn-lt"/>
              </a:rPr>
              <a:t>～</a:t>
            </a:r>
            <a:r>
              <a:rPr kumimoji="1" lang="en-US" altLang="ja-JP" sz="3200" b="1" dirty="0">
                <a:solidFill>
                  <a:schemeClr val="tx1">
                    <a:lumMod val="85000"/>
                    <a:lumOff val="15000"/>
                  </a:schemeClr>
                </a:solidFill>
                <a:latin typeface="+mn-lt"/>
              </a:rPr>
              <a:t>No.18</a:t>
            </a:r>
            <a:endParaRPr kumimoji="1" lang="ja-JP" altLang="en-US" sz="3200" b="1" i="0" u="none" strike="noStrike" cap="none" normalizeH="0" baseline="0" dirty="0">
              <a:ln>
                <a:noFill/>
              </a:ln>
              <a:solidFill>
                <a:schemeClr val="tx1">
                  <a:lumMod val="85000"/>
                  <a:lumOff val="15000"/>
                </a:schemeClr>
              </a:solidFill>
              <a:effectLst/>
              <a:latin typeface="+mn-lt"/>
            </a:endParaRPr>
          </a:p>
        </p:txBody>
      </p:sp>
      <p:pic>
        <p:nvPicPr>
          <p:cNvPr id="10" name="図 9" descr="ダイアグラム が含まれている画像&#10;&#10;自動的に生成された説明">
            <a:extLst>
              <a:ext uri="{FF2B5EF4-FFF2-40B4-BE49-F238E27FC236}">
                <a16:creationId xmlns:a16="http://schemas.microsoft.com/office/drawing/2014/main" id="{45A11029-47E3-4122-952A-3272DE61A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565" y="3717032"/>
            <a:ext cx="735555" cy="1080000"/>
          </a:xfrm>
          <a:prstGeom prst="rect">
            <a:avLst/>
          </a:prstGeom>
        </p:spPr>
      </p:pic>
      <p:pic>
        <p:nvPicPr>
          <p:cNvPr id="15" name="図 14" descr="ダイアグラム が含まれている画像&#10;&#10;自動的に生成された説明">
            <a:extLst>
              <a:ext uri="{FF2B5EF4-FFF2-40B4-BE49-F238E27FC236}">
                <a16:creationId xmlns:a16="http://schemas.microsoft.com/office/drawing/2014/main" id="{70C97022-0B60-4B9E-ABAC-3AE23CF76D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136" y="3717032"/>
            <a:ext cx="735555" cy="1080000"/>
          </a:xfrm>
          <a:prstGeom prst="rect">
            <a:avLst/>
          </a:prstGeom>
        </p:spPr>
      </p:pic>
      <p:pic>
        <p:nvPicPr>
          <p:cNvPr id="3" name="図 2" descr="テキスト, 手紙&#10;&#10;自動的に生成された説明">
            <a:extLst>
              <a:ext uri="{FF2B5EF4-FFF2-40B4-BE49-F238E27FC236}">
                <a16:creationId xmlns:a16="http://schemas.microsoft.com/office/drawing/2014/main" id="{1586EA72-9CF4-45E0-A071-C61014F8F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9377" y="5644224"/>
            <a:ext cx="1188000" cy="809112"/>
          </a:xfrm>
          <a:prstGeom prst="rect">
            <a:avLst/>
          </a:prstGeom>
        </p:spPr>
      </p:pic>
      <p:pic>
        <p:nvPicPr>
          <p:cNvPr id="5" name="図 4" descr="テキスト, 手紙&#10;&#10;自動的に生成された説明">
            <a:extLst>
              <a:ext uri="{FF2B5EF4-FFF2-40B4-BE49-F238E27FC236}">
                <a16:creationId xmlns:a16="http://schemas.microsoft.com/office/drawing/2014/main" id="{4090E672-0D14-4853-B6D4-A0B43237CE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944" y="5644224"/>
            <a:ext cx="1188000" cy="809112"/>
          </a:xfrm>
          <a:prstGeom prst="rect">
            <a:avLst/>
          </a:prstGeom>
        </p:spPr>
      </p:pic>
      <p:sp>
        <p:nvSpPr>
          <p:cNvPr id="7" name="テキスト ボックス 6">
            <a:extLst>
              <a:ext uri="{FF2B5EF4-FFF2-40B4-BE49-F238E27FC236}">
                <a16:creationId xmlns:a16="http://schemas.microsoft.com/office/drawing/2014/main" id="{11FB3ECE-A710-4423-AA46-4F82DAEB6EEB}"/>
              </a:ext>
            </a:extLst>
          </p:cNvPr>
          <p:cNvSpPr txBox="1"/>
          <p:nvPr/>
        </p:nvSpPr>
        <p:spPr>
          <a:xfrm>
            <a:off x="2576736" y="5841084"/>
            <a:ext cx="543739"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a:t>
            </a:r>
          </a:p>
        </p:txBody>
      </p:sp>
      <p:sp>
        <p:nvSpPr>
          <p:cNvPr id="16" name="角丸四角形 18">
            <a:extLst>
              <a:ext uri="{FF2B5EF4-FFF2-40B4-BE49-F238E27FC236}">
                <a16:creationId xmlns:a16="http://schemas.microsoft.com/office/drawing/2014/main" id="{401CB520-821C-42CC-AE74-3564E90ACA02}"/>
              </a:ext>
            </a:extLst>
          </p:cNvPr>
          <p:cNvSpPr/>
          <p:nvPr/>
        </p:nvSpPr>
        <p:spPr bwMode="auto">
          <a:xfrm>
            <a:off x="488744" y="1340712"/>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8">
            <a:extLst>
              <a:ext uri="{FF2B5EF4-FFF2-40B4-BE49-F238E27FC236}">
                <a16:creationId xmlns:a16="http://schemas.microsoft.com/office/drawing/2014/main" id="{2A32E8D8-0A41-4EC5-AD41-38974C7E4F64}"/>
              </a:ext>
            </a:extLst>
          </p:cNvPr>
          <p:cNvSpPr/>
          <p:nvPr/>
        </p:nvSpPr>
        <p:spPr bwMode="auto">
          <a:xfrm>
            <a:off x="488504" y="4581072"/>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a:extLst>
              <a:ext uri="{FF2B5EF4-FFF2-40B4-BE49-F238E27FC236}">
                <a16:creationId xmlns:a16="http://schemas.microsoft.com/office/drawing/2014/main" id="{530DCE36-907B-4397-9D4F-AC95B7F42B17}"/>
              </a:ext>
            </a:extLst>
          </p:cNvPr>
          <p:cNvCxnSpPr/>
          <p:nvPr/>
        </p:nvCxnSpPr>
        <p:spPr bwMode="auto">
          <a:xfrm>
            <a:off x="2648504" y="1556792"/>
            <a:ext cx="432528" cy="0"/>
          </a:xfrm>
          <a:prstGeom prst="straightConnector1">
            <a:avLst/>
          </a:prstGeom>
          <a:noFill/>
          <a:ln w="38100" cap="flat" cmpd="sng" algn="ctr">
            <a:solidFill>
              <a:schemeClr val="bg1">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32964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DC188F3-14DC-48FD-9B04-B46FB6C2DD31}"/>
              </a:ext>
            </a:extLst>
          </p:cNvPr>
          <p:cNvSpPr txBox="1"/>
          <p:nvPr/>
        </p:nvSpPr>
        <p:spPr>
          <a:xfrm>
            <a:off x="704528" y="908720"/>
            <a:ext cx="9001000" cy="523220"/>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パワハラの６類型</a:t>
            </a:r>
            <a:r>
              <a:rPr kumimoji="1" lang="en-US" altLang="ja-JP" sz="2800" dirty="0">
                <a:latin typeface="メイリオ" panose="020B0604030504040204" pitchFamily="50" charset="-128"/>
                <a:ea typeface="メイリオ" panose="020B0604030504040204" pitchFamily="50" charset="-128"/>
              </a:rPr>
              <a:t>】</a:t>
            </a:r>
          </a:p>
        </p:txBody>
      </p:sp>
      <p:sp>
        <p:nvSpPr>
          <p:cNvPr id="11" name="スライド番号プレースホルダー 2">
            <a:extLst>
              <a:ext uri="{FF2B5EF4-FFF2-40B4-BE49-F238E27FC236}">
                <a16:creationId xmlns:a16="http://schemas.microsoft.com/office/drawing/2014/main" id="{F6E73343-F0F1-4D89-84C0-043FC402EE01}"/>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11</a:t>
            </a:fld>
            <a:endParaRPr lang="ja-JP" altLang="en-US" dirty="0"/>
          </a:p>
        </p:txBody>
      </p:sp>
      <p:sp>
        <p:nvSpPr>
          <p:cNvPr id="13" name="タイトル 1">
            <a:extLst>
              <a:ext uri="{FF2B5EF4-FFF2-40B4-BE49-F238E27FC236}">
                <a16:creationId xmlns:a16="http://schemas.microsoft.com/office/drawing/2014/main" id="{4887C7B3-920D-4578-801A-B3D3695F9E0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パワハラのグレーゾーン</a:t>
            </a:r>
          </a:p>
        </p:txBody>
      </p:sp>
      <p:pic>
        <p:nvPicPr>
          <p:cNvPr id="4" name="図 3">
            <a:extLst>
              <a:ext uri="{FF2B5EF4-FFF2-40B4-BE49-F238E27FC236}">
                <a16:creationId xmlns:a16="http://schemas.microsoft.com/office/drawing/2014/main" id="{556E4A2C-0EB8-4EBA-966D-361A7AE07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2204824"/>
            <a:ext cx="4229100" cy="2880360"/>
          </a:xfrm>
          <a:prstGeom prst="rect">
            <a:avLst/>
          </a:prstGeom>
        </p:spPr>
      </p:pic>
      <p:pic>
        <p:nvPicPr>
          <p:cNvPr id="18" name="図 17">
            <a:extLst>
              <a:ext uri="{FF2B5EF4-FFF2-40B4-BE49-F238E27FC236}">
                <a16:creationId xmlns:a16="http://schemas.microsoft.com/office/drawing/2014/main" id="{D7E7FC2F-24B6-499B-9817-9D70C0BDF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404" y="2204824"/>
            <a:ext cx="4229100" cy="2880360"/>
          </a:xfrm>
          <a:prstGeom prst="rect">
            <a:avLst/>
          </a:prstGeom>
        </p:spPr>
      </p:pic>
    </p:spTree>
    <p:extLst>
      <p:ext uri="{BB962C8B-B14F-4D97-AF65-F5344CB8AC3E}">
        <p14:creationId xmlns:p14="http://schemas.microsoft.com/office/powerpoint/2010/main" val="7129736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DC188F3-14DC-48FD-9B04-B46FB6C2DD31}"/>
              </a:ext>
            </a:extLst>
          </p:cNvPr>
          <p:cNvSpPr txBox="1"/>
          <p:nvPr/>
        </p:nvSpPr>
        <p:spPr>
          <a:xfrm>
            <a:off x="704528" y="908720"/>
            <a:ext cx="9001000" cy="523220"/>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パワハラの６類型</a:t>
            </a:r>
            <a:r>
              <a:rPr kumimoji="1" lang="en-US" altLang="ja-JP" sz="2800" dirty="0">
                <a:latin typeface="メイリオ" panose="020B0604030504040204" pitchFamily="50" charset="-128"/>
                <a:ea typeface="メイリオ" panose="020B0604030504040204" pitchFamily="50" charset="-128"/>
              </a:rPr>
              <a:t>】</a:t>
            </a:r>
          </a:p>
        </p:txBody>
      </p:sp>
      <p:sp>
        <p:nvSpPr>
          <p:cNvPr id="11" name="スライド番号プレースホルダー 2">
            <a:extLst>
              <a:ext uri="{FF2B5EF4-FFF2-40B4-BE49-F238E27FC236}">
                <a16:creationId xmlns:a16="http://schemas.microsoft.com/office/drawing/2014/main" id="{F6E73343-F0F1-4D89-84C0-043FC402EE01}"/>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12</a:t>
            </a:fld>
            <a:endParaRPr lang="ja-JP" altLang="en-US" dirty="0"/>
          </a:p>
        </p:txBody>
      </p:sp>
      <p:sp>
        <p:nvSpPr>
          <p:cNvPr id="13" name="タイトル 1">
            <a:extLst>
              <a:ext uri="{FF2B5EF4-FFF2-40B4-BE49-F238E27FC236}">
                <a16:creationId xmlns:a16="http://schemas.microsoft.com/office/drawing/2014/main" id="{4887C7B3-920D-4578-801A-B3D3695F9E0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パワハラのグレーゾーン</a:t>
            </a:r>
          </a:p>
        </p:txBody>
      </p:sp>
      <p:pic>
        <p:nvPicPr>
          <p:cNvPr id="3" name="図 2">
            <a:extLst>
              <a:ext uri="{FF2B5EF4-FFF2-40B4-BE49-F238E27FC236}">
                <a16:creationId xmlns:a16="http://schemas.microsoft.com/office/drawing/2014/main" id="{A2ED6A35-B00E-48A0-812D-2E6F13E55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2204824"/>
            <a:ext cx="4229100" cy="2880360"/>
          </a:xfrm>
          <a:prstGeom prst="rect">
            <a:avLst/>
          </a:prstGeom>
        </p:spPr>
      </p:pic>
      <p:pic>
        <p:nvPicPr>
          <p:cNvPr id="6" name="図 5">
            <a:extLst>
              <a:ext uri="{FF2B5EF4-FFF2-40B4-BE49-F238E27FC236}">
                <a16:creationId xmlns:a16="http://schemas.microsoft.com/office/drawing/2014/main" id="{A7B32B52-C547-43B1-9925-6D53FF2A4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404" y="2204824"/>
            <a:ext cx="4229100" cy="2880360"/>
          </a:xfrm>
          <a:prstGeom prst="rect">
            <a:avLst/>
          </a:prstGeom>
        </p:spPr>
      </p:pic>
    </p:spTree>
    <p:extLst>
      <p:ext uri="{BB962C8B-B14F-4D97-AF65-F5344CB8AC3E}">
        <p14:creationId xmlns:p14="http://schemas.microsoft.com/office/powerpoint/2010/main" val="5957274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DC188F3-14DC-48FD-9B04-B46FB6C2DD31}"/>
              </a:ext>
            </a:extLst>
          </p:cNvPr>
          <p:cNvSpPr txBox="1"/>
          <p:nvPr/>
        </p:nvSpPr>
        <p:spPr>
          <a:xfrm>
            <a:off x="704528" y="908720"/>
            <a:ext cx="9001000" cy="523220"/>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パワハラの６類型</a:t>
            </a:r>
            <a:r>
              <a:rPr kumimoji="1" lang="en-US" altLang="ja-JP" sz="2800" dirty="0">
                <a:latin typeface="メイリオ" panose="020B0604030504040204" pitchFamily="50" charset="-128"/>
                <a:ea typeface="メイリオ" panose="020B0604030504040204" pitchFamily="50" charset="-128"/>
              </a:rPr>
              <a:t>】</a:t>
            </a:r>
          </a:p>
        </p:txBody>
      </p:sp>
      <p:sp>
        <p:nvSpPr>
          <p:cNvPr id="11" name="スライド番号プレースホルダー 2">
            <a:extLst>
              <a:ext uri="{FF2B5EF4-FFF2-40B4-BE49-F238E27FC236}">
                <a16:creationId xmlns:a16="http://schemas.microsoft.com/office/drawing/2014/main" id="{F6E73343-F0F1-4D89-84C0-043FC402EE01}"/>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13</a:t>
            </a:fld>
            <a:endParaRPr lang="ja-JP" altLang="en-US" dirty="0"/>
          </a:p>
        </p:txBody>
      </p:sp>
      <p:sp>
        <p:nvSpPr>
          <p:cNvPr id="13" name="タイトル 1">
            <a:extLst>
              <a:ext uri="{FF2B5EF4-FFF2-40B4-BE49-F238E27FC236}">
                <a16:creationId xmlns:a16="http://schemas.microsoft.com/office/drawing/2014/main" id="{4887C7B3-920D-4578-801A-B3D3695F9E0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パワハラのグレーゾーン</a:t>
            </a:r>
          </a:p>
        </p:txBody>
      </p:sp>
      <p:pic>
        <p:nvPicPr>
          <p:cNvPr id="3" name="図 2">
            <a:extLst>
              <a:ext uri="{FF2B5EF4-FFF2-40B4-BE49-F238E27FC236}">
                <a16:creationId xmlns:a16="http://schemas.microsoft.com/office/drawing/2014/main" id="{708226AB-297F-43A7-B95F-951811C34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2204824"/>
            <a:ext cx="4229100" cy="2880360"/>
          </a:xfrm>
          <a:prstGeom prst="rect">
            <a:avLst/>
          </a:prstGeom>
        </p:spPr>
      </p:pic>
      <p:pic>
        <p:nvPicPr>
          <p:cNvPr id="6" name="図 5">
            <a:extLst>
              <a:ext uri="{FF2B5EF4-FFF2-40B4-BE49-F238E27FC236}">
                <a16:creationId xmlns:a16="http://schemas.microsoft.com/office/drawing/2014/main" id="{BDE70E8B-9561-466E-BE18-BCD9537F9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404" y="2204824"/>
            <a:ext cx="4229100" cy="2880360"/>
          </a:xfrm>
          <a:prstGeom prst="rect">
            <a:avLst/>
          </a:prstGeom>
        </p:spPr>
      </p:pic>
    </p:spTree>
    <p:extLst>
      <p:ext uri="{BB962C8B-B14F-4D97-AF65-F5344CB8AC3E}">
        <p14:creationId xmlns:p14="http://schemas.microsoft.com/office/powerpoint/2010/main" val="19072180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テキスト ボックス 4">
            <a:extLst>
              <a:ext uri="{FF2B5EF4-FFF2-40B4-BE49-F238E27FC236}">
                <a16:creationId xmlns:a16="http://schemas.microsoft.com/office/drawing/2014/main" id="{1E900BCB-2767-4923-965F-23D0C4E879AE}"/>
              </a:ext>
            </a:extLst>
          </p:cNvPr>
          <p:cNvSpPr txBox="1">
            <a:spLocks noChangeArrowheads="1"/>
          </p:cNvSpPr>
          <p:nvPr/>
        </p:nvSpPr>
        <p:spPr bwMode="auto">
          <a:xfrm>
            <a:off x="631824" y="1918573"/>
            <a:ext cx="8929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285750" indent="-285750" eaLnBrk="1" hangingPunct="1">
              <a:spcBef>
                <a:spcPct val="0"/>
              </a:spcBef>
              <a:buFont typeface="Wingdings" panose="05000000000000000000" pitchFamily="2" charset="2"/>
              <a:buChar char="ü"/>
            </a:pPr>
            <a:r>
              <a:rPr lang="ja-JP" altLang="en-US" sz="1800" dirty="0">
                <a:latin typeface="メイリオ" panose="020B0604030504040204" pitchFamily="50" charset="-128"/>
                <a:ea typeface="メイリオ" panose="020B0604030504040204" pitchFamily="50" charset="-128"/>
              </a:rPr>
              <a:t>日常生活で、ちょっと嫌なことがあっても、「まぁしょうがない」「こんなこともあるか」「イラついてもしょうがない」と思える時はどんなときですか？</a:t>
            </a:r>
            <a:endParaRPr lang="en-US" altLang="ja-JP" sz="1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734D215-3C6E-403B-AAD7-78B0AB5EFD09}"/>
              </a:ext>
            </a:extLst>
          </p:cNvPr>
          <p:cNvSpPr txBox="1">
            <a:spLocks noChangeArrowheads="1"/>
          </p:cNvSpPr>
          <p:nvPr/>
        </p:nvSpPr>
        <p:spPr bwMode="auto">
          <a:xfrm>
            <a:off x="776536" y="2586390"/>
            <a:ext cx="835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buFontTx/>
              <a:buNone/>
            </a:pPr>
            <a:r>
              <a:rPr lang="ja-JP" altLang="en-US" sz="1600" b="1" dirty="0">
                <a:solidFill>
                  <a:schemeClr val="accent2"/>
                </a:solidFill>
                <a:latin typeface="Arial" panose="020B0604020202020204" pitchFamily="34" charset="0"/>
              </a:rPr>
              <a:t>例） </a:t>
            </a:r>
            <a:r>
              <a:rPr lang="ja-JP" altLang="en-US" sz="1600" b="1" dirty="0">
                <a:solidFill>
                  <a:schemeClr val="accent2"/>
                </a:solidFill>
                <a:latin typeface="ＭＳ 明朝" panose="02020609040205080304" pitchFamily="17" charset="-128"/>
                <a:ea typeface="ＭＳ 明朝" panose="02020609040205080304" pitchFamily="17" charset="-128"/>
              </a:rPr>
              <a:t>自分にいいことがあったときや、テンションがあがっているとき</a:t>
            </a:r>
          </a:p>
        </p:txBody>
      </p:sp>
      <p:sp>
        <p:nvSpPr>
          <p:cNvPr id="26631" name="テキスト ボックス 7">
            <a:extLst>
              <a:ext uri="{FF2B5EF4-FFF2-40B4-BE49-F238E27FC236}">
                <a16:creationId xmlns:a16="http://schemas.microsoft.com/office/drawing/2014/main" id="{57F2A502-AC80-451D-9D38-29FAEAC24EB1}"/>
              </a:ext>
            </a:extLst>
          </p:cNvPr>
          <p:cNvSpPr txBox="1">
            <a:spLocks noChangeArrowheads="1"/>
          </p:cNvSpPr>
          <p:nvPr/>
        </p:nvSpPr>
        <p:spPr bwMode="auto">
          <a:xfrm>
            <a:off x="632520" y="4222829"/>
            <a:ext cx="8929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285750" indent="-285750" eaLnBrk="1" hangingPunct="1">
              <a:spcBef>
                <a:spcPct val="0"/>
              </a:spcBef>
              <a:buFont typeface="Wingdings" panose="05000000000000000000" pitchFamily="2" charset="2"/>
              <a:buChar char="ü"/>
            </a:pPr>
            <a:r>
              <a:rPr lang="ja-JP" altLang="en-US" sz="1800" dirty="0">
                <a:latin typeface="メイリオ" panose="020B0604030504040204" pitchFamily="50" charset="-128"/>
                <a:ea typeface="メイリオ" panose="020B0604030504040204" pitchFamily="50" charset="-128"/>
              </a:rPr>
              <a:t>日常生活で、ちょっとしたことでもカチンときてしまい、なかなか冷静になれない時はどんなときですか？</a:t>
            </a:r>
            <a:endParaRPr lang="en-US" altLang="ja-JP" sz="1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E2DA5A1-278D-4547-9281-6467FB0D9979}"/>
              </a:ext>
            </a:extLst>
          </p:cNvPr>
          <p:cNvSpPr txBox="1">
            <a:spLocks noChangeArrowheads="1"/>
          </p:cNvSpPr>
          <p:nvPr/>
        </p:nvSpPr>
        <p:spPr bwMode="auto">
          <a:xfrm>
            <a:off x="776536" y="4890646"/>
            <a:ext cx="8351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buFontTx/>
              <a:buNone/>
            </a:pPr>
            <a:r>
              <a:rPr lang="ja-JP" altLang="en-US" sz="1600" b="1" dirty="0">
                <a:solidFill>
                  <a:schemeClr val="accent2"/>
                </a:solidFill>
                <a:latin typeface="Arial" panose="020B0604020202020204" pitchFamily="34" charset="0"/>
              </a:rPr>
              <a:t>例） </a:t>
            </a:r>
            <a:r>
              <a:rPr lang="ja-JP" altLang="en-US" sz="1600" b="1" dirty="0">
                <a:solidFill>
                  <a:schemeClr val="accent2"/>
                </a:solidFill>
                <a:latin typeface="ＭＳ 明朝" panose="02020609040205080304" pitchFamily="17" charset="-128"/>
                <a:ea typeface="ＭＳ 明朝" panose="02020609040205080304" pitchFamily="17" charset="-128"/>
              </a:rPr>
              <a:t>忙しくて、自分自身が切羽つまっているとき</a:t>
            </a:r>
          </a:p>
        </p:txBody>
      </p:sp>
      <p:sp>
        <p:nvSpPr>
          <p:cNvPr id="12" name="スライド番号プレースホルダー 2">
            <a:extLst>
              <a:ext uri="{FF2B5EF4-FFF2-40B4-BE49-F238E27FC236}">
                <a16:creationId xmlns:a16="http://schemas.microsoft.com/office/drawing/2014/main" id="{78BB9E87-528B-4FBA-9429-1810628019CD}"/>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14</a:t>
            </a:fld>
            <a:endParaRPr lang="ja-JP" altLang="en-US" dirty="0">
              <a:solidFill>
                <a:schemeClr val="tx1">
                  <a:lumMod val="75000"/>
                  <a:lumOff val="25000"/>
                </a:schemeClr>
              </a:solidFill>
              <a:latin typeface="Verdana" panose="020B0604030504040204" pitchFamily="34" charset="0"/>
            </a:endParaRPr>
          </a:p>
        </p:txBody>
      </p:sp>
      <p:sp>
        <p:nvSpPr>
          <p:cNvPr id="13" name="タイトル 1">
            <a:extLst>
              <a:ext uri="{FF2B5EF4-FFF2-40B4-BE49-F238E27FC236}">
                <a16:creationId xmlns:a16="http://schemas.microsoft.com/office/drawing/2014/main" id="{9AAAD3F5-3032-44B3-962D-8ACBFD3E70A8}"/>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自分のイライラ体験を振り返る①</a:t>
            </a:r>
          </a:p>
        </p:txBody>
      </p:sp>
      <p:sp>
        <p:nvSpPr>
          <p:cNvPr id="10" name="四角形: 角を丸くする 9">
            <a:extLst>
              <a:ext uri="{FF2B5EF4-FFF2-40B4-BE49-F238E27FC236}">
                <a16:creationId xmlns:a16="http://schemas.microsoft.com/office/drawing/2014/main" id="{DB5706D8-CDD4-4D76-BD45-280EE08071F8}"/>
              </a:ext>
            </a:extLst>
          </p:cNvPr>
          <p:cNvSpPr/>
          <p:nvPr/>
        </p:nvSpPr>
        <p:spPr bwMode="auto">
          <a:xfrm>
            <a:off x="776288" y="2541677"/>
            <a:ext cx="8784978" cy="1535395"/>
          </a:xfrm>
          <a:prstGeom prst="roundRect">
            <a:avLst>
              <a:gd name="adj" fmla="val 5963"/>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1" name="四角形: 角を丸くする 10">
            <a:extLst>
              <a:ext uri="{FF2B5EF4-FFF2-40B4-BE49-F238E27FC236}">
                <a16:creationId xmlns:a16="http://schemas.microsoft.com/office/drawing/2014/main" id="{3A8202FD-9726-464B-A82B-CB9D464869CF}"/>
              </a:ext>
            </a:extLst>
          </p:cNvPr>
          <p:cNvSpPr/>
          <p:nvPr/>
        </p:nvSpPr>
        <p:spPr bwMode="auto">
          <a:xfrm>
            <a:off x="776536" y="4797152"/>
            <a:ext cx="8784978" cy="1728192"/>
          </a:xfrm>
          <a:prstGeom prst="roundRect">
            <a:avLst>
              <a:gd name="adj" fmla="val 5963"/>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4" name="角丸四角形 18">
            <a:extLst>
              <a:ext uri="{FF2B5EF4-FFF2-40B4-BE49-F238E27FC236}">
                <a16:creationId xmlns:a16="http://schemas.microsoft.com/office/drawing/2014/main" id="{6B6208AC-492E-46F2-96C8-9D8466DF263D}"/>
              </a:ext>
            </a:extLst>
          </p:cNvPr>
          <p:cNvSpPr/>
          <p:nvPr/>
        </p:nvSpPr>
        <p:spPr bwMode="auto">
          <a:xfrm>
            <a:off x="488744" y="1268760"/>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テキスト ボックス 7">
            <a:extLst>
              <a:ext uri="{FF2B5EF4-FFF2-40B4-BE49-F238E27FC236}">
                <a16:creationId xmlns:a16="http://schemas.microsoft.com/office/drawing/2014/main" id="{C6B0D12B-CFE2-4F41-A1AA-75186D114995}"/>
              </a:ext>
            </a:extLst>
          </p:cNvPr>
          <p:cNvSpPr txBox="1">
            <a:spLocks noChangeArrowheads="1"/>
          </p:cNvSpPr>
          <p:nvPr/>
        </p:nvSpPr>
        <p:spPr bwMode="auto">
          <a:xfrm>
            <a:off x="631824" y="1916832"/>
            <a:ext cx="9001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285750" indent="-285750" eaLnBrk="1" hangingPunct="1">
              <a:spcBef>
                <a:spcPct val="0"/>
              </a:spcBef>
              <a:buFont typeface="Wingdings" panose="05000000000000000000" pitchFamily="2" charset="2"/>
              <a:buChar char="ü"/>
            </a:pPr>
            <a:r>
              <a:rPr lang="ja-JP" altLang="en-US" sz="1800" dirty="0">
                <a:latin typeface="メイリオ" panose="020B0604030504040204" pitchFamily="50" charset="-128"/>
                <a:ea typeface="メイリオ" panose="020B0604030504040204" pitchFamily="50" charset="-128"/>
              </a:rPr>
              <a:t>あなたがイライラするのはどんなとき？イライラしやすいシチュエーションは？</a:t>
            </a:r>
          </a:p>
        </p:txBody>
      </p:sp>
      <p:sp>
        <p:nvSpPr>
          <p:cNvPr id="28678" name="テキスト ボックス 12">
            <a:extLst>
              <a:ext uri="{FF2B5EF4-FFF2-40B4-BE49-F238E27FC236}">
                <a16:creationId xmlns:a16="http://schemas.microsoft.com/office/drawing/2014/main" id="{7B1229B5-A50E-4859-82ED-8A788F87E657}"/>
              </a:ext>
            </a:extLst>
          </p:cNvPr>
          <p:cNvSpPr txBox="1">
            <a:spLocks noChangeArrowheads="1"/>
          </p:cNvSpPr>
          <p:nvPr/>
        </p:nvSpPr>
        <p:spPr bwMode="auto">
          <a:xfrm>
            <a:off x="631825" y="4221088"/>
            <a:ext cx="864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285750" indent="-285750" eaLnBrk="1" hangingPunct="1">
              <a:spcBef>
                <a:spcPct val="0"/>
              </a:spcBef>
              <a:buFont typeface="Wingdings" panose="05000000000000000000" pitchFamily="2" charset="2"/>
              <a:buChar char="ü"/>
            </a:pPr>
            <a:r>
              <a:rPr lang="ja-JP" altLang="en-US" sz="1800" dirty="0">
                <a:latin typeface="メイリオ" panose="020B0604030504040204" pitchFamily="50" charset="-128"/>
                <a:ea typeface="メイリオ" panose="020B0604030504040204" pitchFamily="50" charset="-128"/>
              </a:rPr>
              <a:t>なぜ、あなたはイライラしてしまうのでしょうか？</a:t>
            </a:r>
          </a:p>
        </p:txBody>
      </p:sp>
      <p:sp>
        <p:nvSpPr>
          <p:cNvPr id="15" name="テキスト ボックス 14">
            <a:extLst>
              <a:ext uri="{FF2B5EF4-FFF2-40B4-BE49-F238E27FC236}">
                <a16:creationId xmlns:a16="http://schemas.microsoft.com/office/drawing/2014/main" id="{F39FBFE6-3F63-4DF1-B6B3-CC077BEFCA31}"/>
              </a:ext>
            </a:extLst>
          </p:cNvPr>
          <p:cNvSpPr txBox="1">
            <a:spLocks noChangeArrowheads="1"/>
          </p:cNvSpPr>
          <p:nvPr/>
        </p:nvSpPr>
        <p:spPr bwMode="auto">
          <a:xfrm>
            <a:off x="776536" y="2388712"/>
            <a:ext cx="8784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354013" indent="-354013" eaLnBrk="1" hangingPunct="1">
              <a:spcBef>
                <a:spcPct val="0"/>
              </a:spcBef>
              <a:buFontTx/>
              <a:buNone/>
            </a:pPr>
            <a:r>
              <a:rPr lang="ja-JP" altLang="en-US" sz="1600" b="1" dirty="0">
                <a:solidFill>
                  <a:schemeClr val="accent2"/>
                </a:solidFill>
                <a:latin typeface="Arial" panose="020B0604020202020204" pitchFamily="34" charset="0"/>
              </a:rPr>
              <a:t>例）　</a:t>
            </a:r>
            <a:r>
              <a:rPr lang="ja-JP" altLang="en-US" sz="1600" b="1" dirty="0">
                <a:solidFill>
                  <a:schemeClr val="accent2"/>
                </a:solidFill>
                <a:latin typeface="ＭＳ 明朝" panose="02020609040205080304" pitchFamily="17" charset="-128"/>
                <a:ea typeface="ＭＳ 明朝" panose="02020609040205080304" pitchFamily="17" charset="-128"/>
              </a:rPr>
              <a:t>部下に対して、依頼した書類を期限どおりに出さなかったから指摘したら、言い訳したのでイラッとした。</a:t>
            </a:r>
          </a:p>
        </p:txBody>
      </p:sp>
      <p:sp>
        <p:nvSpPr>
          <p:cNvPr id="17" name="テキスト ボックス 16">
            <a:extLst>
              <a:ext uri="{FF2B5EF4-FFF2-40B4-BE49-F238E27FC236}">
                <a16:creationId xmlns:a16="http://schemas.microsoft.com/office/drawing/2014/main" id="{3D60AD05-24D4-40D4-84BD-21BEF23E0BDA}"/>
              </a:ext>
            </a:extLst>
          </p:cNvPr>
          <p:cNvSpPr txBox="1">
            <a:spLocks noChangeArrowheads="1"/>
          </p:cNvSpPr>
          <p:nvPr/>
        </p:nvSpPr>
        <p:spPr bwMode="auto">
          <a:xfrm>
            <a:off x="776537" y="4572441"/>
            <a:ext cx="8784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marL="447675" indent="-447675" eaLnBrk="1" hangingPunct="1">
              <a:spcBef>
                <a:spcPct val="0"/>
              </a:spcBef>
              <a:buFontTx/>
              <a:buNone/>
            </a:pPr>
            <a:r>
              <a:rPr lang="ja-JP" altLang="en-US" sz="1600" b="1" dirty="0">
                <a:solidFill>
                  <a:schemeClr val="accent2"/>
                </a:solidFill>
                <a:latin typeface="Arial" panose="020B0604020202020204" pitchFamily="34" charset="0"/>
              </a:rPr>
              <a:t>例）  </a:t>
            </a:r>
            <a:r>
              <a:rPr lang="ja-JP" altLang="en-US" sz="1600" b="1" dirty="0">
                <a:solidFill>
                  <a:schemeClr val="accent2"/>
                </a:solidFill>
                <a:latin typeface="ＭＳ 明朝" panose="02020609040205080304" pitchFamily="17" charset="-128"/>
                <a:ea typeface="ＭＳ 明朝" panose="02020609040205080304" pitchFamily="17" charset="-128"/>
              </a:rPr>
              <a:t>仕事をする上で、期限を守るのは当たり前だし、謝る前に言い訳をしてきたので腹が立った。</a:t>
            </a:r>
          </a:p>
        </p:txBody>
      </p:sp>
      <p:sp>
        <p:nvSpPr>
          <p:cNvPr id="10" name="スライド番号プレースホルダー 2">
            <a:extLst>
              <a:ext uri="{FF2B5EF4-FFF2-40B4-BE49-F238E27FC236}">
                <a16:creationId xmlns:a16="http://schemas.microsoft.com/office/drawing/2014/main" id="{95ED6091-61A1-4275-A9DE-F8C7A1A88DA4}"/>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15</a:t>
            </a:fld>
            <a:endParaRPr lang="ja-JP" altLang="en-US" dirty="0">
              <a:solidFill>
                <a:schemeClr val="tx1">
                  <a:lumMod val="75000"/>
                  <a:lumOff val="25000"/>
                </a:schemeClr>
              </a:solidFill>
              <a:latin typeface="Verdana" panose="020B0604030504040204" pitchFamily="34" charset="0"/>
            </a:endParaRPr>
          </a:p>
        </p:txBody>
      </p:sp>
      <p:sp>
        <p:nvSpPr>
          <p:cNvPr id="12" name="タイトル 1">
            <a:extLst>
              <a:ext uri="{FF2B5EF4-FFF2-40B4-BE49-F238E27FC236}">
                <a16:creationId xmlns:a16="http://schemas.microsoft.com/office/drawing/2014/main" id="{200104AC-1D8B-4E0E-84FC-A09BA0F93C56}"/>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自分のイライラ体験を振り返る②</a:t>
            </a:r>
          </a:p>
        </p:txBody>
      </p:sp>
      <p:sp>
        <p:nvSpPr>
          <p:cNvPr id="14" name="四角形: 角を丸くする 13">
            <a:extLst>
              <a:ext uri="{FF2B5EF4-FFF2-40B4-BE49-F238E27FC236}">
                <a16:creationId xmlns:a16="http://schemas.microsoft.com/office/drawing/2014/main" id="{3A3D2371-5520-44F5-A93C-37BFC539FD20}"/>
              </a:ext>
            </a:extLst>
          </p:cNvPr>
          <p:cNvSpPr/>
          <p:nvPr/>
        </p:nvSpPr>
        <p:spPr bwMode="auto">
          <a:xfrm>
            <a:off x="776536" y="2325415"/>
            <a:ext cx="8784978" cy="1770240"/>
          </a:xfrm>
          <a:prstGeom prst="roundRect">
            <a:avLst>
              <a:gd name="adj" fmla="val 5963"/>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6" name="四角形: 角を丸くする 15">
            <a:extLst>
              <a:ext uri="{FF2B5EF4-FFF2-40B4-BE49-F238E27FC236}">
                <a16:creationId xmlns:a16="http://schemas.microsoft.com/office/drawing/2014/main" id="{8DE568C7-C9AD-4BFD-9020-A86F0DC6E73E}"/>
              </a:ext>
            </a:extLst>
          </p:cNvPr>
          <p:cNvSpPr/>
          <p:nvPr/>
        </p:nvSpPr>
        <p:spPr bwMode="auto">
          <a:xfrm>
            <a:off x="776536" y="4518989"/>
            <a:ext cx="8784978" cy="2005635"/>
          </a:xfrm>
          <a:prstGeom prst="roundRect">
            <a:avLst>
              <a:gd name="adj" fmla="val 5963"/>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3" name="角丸四角形 18">
            <a:extLst>
              <a:ext uri="{FF2B5EF4-FFF2-40B4-BE49-F238E27FC236}">
                <a16:creationId xmlns:a16="http://schemas.microsoft.com/office/drawing/2014/main" id="{54CD609C-7CD9-4A7E-A43F-D189EC4A09FB}"/>
              </a:ext>
            </a:extLst>
          </p:cNvPr>
          <p:cNvSpPr/>
          <p:nvPr/>
        </p:nvSpPr>
        <p:spPr bwMode="auto">
          <a:xfrm>
            <a:off x="488744" y="1268760"/>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テキスト ボックス 4">
            <a:extLst>
              <a:ext uri="{FF2B5EF4-FFF2-40B4-BE49-F238E27FC236}">
                <a16:creationId xmlns:a16="http://schemas.microsoft.com/office/drawing/2014/main" id="{CFD1AC99-DBDE-44D6-9FAE-88476A51DC80}"/>
              </a:ext>
            </a:extLst>
          </p:cNvPr>
          <p:cNvSpPr txBox="1">
            <a:spLocks noChangeArrowheads="1"/>
          </p:cNvSpPr>
          <p:nvPr/>
        </p:nvSpPr>
        <p:spPr bwMode="auto">
          <a:xfrm>
            <a:off x="632520" y="1268760"/>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a:spcBef>
                <a:spcPct val="0"/>
              </a:spcBef>
              <a:buFontTx/>
              <a:buNone/>
            </a:pPr>
            <a:r>
              <a:rPr lang="ja-JP" altLang="en-US" sz="3200" b="1" dirty="0">
                <a:latin typeface="ＭＳ Ｐ明朝" panose="02020600040205080304" pitchFamily="18" charset="-128"/>
                <a:ea typeface="ＭＳ Ｐ明朝" panose="02020600040205080304" pitchFamily="18" charset="-128"/>
              </a:rPr>
              <a:t>イライラや怒りを引き起こしているのは誰？</a:t>
            </a:r>
          </a:p>
        </p:txBody>
      </p:sp>
      <p:sp>
        <p:nvSpPr>
          <p:cNvPr id="6" name="楕円 5">
            <a:extLst>
              <a:ext uri="{FF2B5EF4-FFF2-40B4-BE49-F238E27FC236}">
                <a16:creationId xmlns:a16="http://schemas.microsoft.com/office/drawing/2014/main" id="{CC439A3A-C877-4426-AD10-4E472A3B1FD1}"/>
              </a:ext>
            </a:extLst>
          </p:cNvPr>
          <p:cNvSpPr>
            <a:spLocks noChangeArrowheads="1"/>
          </p:cNvSpPr>
          <p:nvPr/>
        </p:nvSpPr>
        <p:spPr bwMode="auto">
          <a:xfrm>
            <a:off x="963614" y="2564904"/>
            <a:ext cx="1818788" cy="1730423"/>
          </a:xfrm>
          <a:prstGeom prst="ellipse">
            <a:avLst/>
          </a:prstGeom>
          <a:ln/>
          <a:effectLst>
            <a:outerShdw blurRad="50800" dist="38100" dir="2700000" algn="tl" rotWithShape="0">
              <a:prstClr val="black">
                <a:alpha val="40000"/>
              </a:prstClr>
            </a:outerShdw>
            <a:softEdge rad="152400"/>
          </a:effectLst>
        </p:spPr>
        <p:style>
          <a:lnRef idx="1">
            <a:schemeClr val="accent1"/>
          </a:lnRef>
          <a:fillRef idx="3">
            <a:schemeClr val="accent1"/>
          </a:fillRef>
          <a:effectRef idx="2">
            <a:schemeClr val="accent1"/>
          </a:effectRef>
          <a:fontRef idx="minor">
            <a:schemeClr val="lt1"/>
          </a:fontRef>
        </p:style>
        <p:txBody>
          <a:bodyPr wrap="none" anchor="ct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Tx/>
              <a:buNone/>
            </a:pPr>
            <a:r>
              <a:rPr lang="ja-JP" altLang="en-US" sz="3200" b="1">
                <a:solidFill>
                  <a:schemeClr val="bg1"/>
                </a:solidFill>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部下？</a:t>
            </a:r>
          </a:p>
        </p:txBody>
      </p:sp>
      <p:sp>
        <p:nvSpPr>
          <p:cNvPr id="7" name="楕円 6">
            <a:extLst>
              <a:ext uri="{FF2B5EF4-FFF2-40B4-BE49-F238E27FC236}">
                <a16:creationId xmlns:a16="http://schemas.microsoft.com/office/drawing/2014/main" id="{8CAB5BF3-F863-4EE6-A77C-406150E535D0}"/>
              </a:ext>
            </a:extLst>
          </p:cNvPr>
          <p:cNvSpPr>
            <a:spLocks noChangeArrowheads="1"/>
          </p:cNvSpPr>
          <p:nvPr/>
        </p:nvSpPr>
        <p:spPr bwMode="auto">
          <a:xfrm>
            <a:off x="2504728" y="4010026"/>
            <a:ext cx="1820613" cy="1730423"/>
          </a:xfrm>
          <a:prstGeom prst="ellipse">
            <a:avLst/>
          </a:prstGeom>
          <a:ln/>
          <a:effectLst>
            <a:outerShdw blurRad="50800" dist="38100" dir="2700000" algn="tl" rotWithShape="0">
              <a:prstClr val="black">
                <a:alpha val="40000"/>
              </a:prstClr>
            </a:outerShdw>
            <a:softEdge rad="152400"/>
          </a:effectLst>
        </p:spPr>
        <p:style>
          <a:lnRef idx="1">
            <a:schemeClr val="accent2"/>
          </a:lnRef>
          <a:fillRef idx="3">
            <a:schemeClr val="accent2"/>
          </a:fillRef>
          <a:effectRef idx="2">
            <a:schemeClr val="accent2"/>
          </a:effectRef>
          <a:fontRef idx="minor">
            <a:schemeClr val="lt1"/>
          </a:fontRef>
        </p:style>
        <p:txBody>
          <a:bodyPr wrap="none" anchor="ct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Tx/>
              <a:buNone/>
            </a:pPr>
            <a:r>
              <a:rPr lang="ja-JP" altLang="en-US" sz="3200" b="1">
                <a:solidFill>
                  <a:schemeClr val="bg1"/>
                </a:solidFill>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同僚？</a:t>
            </a:r>
          </a:p>
        </p:txBody>
      </p:sp>
      <p:sp>
        <p:nvSpPr>
          <p:cNvPr id="8" name="楕円 7">
            <a:extLst>
              <a:ext uri="{FF2B5EF4-FFF2-40B4-BE49-F238E27FC236}">
                <a16:creationId xmlns:a16="http://schemas.microsoft.com/office/drawing/2014/main" id="{DB9E0516-76E6-4D6C-9C05-FEB969C18D31}"/>
              </a:ext>
            </a:extLst>
          </p:cNvPr>
          <p:cNvSpPr/>
          <p:nvPr/>
        </p:nvSpPr>
        <p:spPr bwMode="auto">
          <a:xfrm>
            <a:off x="4068491" y="2564904"/>
            <a:ext cx="1820613" cy="1730423"/>
          </a:xfrm>
          <a:prstGeom prst="ellipse">
            <a:avLst/>
          </a:prstGeom>
          <a:ln>
            <a:headEnd type="none" w="med" len="med"/>
            <a:tailEnd type="none" w="med" len="med"/>
          </a:ln>
          <a:effectLst>
            <a:outerShdw blurRad="50800" dist="38100" dir="2700000" algn="tl" rotWithShape="0">
              <a:prstClr val="black">
                <a:alpha val="40000"/>
              </a:prstClr>
            </a:outerShdw>
            <a:softEdge rad="152400"/>
          </a:effectLst>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defRPr/>
            </a:pPr>
            <a:r>
              <a:rPr lang="ja-JP" altLang="en-US" sz="32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他人？</a:t>
            </a:r>
          </a:p>
        </p:txBody>
      </p:sp>
      <p:sp>
        <p:nvSpPr>
          <p:cNvPr id="9" name="楕円 8">
            <a:extLst>
              <a:ext uri="{FF2B5EF4-FFF2-40B4-BE49-F238E27FC236}">
                <a16:creationId xmlns:a16="http://schemas.microsoft.com/office/drawing/2014/main" id="{96769492-1554-4A0A-AEAE-9745B0F9AC99}"/>
              </a:ext>
            </a:extLst>
          </p:cNvPr>
          <p:cNvSpPr>
            <a:spLocks noChangeArrowheads="1"/>
          </p:cNvSpPr>
          <p:nvPr/>
        </p:nvSpPr>
        <p:spPr bwMode="auto">
          <a:xfrm>
            <a:off x="5652667" y="4019551"/>
            <a:ext cx="1820613" cy="1730423"/>
          </a:xfrm>
          <a:prstGeom prst="ellipse">
            <a:avLst/>
          </a:prstGeom>
          <a:ln/>
          <a:effectLst>
            <a:outerShdw blurRad="50800" dist="38100" dir="2700000" algn="tl" rotWithShape="0">
              <a:prstClr val="black">
                <a:alpha val="40000"/>
              </a:prstClr>
            </a:outerShdw>
            <a:softEdge rad="152400"/>
          </a:effectLst>
        </p:spPr>
        <p:style>
          <a:lnRef idx="1">
            <a:schemeClr val="accent4"/>
          </a:lnRef>
          <a:fillRef idx="3">
            <a:schemeClr val="accent4"/>
          </a:fillRef>
          <a:effectRef idx="2">
            <a:schemeClr val="accent4"/>
          </a:effectRef>
          <a:fontRef idx="minor">
            <a:schemeClr val="lt1"/>
          </a:fontRef>
        </p:style>
        <p:txBody>
          <a:bodyPr wrap="none" anchor="ct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Tx/>
              <a:buNone/>
            </a:pPr>
            <a:r>
              <a:rPr lang="ja-JP" altLang="en-US" sz="3200" b="1">
                <a:solidFill>
                  <a:schemeClr val="bg1"/>
                </a:solidFill>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環境？</a:t>
            </a:r>
          </a:p>
        </p:txBody>
      </p:sp>
      <p:sp>
        <p:nvSpPr>
          <p:cNvPr id="10" name="楕円 9">
            <a:extLst>
              <a:ext uri="{FF2B5EF4-FFF2-40B4-BE49-F238E27FC236}">
                <a16:creationId xmlns:a16="http://schemas.microsoft.com/office/drawing/2014/main" id="{455966F5-C781-491E-9225-EDA63DC59161}"/>
              </a:ext>
            </a:extLst>
          </p:cNvPr>
          <p:cNvSpPr>
            <a:spLocks noChangeArrowheads="1"/>
          </p:cNvSpPr>
          <p:nvPr/>
        </p:nvSpPr>
        <p:spPr bwMode="auto">
          <a:xfrm>
            <a:off x="7308851" y="2564904"/>
            <a:ext cx="1820613" cy="1730423"/>
          </a:xfrm>
          <a:prstGeom prst="ellipse">
            <a:avLst/>
          </a:prstGeom>
          <a:ln/>
          <a:effectLst>
            <a:outerShdw blurRad="50800" dist="38100" dir="2700000" algn="tl" rotWithShape="0">
              <a:prstClr val="black">
                <a:alpha val="40000"/>
              </a:prstClr>
            </a:outerShdw>
            <a:softEdge rad="152400"/>
          </a:effectLst>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Tx/>
              <a:buNone/>
            </a:pPr>
            <a:r>
              <a:rPr lang="ja-JP" altLang="en-US" sz="3200" b="1">
                <a:solidFill>
                  <a:schemeClr val="bg1"/>
                </a:solidFill>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社会？</a:t>
            </a:r>
          </a:p>
        </p:txBody>
      </p:sp>
      <p:sp>
        <p:nvSpPr>
          <p:cNvPr id="13" name="スライド番号プレースホルダー 2">
            <a:extLst>
              <a:ext uri="{FF2B5EF4-FFF2-40B4-BE49-F238E27FC236}">
                <a16:creationId xmlns:a16="http://schemas.microsoft.com/office/drawing/2014/main" id="{53F53111-9519-424D-B23C-A5BF13EEF4DC}"/>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16</a:t>
            </a:fld>
            <a:endParaRPr lang="ja-JP" altLang="en-US" dirty="0">
              <a:solidFill>
                <a:schemeClr val="tx1">
                  <a:lumMod val="75000"/>
                  <a:lumOff val="25000"/>
                </a:schemeClr>
              </a:solidFill>
              <a:latin typeface="Verdana" panose="020B0604030504040204" pitchFamily="34" charset="0"/>
            </a:endParaRPr>
          </a:p>
        </p:txBody>
      </p:sp>
      <p:sp>
        <p:nvSpPr>
          <p:cNvPr id="14" name="タイトル 1">
            <a:extLst>
              <a:ext uri="{FF2B5EF4-FFF2-40B4-BE49-F238E27FC236}">
                <a16:creationId xmlns:a16="http://schemas.microsoft.com/office/drawing/2014/main" id="{4A33768B-4D3D-4EFA-B556-B689C8953061}"/>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イライラと怒りのメカニズム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2">
            <a:extLst>
              <a:ext uri="{FF2B5EF4-FFF2-40B4-BE49-F238E27FC236}">
                <a16:creationId xmlns:a16="http://schemas.microsoft.com/office/drawing/2014/main" id="{B376A41D-3318-45F9-8390-B65A37CCD24A}"/>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17</a:t>
            </a:fld>
            <a:endParaRPr lang="ja-JP" altLang="en-US" dirty="0">
              <a:solidFill>
                <a:schemeClr val="tx1">
                  <a:lumMod val="75000"/>
                  <a:lumOff val="25000"/>
                </a:schemeClr>
              </a:solidFill>
              <a:latin typeface="Verdana" panose="020B0604030504040204" pitchFamily="34" charset="0"/>
            </a:endParaRPr>
          </a:p>
        </p:txBody>
      </p:sp>
      <p:sp>
        <p:nvSpPr>
          <p:cNvPr id="7" name="タイトル 1">
            <a:extLst>
              <a:ext uri="{FF2B5EF4-FFF2-40B4-BE49-F238E27FC236}">
                <a16:creationId xmlns:a16="http://schemas.microsoft.com/office/drawing/2014/main" id="{1051CBC2-DAE2-4A9E-B334-AE2D912D6519}"/>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イライラと怒りのメカニズム</a:t>
            </a:r>
          </a:p>
        </p:txBody>
      </p:sp>
      <p:pic>
        <p:nvPicPr>
          <p:cNvPr id="3" name="グラフィックス 2" descr="怒りマーク 単色塗りつぶし">
            <a:extLst>
              <a:ext uri="{FF2B5EF4-FFF2-40B4-BE49-F238E27FC236}">
                <a16:creationId xmlns:a16="http://schemas.microsoft.com/office/drawing/2014/main" id="{569038B1-BCDC-4681-A931-AB4C1232D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3240" y="1556792"/>
            <a:ext cx="914400" cy="914400"/>
          </a:xfrm>
          <a:prstGeom prst="rect">
            <a:avLst/>
          </a:prstGeom>
        </p:spPr>
      </p:pic>
      <p:sp>
        <p:nvSpPr>
          <p:cNvPr id="6" name="テキスト ボックス 5">
            <a:extLst>
              <a:ext uri="{FF2B5EF4-FFF2-40B4-BE49-F238E27FC236}">
                <a16:creationId xmlns:a16="http://schemas.microsoft.com/office/drawing/2014/main" id="{3C1F5BE9-D635-4C71-B3F0-9A5764BDC555}"/>
              </a:ext>
            </a:extLst>
          </p:cNvPr>
          <p:cNvSpPr txBox="1">
            <a:spLocks noChangeArrowheads="1"/>
          </p:cNvSpPr>
          <p:nvPr/>
        </p:nvSpPr>
        <p:spPr bwMode="auto">
          <a:xfrm>
            <a:off x="704528" y="1700808"/>
            <a:ext cx="85264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har char="•"/>
              <a:defRPr sz="20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sz="16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sz="1400">
                <a:solidFill>
                  <a:schemeClr val="tx1"/>
                </a:solidFill>
                <a:latin typeface="ＭＳ Ｐゴシック" panose="020B0600070205080204" pitchFamily="50" charset="-128"/>
                <a:ea typeface="ＭＳ Ｐゴシック" panose="020B0600070205080204" pitchFamily="50" charset="-128"/>
              </a:defRPr>
            </a:lvl9pPr>
          </a:lstStyle>
          <a:p>
            <a:pPr algn="ctr">
              <a:spcBef>
                <a:spcPct val="0"/>
              </a:spcBef>
              <a:buFontTx/>
              <a:buNone/>
            </a:pPr>
            <a:r>
              <a:rPr lang="ja-JP" altLang="en-US" sz="20000" dirty="0">
                <a:solidFill>
                  <a:schemeClr val="accent2"/>
                </a:solidFill>
              </a:rPr>
              <a:t>自 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084F80-84E9-4688-8A17-947E0072B7B7}"/>
              </a:ext>
            </a:extLst>
          </p:cNvPr>
          <p:cNvSpPr txBox="1"/>
          <p:nvPr/>
        </p:nvSpPr>
        <p:spPr>
          <a:xfrm>
            <a:off x="632520" y="908720"/>
            <a:ext cx="8208912" cy="584775"/>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怒りの発生段階</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3200" b="1" dirty="0">
                <a:solidFill>
                  <a:schemeClr val="accent3">
                    <a:lumMod val="75000"/>
                  </a:schemeClr>
                </a:solidFill>
                <a:latin typeface="メイリオ" panose="020B0604030504040204" pitchFamily="50" charset="-128"/>
                <a:ea typeface="メイリオ" panose="020B0604030504040204" pitchFamily="50" charset="-128"/>
              </a:rPr>
              <a:t>　　　　　</a:t>
            </a:r>
          </a:p>
        </p:txBody>
      </p:sp>
      <p:sp>
        <p:nvSpPr>
          <p:cNvPr id="8" name="テキスト ボックス 7">
            <a:extLst>
              <a:ext uri="{FF2B5EF4-FFF2-40B4-BE49-F238E27FC236}">
                <a16:creationId xmlns:a16="http://schemas.microsoft.com/office/drawing/2014/main" id="{76140883-AA8E-4AD0-9208-FFBBA73CCA32}"/>
              </a:ext>
            </a:extLst>
          </p:cNvPr>
          <p:cNvSpPr txBox="1"/>
          <p:nvPr/>
        </p:nvSpPr>
        <p:spPr>
          <a:xfrm>
            <a:off x="920552" y="1484784"/>
            <a:ext cx="1361197" cy="584775"/>
          </a:xfrm>
          <a:prstGeom prst="rect">
            <a:avLst/>
          </a:prstGeom>
          <a:solidFill>
            <a:srgbClr val="FFEEB7"/>
          </a:solidFill>
          <a:ln>
            <a:solidFill>
              <a:schemeClr val="tx1">
                <a:lumMod val="65000"/>
                <a:lumOff val="35000"/>
              </a:schemeClr>
            </a:solidFill>
          </a:ln>
        </p:spPr>
        <p:txBody>
          <a:bodyPr wrap="square" anchor="ctr">
            <a:spAutoFit/>
          </a:bodyPr>
          <a:lstStyle/>
          <a:p>
            <a:pPr algn="ctr"/>
            <a:r>
              <a:rPr kumimoji="1" lang="en-US" altLang="ja-JP" sz="3200" b="1" dirty="0">
                <a:latin typeface="+mn-lt"/>
              </a:rPr>
              <a:t>No.19</a:t>
            </a:r>
            <a:endParaRPr lang="ja-JP" altLang="en-US" sz="3200" b="1" dirty="0">
              <a:latin typeface="+mn-lt"/>
            </a:endParaRPr>
          </a:p>
        </p:txBody>
      </p:sp>
      <p:sp>
        <p:nvSpPr>
          <p:cNvPr id="10" name="テキスト ボックス 9">
            <a:extLst>
              <a:ext uri="{FF2B5EF4-FFF2-40B4-BE49-F238E27FC236}">
                <a16:creationId xmlns:a16="http://schemas.microsoft.com/office/drawing/2014/main" id="{DC3D2CF3-807F-4495-9184-145422B0EFD0}"/>
              </a:ext>
            </a:extLst>
          </p:cNvPr>
          <p:cNvSpPr txBox="1"/>
          <p:nvPr/>
        </p:nvSpPr>
        <p:spPr>
          <a:xfrm>
            <a:off x="2357507" y="1520575"/>
            <a:ext cx="7059989" cy="523220"/>
          </a:xfrm>
          <a:prstGeom prst="rect">
            <a:avLst/>
          </a:prstGeom>
          <a:noFill/>
        </p:spPr>
        <p:txBody>
          <a:bodyPr wrap="square">
            <a:spAutoFit/>
          </a:bodyPr>
          <a:lstStyle/>
          <a:p>
            <a:r>
              <a:rPr kumimoji="1" lang="ja-JP" altLang="en-US" sz="2800" dirty="0">
                <a:latin typeface="Meiryo UI" panose="020B0604030504040204" pitchFamily="50" charset="-128"/>
                <a:ea typeface="Meiryo UI" panose="020B0604030504040204" pitchFamily="50" charset="-128"/>
              </a:rPr>
              <a:t>怒りの発生段階カードを見てみましょう。</a:t>
            </a:r>
            <a:endParaRPr lang="ja-JP" altLang="en-US" sz="2800" dirty="0">
              <a:latin typeface="Meiryo UI" panose="020B0604030504040204" pitchFamily="50" charset="-128"/>
              <a:ea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8DEC680F-56A4-4980-AF75-26DA1004C608}"/>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18</a:t>
            </a:fld>
            <a:endParaRPr lang="ja-JP" altLang="en-US" dirty="0">
              <a:solidFill>
                <a:schemeClr val="tx1">
                  <a:lumMod val="75000"/>
                  <a:lumOff val="25000"/>
                </a:schemeClr>
              </a:solidFill>
              <a:latin typeface="Verdana" panose="020B0604030504040204" pitchFamily="34" charset="0"/>
            </a:endParaRPr>
          </a:p>
        </p:txBody>
      </p:sp>
      <p:sp>
        <p:nvSpPr>
          <p:cNvPr id="14" name="タイトル 1">
            <a:extLst>
              <a:ext uri="{FF2B5EF4-FFF2-40B4-BE49-F238E27FC236}">
                <a16:creationId xmlns:a16="http://schemas.microsoft.com/office/drawing/2014/main" id="{0B1339E4-6631-40DE-820D-248E72935804}"/>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イライラと怒りのメカニズム</a:t>
            </a:r>
          </a:p>
        </p:txBody>
      </p:sp>
      <p:pic>
        <p:nvPicPr>
          <p:cNvPr id="3" name="図 2">
            <a:extLst>
              <a:ext uri="{FF2B5EF4-FFF2-40B4-BE49-F238E27FC236}">
                <a16:creationId xmlns:a16="http://schemas.microsoft.com/office/drawing/2014/main" id="{FBEBBFD0-2AEC-459A-AD3E-E361F72B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710" y="2204864"/>
            <a:ext cx="6343650" cy="4320540"/>
          </a:xfrm>
          <a:prstGeom prst="rect">
            <a:avLst/>
          </a:prstGeom>
        </p:spPr>
      </p:pic>
      <p:sp>
        <p:nvSpPr>
          <p:cNvPr id="9" name="テキスト ボックス 8">
            <a:extLst>
              <a:ext uri="{FF2B5EF4-FFF2-40B4-BE49-F238E27FC236}">
                <a16:creationId xmlns:a16="http://schemas.microsoft.com/office/drawing/2014/main" id="{7D07AA32-D905-4625-882F-D14ABBD1E429}"/>
              </a:ext>
            </a:extLst>
          </p:cNvPr>
          <p:cNvSpPr txBox="1"/>
          <p:nvPr/>
        </p:nvSpPr>
        <p:spPr>
          <a:xfrm>
            <a:off x="7041232" y="5373216"/>
            <a:ext cx="2520280" cy="338554"/>
          </a:xfrm>
          <a:prstGeom prst="rect">
            <a:avLst/>
          </a:prstGeom>
          <a:solidFill>
            <a:srgbClr val="FFFFFF">
              <a:alpha val="50000"/>
            </a:srgbClr>
          </a:solidFill>
        </p:spPr>
        <p:txBody>
          <a:bodyPr wrap="square" rtlCol="0">
            <a:spAutoFit/>
          </a:bodyPr>
          <a:lstStyle/>
          <a:p>
            <a:r>
              <a:rPr kumimoji="1" lang="ja-JP" altLang="en-US" sz="1600" b="1" dirty="0">
                <a:solidFill>
                  <a:srgbClr val="C00000"/>
                </a:solidFill>
                <a:latin typeface="Meiryo UI" panose="020B0604030504040204" pitchFamily="50" charset="-128"/>
                <a:ea typeface="Meiryo UI" panose="020B0604030504040204" pitchFamily="50" charset="-128"/>
              </a:rPr>
              <a:t>→（イライラ：一次感情）</a:t>
            </a:r>
          </a:p>
        </p:txBody>
      </p:sp>
      <p:sp>
        <p:nvSpPr>
          <p:cNvPr id="11" name="テキスト ボックス 10">
            <a:extLst>
              <a:ext uri="{FF2B5EF4-FFF2-40B4-BE49-F238E27FC236}">
                <a16:creationId xmlns:a16="http://schemas.microsoft.com/office/drawing/2014/main" id="{DDE87F40-BFBD-4026-80A2-4818C19BEC3B}"/>
              </a:ext>
            </a:extLst>
          </p:cNvPr>
          <p:cNvSpPr txBox="1"/>
          <p:nvPr/>
        </p:nvSpPr>
        <p:spPr>
          <a:xfrm>
            <a:off x="4232920" y="5877272"/>
            <a:ext cx="2160240" cy="338554"/>
          </a:xfrm>
          <a:prstGeom prst="rect">
            <a:avLst/>
          </a:prstGeom>
          <a:solidFill>
            <a:srgbClr val="FFFFFF">
              <a:alpha val="45000"/>
            </a:srgbClr>
          </a:solidFill>
        </p:spPr>
        <p:txBody>
          <a:bodyPr wrap="square" rtlCol="0">
            <a:spAutoFit/>
          </a:bodyPr>
          <a:lstStyle/>
          <a:p>
            <a:r>
              <a:rPr kumimoji="1" lang="ja-JP" altLang="en-US" sz="1600" b="1" dirty="0">
                <a:solidFill>
                  <a:srgbClr val="C00000"/>
                </a:solidFill>
                <a:latin typeface="Meiryo UI" panose="020B0604030504040204" pitchFamily="50" charset="-128"/>
                <a:ea typeface="Meiryo UI" panose="020B0604030504040204" pitchFamily="50" charset="-128"/>
              </a:rPr>
              <a:t>→（怒り：二次感情）</a:t>
            </a:r>
          </a:p>
        </p:txBody>
      </p:sp>
    </p:spTree>
    <p:extLst>
      <p:ext uri="{BB962C8B-B14F-4D97-AF65-F5344CB8AC3E}">
        <p14:creationId xmlns:p14="http://schemas.microsoft.com/office/powerpoint/2010/main" val="8217353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8F77A50-34D3-4B25-B848-C484FFD4AB1D}"/>
              </a:ext>
            </a:extLst>
          </p:cNvPr>
          <p:cNvSpPr txBox="1"/>
          <p:nvPr/>
        </p:nvSpPr>
        <p:spPr>
          <a:xfrm>
            <a:off x="3769097" y="724040"/>
            <a:ext cx="3263850" cy="738664"/>
          </a:xfrm>
          <a:prstGeom prst="rect">
            <a:avLst/>
          </a:prstGeom>
          <a:noFill/>
        </p:spPr>
        <p:txBody>
          <a:bodyPr wrap="square" rtlCol="0">
            <a:spAutoFit/>
          </a:bodyPr>
          <a:lstStyle/>
          <a:p>
            <a:r>
              <a:rPr lang="ja-JP" altLang="en-US" b="1" dirty="0">
                <a:latin typeface="ＭＳ Ｐゴシック" panose="020B0600070205080204" pitchFamily="50" charset="-128"/>
                <a:cs typeface="Verdana" panose="020B0604030504040204" pitchFamily="34" charset="0"/>
              </a:rPr>
              <a:t>　</a:t>
            </a:r>
            <a:endParaRPr lang="en-US" altLang="ja-JP" b="1" dirty="0">
              <a:latin typeface="ＭＳ Ｐゴシック" panose="020B0600070205080204" pitchFamily="50" charset="-128"/>
              <a:cs typeface="Verdana" panose="020B0604030504040204" pitchFamily="34" charset="0"/>
            </a:endParaRPr>
          </a:p>
          <a:p>
            <a:r>
              <a:rPr lang="ja-JP" altLang="en-US" b="1" dirty="0">
                <a:latin typeface="ＭＳ Ｐゴシック" panose="020B0600070205080204" pitchFamily="50" charset="-128"/>
                <a:cs typeface="Verdana" panose="020B0604030504040204" pitchFamily="34" charset="0"/>
              </a:rPr>
              <a:t>　</a:t>
            </a:r>
            <a:endParaRPr lang="en-US" altLang="ja-JP" b="1" dirty="0">
              <a:latin typeface="ＭＳ Ｐゴシック" panose="020B0600070205080204" pitchFamily="50" charset="-128"/>
              <a:cs typeface="Verdana" panose="020B0604030504040204" pitchFamily="34" charset="0"/>
            </a:endParaRPr>
          </a:p>
          <a:p>
            <a:r>
              <a:rPr lang="ja-JP" altLang="en-US" b="1" dirty="0">
                <a:latin typeface="ＭＳ Ｐゴシック" panose="020B0600070205080204" pitchFamily="50" charset="-128"/>
                <a:cs typeface="Verdana" panose="020B0604030504040204" pitchFamily="34" charset="0"/>
              </a:rPr>
              <a:t>　</a:t>
            </a:r>
            <a:endParaRPr lang="en-US" altLang="ja-JP" b="1" dirty="0">
              <a:latin typeface="ＭＳ Ｐゴシック" panose="020B0600070205080204" pitchFamily="50" charset="-128"/>
              <a:cs typeface="Verdana" panose="020B0604030504040204" pitchFamily="34" charset="0"/>
            </a:endParaRPr>
          </a:p>
        </p:txBody>
      </p:sp>
      <p:sp>
        <p:nvSpPr>
          <p:cNvPr id="4" name="正方形/長方形 3">
            <a:extLst>
              <a:ext uri="{FF2B5EF4-FFF2-40B4-BE49-F238E27FC236}">
                <a16:creationId xmlns:a16="http://schemas.microsoft.com/office/drawing/2014/main" id="{2D4B6774-912B-4F68-910A-E366FDD86E22}"/>
              </a:ext>
            </a:extLst>
          </p:cNvPr>
          <p:cNvSpPr/>
          <p:nvPr/>
        </p:nvSpPr>
        <p:spPr>
          <a:xfrm>
            <a:off x="1305543" y="1340768"/>
            <a:ext cx="8111953" cy="3754874"/>
          </a:xfrm>
          <a:prstGeom prst="rect">
            <a:avLst/>
          </a:prstGeom>
        </p:spPr>
        <p:txBody>
          <a:bodyPr wrap="square">
            <a:spAutoFit/>
          </a:bodyPr>
          <a:lstStyle/>
          <a:p>
            <a:pPr>
              <a:spcBef>
                <a:spcPts val="12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パワハラ予防カードとは</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spcBef>
                <a:spcPts val="12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パワハラ予防研修の目的と目標</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spcBef>
                <a:spcPts val="18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パワハラ予防の基礎知識</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spcBef>
                <a:spcPts val="18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自己理解／他者理解</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spcBef>
                <a:spcPts val="18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関係の質の向上</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spcBef>
                <a:spcPts val="1800"/>
              </a:spcBef>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行動指針づくり</a:t>
            </a:r>
          </a:p>
        </p:txBody>
      </p:sp>
      <p:sp>
        <p:nvSpPr>
          <p:cNvPr id="8" name="タイトル 1">
            <a:extLst>
              <a:ext uri="{FF2B5EF4-FFF2-40B4-BE49-F238E27FC236}">
                <a16:creationId xmlns:a16="http://schemas.microsoft.com/office/drawing/2014/main" id="{5F31059E-E874-4272-8ACD-5FB7EBCDACE9}"/>
              </a:ext>
            </a:extLst>
          </p:cNvPr>
          <p:cNvSpPr txBox="1">
            <a:spLocks/>
          </p:cNvSpPr>
          <p:nvPr/>
        </p:nvSpPr>
        <p:spPr bwMode="auto">
          <a:xfrm>
            <a:off x="1066411"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構　　成</a:t>
            </a:r>
            <a:endPar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四角形: 角を丸くする 4">
            <a:extLst>
              <a:ext uri="{FF2B5EF4-FFF2-40B4-BE49-F238E27FC236}">
                <a16:creationId xmlns:a16="http://schemas.microsoft.com/office/drawing/2014/main" id="{240AE2F3-CDA3-4A50-85FA-714C6E8914B4}"/>
              </a:ext>
            </a:extLst>
          </p:cNvPr>
          <p:cNvSpPr/>
          <p:nvPr/>
        </p:nvSpPr>
        <p:spPr>
          <a:xfrm>
            <a:off x="1352600" y="2564904"/>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Step 1</a:t>
            </a:r>
            <a:endParaRPr kumimoji="1" lang="ja-JP" altLang="en-US" sz="2000" b="1" dirty="0"/>
          </a:p>
        </p:txBody>
      </p:sp>
      <p:sp>
        <p:nvSpPr>
          <p:cNvPr id="6" name="四角形: 角を丸くする 5">
            <a:extLst>
              <a:ext uri="{FF2B5EF4-FFF2-40B4-BE49-F238E27FC236}">
                <a16:creationId xmlns:a16="http://schemas.microsoft.com/office/drawing/2014/main" id="{3DF0AA09-2EDB-4358-8F30-75686CE64EA5}"/>
              </a:ext>
            </a:extLst>
          </p:cNvPr>
          <p:cNvSpPr/>
          <p:nvPr/>
        </p:nvSpPr>
        <p:spPr>
          <a:xfrm>
            <a:off x="1352600" y="3212976"/>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Step 2</a:t>
            </a:r>
            <a:endParaRPr kumimoji="1" lang="ja-JP" altLang="en-US" sz="2000" b="1" dirty="0"/>
          </a:p>
        </p:txBody>
      </p:sp>
      <p:sp>
        <p:nvSpPr>
          <p:cNvPr id="9" name="四角形: 角を丸くする 8">
            <a:extLst>
              <a:ext uri="{FF2B5EF4-FFF2-40B4-BE49-F238E27FC236}">
                <a16:creationId xmlns:a16="http://schemas.microsoft.com/office/drawing/2014/main" id="{8F009499-66F8-42D5-A4D5-934CD6934EDF}"/>
              </a:ext>
            </a:extLst>
          </p:cNvPr>
          <p:cNvSpPr/>
          <p:nvPr/>
        </p:nvSpPr>
        <p:spPr>
          <a:xfrm>
            <a:off x="1352600" y="3861048"/>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Step </a:t>
            </a:r>
            <a:r>
              <a:rPr kumimoji="1" lang="ja-JP" altLang="en-US" sz="2000" b="1" dirty="0"/>
              <a:t>３</a:t>
            </a:r>
          </a:p>
        </p:txBody>
      </p:sp>
      <p:sp>
        <p:nvSpPr>
          <p:cNvPr id="10" name="四角形: 角を丸くする 9">
            <a:extLst>
              <a:ext uri="{FF2B5EF4-FFF2-40B4-BE49-F238E27FC236}">
                <a16:creationId xmlns:a16="http://schemas.microsoft.com/office/drawing/2014/main" id="{3125236E-6339-4A8C-A9F0-037C4FEEB324}"/>
              </a:ext>
            </a:extLst>
          </p:cNvPr>
          <p:cNvSpPr/>
          <p:nvPr/>
        </p:nvSpPr>
        <p:spPr>
          <a:xfrm>
            <a:off x="1352600" y="4509120"/>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Step </a:t>
            </a:r>
            <a:r>
              <a:rPr kumimoji="1" lang="ja-JP" altLang="en-US" sz="2000" b="1" dirty="0"/>
              <a:t>４</a:t>
            </a:r>
          </a:p>
        </p:txBody>
      </p:sp>
      <p:pic>
        <p:nvPicPr>
          <p:cNvPr id="11" name="図 10" descr="抽象, 挿絵 が含まれている画像&#10;&#10;自動的に生成された説明">
            <a:extLst>
              <a:ext uri="{FF2B5EF4-FFF2-40B4-BE49-F238E27FC236}">
                <a16:creationId xmlns:a16="http://schemas.microsoft.com/office/drawing/2014/main" id="{36D48BF0-125F-41A0-9146-621383BCD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368" y="44784"/>
            <a:ext cx="1627662" cy="1440000"/>
          </a:xfrm>
          <a:prstGeom prst="rect">
            <a:avLst/>
          </a:prstGeom>
        </p:spPr>
      </p:pic>
      <p:sp>
        <p:nvSpPr>
          <p:cNvPr id="12" name="スライド番号プレースホルダー 5">
            <a:extLst>
              <a:ext uri="{FF2B5EF4-FFF2-40B4-BE49-F238E27FC236}">
                <a16:creationId xmlns:a16="http://schemas.microsoft.com/office/drawing/2014/main" id="{F94C36DE-5F45-4C76-B008-239053DE7B6C}"/>
              </a:ext>
            </a:extLst>
          </p:cNvPr>
          <p:cNvSpPr txBox="1">
            <a:spLocks/>
          </p:cNvSpPr>
          <p:nvPr/>
        </p:nvSpPr>
        <p:spPr bwMode="auto">
          <a:xfrm>
            <a:off x="9345488" y="6525344"/>
            <a:ext cx="495300" cy="26987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336699"/>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ja-JP"/>
            </a:defPPr>
            <a:lvl1pPr algn="r" defTabSz="762000" rtl="0" eaLnBrk="0" fontAlgn="base" hangingPunct="0">
              <a:spcBef>
                <a:spcPct val="20000"/>
              </a:spcBef>
              <a:spcAft>
                <a:spcPct val="0"/>
              </a:spcAft>
              <a:defRPr kumimoji="1" sz="1400" kern="1200">
                <a:solidFill>
                  <a:srgbClr val="010000"/>
                </a:solidFill>
                <a:latin typeface="Arial" charset="0"/>
                <a:ea typeface="ＭＳ Ｐゴシック" pitchFamily="50" charset="-128"/>
                <a:cs typeface="+mn-cs"/>
              </a:defRPr>
            </a:lvl1pPr>
            <a:lvl2pPr marL="742950" indent="-28575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2pPr>
            <a:lvl3pPr marL="11430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3pPr>
            <a:lvl4pPr marL="16002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4pPr>
            <a:lvl5pPr marL="20574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5pPr>
            <a:lvl6pPr marL="25146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6pPr>
            <a:lvl7pPr marL="29718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7pPr>
            <a:lvl8pPr marL="34290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8pPr>
            <a:lvl9pPr marL="38862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9pPr>
          </a:lstStyle>
          <a:p>
            <a:pPr eaLnBrk="1" hangingPunct="1">
              <a:spcBef>
                <a:spcPct val="0"/>
              </a:spcBef>
            </a:pPr>
            <a:fld id="{9FA0DF58-D135-47D2-BE85-329B40013F36}" type="slidenum">
              <a:rPr kumimoji="0" lang="en-US" altLang="ja-JP" smtClean="0">
                <a:solidFill>
                  <a:schemeClr val="tx1">
                    <a:lumMod val="75000"/>
                    <a:lumOff val="25000"/>
                  </a:schemeClr>
                </a:solidFill>
                <a:latin typeface="Verdana" pitchFamily="34" charset="0"/>
              </a:rPr>
              <a:pPr eaLnBrk="1" hangingPunct="1">
                <a:spcBef>
                  <a:spcPct val="0"/>
                </a:spcBef>
              </a:pPr>
              <a:t>1</a:t>
            </a:fld>
            <a:endParaRPr kumimoji="0" lang="en-US" altLang="ja-JP" dirty="0">
              <a:solidFill>
                <a:schemeClr val="tx1">
                  <a:lumMod val="75000"/>
                  <a:lumOff val="25000"/>
                </a:schemeClr>
              </a:solidFill>
              <a:latin typeface="Verdana" pitchFamily="34" charset="0"/>
            </a:endParaRPr>
          </a:p>
        </p:txBody>
      </p:sp>
    </p:spTree>
    <p:extLst>
      <p:ext uri="{BB962C8B-B14F-4D97-AF65-F5344CB8AC3E}">
        <p14:creationId xmlns:p14="http://schemas.microsoft.com/office/powerpoint/2010/main" val="157502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539132-3C0A-4403-861B-170978F04BFE}"/>
              </a:ext>
            </a:extLst>
          </p:cNvPr>
          <p:cNvSpPr txBox="1"/>
          <p:nvPr/>
        </p:nvSpPr>
        <p:spPr>
          <a:xfrm>
            <a:off x="632520" y="980728"/>
            <a:ext cx="8856984" cy="461665"/>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怒りの感情の背景</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9FC039A2-D6A5-40C3-9CA5-1784338A29D4}"/>
              </a:ext>
            </a:extLst>
          </p:cNvPr>
          <p:cNvSpPr txBox="1"/>
          <p:nvPr/>
        </p:nvSpPr>
        <p:spPr>
          <a:xfrm>
            <a:off x="2347906" y="1520575"/>
            <a:ext cx="6925574"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一次感情と二次感情カードを見てみましょう。</a:t>
            </a:r>
          </a:p>
        </p:txBody>
      </p:sp>
      <p:sp>
        <p:nvSpPr>
          <p:cNvPr id="12" name="テキスト ボックス 11">
            <a:extLst>
              <a:ext uri="{FF2B5EF4-FFF2-40B4-BE49-F238E27FC236}">
                <a16:creationId xmlns:a16="http://schemas.microsoft.com/office/drawing/2014/main" id="{7EFD4996-FA04-41CF-8016-09219DFB3B5F}"/>
              </a:ext>
            </a:extLst>
          </p:cNvPr>
          <p:cNvSpPr txBox="1"/>
          <p:nvPr/>
        </p:nvSpPr>
        <p:spPr>
          <a:xfrm>
            <a:off x="920552" y="1484784"/>
            <a:ext cx="1361197" cy="584775"/>
          </a:xfrm>
          <a:prstGeom prst="rect">
            <a:avLst/>
          </a:prstGeom>
          <a:solidFill>
            <a:srgbClr val="FFEEB7"/>
          </a:solidFill>
          <a:ln>
            <a:solidFill>
              <a:schemeClr val="tx1">
                <a:lumMod val="65000"/>
                <a:lumOff val="35000"/>
              </a:schemeClr>
            </a:solidFill>
          </a:ln>
        </p:spPr>
        <p:txBody>
          <a:bodyPr wrap="square" anchor="ctr">
            <a:spAutoFit/>
          </a:bodyPr>
          <a:lstStyle/>
          <a:p>
            <a:pPr algn="ctr"/>
            <a:r>
              <a:rPr kumimoji="1" lang="en-US" altLang="ja-JP" sz="3200" b="1" dirty="0">
                <a:latin typeface="+mn-lt"/>
              </a:rPr>
              <a:t>No.20</a:t>
            </a:r>
            <a:endParaRPr lang="ja-JP" altLang="en-US" sz="3200" b="1" dirty="0">
              <a:latin typeface="+mn-lt"/>
            </a:endParaRPr>
          </a:p>
        </p:txBody>
      </p:sp>
      <p:sp>
        <p:nvSpPr>
          <p:cNvPr id="13" name="スライド番号プレースホルダー 2">
            <a:extLst>
              <a:ext uri="{FF2B5EF4-FFF2-40B4-BE49-F238E27FC236}">
                <a16:creationId xmlns:a16="http://schemas.microsoft.com/office/drawing/2014/main" id="{8DEC680F-56A4-4980-AF75-26DA1004C608}"/>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19</a:t>
            </a:fld>
            <a:endParaRPr lang="ja-JP" altLang="en-US" dirty="0">
              <a:solidFill>
                <a:schemeClr val="tx1">
                  <a:lumMod val="75000"/>
                  <a:lumOff val="25000"/>
                </a:schemeClr>
              </a:solidFill>
              <a:latin typeface="Verdana" panose="020B0604030504040204" pitchFamily="34" charset="0"/>
            </a:endParaRPr>
          </a:p>
        </p:txBody>
      </p:sp>
      <p:sp>
        <p:nvSpPr>
          <p:cNvPr id="14" name="タイトル 1">
            <a:extLst>
              <a:ext uri="{FF2B5EF4-FFF2-40B4-BE49-F238E27FC236}">
                <a16:creationId xmlns:a16="http://schemas.microsoft.com/office/drawing/2014/main" id="{0B1339E4-6631-40DE-820D-248E72935804}"/>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イライラと怒りのメカニズム</a:t>
            </a:r>
          </a:p>
        </p:txBody>
      </p:sp>
      <p:pic>
        <p:nvPicPr>
          <p:cNvPr id="3" name="図 2">
            <a:extLst>
              <a:ext uri="{FF2B5EF4-FFF2-40B4-BE49-F238E27FC236}">
                <a16:creationId xmlns:a16="http://schemas.microsoft.com/office/drawing/2014/main" id="{D9D37193-8FA4-4CDC-ABA8-6661EA1E0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710" y="2204804"/>
            <a:ext cx="6343650" cy="4320540"/>
          </a:xfrm>
          <a:prstGeom prst="rect">
            <a:avLst/>
          </a:prstGeom>
        </p:spPr>
      </p:pic>
      <p:sp>
        <p:nvSpPr>
          <p:cNvPr id="9" name="テキスト ボックス 8">
            <a:extLst>
              <a:ext uri="{FF2B5EF4-FFF2-40B4-BE49-F238E27FC236}">
                <a16:creationId xmlns:a16="http://schemas.microsoft.com/office/drawing/2014/main" id="{548235EC-871B-44C1-8775-64058D63BCF2}"/>
              </a:ext>
            </a:extLst>
          </p:cNvPr>
          <p:cNvSpPr txBox="1"/>
          <p:nvPr/>
        </p:nvSpPr>
        <p:spPr>
          <a:xfrm>
            <a:off x="2000672" y="5199583"/>
            <a:ext cx="1512168" cy="461665"/>
          </a:xfrm>
          <a:prstGeom prst="rect">
            <a:avLst/>
          </a:prstGeom>
          <a:noFill/>
        </p:spPr>
        <p:txBody>
          <a:bodyPr wrap="square" rtlCol="0">
            <a:spAutoFit/>
          </a:bodyPr>
          <a:lstStyle/>
          <a:p>
            <a:r>
              <a:rPr kumimoji="1" lang="ja-JP" altLang="en-US" sz="2400" dirty="0">
                <a:solidFill>
                  <a:srgbClr val="C00000"/>
                </a:solidFill>
                <a:latin typeface="HGP創英ﾌﾟﾚｾﾞﾝｽEB" panose="02020800000000000000" pitchFamily="18" charset="-128"/>
                <a:ea typeface="HGP創英ﾌﾟﾚｾﾞﾝｽEB" panose="02020800000000000000" pitchFamily="18" charset="-128"/>
              </a:rPr>
              <a:t>心のコップ</a:t>
            </a:r>
          </a:p>
        </p:txBody>
      </p:sp>
      <p:sp>
        <p:nvSpPr>
          <p:cNvPr id="2" name="テキスト ボックス 1">
            <a:extLst>
              <a:ext uri="{FF2B5EF4-FFF2-40B4-BE49-F238E27FC236}">
                <a16:creationId xmlns:a16="http://schemas.microsoft.com/office/drawing/2014/main" id="{B3524B89-08F5-D9B3-A7A4-D4AD39840E0C}"/>
              </a:ext>
            </a:extLst>
          </p:cNvPr>
          <p:cNvSpPr txBox="1"/>
          <p:nvPr/>
        </p:nvSpPr>
        <p:spPr>
          <a:xfrm>
            <a:off x="6825208" y="5661248"/>
            <a:ext cx="1512168" cy="707886"/>
          </a:xfrm>
          <a:prstGeom prst="rect">
            <a:avLst/>
          </a:prstGeom>
          <a:noFill/>
        </p:spPr>
        <p:txBody>
          <a:bodyPr wrap="square" rtlCol="0">
            <a:spAutoFit/>
          </a:bodyPr>
          <a:lstStyle/>
          <a:p>
            <a:r>
              <a:rPr lang="ja-JP" altLang="en-US" sz="2000" dirty="0">
                <a:solidFill>
                  <a:srgbClr val="C00000"/>
                </a:solidFill>
                <a:latin typeface="HGP創英ﾌﾟﾚｾﾞﾝｽEB" panose="02020800000000000000" pitchFamily="18" charset="-128"/>
                <a:ea typeface="HGP創英ﾌﾟﾚｾﾞﾝｽEB" panose="02020800000000000000" pitchFamily="18" charset="-128"/>
              </a:rPr>
              <a:t>セルフケアが必要</a:t>
            </a:r>
            <a:endParaRPr kumimoji="1" lang="ja-JP" altLang="en-US" sz="2000" dirty="0">
              <a:solidFill>
                <a:srgbClr val="C00000"/>
              </a:solidFill>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18506745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539132-3C0A-4403-861B-170978F04BFE}"/>
              </a:ext>
            </a:extLst>
          </p:cNvPr>
          <p:cNvSpPr txBox="1"/>
          <p:nvPr/>
        </p:nvSpPr>
        <p:spPr>
          <a:xfrm>
            <a:off x="632520" y="980728"/>
            <a:ext cx="8856984" cy="461665"/>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怒りの感情の背景</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p>
        </p:txBody>
      </p:sp>
      <p:sp>
        <p:nvSpPr>
          <p:cNvPr id="13" name="スライド番号プレースホルダー 2">
            <a:extLst>
              <a:ext uri="{FF2B5EF4-FFF2-40B4-BE49-F238E27FC236}">
                <a16:creationId xmlns:a16="http://schemas.microsoft.com/office/drawing/2014/main" id="{8DEC680F-56A4-4980-AF75-26DA1004C608}"/>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20</a:t>
            </a:fld>
            <a:endParaRPr lang="ja-JP" altLang="en-US" dirty="0">
              <a:solidFill>
                <a:schemeClr val="tx1">
                  <a:lumMod val="75000"/>
                  <a:lumOff val="25000"/>
                </a:schemeClr>
              </a:solidFill>
              <a:latin typeface="Verdana" panose="020B0604030504040204" pitchFamily="34" charset="0"/>
            </a:endParaRPr>
          </a:p>
        </p:txBody>
      </p:sp>
      <p:sp>
        <p:nvSpPr>
          <p:cNvPr id="14" name="タイトル 1">
            <a:extLst>
              <a:ext uri="{FF2B5EF4-FFF2-40B4-BE49-F238E27FC236}">
                <a16:creationId xmlns:a16="http://schemas.microsoft.com/office/drawing/2014/main" id="{0B1339E4-6631-40DE-820D-248E72935804}"/>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イライラと怒りのメカニズム</a:t>
            </a:r>
          </a:p>
        </p:txBody>
      </p:sp>
      <p:sp>
        <p:nvSpPr>
          <p:cNvPr id="8" name="四角形: 角を丸くする 7">
            <a:extLst>
              <a:ext uri="{FF2B5EF4-FFF2-40B4-BE49-F238E27FC236}">
                <a16:creationId xmlns:a16="http://schemas.microsoft.com/office/drawing/2014/main" id="{181BA3CD-C112-4E13-957D-698010B7DDD6}"/>
              </a:ext>
            </a:extLst>
          </p:cNvPr>
          <p:cNvSpPr/>
          <p:nvPr/>
        </p:nvSpPr>
        <p:spPr bwMode="auto">
          <a:xfrm>
            <a:off x="488504" y="1628800"/>
            <a:ext cx="9104634" cy="4608512"/>
          </a:xfrm>
          <a:prstGeom prst="roundRect">
            <a:avLst>
              <a:gd name="adj" fmla="val 3581"/>
            </a:avLst>
          </a:prstGeom>
          <a:solidFill>
            <a:srgbClr val="DDDDDD"/>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en-US" altLang="ja-JP" sz="2000" b="0" i="0" u="sng" strike="noStrike" cap="none" normalizeH="0" baseline="0" dirty="0">
              <a:ln>
                <a:noFill/>
              </a:ln>
              <a:solidFill>
                <a:schemeClr val="accent3">
                  <a:lumMod val="75000"/>
                </a:schemeClr>
              </a:solidFill>
              <a:effectLst/>
              <a:latin typeface="HG創英角ｺﾞｼｯｸUB" panose="020B0909000000000000" pitchFamily="49" charset="-128"/>
              <a:ea typeface="HG創英角ｺﾞｼｯｸUB" panose="020B0909000000000000" pitchFamily="49" charset="-128"/>
            </a:endParaRPr>
          </a:p>
          <a:p>
            <a:pPr defTabSz="762000"/>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6FB2E760-D530-4601-BBE0-105CCCBEDEC1}"/>
              </a:ext>
            </a:extLst>
          </p:cNvPr>
          <p:cNvSpPr txBox="1"/>
          <p:nvPr/>
        </p:nvSpPr>
        <p:spPr>
          <a:xfrm>
            <a:off x="7761312" y="2525994"/>
            <a:ext cx="1596982" cy="830997"/>
          </a:xfrm>
          <a:prstGeom prst="rect">
            <a:avLst/>
          </a:prstGeom>
          <a:noFill/>
        </p:spPr>
        <p:txBody>
          <a:bodyPr wrap="square" rtlCol="0">
            <a:spAutoFit/>
          </a:bodyPr>
          <a:lstStyle/>
          <a:p>
            <a:pPr algn="ctr"/>
            <a:r>
              <a:rPr lang="ja-JP" altLang="en-US" sz="4800" b="1" dirty="0">
                <a:solidFill>
                  <a:schemeClr val="accent2"/>
                </a:solidFill>
                <a:latin typeface="Meiryo UI" panose="020B0604030504040204" pitchFamily="50" charset="-128"/>
                <a:ea typeface="Meiryo UI" panose="020B0604030504040204" pitchFamily="50" charset="-128"/>
              </a:rPr>
              <a:t>怒り</a:t>
            </a:r>
            <a:endParaRPr kumimoji="1" lang="ja-JP" altLang="en-US" sz="4800" b="1" dirty="0">
              <a:solidFill>
                <a:schemeClr val="accent2"/>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B8BF15A4-6D1B-429A-8881-49056B98C5D8}"/>
              </a:ext>
            </a:extLst>
          </p:cNvPr>
          <p:cNvSpPr/>
          <p:nvPr/>
        </p:nvSpPr>
        <p:spPr>
          <a:xfrm>
            <a:off x="848824" y="2492895"/>
            <a:ext cx="2520000" cy="936104"/>
          </a:xfrm>
          <a:prstGeom prst="round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思い込み</a:t>
            </a:r>
            <a:endParaRPr kumimoji="1"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5" name="角丸四角形 27">
            <a:extLst>
              <a:ext uri="{FF2B5EF4-FFF2-40B4-BE49-F238E27FC236}">
                <a16:creationId xmlns:a16="http://schemas.microsoft.com/office/drawing/2014/main" id="{9199BD74-04D0-460F-AF46-B6AE9C3DA9BC}"/>
              </a:ext>
            </a:extLst>
          </p:cNvPr>
          <p:cNvSpPr/>
          <p:nvPr/>
        </p:nvSpPr>
        <p:spPr>
          <a:xfrm>
            <a:off x="4305208" y="2492895"/>
            <a:ext cx="2520000" cy="936104"/>
          </a:xfrm>
          <a:prstGeom prst="round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期　待</a:t>
            </a:r>
            <a:endParaRPr kumimoji="1"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6" name="グラフィックス 15" descr="怒りマーク 単色塗りつぶし">
            <a:extLst>
              <a:ext uri="{FF2B5EF4-FFF2-40B4-BE49-F238E27FC236}">
                <a16:creationId xmlns:a16="http://schemas.microsoft.com/office/drawing/2014/main" id="{1DE4784D-1ADE-4CDD-A4E4-839A5A355C2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69424" y="2060919"/>
            <a:ext cx="648000" cy="648000"/>
          </a:xfrm>
          <a:prstGeom prst="rect">
            <a:avLst/>
          </a:prstGeom>
        </p:spPr>
      </p:pic>
      <p:sp>
        <p:nvSpPr>
          <p:cNvPr id="17" name="テキスト ボックス 16">
            <a:extLst>
              <a:ext uri="{FF2B5EF4-FFF2-40B4-BE49-F238E27FC236}">
                <a16:creationId xmlns:a16="http://schemas.microsoft.com/office/drawing/2014/main" id="{6DE93887-A9C6-467C-B900-9EDF94BB9423}"/>
              </a:ext>
            </a:extLst>
          </p:cNvPr>
          <p:cNvSpPr txBox="1"/>
          <p:nvPr/>
        </p:nvSpPr>
        <p:spPr>
          <a:xfrm>
            <a:off x="3081072" y="2564903"/>
            <a:ext cx="1512168" cy="830997"/>
          </a:xfrm>
          <a:prstGeom prst="rect">
            <a:avLst/>
          </a:prstGeom>
          <a:noFill/>
        </p:spPr>
        <p:txBody>
          <a:bodyPr wrap="square" rtlCol="0">
            <a:spAutoFit/>
          </a:bodyPr>
          <a:lstStyle/>
          <a:p>
            <a:pPr algn="ctr"/>
            <a:r>
              <a:rPr kumimoji="1" lang="ja-JP" altLang="en-US" sz="4800" b="1" dirty="0">
                <a:solidFill>
                  <a:schemeClr val="accent5">
                    <a:lumMod val="75000"/>
                  </a:schemeClr>
                </a:solidFill>
                <a:latin typeface="Meiryo UI" panose="020B0604030504040204" pitchFamily="50" charset="-128"/>
                <a:ea typeface="Meiryo UI" panose="020B0604030504040204" pitchFamily="50" charset="-128"/>
              </a:rPr>
              <a:t>＋</a:t>
            </a:r>
          </a:p>
        </p:txBody>
      </p:sp>
      <p:sp>
        <p:nvSpPr>
          <p:cNvPr id="18" name="吹き出し: 上矢印 17">
            <a:extLst>
              <a:ext uri="{FF2B5EF4-FFF2-40B4-BE49-F238E27FC236}">
                <a16:creationId xmlns:a16="http://schemas.microsoft.com/office/drawing/2014/main" id="{A23E68A4-DDA1-4F0E-999E-16A9FBE8A59B}"/>
              </a:ext>
            </a:extLst>
          </p:cNvPr>
          <p:cNvSpPr/>
          <p:nvPr/>
        </p:nvSpPr>
        <p:spPr bwMode="auto">
          <a:xfrm>
            <a:off x="2000672" y="4005063"/>
            <a:ext cx="3788752" cy="1440160"/>
          </a:xfrm>
          <a:prstGeom prst="upArrowCallout">
            <a:avLst>
              <a:gd name="adj1" fmla="val 25000"/>
              <a:gd name="adj2" fmla="val 25000"/>
              <a:gd name="adj3" fmla="val 25000"/>
              <a:gd name="adj4" fmla="val 61136"/>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コンディション</a:t>
            </a:r>
          </a:p>
        </p:txBody>
      </p:sp>
      <p:sp>
        <p:nvSpPr>
          <p:cNvPr id="19" name="矢印: 右 18">
            <a:extLst>
              <a:ext uri="{FF2B5EF4-FFF2-40B4-BE49-F238E27FC236}">
                <a16:creationId xmlns:a16="http://schemas.microsoft.com/office/drawing/2014/main" id="{F4960F4D-3E89-4EC2-8AD4-9C5F327848F0}"/>
              </a:ext>
            </a:extLst>
          </p:cNvPr>
          <p:cNvSpPr/>
          <p:nvPr/>
        </p:nvSpPr>
        <p:spPr bwMode="auto">
          <a:xfrm>
            <a:off x="7113240" y="2492895"/>
            <a:ext cx="648072" cy="935038"/>
          </a:xfrm>
          <a:prstGeom prst="rightArrow">
            <a:avLst>
              <a:gd name="adj1" fmla="val 58693"/>
              <a:gd name="adj2" fmla="val 54703"/>
            </a:avLst>
          </a:prstGeom>
          <a:solidFill>
            <a:schemeClr val="bg1">
              <a:lumMod val="5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20" name="右中かっこ 19">
            <a:extLst>
              <a:ext uri="{FF2B5EF4-FFF2-40B4-BE49-F238E27FC236}">
                <a16:creationId xmlns:a16="http://schemas.microsoft.com/office/drawing/2014/main" id="{F7116FD7-11A3-4660-9E21-B3D881E10865}"/>
              </a:ext>
            </a:extLst>
          </p:cNvPr>
          <p:cNvSpPr/>
          <p:nvPr/>
        </p:nvSpPr>
        <p:spPr bwMode="auto">
          <a:xfrm rot="5400000">
            <a:off x="3764869" y="512676"/>
            <a:ext cx="288030" cy="6408712"/>
          </a:xfrm>
          <a:prstGeom prst="rightBrace">
            <a:avLst>
              <a:gd name="adj1" fmla="val 64771"/>
              <a:gd name="adj2" fmla="val 50000"/>
            </a:avLst>
          </a:prstGeom>
          <a:noFill/>
          <a:ln w="1905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073119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 fill="hold"/>
                                        <p:tgtEl>
                                          <p:spTgt spid="16"/>
                                        </p:tgtEl>
                                        <p:attrNameLst>
                                          <p:attrName>ppt_w</p:attrName>
                                        </p:attrNameLst>
                                      </p:cBhvr>
                                      <p:tavLst>
                                        <p:tav tm="0">
                                          <p:val>
                                            <p:fltVal val="0"/>
                                          </p:val>
                                        </p:tav>
                                        <p:tav tm="100000">
                                          <p:val>
                                            <p:strVal val="#ppt_w"/>
                                          </p:val>
                                        </p:tav>
                                      </p:tavLst>
                                    </p:anim>
                                    <p:anim calcmode="lin" valueType="num">
                                      <p:cBhvr>
                                        <p:cTn id="8" dur="1500" fill="hold"/>
                                        <p:tgtEl>
                                          <p:spTgt spid="16"/>
                                        </p:tgtEl>
                                        <p:attrNameLst>
                                          <p:attrName>ppt_h</p:attrName>
                                        </p:attrNameLst>
                                      </p:cBhvr>
                                      <p:tavLst>
                                        <p:tav tm="0">
                                          <p:val>
                                            <p:fltVal val="0"/>
                                          </p:val>
                                        </p:tav>
                                        <p:tav tm="100000">
                                          <p:val>
                                            <p:strVal val="#ppt_h"/>
                                          </p:val>
                                        </p:tav>
                                      </p:tavLst>
                                    </p:anim>
                                    <p:animEffect transition="in" filter="fade">
                                      <p:cBhvr>
                                        <p:cTn id="9"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7B83F46-02BE-4EC5-9398-8F0A24061851}"/>
              </a:ext>
            </a:extLst>
          </p:cNvPr>
          <p:cNvSpPr txBox="1"/>
          <p:nvPr/>
        </p:nvSpPr>
        <p:spPr>
          <a:xfrm>
            <a:off x="632520" y="1876762"/>
            <a:ext cx="8712968" cy="400110"/>
          </a:xfrm>
          <a:prstGeom prst="rect">
            <a:avLst/>
          </a:prstGeom>
          <a:noFill/>
        </p:spPr>
        <p:txBody>
          <a:bodyPr wrap="square" rtlCol="0">
            <a:spAutoFit/>
          </a:bodyPr>
          <a:lstStyle/>
          <a:p>
            <a:pPr marL="269875" indent="-269875">
              <a:buFont typeface="Wingdings" panose="05000000000000000000" pitchFamily="2" charset="2"/>
              <a:buChar char="ü"/>
            </a:pPr>
            <a:r>
              <a:rPr kumimoji="1" lang="ja-JP" altLang="en-US" sz="2000" dirty="0">
                <a:latin typeface="Meiryo UI" panose="020B0604030504040204" pitchFamily="50" charset="-128"/>
                <a:ea typeface="Meiryo UI" panose="020B0604030504040204" pitchFamily="50" charset="-128"/>
              </a:rPr>
              <a:t>パワハラが起きる組織とはどのような組織でしょうか？</a:t>
            </a:r>
          </a:p>
        </p:txBody>
      </p:sp>
      <p:sp>
        <p:nvSpPr>
          <p:cNvPr id="10" name="スライド番号プレースホルダー 2">
            <a:extLst>
              <a:ext uri="{FF2B5EF4-FFF2-40B4-BE49-F238E27FC236}">
                <a16:creationId xmlns:a16="http://schemas.microsoft.com/office/drawing/2014/main" id="{30D0CBBB-9D52-44BB-8741-741C280884EE}"/>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solidFill>
                  <a:schemeClr val="tx1">
                    <a:lumMod val="75000"/>
                    <a:lumOff val="25000"/>
                  </a:schemeClr>
                </a:solidFill>
                <a:latin typeface="Verdana" panose="020B0604030504040204" pitchFamily="34" charset="0"/>
              </a:rPr>
              <a:pPr algn="r"/>
              <a:t>21</a:t>
            </a:fld>
            <a:endParaRPr lang="ja-JP" altLang="en-US" dirty="0">
              <a:solidFill>
                <a:schemeClr val="tx1">
                  <a:lumMod val="75000"/>
                  <a:lumOff val="25000"/>
                </a:schemeClr>
              </a:solidFill>
              <a:latin typeface="Verdana" panose="020B0604030504040204" pitchFamily="34" charset="0"/>
            </a:endParaRPr>
          </a:p>
        </p:txBody>
      </p:sp>
      <p:sp>
        <p:nvSpPr>
          <p:cNvPr id="11" name="タイトル 1">
            <a:extLst>
              <a:ext uri="{FF2B5EF4-FFF2-40B4-BE49-F238E27FC236}">
                <a16:creationId xmlns:a16="http://schemas.microsoft.com/office/drawing/2014/main" id="{00B55FBA-7875-4686-ABF1-A2D1BDFF6E03}"/>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パワハラが起こりやすい組織風土とは？</a:t>
            </a:r>
          </a:p>
        </p:txBody>
      </p:sp>
      <p:sp>
        <p:nvSpPr>
          <p:cNvPr id="12" name="角丸四角形 18">
            <a:extLst>
              <a:ext uri="{FF2B5EF4-FFF2-40B4-BE49-F238E27FC236}">
                <a16:creationId xmlns:a16="http://schemas.microsoft.com/office/drawing/2014/main" id="{584606F4-A9AF-4B96-8B53-2B19D6882621}"/>
              </a:ext>
            </a:extLst>
          </p:cNvPr>
          <p:cNvSpPr/>
          <p:nvPr/>
        </p:nvSpPr>
        <p:spPr bwMode="auto">
          <a:xfrm>
            <a:off x="488504" y="1196752"/>
            <a:ext cx="2160000" cy="504112"/>
          </a:xfrm>
          <a:prstGeom prst="roundRect">
            <a:avLst>
              <a:gd name="adj" fmla="val 14076"/>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EE144AEE-A5EB-487E-A1E5-B7D8F547EA1D}"/>
              </a:ext>
            </a:extLst>
          </p:cNvPr>
          <p:cNvSpPr/>
          <p:nvPr/>
        </p:nvSpPr>
        <p:spPr bwMode="auto">
          <a:xfrm>
            <a:off x="776536" y="2564904"/>
            <a:ext cx="8784978" cy="3096493"/>
          </a:xfrm>
          <a:prstGeom prst="roundRect">
            <a:avLst>
              <a:gd name="adj" fmla="val 4456"/>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3936787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DA3E5767-AC33-471A-9897-4ED41F571619}"/>
              </a:ext>
            </a:extLst>
          </p:cNvPr>
          <p:cNvSpPr/>
          <p:nvPr/>
        </p:nvSpPr>
        <p:spPr bwMode="auto">
          <a:xfrm>
            <a:off x="488504" y="1772816"/>
            <a:ext cx="9104634" cy="4763577"/>
          </a:xfrm>
          <a:prstGeom prst="roundRect">
            <a:avLst>
              <a:gd name="adj" fmla="val 3581"/>
            </a:avLst>
          </a:prstGeom>
          <a:solidFill>
            <a:srgbClr val="DDDDDD"/>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r>
              <a:rPr kumimoji="1" lang="ja-JP" altLang="en-US" sz="2000" b="0" i="0" u="sng" strike="noStrike" cap="none" normalizeH="0" baseline="0" dirty="0">
                <a:ln>
                  <a:noFill/>
                </a:ln>
                <a:solidFill>
                  <a:schemeClr val="accent3">
                    <a:lumMod val="75000"/>
                  </a:schemeClr>
                </a:solidFill>
                <a:effectLst/>
                <a:latin typeface="HG創英角ｺﾞｼｯｸUB" panose="020B0909000000000000" pitchFamily="49" charset="-128"/>
                <a:ea typeface="HG創英角ｺﾞｼｯｸUB" panose="020B0909000000000000" pitchFamily="49" charset="-128"/>
              </a:rPr>
              <a:t>組織の成功循環モデル</a:t>
            </a:r>
            <a:endParaRPr kumimoji="1" lang="en-US" altLang="ja-JP" sz="2000" b="0" i="0" u="sng" strike="noStrike" cap="none" normalizeH="0" baseline="0" dirty="0">
              <a:ln>
                <a:noFill/>
              </a:ln>
              <a:solidFill>
                <a:schemeClr val="accent3">
                  <a:lumMod val="75000"/>
                </a:schemeClr>
              </a:solidFill>
              <a:effectLst/>
              <a:latin typeface="HG創英角ｺﾞｼｯｸUB" panose="020B0909000000000000" pitchFamily="49" charset="-128"/>
              <a:ea typeface="HG創英角ｺﾞｼｯｸUB" panose="020B0909000000000000" pitchFamily="49" charset="-128"/>
            </a:endParaRPr>
          </a:p>
          <a:p>
            <a:pPr defTabSz="762000"/>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val 47"/>
          <p:cNvSpPr>
            <a:spLocks noChangeAspect="1" noChangeArrowheads="1"/>
          </p:cNvSpPr>
          <p:nvPr/>
        </p:nvSpPr>
        <p:spPr bwMode="blackWhite">
          <a:xfrm>
            <a:off x="4007759" y="2319598"/>
            <a:ext cx="1080000" cy="1080000"/>
          </a:xfrm>
          <a:prstGeom prst="ellipse">
            <a:avLst/>
          </a:prstGeom>
          <a:ln/>
        </p:spPr>
        <p:style>
          <a:lnRef idx="1">
            <a:schemeClr val="accent2"/>
          </a:lnRef>
          <a:fillRef idx="3">
            <a:schemeClr val="accent2"/>
          </a:fillRef>
          <a:effectRef idx="2">
            <a:schemeClr val="accent2"/>
          </a:effectRef>
          <a:fontRef idx="minor">
            <a:schemeClr val="lt1"/>
          </a:fontRef>
        </p:style>
        <p:txBody>
          <a:bodyPr wrap="none" lIns="0" tIns="0" rIns="0" bIns="0" anchor="ctr"/>
          <a:lstStyle/>
          <a:p>
            <a:pPr algn="ctr" defTabSz="820738">
              <a:spcAft>
                <a:spcPts val="0"/>
              </a:spcAft>
              <a:defRPr/>
            </a:pP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関係の質</a:t>
            </a: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❶</a:t>
            </a:r>
            <a:endParaRPr lang="ja-JP" altLang="de-DE" sz="1800" dirty="0">
              <a:solidFill>
                <a:srgbClr val="FFFFFF"/>
              </a:solidFill>
              <a:effectLst>
                <a:outerShdw blurRad="38100" dist="38100" dir="2700000" algn="tl">
                  <a:srgbClr val="000000"/>
                </a:outerShdw>
              </a:effectLst>
              <a:latin typeface="Arial" charset="0"/>
              <a:ea typeface="HG創英角ｺﾞｼｯｸUB" pitchFamily="49" charset="-128"/>
            </a:endParaRPr>
          </a:p>
        </p:txBody>
      </p:sp>
      <p:sp>
        <p:nvSpPr>
          <p:cNvPr id="50" name="下矢印 49"/>
          <p:cNvSpPr>
            <a:spLocks noChangeAspect="1"/>
          </p:cNvSpPr>
          <p:nvPr/>
        </p:nvSpPr>
        <p:spPr>
          <a:xfrm rot="2692394">
            <a:off x="4944443" y="4336549"/>
            <a:ext cx="356242" cy="360000"/>
          </a:xfrm>
          <a:prstGeom prst="downArrow">
            <a:avLst>
              <a:gd name="adj1" fmla="val 50000"/>
              <a:gd name="adj2" fmla="val 6059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5" name="Oval 47">
            <a:extLst>
              <a:ext uri="{FF2B5EF4-FFF2-40B4-BE49-F238E27FC236}">
                <a16:creationId xmlns:a16="http://schemas.microsoft.com/office/drawing/2014/main" id="{D24F8AD2-3A54-48A0-85BF-5FBA1FB48A98}"/>
              </a:ext>
            </a:extLst>
          </p:cNvPr>
          <p:cNvSpPr>
            <a:spLocks noChangeAspect="1" noChangeArrowheads="1"/>
          </p:cNvSpPr>
          <p:nvPr/>
        </p:nvSpPr>
        <p:spPr bwMode="blackWhite">
          <a:xfrm>
            <a:off x="5087759" y="3399718"/>
            <a:ext cx="1080000" cy="1080000"/>
          </a:xfrm>
          <a:prstGeom prst="ellipse">
            <a:avLst/>
          </a:prstGeom>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defTabSz="820738">
              <a:spcAft>
                <a:spcPts val="0"/>
              </a:spcAft>
              <a:defRPr/>
            </a:pP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思考の質</a:t>
            </a: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❷</a:t>
            </a:r>
            <a:endParaRPr lang="ja-JP" altLang="de-DE" sz="1800" dirty="0">
              <a:solidFill>
                <a:srgbClr val="FFFFFF"/>
              </a:solidFill>
              <a:effectLst>
                <a:outerShdw blurRad="38100" dist="38100" dir="2700000" algn="tl">
                  <a:srgbClr val="000000"/>
                </a:outerShdw>
              </a:effectLst>
              <a:latin typeface="Arial" charset="0"/>
              <a:ea typeface="HG創英角ｺﾞｼｯｸUB" pitchFamily="49" charset="-128"/>
            </a:endParaRPr>
          </a:p>
        </p:txBody>
      </p:sp>
      <p:sp>
        <p:nvSpPr>
          <p:cNvPr id="26" name="Oval 47">
            <a:extLst>
              <a:ext uri="{FF2B5EF4-FFF2-40B4-BE49-F238E27FC236}">
                <a16:creationId xmlns:a16="http://schemas.microsoft.com/office/drawing/2014/main" id="{01551299-50C9-435F-8BEA-D53019065B69}"/>
              </a:ext>
            </a:extLst>
          </p:cNvPr>
          <p:cNvSpPr>
            <a:spLocks noChangeAspect="1" noChangeArrowheads="1"/>
          </p:cNvSpPr>
          <p:nvPr/>
        </p:nvSpPr>
        <p:spPr bwMode="blackWhite">
          <a:xfrm>
            <a:off x="4007639" y="4479958"/>
            <a:ext cx="1080000" cy="1080000"/>
          </a:xfrm>
          <a:prstGeom prst="ellipse">
            <a:avLst/>
          </a:prstGeom>
          <a:ln/>
        </p:spPr>
        <p:style>
          <a:lnRef idx="1">
            <a:schemeClr val="accent5"/>
          </a:lnRef>
          <a:fillRef idx="3">
            <a:schemeClr val="accent5"/>
          </a:fillRef>
          <a:effectRef idx="2">
            <a:schemeClr val="accent5"/>
          </a:effectRef>
          <a:fontRef idx="minor">
            <a:schemeClr val="lt1"/>
          </a:fontRef>
        </p:style>
        <p:txBody>
          <a:bodyPr wrap="none" lIns="0" tIns="0" rIns="0" bIns="0" anchor="ctr"/>
          <a:lstStyle/>
          <a:p>
            <a:pPr algn="ctr" defTabSz="820738">
              <a:spcAft>
                <a:spcPts val="0"/>
              </a:spcAft>
              <a:defRPr/>
            </a:pP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行動の質</a:t>
            </a: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❸</a:t>
            </a:r>
            <a:endParaRPr lang="ja-JP" altLang="de-DE" sz="1800" dirty="0">
              <a:solidFill>
                <a:srgbClr val="FFFFFF"/>
              </a:solidFill>
              <a:effectLst>
                <a:outerShdw blurRad="38100" dist="38100" dir="2700000" algn="tl">
                  <a:srgbClr val="000000"/>
                </a:outerShdw>
              </a:effectLst>
              <a:latin typeface="Arial" charset="0"/>
              <a:ea typeface="HG創英角ｺﾞｼｯｸUB" pitchFamily="49" charset="-128"/>
            </a:endParaRPr>
          </a:p>
        </p:txBody>
      </p:sp>
      <p:sp>
        <p:nvSpPr>
          <p:cNvPr id="28" name="Oval 47">
            <a:extLst>
              <a:ext uri="{FF2B5EF4-FFF2-40B4-BE49-F238E27FC236}">
                <a16:creationId xmlns:a16="http://schemas.microsoft.com/office/drawing/2014/main" id="{C1FC7445-F8A9-4A85-BC25-1E837FC8E4C0}"/>
              </a:ext>
            </a:extLst>
          </p:cNvPr>
          <p:cNvSpPr>
            <a:spLocks noChangeAspect="1" noChangeArrowheads="1"/>
          </p:cNvSpPr>
          <p:nvPr/>
        </p:nvSpPr>
        <p:spPr bwMode="blackWhite">
          <a:xfrm>
            <a:off x="2927639" y="3399718"/>
            <a:ext cx="1080000" cy="1080000"/>
          </a:xfrm>
          <a:prstGeom prst="ellipse">
            <a:avLst/>
          </a:prstGeom>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defTabSz="820738">
              <a:spcAft>
                <a:spcPts val="0"/>
              </a:spcAft>
              <a:defRPr/>
            </a:pP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結果の質</a:t>
            </a:r>
            <a:endParaRPr lang="en-US" altLang="ja-JP" sz="1800" dirty="0">
              <a:solidFill>
                <a:srgbClr val="FFFFFF"/>
              </a:solidFill>
              <a:effectLst>
                <a:outerShdw blurRad="38100" dist="38100" dir="2700000" algn="tl">
                  <a:srgbClr val="000000"/>
                </a:outerShdw>
              </a:effectLst>
              <a:latin typeface="Arial" charset="0"/>
              <a:ea typeface="HG創英角ｺﾞｼｯｸUB" pitchFamily="49" charset="-128"/>
            </a:endParaRPr>
          </a:p>
          <a:p>
            <a:pPr algn="ctr" defTabSz="820738">
              <a:spcAft>
                <a:spcPts val="0"/>
              </a:spcAft>
              <a:defRPr/>
            </a:pPr>
            <a:r>
              <a:rPr lang="ja-JP" altLang="en-US" sz="1800" dirty="0">
                <a:solidFill>
                  <a:srgbClr val="FFFFFF"/>
                </a:solidFill>
                <a:effectLst>
                  <a:outerShdw blurRad="38100" dist="38100" dir="2700000" algn="tl">
                    <a:srgbClr val="000000"/>
                  </a:outerShdw>
                </a:effectLst>
                <a:latin typeface="Arial" charset="0"/>
                <a:ea typeface="HG創英角ｺﾞｼｯｸUB" pitchFamily="49" charset="-128"/>
              </a:rPr>
              <a:t>❹</a:t>
            </a:r>
            <a:endParaRPr lang="ja-JP" altLang="de-DE" sz="1800" dirty="0">
              <a:solidFill>
                <a:srgbClr val="FFFFFF"/>
              </a:solidFill>
              <a:effectLst>
                <a:outerShdw blurRad="38100" dist="38100" dir="2700000" algn="tl">
                  <a:srgbClr val="000000"/>
                </a:outerShdw>
              </a:effectLst>
              <a:latin typeface="Arial" charset="0"/>
              <a:ea typeface="HG創英角ｺﾞｼｯｸUB" pitchFamily="49" charset="-128"/>
            </a:endParaRPr>
          </a:p>
        </p:txBody>
      </p:sp>
      <p:sp>
        <p:nvSpPr>
          <p:cNvPr id="60" name="下矢印 49">
            <a:extLst>
              <a:ext uri="{FF2B5EF4-FFF2-40B4-BE49-F238E27FC236}">
                <a16:creationId xmlns:a16="http://schemas.microsoft.com/office/drawing/2014/main" id="{FD357CB9-D9CA-41E9-AB42-CB56FA59FE76}"/>
              </a:ext>
            </a:extLst>
          </p:cNvPr>
          <p:cNvSpPr>
            <a:spLocks noChangeAspect="1"/>
          </p:cNvSpPr>
          <p:nvPr/>
        </p:nvSpPr>
        <p:spPr>
          <a:xfrm rot="18666147">
            <a:off x="4946349" y="3183188"/>
            <a:ext cx="356242" cy="360000"/>
          </a:xfrm>
          <a:prstGeom prst="downArrow">
            <a:avLst>
              <a:gd name="adj1" fmla="val 50000"/>
              <a:gd name="adj2" fmla="val 60595"/>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1" name="下矢印 49">
            <a:extLst>
              <a:ext uri="{FF2B5EF4-FFF2-40B4-BE49-F238E27FC236}">
                <a16:creationId xmlns:a16="http://schemas.microsoft.com/office/drawing/2014/main" id="{13392D2A-ADEF-44E1-82C7-505648D9BEAA}"/>
              </a:ext>
            </a:extLst>
          </p:cNvPr>
          <p:cNvSpPr>
            <a:spLocks noChangeAspect="1"/>
          </p:cNvSpPr>
          <p:nvPr/>
        </p:nvSpPr>
        <p:spPr>
          <a:xfrm rot="7866147">
            <a:off x="3792807" y="4336368"/>
            <a:ext cx="356242" cy="360000"/>
          </a:xfrm>
          <a:prstGeom prst="downArrow">
            <a:avLst>
              <a:gd name="adj1" fmla="val 50000"/>
              <a:gd name="adj2" fmla="val 60595"/>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62" name="下矢印 49">
            <a:extLst>
              <a:ext uri="{FF2B5EF4-FFF2-40B4-BE49-F238E27FC236}">
                <a16:creationId xmlns:a16="http://schemas.microsoft.com/office/drawing/2014/main" id="{5536F87C-60D7-44A5-BB5C-C815C0A58C99}"/>
              </a:ext>
            </a:extLst>
          </p:cNvPr>
          <p:cNvSpPr>
            <a:spLocks noChangeAspect="1"/>
          </p:cNvSpPr>
          <p:nvPr/>
        </p:nvSpPr>
        <p:spPr>
          <a:xfrm rot="13266147">
            <a:off x="3792988" y="3183007"/>
            <a:ext cx="356242" cy="360000"/>
          </a:xfrm>
          <a:prstGeom prst="downArrow">
            <a:avLst>
              <a:gd name="adj1" fmla="val 50000"/>
              <a:gd name="adj2" fmla="val 60595"/>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2" name="線吹き出し 1 (枠付き) 11"/>
          <p:cNvSpPr/>
          <p:nvPr/>
        </p:nvSpPr>
        <p:spPr bwMode="auto">
          <a:xfrm>
            <a:off x="992560" y="2950083"/>
            <a:ext cx="1903085" cy="646331"/>
          </a:xfrm>
          <a:prstGeom prst="borderCallout1">
            <a:avLst>
              <a:gd name="adj1" fmla="val 49536"/>
              <a:gd name="adj2" fmla="val 103746"/>
              <a:gd name="adj3" fmla="val 79343"/>
              <a:gd name="adj4" fmla="val 114774"/>
            </a:avLst>
          </a:prstGeom>
          <a:solidFill>
            <a:schemeClr val="bg1"/>
          </a:solidFill>
          <a:ln w="9525" cap="flat" cmpd="sng" algn="ctr">
            <a:solidFill>
              <a:schemeClr val="accent4"/>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177800" marR="0" indent="-177800" algn="l" defTabSz="762000" rtl="0" eaLnBrk="1" fontAlgn="base" latinLnBrk="0" hangingPunct="1">
              <a:lnSpc>
                <a:spcPct val="100000"/>
              </a:lnSpc>
              <a:spcBef>
                <a:spcPct val="0"/>
              </a:spcBef>
              <a:spcAft>
                <a:spcPct val="0"/>
              </a:spcAft>
              <a:buClr>
                <a:schemeClr val="accent4"/>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成果が出る</a:t>
            </a:r>
            <a:endParaRPr kumimoji="1" lang="en-US" altLang="ja-JP" sz="1200" b="1" i="0" u="none" strike="noStrike" cap="none" normalizeH="0" baseline="0" dirty="0">
              <a:ln>
                <a:noFill/>
              </a:ln>
              <a:effectLst/>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4"/>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付加価値が向上する</a:t>
            </a:r>
            <a:endParaRPr lang="en-US" altLang="ja-JP" sz="1200" b="1" dirty="0">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4"/>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労働生産性が向上する</a:t>
            </a:r>
          </a:p>
        </p:txBody>
      </p:sp>
      <p:sp>
        <p:nvSpPr>
          <p:cNvPr id="29" name="線吹き出し 1 (枠付き) 28"/>
          <p:cNvSpPr/>
          <p:nvPr/>
        </p:nvSpPr>
        <p:spPr bwMode="auto">
          <a:xfrm>
            <a:off x="1104950" y="5077968"/>
            <a:ext cx="2398513" cy="646331"/>
          </a:xfrm>
          <a:prstGeom prst="borderCallout1">
            <a:avLst>
              <a:gd name="adj1" fmla="val 49536"/>
              <a:gd name="adj2" fmla="val 103746"/>
              <a:gd name="adj3" fmla="val 2690"/>
              <a:gd name="adj4" fmla="val 123171"/>
            </a:avLst>
          </a:prstGeom>
          <a:solidFill>
            <a:schemeClr val="bg1"/>
          </a:solidFill>
          <a:ln w="9525" cap="flat" cmpd="sng" algn="ctr">
            <a:solidFill>
              <a:schemeClr val="accent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7800" marR="0" indent="-177800" algn="l" defTabSz="762000" rtl="0" eaLnBrk="1" fontAlgn="base" latinLnBrk="0" hangingPunct="1">
              <a:lnSpc>
                <a:spcPct val="100000"/>
              </a:lnSpc>
              <a:spcBef>
                <a:spcPct val="0"/>
              </a:spcBef>
              <a:spcAft>
                <a:spcPct val="0"/>
              </a:spcAft>
              <a:buClr>
                <a:schemeClr val="accent5"/>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新たなチャレンジ</a:t>
            </a:r>
            <a:r>
              <a:rPr lang="ja-JP" altLang="en-US" sz="1200" b="1" dirty="0">
                <a:latin typeface="メイリオ" panose="020B0604030504040204" pitchFamily="50" charset="-128"/>
                <a:ea typeface="メイリオ" panose="020B0604030504040204" pitchFamily="50" charset="-128"/>
              </a:rPr>
              <a:t>をしている</a:t>
            </a:r>
            <a:endParaRPr kumimoji="1" lang="en-US" altLang="ja-JP" sz="1200" b="1" i="0" u="none" strike="noStrike" cap="none" normalizeH="0" baseline="0" dirty="0">
              <a:ln>
                <a:noFill/>
              </a:ln>
              <a:effectLst/>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5"/>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協力し合っている</a:t>
            </a:r>
            <a:endParaRPr lang="en-US" altLang="ja-JP" sz="1200" b="1" dirty="0">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5"/>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主体的に行動</a:t>
            </a:r>
            <a:r>
              <a:rPr lang="ja-JP" altLang="en-US" sz="1200" b="1" dirty="0">
                <a:latin typeface="メイリオ" panose="020B0604030504040204" pitchFamily="50" charset="-128"/>
                <a:ea typeface="メイリオ" panose="020B0604030504040204" pitchFamily="50" charset="-128"/>
              </a:rPr>
              <a:t>している</a:t>
            </a:r>
            <a:endPar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31" name="線吹き出し 1 (枠付き) 30"/>
          <p:cNvSpPr/>
          <p:nvPr/>
        </p:nvSpPr>
        <p:spPr bwMode="auto">
          <a:xfrm>
            <a:off x="6383783" y="4228804"/>
            <a:ext cx="2570039" cy="646331"/>
          </a:xfrm>
          <a:prstGeom prst="borderCallout1">
            <a:avLst>
              <a:gd name="adj1" fmla="val 44213"/>
              <a:gd name="adj2" fmla="val -1861"/>
              <a:gd name="adj3" fmla="val 2861"/>
              <a:gd name="adj4" fmla="val -13889"/>
            </a:avLst>
          </a:prstGeom>
          <a:solidFill>
            <a:schemeClr val="bg1"/>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7800" marR="0" indent="-177800" algn="l" defTabSz="762000" rtl="0" eaLnBrk="1" fontAlgn="base" latinLnBrk="0" hangingPunct="1">
              <a:lnSpc>
                <a:spcPct val="100000"/>
              </a:lnSpc>
              <a:spcBef>
                <a:spcPct val="0"/>
              </a:spcBef>
              <a:spcAft>
                <a:spcPct val="0"/>
              </a:spcAft>
              <a:buClr>
                <a:schemeClr val="accent3"/>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良いアイデア、気づきが増える</a:t>
            </a:r>
            <a:endParaRPr lang="en-US" altLang="ja-JP" sz="1200" b="1" dirty="0">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3"/>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提案が増える</a:t>
            </a:r>
            <a:endParaRPr kumimoji="1" lang="en-US" altLang="ja-JP" sz="1200" b="1" i="0" u="none" strike="noStrike" cap="none" normalizeH="0" baseline="0" dirty="0">
              <a:ln>
                <a:noFill/>
              </a:ln>
              <a:effectLst/>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chemeClr val="accent3"/>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当事者意識が高まる</a:t>
            </a:r>
            <a:endPar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B7FB1A7-9086-408A-BDEE-572226AFBA76}"/>
              </a:ext>
            </a:extLst>
          </p:cNvPr>
          <p:cNvSpPr txBox="1"/>
          <p:nvPr/>
        </p:nvSpPr>
        <p:spPr>
          <a:xfrm>
            <a:off x="5497438" y="5235175"/>
            <a:ext cx="3570208" cy="500137"/>
          </a:xfrm>
          <a:prstGeom prst="rect">
            <a:avLst/>
          </a:prstGeom>
          <a:noFill/>
        </p:spPr>
        <p:txBody>
          <a:bodyPr wrap="none" rtlCol="0">
            <a:spAutoFit/>
          </a:bodyPr>
          <a:lstStyle/>
          <a:p>
            <a:r>
              <a:rPr kumimoji="1"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❶→❷→❸→❹→❶：グッドサイクル（好循環）</a:t>
            </a:r>
            <a:endParaRPr kumimoji="1"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a:p>
            <a:pPr>
              <a:spcBef>
                <a:spcPts val="300"/>
              </a:spcBef>
            </a:pPr>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❹→❶→❷→❸→❹：バッドサイクル（悪循環）</a:t>
            </a:r>
            <a:endParaRPr kumimoji="1"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30" name="線吹き出し 1 (枠付き) 29"/>
          <p:cNvSpPr/>
          <p:nvPr/>
        </p:nvSpPr>
        <p:spPr bwMode="auto">
          <a:xfrm>
            <a:off x="5385048" y="2243938"/>
            <a:ext cx="2448893" cy="830997"/>
          </a:xfrm>
          <a:prstGeom prst="borderCallout1">
            <a:avLst>
              <a:gd name="adj1" fmla="val 44213"/>
              <a:gd name="adj2" fmla="val -1861"/>
              <a:gd name="adj3" fmla="val 69366"/>
              <a:gd name="adj4" fmla="val -13447"/>
            </a:avLst>
          </a:prstGeom>
          <a:solidFill>
            <a:schemeClr val="bg1"/>
          </a:solidFill>
          <a:ln w="952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7800" marR="0" indent="-177800" algn="l" defTabSz="762000" rtl="0" eaLnBrk="1" fontAlgn="base" latinLnBrk="0" hangingPunct="1">
              <a:lnSpc>
                <a:spcPct val="100000"/>
              </a:lnSpc>
              <a:spcBef>
                <a:spcPct val="0"/>
              </a:spcBef>
              <a:spcAft>
                <a:spcPct val="0"/>
              </a:spcAft>
              <a:buClr>
                <a:srgbClr val="C00000"/>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お互いを尊重</a:t>
            </a:r>
            <a:r>
              <a:rPr lang="ja-JP" altLang="en-US" sz="1200" b="1" dirty="0">
                <a:latin typeface="メイリオ" panose="020B0604030504040204" pitchFamily="50" charset="-128"/>
                <a:ea typeface="メイリオ" panose="020B0604030504040204" pitchFamily="50" charset="-128"/>
              </a:rPr>
              <a:t>し合っている</a:t>
            </a:r>
            <a:endParaRPr kumimoji="1" lang="en-US" altLang="ja-JP" sz="1200" b="1" i="0" u="none" strike="noStrike" cap="none" normalizeH="0" baseline="0" dirty="0">
              <a:ln>
                <a:noFill/>
              </a:ln>
              <a:effectLst/>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rgbClr val="C00000"/>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コミュニケーションが増える</a:t>
            </a:r>
            <a:endParaRPr kumimoji="1" lang="en-US" altLang="ja-JP" sz="1200" b="1" i="0" u="none" strike="noStrike" cap="none" normalizeH="0" baseline="0" dirty="0">
              <a:ln>
                <a:noFill/>
              </a:ln>
              <a:effectLst/>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rgbClr val="C00000"/>
              </a:buClr>
              <a:buSzTx/>
              <a:buFont typeface="Wingdings" panose="05000000000000000000" pitchFamily="2" charset="2"/>
              <a:buChar char="l"/>
              <a:tabLst/>
            </a:pPr>
            <a:r>
              <a:rPr lang="ja-JP" altLang="en-US" sz="1200" b="1" dirty="0">
                <a:latin typeface="メイリオ" panose="020B0604030504040204" pitchFamily="50" charset="-128"/>
                <a:ea typeface="メイリオ" panose="020B0604030504040204" pitchFamily="50" charset="-128"/>
              </a:rPr>
              <a:t>信頼関係が高まる</a:t>
            </a:r>
            <a:endParaRPr lang="en-US" altLang="ja-JP" sz="1200" b="1" dirty="0">
              <a:latin typeface="メイリオ" panose="020B0604030504040204" pitchFamily="50" charset="-128"/>
              <a:ea typeface="メイリオ" panose="020B0604030504040204" pitchFamily="50" charset="-128"/>
            </a:endParaRPr>
          </a:p>
          <a:p>
            <a:pPr marL="177800" marR="0" indent="-177800" algn="l" defTabSz="762000" rtl="0" eaLnBrk="1" fontAlgn="base" latinLnBrk="0" hangingPunct="1">
              <a:lnSpc>
                <a:spcPct val="100000"/>
              </a:lnSpc>
              <a:spcBef>
                <a:spcPct val="0"/>
              </a:spcBef>
              <a:spcAft>
                <a:spcPct val="0"/>
              </a:spcAft>
              <a:buClr>
                <a:srgbClr val="C00000"/>
              </a:buClr>
              <a:buSzTx/>
              <a:buFont typeface="Wingdings" panose="05000000000000000000" pitchFamily="2" charset="2"/>
              <a:buChar char="l"/>
              <a:tabLst/>
            </a:pPr>
            <a:r>
              <a:rPr kumimoji="1" lang="ja-JP" altLang="en-US" sz="1200" b="1" i="0" u="none" strike="noStrike" cap="none" normalizeH="0" baseline="0" dirty="0">
                <a:ln>
                  <a:noFill/>
                </a:ln>
                <a:effectLst/>
                <a:latin typeface="メイリオ" panose="020B0604030504040204" pitchFamily="50" charset="-128"/>
                <a:ea typeface="メイリオ" panose="020B0604030504040204" pitchFamily="50" charset="-128"/>
              </a:rPr>
              <a:t>心理的安全性が高まる</a:t>
            </a:r>
            <a:r>
              <a:rPr kumimoji="1" lang="en-US" altLang="ja-JP" sz="800" i="0" u="none" strike="noStrike" cap="none" normalizeH="0" baseline="0" dirty="0">
                <a:ln>
                  <a:noFill/>
                </a:ln>
                <a:effectLst/>
                <a:latin typeface="メイリオ" panose="020B0604030504040204" pitchFamily="50" charset="-128"/>
                <a:ea typeface="メイリオ" panose="020B0604030504040204" pitchFamily="50" charset="-128"/>
              </a:rPr>
              <a:t>※</a:t>
            </a:r>
            <a:endParaRPr kumimoji="1" lang="ja-JP" altLang="en-US" sz="1200"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8B7FB1A7-9086-408A-BDEE-572226AFBA76}"/>
              </a:ext>
            </a:extLst>
          </p:cNvPr>
          <p:cNvSpPr txBox="1"/>
          <p:nvPr/>
        </p:nvSpPr>
        <p:spPr>
          <a:xfrm>
            <a:off x="5263400" y="1953004"/>
            <a:ext cx="1569660" cy="276999"/>
          </a:xfrm>
          <a:prstGeom prst="rect">
            <a:avLst/>
          </a:prstGeom>
          <a:noFill/>
        </p:spPr>
        <p:txBody>
          <a:bodyPr wrap="none" rtlCol="0">
            <a:spAutoFit/>
          </a:bodyPr>
          <a:lstStyle/>
          <a:p>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関係の質が高い状態</a:t>
            </a:r>
            <a:endParaRPr kumimoji="1"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33" name="テキスト ボックス 32">
            <a:extLst>
              <a:ext uri="{FF2B5EF4-FFF2-40B4-BE49-F238E27FC236}">
                <a16:creationId xmlns:a16="http://schemas.microsoft.com/office/drawing/2014/main" id="{8B7FB1A7-9086-408A-BDEE-572226AFBA76}"/>
              </a:ext>
            </a:extLst>
          </p:cNvPr>
          <p:cNvSpPr txBox="1"/>
          <p:nvPr/>
        </p:nvSpPr>
        <p:spPr>
          <a:xfrm>
            <a:off x="6321152" y="3950064"/>
            <a:ext cx="1569660" cy="276999"/>
          </a:xfrm>
          <a:prstGeom prst="rect">
            <a:avLst/>
          </a:prstGeom>
          <a:noFill/>
        </p:spPr>
        <p:txBody>
          <a:bodyPr wrap="none" rtlCol="0">
            <a:spAutoFit/>
          </a:bodyPr>
          <a:lstStyle/>
          <a:p>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思考の質が高い状態</a:t>
            </a:r>
            <a:endParaRPr kumimoji="1"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36" name="テキスト ボックス 35">
            <a:extLst>
              <a:ext uri="{FF2B5EF4-FFF2-40B4-BE49-F238E27FC236}">
                <a16:creationId xmlns:a16="http://schemas.microsoft.com/office/drawing/2014/main" id="{8B7FB1A7-9086-408A-BDEE-572226AFBA76}"/>
              </a:ext>
            </a:extLst>
          </p:cNvPr>
          <p:cNvSpPr txBox="1"/>
          <p:nvPr/>
        </p:nvSpPr>
        <p:spPr>
          <a:xfrm>
            <a:off x="1047458" y="4761316"/>
            <a:ext cx="1569660" cy="276999"/>
          </a:xfrm>
          <a:prstGeom prst="rect">
            <a:avLst/>
          </a:prstGeom>
          <a:noFill/>
        </p:spPr>
        <p:txBody>
          <a:bodyPr wrap="none" rtlCol="0">
            <a:spAutoFit/>
          </a:bodyPr>
          <a:lstStyle/>
          <a:p>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行動の質が高い状態</a:t>
            </a:r>
            <a:endParaRPr kumimoji="1"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37" name="テキスト ボックス 36">
            <a:extLst>
              <a:ext uri="{FF2B5EF4-FFF2-40B4-BE49-F238E27FC236}">
                <a16:creationId xmlns:a16="http://schemas.microsoft.com/office/drawing/2014/main" id="{8B7FB1A7-9086-408A-BDEE-572226AFBA76}"/>
              </a:ext>
            </a:extLst>
          </p:cNvPr>
          <p:cNvSpPr txBox="1"/>
          <p:nvPr/>
        </p:nvSpPr>
        <p:spPr>
          <a:xfrm>
            <a:off x="920552" y="2673084"/>
            <a:ext cx="1569660" cy="276999"/>
          </a:xfrm>
          <a:prstGeom prst="rect">
            <a:avLst/>
          </a:prstGeom>
          <a:noFill/>
        </p:spPr>
        <p:txBody>
          <a:bodyPr wrap="none" rtlCol="0">
            <a:spAutoFit/>
          </a:bodyPr>
          <a:lstStyle/>
          <a:p>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結果の質が高い状態</a:t>
            </a:r>
            <a:endParaRPr kumimoji="1"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38" name="テキスト ボックス 37">
            <a:extLst>
              <a:ext uri="{FF2B5EF4-FFF2-40B4-BE49-F238E27FC236}">
                <a16:creationId xmlns:a16="http://schemas.microsoft.com/office/drawing/2014/main" id="{8B7FB1A7-9086-408A-BDEE-572226AFBA76}"/>
              </a:ext>
            </a:extLst>
          </p:cNvPr>
          <p:cNvSpPr txBox="1"/>
          <p:nvPr/>
        </p:nvSpPr>
        <p:spPr>
          <a:xfrm>
            <a:off x="1208584" y="5965708"/>
            <a:ext cx="7200800" cy="584775"/>
          </a:xfrm>
          <a:prstGeom prst="rect">
            <a:avLst/>
          </a:prstGeom>
          <a:noFill/>
        </p:spPr>
        <p:txBody>
          <a:bodyPr wrap="square" rtlCol="0">
            <a:spAutoFit/>
          </a:bodyPr>
          <a:lstStyle/>
          <a:p>
            <a:r>
              <a:rPr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a:t>
            </a:r>
            <a:r>
              <a:rPr lang="ja-JP" altLang="en-US"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心理的安全性：</a:t>
            </a:r>
            <a:endParaRPr lang="en-US" altLang="ja-JP" sz="12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a:p>
            <a:r>
              <a:rPr lang="ja-JP" altLang="en-US"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他者の反応に怯えたり、羞恥心を感じたりすることなく、自然体の自分をさらけ出すことのできる環境や雰囲気のこと。</a:t>
            </a:r>
            <a:endParaRPr lang="en-US" altLang="ja-JP"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チームに所属する全てのメンバーがリラックスした状態で活動に参加することができ、自由な発言や提案をすることができる</a:t>
            </a:r>
            <a:endParaRPr kumimoji="1" lang="en-US" altLang="ja-JP"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a:extLst>
              <a:ext uri="{FF2B5EF4-FFF2-40B4-BE49-F238E27FC236}">
                <a16:creationId xmlns:a16="http://schemas.microsoft.com/office/drawing/2014/main" id="{6C2EE6EB-E448-4FFE-A6D5-F29E97A9951C}"/>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組織の成功循環モデル</a:t>
            </a:r>
          </a:p>
        </p:txBody>
      </p:sp>
      <p:sp>
        <p:nvSpPr>
          <p:cNvPr id="40" name="Text Box 3">
            <a:extLst>
              <a:ext uri="{FF2B5EF4-FFF2-40B4-BE49-F238E27FC236}">
                <a16:creationId xmlns:a16="http://schemas.microsoft.com/office/drawing/2014/main" id="{5D55168E-9283-4FA2-986C-4B685C18A86F}"/>
              </a:ext>
            </a:extLst>
          </p:cNvPr>
          <p:cNvSpPr txBox="1">
            <a:spLocks noChangeArrowheads="1"/>
          </p:cNvSpPr>
          <p:nvPr/>
        </p:nvSpPr>
        <p:spPr bwMode="auto">
          <a:xfrm>
            <a:off x="416496" y="1052736"/>
            <a:ext cx="9217024" cy="73866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357188" indent="-357188" eaLnBrk="1" hangingPunct="1">
              <a:spcBef>
                <a:spcPts val="0"/>
              </a:spcBef>
              <a:buClr>
                <a:srgbClr val="FF0000"/>
              </a:buClr>
              <a:buBlip>
                <a:blip r:embed="rId3"/>
              </a:buBlip>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組織の成功循環モデル</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357188" eaLnBrk="1" hangingPunct="1">
              <a:spcBef>
                <a:spcPts val="0"/>
              </a:spcBef>
              <a:buClr>
                <a:srgbClr val="FF0000"/>
              </a:buClr>
              <a:defRPr/>
            </a:pP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（ＭＩＴ</a:t>
            </a:r>
            <a:r>
              <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マサチューセッツ工科大学</a:t>
            </a:r>
            <a:r>
              <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ダニエル・キム教授 提唱）</a:t>
            </a:r>
          </a:p>
        </p:txBody>
      </p:sp>
      <p:sp>
        <p:nvSpPr>
          <p:cNvPr id="42" name="スライド番号プレースホルダー 2">
            <a:extLst>
              <a:ext uri="{FF2B5EF4-FFF2-40B4-BE49-F238E27FC236}">
                <a16:creationId xmlns:a16="http://schemas.microsoft.com/office/drawing/2014/main" id="{88BED41D-AD0B-4DA5-B80E-E48BFFC1ECEB}"/>
              </a:ext>
            </a:extLst>
          </p:cNvPr>
          <p:cNvSpPr txBox="1">
            <a:spLocks/>
          </p:cNvSpPr>
          <p:nvPr/>
        </p:nvSpPr>
        <p:spPr>
          <a:xfrm>
            <a:off x="9345488" y="6525344"/>
            <a:ext cx="495300" cy="269875"/>
          </a:xfrm>
          <a:prstGeom prst="rect">
            <a:avLst/>
          </a:prstGeom>
        </p:spPr>
        <p:txBody>
          <a:bodyPr/>
          <a:ls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a:lstStyle>
          <a:p>
            <a:pPr algn="r"/>
            <a:fld id="{5E8B6218-A4A9-4CF5-BBCF-ABF5D310AE5D}" type="slidenum">
              <a:rPr lang="ja-JP" altLang="en-US" smtClean="0">
                <a:latin typeface="Verdana" panose="020B0604030504040204" pitchFamily="34" charset="0"/>
              </a:rPr>
              <a:pPr algn="r"/>
              <a:t>22</a:t>
            </a:fld>
            <a:endParaRPr lang="ja-JP" altLang="en-US" dirty="0">
              <a:latin typeface="Verdana" panose="020B0604030504040204" pitchFamily="34" charset="0"/>
            </a:endParaRPr>
          </a:p>
        </p:txBody>
      </p:sp>
    </p:spTree>
    <p:extLst>
      <p:ext uri="{BB962C8B-B14F-4D97-AF65-F5344CB8AC3E}">
        <p14:creationId xmlns:p14="http://schemas.microsoft.com/office/powerpoint/2010/main" val="253736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899EDE-EF58-4E06-84DC-26C54908C21D}"/>
              </a:ext>
            </a:extLst>
          </p:cNvPr>
          <p:cNvSpPr>
            <a:spLocks noGrp="1"/>
          </p:cNvSpPr>
          <p:nvPr>
            <p:ph type="sldNum" sz="quarter" idx="12"/>
          </p:nvPr>
        </p:nvSpPr>
        <p:spPr/>
        <p:txBody>
          <a:bodyPr/>
          <a:lstStyle/>
          <a:p>
            <a:fld id="{5E8B6218-A4A9-4CF5-BBCF-ABF5D310AE5D}" type="slidenum">
              <a:rPr lang="ja-JP" altLang="en-US" smtClean="0"/>
              <a:pPr/>
              <a:t>23</a:t>
            </a:fld>
            <a:endParaRPr lang="ja-JP" altLang="en-US" dirty="0"/>
          </a:p>
        </p:txBody>
      </p:sp>
      <p:sp>
        <p:nvSpPr>
          <p:cNvPr id="17" name="正方形/長方形 16">
            <a:extLst>
              <a:ext uri="{FF2B5EF4-FFF2-40B4-BE49-F238E27FC236}">
                <a16:creationId xmlns:a16="http://schemas.microsoft.com/office/drawing/2014/main" id="{EB0152F8-E958-4DCC-8111-3A37D6181EB2}"/>
              </a:ext>
            </a:extLst>
          </p:cNvPr>
          <p:cNvSpPr/>
          <p:nvPr/>
        </p:nvSpPr>
        <p:spPr>
          <a:xfrm>
            <a:off x="1707444" y="2085631"/>
            <a:ext cx="3096417" cy="369332"/>
          </a:xfrm>
          <a:prstGeom prst="rect">
            <a:avLst/>
          </a:prstGeom>
        </p:spPr>
        <p:txBody>
          <a:bodyPr wrap="square">
            <a:spAutoFit/>
          </a:bodyPr>
          <a:lstStyle/>
          <a:p>
            <a:r>
              <a:rPr lang="ja-JP" altLang="en-US" sz="1800"/>
              <a:t>結果ありき、数字最優先</a:t>
            </a:r>
            <a:endParaRPr lang="en-US" altLang="ja-JP" sz="1800" dirty="0"/>
          </a:p>
        </p:txBody>
      </p:sp>
      <p:sp>
        <p:nvSpPr>
          <p:cNvPr id="18" name="テキスト ボックス 17">
            <a:extLst>
              <a:ext uri="{FF2B5EF4-FFF2-40B4-BE49-F238E27FC236}">
                <a16:creationId xmlns:a16="http://schemas.microsoft.com/office/drawing/2014/main" id="{07B1CA54-FE2E-473F-AB47-433ECCD2324B}"/>
              </a:ext>
            </a:extLst>
          </p:cNvPr>
          <p:cNvSpPr txBox="1"/>
          <p:nvPr/>
        </p:nvSpPr>
        <p:spPr>
          <a:xfrm>
            <a:off x="271019" y="1556792"/>
            <a:ext cx="5256584" cy="400110"/>
          </a:xfrm>
          <a:prstGeom prst="rect">
            <a:avLst/>
          </a:prstGeom>
          <a:noFill/>
        </p:spPr>
        <p:txBody>
          <a:bodyPr wrap="square" rtlCol="0">
            <a:spAutoFit/>
          </a:bodyPr>
          <a:lstStyle/>
          <a:p>
            <a:r>
              <a:rPr lang="ja-JP" altLang="en-US" sz="2000" b="1" dirty="0">
                <a:solidFill>
                  <a:schemeClr val="accent2">
                    <a:lumMod val="75000"/>
                  </a:schemeClr>
                </a:solidFill>
              </a:rPr>
              <a:t>短期的な結果を追い求める</a:t>
            </a:r>
            <a:endParaRPr kumimoji="1" lang="ja-JP" altLang="en-US" sz="2000" b="1" dirty="0">
              <a:solidFill>
                <a:schemeClr val="accent2">
                  <a:lumMod val="75000"/>
                </a:schemeClr>
              </a:solidFill>
            </a:endParaRPr>
          </a:p>
        </p:txBody>
      </p:sp>
      <p:sp>
        <p:nvSpPr>
          <p:cNvPr id="19" name="角丸四角形 8">
            <a:extLst>
              <a:ext uri="{FF2B5EF4-FFF2-40B4-BE49-F238E27FC236}">
                <a16:creationId xmlns:a16="http://schemas.microsoft.com/office/drawing/2014/main" id="{B593DC36-A31D-45D9-AA0F-5E08A96F678C}"/>
              </a:ext>
            </a:extLst>
          </p:cNvPr>
          <p:cNvSpPr/>
          <p:nvPr/>
        </p:nvSpPr>
        <p:spPr>
          <a:xfrm>
            <a:off x="343027" y="2067449"/>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結果の質</a:t>
            </a:r>
          </a:p>
        </p:txBody>
      </p:sp>
      <p:sp>
        <p:nvSpPr>
          <p:cNvPr id="20" name="角丸四角形 9">
            <a:extLst>
              <a:ext uri="{FF2B5EF4-FFF2-40B4-BE49-F238E27FC236}">
                <a16:creationId xmlns:a16="http://schemas.microsoft.com/office/drawing/2014/main" id="{56E47D33-3B7D-41C1-B3F0-16CDB72961E9}"/>
              </a:ext>
            </a:extLst>
          </p:cNvPr>
          <p:cNvSpPr/>
          <p:nvPr/>
        </p:nvSpPr>
        <p:spPr>
          <a:xfrm>
            <a:off x="343027" y="2512578"/>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関係の質</a:t>
            </a:r>
          </a:p>
        </p:txBody>
      </p:sp>
      <p:sp>
        <p:nvSpPr>
          <p:cNvPr id="21" name="角丸四角形 10">
            <a:extLst>
              <a:ext uri="{FF2B5EF4-FFF2-40B4-BE49-F238E27FC236}">
                <a16:creationId xmlns:a16="http://schemas.microsoft.com/office/drawing/2014/main" id="{56B0CAA7-C43B-489E-959D-2D673944F2DA}"/>
              </a:ext>
            </a:extLst>
          </p:cNvPr>
          <p:cNvSpPr/>
          <p:nvPr/>
        </p:nvSpPr>
        <p:spPr>
          <a:xfrm>
            <a:off x="343027" y="2957707"/>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思考</a:t>
            </a:r>
            <a:r>
              <a:rPr kumimoji="1" lang="ja-JP" altLang="en-US" sz="1800" b="1" dirty="0"/>
              <a:t>の質</a:t>
            </a:r>
          </a:p>
        </p:txBody>
      </p:sp>
      <p:sp>
        <p:nvSpPr>
          <p:cNvPr id="22" name="角丸四角形 11">
            <a:extLst>
              <a:ext uri="{FF2B5EF4-FFF2-40B4-BE49-F238E27FC236}">
                <a16:creationId xmlns:a16="http://schemas.microsoft.com/office/drawing/2014/main" id="{0AEA0712-0A0F-4036-91AC-786D4D3E18B0}"/>
              </a:ext>
            </a:extLst>
          </p:cNvPr>
          <p:cNvSpPr/>
          <p:nvPr/>
        </p:nvSpPr>
        <p:spPr>
          <a:xfrm>
            <a:off x="343027" y="3402836"/>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行動の質</a:t>
            </a:r>
          </a:p>
        </p:txBody>
      </p:sp>
      <p:sp>
        <p:nvSpPr>
          <p:cNvPr id="23" name="角丸四角形 12">
            <a:extLst>
              <a:ext uri="{FF2B5EF4-FFF2-40B4-BE49-F238E27FC236}">
                <a16:creationId xmlns:a16="http://schemas.microsoft.com/office/drawing/2014/main" id="{2F48A7A5-F780-48AC-BFD5-D17688D6495B}"/>
              </a:ext>
            </a:extLst>
          </p:cNvPr>
          <p:cNvSpPr/>
          <p:nvPr/>
        </p:nvSpPr>
        <p:spPr>
          <a:xfrm>
            <a:off x="343027" y="3847965"/>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結果の質</a:t>
            </a:r>
          </a:p>
        </p:txBody>
      </p:sp>
      <p:sp>
        <p:nvSpPr>
          <p:cNvPr id="24" name="角丸四角形 13">
            <a:extLst>
              <a:ext uri="{FF2B5EF4-FFF2-40B4-BE49-F238E27FC236}">
                <a16:creationId xmlns:a16="http://schemas.microsoft.com/office/drawing/2014/main" id="{6C1AAEAF-73E0-43EB-883D-48821536DFEC}"/>
              </a:ext>
            </a:extLst>
          </p:cNvPr>
          <p:cNvSpPr/>
          <p:nvPr/>
        </p:nvSpPr>
        <p:spPr>
          <a:xfrm>
            <a:off x="343027" y="4293096"/>
            <a:ext cx="1368152" cy="4320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関係の質</a:t>
            </a:r>
          </a:p>
        </p:txBody>
      </p:sp>
      <p:sp>
        <p:nvSpPr>
          <p:cNvPr id="25" name="正方形/長方形 24">
            <a:extLst>
              <a:ext uri="{FF2B5EF4-FFF2-40B4-BE49-F238E27FC236}">
                <a16:creationId xmlns:a16="http://schemas.microsoft.com/office/drawing/2014/main" id="{E7804C1A-43A2-44AF-815E-99E4C13E5C45}"/>
              </a:ext>
            </a:extLst>
          </p:cNvPr>
          <p:cNvSpPr/>
          <p:nvPr/>
        </p:nvSpPr>
        <p:spPr>
          <a:xfrm>
            <a:off x="1722996" y="2532630"/>
            <a:ext cx="2936006" cy="369332"/>
          </a:xfrm>
          <a:prstGeom prst="rect">
            <a:avLst/>
          </a:prstGeom>
        </p:spPr>
        <p:txBody>
          <a:bodyPr wrap="square">
            <a:spAutoFit/>
          </a:bodyPr>
          <a:lstStyle/>
          <a:p>
            <a:r>
              <a:rPr lang="ja-JP" altLang="en-US" sz="1800"/>
              <a:t>対立、否定、ハラスメント</a:t>
            </a:r>
            <a:endParaRPr lang="en-US" altLang="ja-JP" sz="1800" dirty="0"/>
          </a:p>
        </p:txBody>
      </p:sp>
      <p:sp>
        <p:nvSpPr>
          <p:cNvPr id="26" name="正方形/長方形 25">
            <a:extLst>
              <a:ext uri="{FF2B5EF4-FFF2-40B4-BE49-F238E27FC236}">
                <a16:creationId xmlns:a16="http://schemas.microsoft.com/office/drawing/2014/main" id="{565E2625-5B03-4A81-A7F7-3A8C829E1F69}"/>
              </a:ext>
            </a:extLst>
          </p:cNvPr>
          <p:cNvSpPr/>
          <p:nvPr/>
        </p:nvSpPr>
        <p:spPr>
          <a:xfrm>
            <a:off x="1712640" y="2994580"/>
            <a:ext cx="3384376" cy="369332"/>
          </a:xfrm>
          <a:prstGeom prst="rect">
            <a:avLst/>
          </a:prstGeom>
        </p:spPr>
        <p:txBody>
          <a:bodyPr wrap="square">
            <a:spAutoFit/>
          </a:bodyPr>
          <a:lstStyle/>
          <a:p>
            <a:r>
              <a:rPr lang="ja-JP" altLang="en-US" sz="1800" dirty="0"/>
              <a:t>思考停止、受け身</a:t>
            </a:r>
            <a:endParaRPr lang="en-US" altLang="ja-JP" sz="1800" dirty="0"/>
          </a:p>
        </p:txBody>
      </p:sp>
      <p:sp>
        <p:nvSpPr>
          <p:cNvPr id="27" name="正方形/長方形 26">
            <a:extLst>
              <a:ext uri="{FF2B5EF4-FFF2-40B4-BE49-F238E27FC236}">
                <a16:creationId xmlns:a16="http://schemas.microsoft.com/office/drawing/2014/main" id="{7A2DC523-B1F3-4B1C-B217-DD72FB1ACCFB}"/>
              </a:ext>
            </a:extLst>
          </p:cNvPr>
          <p:cNvSpPr/>
          <p:nvPr/>
        </p:nvSpPr>
        <p:spPr>
          <a:xfrm>
            <a:off x="1707444" y="3426628"/>
            <a:ext cx="3096417" cy="369332"/>
          </a:xfrm>
          <a:prstGeom prst="rect">
            <a:avLst/>
          </a:prstGeom>
        </p:spPr>
        <p:txBody>
          <a:bodyPr wrap="square">
            <a:spAutoFit/>
          </a:bodyPr>
          <a:lstStyle/>
          <a:p>
            <a:r>
              <a:rPr lang="ja-JP" altLang="en-US" sz="1800" dirty="0"/>
              <a:t>主体的・積極的に行動しない</a:t>
            </a:r>
            <a:endParaRPr lang="en-US" altLang="ja-JP" sz="1800" dirty="0"/>
          </a:p>
        </p:txBody>
      </p:sp>
      <p:sp>
        <p:nvSpPr>
          <p:cNvPr id="28" name="正方形/長方形 27">
            <a:extLst>
              <a:ext uri="{FF2B5EF4-FFF2-40B4-BE49-F238E27FC236}">
                <a16:creationId xmlns:a16="http://schemas.microsoft.com/office/drawing/2014/main" id="{D6F27CA1-1215-4925-92C9-D831CF7BFD57}"/>
              </a:ext>
            </a:extLst>
          </p:cNvPr>
          <p:cNvSpPr/>
          <p:nvPr/>
        </p:nvSpPr>
        <p:spPr>
          <a:xfrm>
            <a:off x="1707444" y="3873627"/>
            <a:ext cx="3096417" cy="369332"/>
          </a:xfrm>
          <a:prstGeom prst="rect">
            <a:avLst/>
          </a:prstGeom>
        </p:spPr>
        <p:txBody>
          <a:bodyPr wrap="square">
            <a:spAutoFit/>
          </a:bodyPr>
          <a:lstStyle/>
          <a:p>
            <a:r>
              <a:rPr lang="ja-JP" altLang="en-US" sz="1800" dirty="0"/>
              <a:t>さらに成果が上がらない</a:t>
            </a:r>
            <a:endParaRPr lang="en-US" altLang="ja-JP" sz="1800" dirty="0"/>
          </a:p>
        </p:txBody>
      </p:sp>
      <p:sp>
        <p:nvSpPr>
          <p:cNvPr id="29" name="正方形/長方形 28">
            <a:extLst>
              <a:ext uri="{FF2B5EF4-FFF2-40B4-BE49-F238E27FC236}">
                <a16:creationId xmlns:a16="http://schemas.microsoft.com/office/drawing/2014/main" id="{69D825CE-5A31-469E-818D-105856D97D40}"/>
              </a:ext>
            </a:extLst>
          </p:cNvPr>
          <p:cNvSpPr/>
          <p:nvPr/>
        </p:nvSpPr>
        <p:spPr>
          <a:xfrm>
            <a:off x="1707444" y="4320624"/>
            <a:ext cx="2800767" cy="369332"/>
          </a:xfrm>
          <a:prstGeom prst="rect">
            <a:avLst/>
          </a:prstGeom>
        </p:spPr>
        <p:txBody>
          <a:bodyPr wrap="none">
            <a:spAutoFit/>
          </a:bodyPr>
          <a:lstStyle/>
          <a:p>
            <a:r>
              <a:rPr lang="ja-JP" altLang="en-US" sz="1800" dirty="0"/>
              <a:t>関係悪化、他責、自己防衛</a:t>
            </a:r>
          </a:p>
        </p:txBody>
      </p:sp>
      <p:sp>
        <p:nvSpPr>
          <p:cNvPr id="30" name="正方形/長方形 29">
            <a:extLst>
              <a:ext uri="{FF2B5EF4-FFF2-40B4-BE49-F238E27FC236}">
                <a16:creationId xmlns:a16="http://schemas.microsoft.com/office/drawing/2014/main" id="{D092ED23-EC8C-4372-A34A-6C8E3E53EF8F}"/>
              </a:ext>
            </a:extLst>
          </p:cNvPr>
          <p:cNvSpPr/>
          <p:nvPr/>
        </p:nvSpPr>
        <p:spPr>
          <a:xfrm>
            <a:off x="6609184" y="2123564"/>
            <a:ext cx="2952328" cy="369332"/>
          </a:xfrm>
          <a:prstGeom prst="rect">
            <a:avLst/>
          </a:prstGeom>
        </p:spPr>
        <p:txBody>
          <a:bodyPr wrap="square">
            <a:spAutoFit/>
          </a:bodyPr>
          <a:lstStyle/>
          <a:p>
            <a:r>
              <a:rPr lang="ja-JP" altLang="en-US" sz="1800" dirty="0"/>
              <a:t>相互尊重、承認、助け合い</a:t>
            </a:r>
            <a:endParaRPr lang="en-US" altLang="ja-JP" sz="1800" dirty="0"/>
          </a:p>
        </p:txBody>
      </p:sp>
      <p:sp>
        <p:nvSpPr>
          <p:cNvPr id="31" name="テキスト ボックス 30">
            <a:extLst>
              <a:ext uri="{FF2B5EF4-FFF2-40B4-BE49-F238E27FC236}">
                <a16:creationId xmlns:a16="http://schemas.microsoft.com/office/drawing/2014/main" id="{5E5D040B-3797-4872-8610-D79B74696A1A}"/>
              </a:ext>
            </a:extLst>
          </p:cNvPr>
          <p:cNvSpPr txBox="1"/>
          <p:nvPr/>
        </p:nvSpPr>
        <p:spPr>
          <a:xfrm>
            <a:off x="5038329" y="1556792"/>
            <a:ext cx="3161691" cy="400110"/>
          </a:xfrm>
          <a:prstGeom prst="rect">
            <a:avLst/>
          </a:prstGeom>
          <a:noFill/>
        </p:spPr>
        <p:txBody>
          <a:bodyPr wrap="square" rtlCol="0">
            <a:spAutoFit/>
          </a:bodyPr>
          <a:lstStyle/>
          <a:p>
            <a:r>
              <a:rPr kumimoji="1" lang="ja-JP" altLang="en-US" sz="2000" b="1" dirty="0">
                <a:solidFill>
                  <a:schemeClr val="accent5">
                    <a:lumMod val="75000"/>
                  </a:schemeClr>
                </a:solidFill>
              </a:rPr>
              <a:t>関係の質から始める</a:t>
            </a:r>
          </a:p>
        </p:txBody>
      </p:sp>
      <p:sp>
        <p:nvSpPr>
          <p:cNvPr id="32" name="角丸四角形 22">
            <a:extLst>
              <a:ext uri="{FF2B5EF4-FFF2-40B4-BE49-F238E27FC236}">
                <a16:creationId xmlns:a16="http://schemas.microsoft.com/office/drawing/2014/main" id="{5D7A7353-39F9-4A27-A988-B40978C6843E}"/>
              </a:ext>
            </a:extLst>
          </p:cNvPr>
          <p:cNvSpPr/>
          <p:nvPr/>
        </p:nvSpPr>
        <p:spPr>
          <a:xfrm>
            <a:off x="5169024" y="2067449"/>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関係の質</a:t>
            </a:r>
          </a:p>
        </p:txBody>
      </p:sp>
      <p:sp>
        <p:nvSpPr>
          <p:cNvPr id="33" name="角丸四角形 23">
            <a:extLst>
              <a:ext uri="{FF2B5EF4-FFF2-40B4-BE49-F238E27FC236}">
                <a16:creationId xmlns:a16="http://schemas.microsoft.com/office/drawing/2014/main" id="{2B0CC05D-2418-4236-87DA-7C65088F48EF}"/>
              </a:ext>
            </a:extLst>
          </p:cNvPr>
          <p:cNvSpPr/>
          <p:nvPr/>
        </p:nvSpPr>
        <p:spPr>
          <a:xfrm>
            <a:off x="5169024" y="2512578"/>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思考</a:t>
            </a:r>
            <a:r>
              <a:rPr kumimoji="1" lang="ja-JP" altLang="en-US" sz="1800" b="1" dirty="0"/>
              <a:t>の質</a:t>
            </a:r>
          </a:p>
        </p:txBody>
      </p:sp>
      <p:sp>
        <p:nvSpPr>
          <p:cNvPr id="34" name="角丸四角形 24">
            <a:extLst>
              <a:ext uri="{FF2B5EF4-FFF2-40B4-BE49-F238E27FC236}">
                <a16:creationId xmlns:a16="http://schemas.microsoft.com/office/drawing/2014/main" id="{3DEE8041-2714-4BDD-956D-D83EBB3F1FBF}"/>
              </a:ext>
            </a:extLst>
          </p:cNvPr>
          <p:cNvSpPr/>
          <p:nvPr/>
        </p:nvSpPr>
        <p:spPr>
          <a:xfrm>
            <a:off x="5169024" y="2957707"/>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行動</a:t>
            </a:r>
            <a:r>
              <a:rPr kumimoji="1" lang="ja-JP" altLang="en-US" sz="1800" b="1" dirty="0"/>
              <a:t>の質</a:t>
            </a:r>
          </a:p>
        </p:txBody>
      </p:sp>
      <p:sp>
        <p:nvSpPr>
          <p:cNvPr id="35" name="角丸四角形 25">
            <a:extLst>
              <a:ext uri="{FF2B5EF4-FFF2-40B4-BE49-F238E27FC236}">
                <a16:creationId xmlns:a16="http://schemas.microsoft.com/office/drawing/2014/main" id="{5F79BD63-0140-4850-8D48-507468ECDF18}"/>
              </a:ext>
            </a:extLst>
          </p:cNvPr>
          <p:cNvSpPr/>
          <p:nvPr/>
        </p:nvSpPr>
        <p:spPr>
          <a:xfrm>
            <a:off x="5169024" y="3402836"/>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結果</a:t>
            </a:r>
            <a:r>
              <a:rPr kumimoji="1" lang="ja-JP" altLang="en-US" sz="1800" b="1" dirty="0"/>
              <a:t>の質</a:t>
            </a:r>
          </a:p>
        </p:txBody>
      </p:sp>
      <p:sp>
        <p:nvSpPr>
          <p:cNvPr id="36" name="角丸四角形 26">
            <a:extLst>
              <a:ext uri="{FF2B5EF4-FFF2-40B4-BE49-F238E27FC236}">
                <a16:creationId xmlns:a16="http://schemas.microsoft.com/office/drawing/2014/main" id="{D63738F6-4DE9-4E96-A0E1-3B48CD2AD6E8}"/>
              </a:ext>
            </a:extLst>
          </p:cNvPr>
          <p:cNvSpPr/>
          <p:nvPr/>
        </p:nvSpPr>
        <p:spPr>
          <a:xfrm>
            <a:off x="5169024" y="3847965"/>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関係</a:t>
            </a:r>
            <a:r>
              <a:rPr kumimoji="1" lang="ja-JP" altLang="en-US" sz="1800" b="1" dirty="0"/>
              <a:t>の質</a:t>
            </a:r>
          </a:p>
        </p:txBody>
      </p:sp>
      <p:sp>
        <p:nvSpPr>
          <p:cNvPr id="37" name="角丸四角形 27">
            <a:extLst>
              <a:ext uri="{FF2B5EF4-FFF2-40B4-BE49-F238E27FC236}">
                <a16:creationId xmlns:a16="http://schemas.microsoft.com/office/drawing/2014/main" id="{17E6F7EC-9CA3-47A2-9531-4EF8BCD719E2}"/>
              </a:ext>
            </a:extLst>
          </p:cNvPr>
          <p:cNvSpPr/>
          <p:nvPr/>
        </p:nvSpPr>
        <p:spPr>
          <a:xfrm>
            <a:off x="5169024" y="4293096"/>
            <a:ext cx="1368152"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思考</a:t>
            </a:r>
            <a:r>
              <a:rPr kumimoji="1" lang="ja-JP" altLang="en-US" sz="1800" b="1" dirty="0"/>
              <a:t>の質</a:t>
            </a:r>
          </a:p>
        </p:txBody>
      </p:sp>
      <p:sp>
        <p:nvSpPr>
          <p:cNvPr id="38" name="正方形/長方形 37">
            <a:extLst>
              <a:ext uri="{FF2B5EF4-FFF2-40B4-BE49-F238E27FC236}">
                <a16:creationId xmlns:a16="http://schemas.microsoft.com/office/drawing/2014/main" id="{57A2D9BA-B3DB-4A7D-899D-09AE46BF5B2C}"/>
              </a:ext>
            </a:extLst>
          </p:cNvPr>
          <p:cNvSpPr/>
          <p:nvPr/>
        </p:nvSpPr>
        <p:spPr>
          <a:xfrm>
            <a:off x="6609185" y="2555612"/>
            <a:ext cx="2864768" cy="369332"/>
          </a:xfrm>
          <a:prstGeom prst="rect">
            <a:avLst/>
          </a:prstGeom>
        </p:spPr>
        <p:txBody>
          <a:bodyPr wrap="square">
            <a:spAutoFit/>
          </a:bodyPr>
          <a:lstStyle/>
          <a:p>
            <a:r>
              <a:rPr lang="ja-JP" altLang="en-US" sz="1800" dirty="0"/>
              <a:t>気づき、共有、当事者意識</a:t>
            </a:r>
            <a:endParaRPr lang="en-US" altLang="ja-JP" sz="1800" dirty="0"/>
          </a:p>
        </p:txBody>
      </p:sp>
      <p:sp>
        <p:nvSpPr>
          <p:cNvPr id="39" name="正方形/長方形 38">
            <a:extLst>
              <a:ext uri="{FF2B5EF4-FFF2-40B4-BE49-F238E27FC236}">
                <a16:creationId xmlns:a16="http://schemas.microsoft.com/office/drawing/2014/main" id="{C332FDFA-F019-4607-9A99-E34B1355D074}"/>
              </a:ext>
            </a:extLst>
          </p:cNvPr>
          <p:cNvSpPr/>
          <p:nvPr/>
        </p:nvSpPr>
        <p:spPr>
          <a:xfrm>
            <a:off x="6609184" y="2987660"/>
            <a:ext cx="2864768" cy="369332"/>
          </a:xfrm>
          <a:prstGeom prst="rect">
            <a:avLst/>
          </a:prstGeom>
        </p:spPr>
        <p:txBody>
          <a:bodyPr wrap="square">
            <a:spAutoFit/>
          </a:bodyPr>
          <a:lstStyle/>
          <a:p>
            <a:r>
              <a:rPr lang="ja-JP" altLang="en-US" sz="1800" dirty="0"/>
              <a:t>主体的・積極的に行動</a:t>
            </a:r>
            <a:endParaRPr lang="en-US" altLang="ja-JP" sz="1800" dirty="0"/>
          </a:p>
        </p:txBody>
      </p:sp>
      <p:sp>
        <p:nvSpPr>
          <p:cNvPr id="40" name="正方形/長方形 39">
            <a:extLst>
              <a:ext uri="{FF2B5EF4-FFF2-40B4-BE49-F238E27FC236}">
                <a16:creationId xmlns:a16="http://schemas.microsoft.com/office/drawing/2014/main" id="{8D3BAD0A-6252-492E-8DC9-E06318B02832}"/>
              </a:ext>
            </a:extLst>
          </p:cNvPr>
          <p:cNvSpPr/>
          <p:nvPr/>
        </p:nvSpPr>
        <p:spPr>
          <a:xfrm>
            <a:off x="6609185" y="3419708"/>
            <a:ext cx="2360712" cy="369332"/>
          </a:xfrm>
          <a:prstGeom prst="rect">
            <a:avLst/>
          </a:prstGeom>
        </p:spPr>
        <p:txBody>
          <a:bodyPr wrap="square">
            <a:spAutoFit/>
          </a:bodyPr>
          <a:lstStyle/>
          <a:p>
            <a:r>
              <a:rPr lang="ja-JP" altLang="en-US" sz="1800" dirty="0"/>
              <a:t>成果が出る</a:t>
            </a:r>
            <a:endParaRPr lang="en-US" altLang="ja-JP" sz="1800" dirty="0"/>
          </a:p>
        </p:txBody>
      </p:sp>
      <p:sp>
        <p:nvSpPr>
          <p:cNvPr id="41" name="正方形/長方形 40">
            <a:extLst>
              <a:ext uri="{FF2B5EF4-FFF2-40B4-BE49-F238E27FC236}">
                <a16:creationId xmlns:a16="http://schemas.microsoft.com/office/drawing/2014/main" id="{8640EA37-5503-4243-A1E4-4A5196CB1349}"/>
              </a:ext>
            </a:extLst>
          </p:cNvPr>
          <p:cNvSpPr/>
          <p:nvPr/>
        </p:nvSpPr>
        <p:spPr>
          <a:xfrm>
            <a:off x="6609185" y="3861048"/>
            <a:ext cx="2144688" cy="369332"/>
          </a:xfrm>
          <a:prstGeom prst="rect">
            <a:avLst/>
          </a:prstGeom>
        </p:spPr>
        <p:txBody>
          <a:bodyPr wrap="square">
            <a:spAutoFit/>
          </a:bodyPr>
          <a:lstStyle/>
          <a:p>
            <a:r>
              <a:rPr lang="ja-JP" altLang="en-US" sz="1800" dirty="0"/>
              <a:t>信頼関係が高まる</a:t>
            </a:r>
            <a:endParaRPr lang="en-US" altLang="ja-JP" sz="1800" dirty="0"/>
          </a:p>
        </p:txBody>
      </p:sp>
      <p:sp>
        <p:nvSpPr>
          <p:cNvPr id="42" name="正方形/長方形 41">
            <a:extLst>
              <a:ext uri="{FF2B5EF4-FFF2-40B4-BE49-F238E27FC236}">
                <a16:creationId xmlns:a16="http://schemas.microsoft.com/office/drawing/2014/main" id="{1E19D50E-E101-4EE5-81E3-CD9C61D1950E}"/>
              </a:ext>
            </a:extLst>
          </p:cNvPr>
          <p:cNvSpPr/>
          <p:nvPr/>
        </p:nvSpPr>
        <p:spPr>
          <a:xfrm>
            <a:off x="6609184" y="4355812"/>
            <a:ext cx="3155031" cy="369332"/>
          </a:xfrm>
          <a:prstGeom prst="rect">
            <a:avLst/>
          </a:prstGeom>
        </p:spPr>
        <p:txBody>
          <a:bodyPr wrap="none">
            <a:spAutoFit/>
          </a:bodyPr>
          <a:lstStyle/>
          <a:p>
            <a:r>
              <a:rPr lang="ja-JP" altLang="en-US" sz="1800" dirty="0"/>
              <a:t>更に良いアイディアが生まれる</a:t>
            </a:r>
          </a:p>
        </p:txBody>
      </p:sp>
      <p:sp>
        <p:nvSpPr>
          <p:cNvPr id="43" name="正方形/長方形 42">
            <a:extLst>
              <a:ext uri="{FF2B5EF4-FFF2-40B4-BE49-F238E27FC236}">
                <a16:creationId xmlns:a16="http://schemas.microsoft.com/office/drawing/2014/main" id="{BCE259F1-C4CC-4C26-B5E5-5A1A2248FE01}"/>
              </a:ext>
            </a:extLst>
          </p:cNvPr>
          <p:cNvSpPr/>
          <p:nvPr/>
        </p:nvSpPr>
        <p:spPr>
          <a:xfrm>
            <a:off x="198241" y="1484784"/>
            <a:ext cx="4681363" cy="33843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99C6F65-D183-4288-96C9-CFC73A300879}"/>
              </a:ext>
            </a:extLst>
          </p:cNvPr>
          <p:cNvSpPr/>
          <p:nvPr/>
        </p:nvSpPr>
        <p:spPr>
          <a:xfrm>
            <a:off x="4975851" y="1484784"/>
            <a:ext cx="4801685" cy="338437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1E4FF85-FEDE-4971-A646-BA4EC662D580}"/>
              </a:ext>
            </a:extLst>
          </p:cNvPr>
          <p:cNvSpPr txBox="1"/>
          <p:nvPr/>
        </p:nvSpPr>
        <p:spPr>
          <a:xfrm>
            <a:off x="92424" y="1075247"/>
            <a:ext cx="2988368" cy="400110"/>
          </a:xfrm>
          <a:prstGeom prst="rect">
            <a:avLst/>
          </a:prstGeom>
          <a:noFill/>
        </p:spPr>
        <p:txBody>
          <a:bodyPr wrap="square" rtlCol="0">
            <a:spAutoFit/>
          </a:bodyPr>
          <a:lstStyle/>
          <a:p>
            <a:r>
              <a:rPr kumimoji="1" lang="en-US" altLang="ja-JP" sz="2000" b="1" dirty="0">
                <a:solidFill>
                  <a:schemeClr val="accent2">
                    <a:lumMod val="75000"/>
                  </a:schemeClr>
                </a:solidFill>
                <a:latin typeface="Meiryo UI" panose="020B0604030504040204" pitchFamily="50" charset="-128"/>
                <a:ea typeface="Meiryo UI" panose="020B0604030504040204" pitchFamily="50" charset="-128"/>
              </a:rPr>
              <a:t>【</a:t>
            </a:r>
            <a:r>
              <a:rPr kumimoji="1" lang="ja-JP" altLang="en-US" sz="2000" b="1" dirty="0">
                <a:solidFill>
                  <a:schemeClr val="accent2">
                    <a:lumMod val="75000"/>
                  </a:schemeClr>
                </a:solidFill>
                <a:latin typeface="Meiryo UI" panose="020B0604030504040204" pitchFamily="50" charset="-128"/>
                <a:ea typeface="Meiryo UI" panose="020B0604030504040204" pitchFamily="50" charset="-128"/>
              </a:rPr>
              <a:t>バッドサイクル</a:t>
            </a:r>
            <a:r>
              <a:rPr kumimoji="1" lang="en-US" altLang="ja-JP" sz="2000" b="1" dirty="0">
                <a:solidFill>
                  <a:schemeClr val="accent2">
                    <a:lumMod val="75000"/>
                  </a:schemeClr>
                </a:solidFill>
                <a:latin typeface="Meiryo UI" panose="020B0604030504040204" pitchFamily="50" charset="-128"/>
                <a:ea typeface="Meiryo UI" panose="020B0604030504040204" pitchFamily="50" charset="-128"/>
              </a:rPr>
              <a:t>】</a:t>
            </a:r>
            <a:endParaRPr kumimoji="1" lang="ja-JP" altLang="en-US" sz="2000" b="1" dirty="0">
              <a:solidFill>
                <a:schemeClr val="accent2">
                  <a:lumMod val="75000"/>
                </a:schemeClr>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7E60FD1C-A228-406E-A3F9-F42FD6281B17}"/>
              </a:ext>
            </a:extLst>
          </p:cNvPr>
          <p:cNvSpPr txBox="1"/>
          <p:nvPr/>
        </p:nvSpPr>
        <p:spPr>
          <a:xfrm>
            <a:off x="4880992" y="1075247"/>
            <a:ext cx="2988368" cy="400110"/>
          </a:xfrm>
          <a:prstGeom prst="rect">
            <a:avLst/>
          </a:prstGeom>
          <a:noFill/>
        </p:spPr>
        <p:txBody>
          <a:bodyPr wrap="square" rtlCol="0">
            <a:spAutoFit/>
          </a:bodyPr>
          <a:lstStyle/>
          <a:p>
            <a:r>
              <a:rPr kumimoji="1" lang="en-US" altLang="ja-JP" sz="2000" b="1" dirty="0">
                <a:solidFill>
                  <a:schemeClr val="accent5">
                    <a:lumMod val="75000"/>
                  </a:schemeClr>
                </a:solidFill>
                <a:latin typeface="Meiryo UI" panose="020B0604030504040204" pitchFamily="50" charset="-128"/>
                <a:ea typeface="Meiryo UI" panose="020B0604030504040204" pitchFamily="50" charset="-128"/>
              </a:rPr>
              <a:t>【</a:t>
            </a:r>
            <a:r>
              <a:rPr lang="ja-JP" altLang="en-US" sz="2000" b="1" dirty="0">
                <a:solidFill>
                  <a:schemeClr val="accent5">
                    <a:lumMod val="75000"/>
                  </a:schemeClr>
                </a:solidFill>
                <a:latin typeface="Meiryo UI" panose="020B0604030504040204" pitchFamily="50" charset="-128"/>
                <a:ea typeface="Meiryo UI" panose="020B0604030504040204" pitchFamily="50" charset="-128"/>
              </a:rPr>
              <a:t>グッド</a:t>
            </a:r>
            <a:r>
              <a:rPr kumimoji="1" lang="ja-JP" altLang="en-US" sz="2000" b="1" dirty="0">
                <a:solidFill>
                  <a:schemeClr val="accent5">
                    <a:lumMod val="75000"/>
                  </a:schemeClr>
                </a:solidFill>
                <a:latin typeface="Meiryo UI" panose="020B0604030504040204" pitchFamily="50" charset="-128"/>
                <a:ea typeface="Meiryo UI" panose="020B0604030504040204" pitchFamily="50" charset="-128"/>
              </a:rPr>
              <a:t>サイクル</a:t>
            </a:r>
            <a:r>
              <a:rPr kumimoji="1" lang="en-US" altLang="ja-JP" sz="2000" b="1" dirty="0">
                <a:solidFill>
                  <a:schemeClr val="accent5">
                    <a:lumMod val="75000"/>
                  </a:schemeClr>
                </a:solidFill>
                <a:latin typeface="Meiryo UI" panose="020B0604030504040204" pitchFamily="50" charset="-128"/>
                <a:ea typeface="Meiryo UI" panose="020B0604030504040204" pitchFamily="50" charset="-128"/>
              </a:rPr>
              <a:t>】</a:t>
            </a:r>
            <a:endParaRPr kumimoji="1" lang="ja-JP" altLang="en-US" sz="20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47" name="下矢印 38">
            <a:extLst>
              <a:ext uri="{FF2B5EF4-FFF2-40B4-BE49-F238E27FC236}">
                <a16:creationId xmlns:a16="http://schemas.microsoft.com/office/drawing/2014/main" id="{FE851CA6-F456-486B-9107-0FB19828EF98}"/>
              </a:ext>
            </a:extLst>
          </p:cNvPr>
          <p:cNvSpPr/>
          <p:nvPr/>
        </p:nvSpPr>
        <p:spPr>
          <a:xfrm>
            <a:off x="1657120" y="4966991"/>
            <a:ext cx="1728192" cy="4320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39">
            <a:extLst>
              <a:ext uri="{FF2B5EF4-FFF2-40B4-BE49-F238E27FC236}">
                <a16:creationId xmlns:a16="http://schemas.microsoft.com/office/drawing/2014/main" id="{5999D478-5C6D-494C-BBEA-FE8A45F6BDB7}"/>
              </a:ext>
            </a:extLst>
          </p:cNvPr>
          <p:cNvSpPr/>
          <p:nvPr/>
        </p:nvSpPr>
        <p:spPr>
          <a:xfrm>
            <a:off x="6622506" y="4966991"/>
            <a:ext cx="1728192" cy="43204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4699388-BC5B-41C0-A24B-BDE577A60D7B}"/>
              </a:ext>
            </a:extLst>
          </p:cNvPr>
          <p:cNvSpPr/>
          <p:nvPr/>
        </p:nvSpPr>
        <p:spPr>
          <a:xfrm>
            <a:off x="666714" y="5437406"/>
            <a:ext cx="3744416" cy="11458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effectLst>
                  <a:outerShdw blurRad="38100" dist="38100" dir="2700000" algn="tl">
                    <a:srgbClr val="000000">
                      <a:alpha val="43137"/>
                    </a:srgbClr>
                  </a:outerShdw>
                </a:effectLst>
              </a:rPr>
              <a:t>職場雰囲気の悪化</a:t>
            </a:r>
            <a:endParaRPr lang="en-US" altLang="ja-JP" sz="2400" b="1" dirty="0">
              <a:effectLst>
                <a:outerShdw blurRad="38100" dist="38100" dir="2700000" algn="tl">
                  <a:srgbClr val="000000">
                    <a:alpha val="43137"/>
                  </a:srgbClr>
                </a:outerShdw>
              </a:effectLst>
            </a:endParaRPr>
          </a:p>
          <a:p>
            <a:pPr algn="ctr"/>
            <a:r>
              <a:rPr lang="ja-JP" altLang="en-US" sz="2400" b="1" dirty="0">
                <a:effectLst>
                  <a:outerShdw blurRad="38100" dist="38100" dir="2700000" algn="tl">
                    <a:srgbClr val="000000">
                      <a:alpha val="43137"/>
                    </a:srgbClr>
                  </a:outerShdw>
                </a:effectLst>
              </a:rPr>
              <a:t>パワハラ体質</a:t>
            </a:r>
            <a:endParaRPr lang="en-US" altLang="ja-JP" sz="2400" b="1" dirty="0">
              <a:effectLst>
                <a:outerShdw blurRad="38100" dist="38100" dir="2700000" algn="tl">
                  <a:srgbClr val="000000">
                    <a:alpha val="43137"/>
                  </a:srgbClr>
                </a:outerShdw>
              </a:effectLst>
            </a:endParaRPr>
          </a:p>
          <a:p>
            <a:pPr algn="ctr"/>
            <a:r>
              <a:rPr kumimoji="1" lang="ja-JP" altLang="en-US" sz="2400" b="1" dirty="0">
                <a:effectLst>
                  <a:outerShdw blurRad="38100" dist="38100" dir="2700000" algn="tl">
                    <a:srgbClr val="000000">
                      <a:alpha val="43137"/>
                    </a:srgbClr>
                  </a:outerShdw>
                </a:effectLst>
              </a:rPr>
              <a:t>成果のあがらない体質</a:t>
            </a:r>
            <a:endParaRPr kumimoji="1" lang="en-US" altLang="ja-JP" sz="2400" b="1" dirty="0">
              <a:effectLst>
                <a:outerShdw blurRad="38100" dist="38100" dir="2700000" algn="tl">
                  <a:srgbClr val="000000">
                    <a:alpha val="43137"/>
                  </a:srgbClr>
                </a:outerShdw>
              </a:effectLst>
            </a:endParaRPr>
          </a:p>
        </p:txBody>
      </p:sp>
      <p:sp>
        <p:nvSpPr>
          <p:cNvPr id="50" name="正方形/長方形 49">
            <a:extLst>
              <a:ext uri="{FF2B5EF4-FFF2-40B4-BE49-F238E27FC236}">
                <a16:creationId xmlns:a16="http://schemas.microsoft.com/office/drawing/2014/main" id="{56C29324-E22E-48F6-910E-06CBCCC3068F}"/>
              </a:ext>
            </a:extLst>
          </p:cNvPr>
          <p:cNvSpPr/>
          <p:nvPr/>
        </p:nvSpPr>
        <p:spPr>
          <a:xfrm>
            <a:off x="5614394" y="5437407"/>
            <a:ext cx="3744416" cy="83366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rPr>
              <a:t>活気のある職場</a:t>
            </a:r>
            <a:endParaRPr kumimoji="1" lang="en-US" altLang="ja-JP" sz="2400" b="1" dirty="0">
              <a:effectLst>
                <a:outerShdw blurRad="38100" dist="38100" dir="2700000" algn="tl">
                  <a:srgbClr val="000000">
                    <a:alpha val="43137"/>
                  </a:srgbClr>
                </a:outerShdw>
              </a:effectLst>
            </a:endParaRPr>
          </a:p>
          <a:p>
            <a:pPr algn="ctr"/>
            <a:r>
              <a:rPr kumimoji="1" lang="ja-JP" altLang="en-US" sz="2400" b="1" dirty="0">
                <a:effectLst>
                  <a:outerShdw blurRad="38100" dist="38100" dir="2700000" algn="tl">
                    <a:srgbClr val="000000">
                      <a:alpha val="43137"/>
                    </a:srgbClr>
                  </a:outerShdw>
                </a:effectLst>
              </a:rPr>
              <a:t>成果のあがる組織体質</a:t>
            </a:r>
            <a:endParaRPr kumimoji="1" lang="en-US" altLang="ja-JP" sz="2400" b="1" dirty="0">
              <a:effectLst>
                <a:outerShdw blurRad="38100" dist="38100" dir="2700000" algn="tl">
                  <a:srgbClr val="000000">
                    <a:alpha val="43137"/>
                  </a:srgbClr>
                </a:outerShdw>
              </a:effectLst>
            </a:endParaRPr>
          </a:p>
        </p:txBody>
      </p:sp>
      <p:sp>
        <p:nvSpPr>
          <p:cNvPr id="51" name="タイトル 1">
            <a:extLst>
              <a:ext uri="{FF2B5EF4-FFF2-40B4-BE49-F238E27FC236}">
                <a16:creationId xmlns:a16="http://schemas.microsoft.com/office/drawing/2014/main" id="{85D5472E-0909-41F4-81F4-2AEF22A793A5}"/>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組織の成功循環モデル</a:t>
            </a:r>
          </a:p>
        </p:txBody>
      </p:sp>
      <p:pic>
        <p:nvPicPr>
          <p:cNvPr id="5" name="図 4" descr="挿絵 が含まれている画像&#10;&#10;自動的に生成された説明">
            <a:extLst>
              <a:ext uri="{FF2B5EF4-FFF2-40B4-BE49-F238E27FC236}">
                <a16:creationId xmlns:a16="http://schemas.microsoft.com/office/drawing/2014/main" id="{E569D8E3-BEC7-4744-9749-42E3AE376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5672" y="908848"/>
            <a:ext cx="1225840" cy="1152000"/>
          </a:xfrm>
          <a:prstGeom prst="rect">
            <a:avLst/>
          </a:prstGeom>
        </p:spPr>
      </p:pic>
    </p:spTree>
    <p:extLst>
      <p:ext uri="{BB962C8B-B14F-4D97-AF65-F5344CB8AC3E}">
        <p14:creationId xmlns:p14="http://schemas.microsoft.com/office/powerpoint/2010/main" val="3648552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
                                        </p:tgtEl>
                                        <p:attrNameLst>
                                          <p:attrName>fillcolor</p:attrName>
                                        </p:attrNameLst>
                                      </p:cBhvr>
                                      <p:to>
                                        <a:srgbClr val="E36C09"/>
                                      </p:to>
                                    </p:animClr>
                                    <p:set>
                                      <p:cBhvr>
                                        <p:cTn id="7" dur="2000" fill="hold"/>
                                        <p:tgtEl>
                                          <p:spTgt spid="32"/>
                                        </p:tgtEl>
                                        <p:attrNameLst>
                                          <p:attrName>fill.type</p:attrName>
                                        </p:attrNameLst>
                                      </p:cBhvr>
                                      <p:to>
                                        <p:strVal val="solid"/>
                                      </p:to>
                                    </p:set>
                                    <p:set>
                                      <p:cBhvr>
                                        <p:cTn id="8" dur="2000" fill="hold"/>
                                        <p:tgtEl>
                                          <p:spTgt spid="3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6"/>
                                        </p:tgtEl>
                                        <p:attrNameLst>
                                          <p:attrName>fillcolor</p:attrName>
                                        </p:attrNameLst>
                                      </p:cBhvr>
                                      <p:to>
                                        <a:srgbClr val="E36C09"/>
                                      </p:to>
                                    </p:animClr>
                                    <p:set>
                                      <p:cBhvr>
                                        <p:cTn id="11" dur="2000" fill="hold"/>
                                        <p:tgtEl>
                                          <p:spTgt spid="36"/>
                                        </p:tgtEl>
                                        <p:attrNameLst>
                                          <p:attrName>fill.type</p:attrName>
                                        </p:attrNameLst>
                                      </p:cBhvr>
                                      <p:to>
                                        <p:strVal val="solid"/>
                                      </p:to>
                                    </p:set>
                                    <p:set>
                                      <p:cBhvr>
                                        <p:cTn id="12" dur="2000" fill="hold"/>
                                        <p:tgtEl>
                                          <p:spTgt spid="36"/>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0"/>
                                        </p:tgtEl>
                                        <p:attrNameLst>
                                          <p:attrName>fillcolor</p:attrName>
                                        </p:attrNameLst>
                                      </p:cBhvr>
                                      <p:to>
                                        <a:srgbClr val="E36C09"/>
                                      </p:to>
                                    </p:animClr>
                                    <p:set>
                                      <p:cBhvr>
                                        <p:cTn id="15" dur="2000" fill="hold"/>
                                        <p:tgtEl>
                                          <p:spTgt spid="20"/>
                                        </p:tgtEl>
                                        <p:attrNameLst>
                                          <p:attrName>fill.type</p:attrName>
                                        </p:attrNameLst>
                                      </p:cBhvr>
                                      <p:to>
                                        <p:strVal val="solid"/>
                                      </p:to>
                                    </p:set>
                                    <p:set>
                                      <p:cBhvr>
                                        <p:cTn id="16" dur="2000" fill="hold"/>
                                        <p:tgtEl>
                                          <p:spTgt spid="2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24"/>
                                        </p:tgtEl>
                                        <p:attrNameLst>
                                          <p:attrName>fillcolor</p:attrName>
                                        </p:attrNameLst>
                                      </p:cBhvr>
                                      <p:to>
                                        <a:srgbClr val="E36C09"/>
                                      </p:to>
                                    </p:animClr>
                                    <p:set>
                                      <p:cBhvr>
                                        <p:cTn id="19" dur="2000" fill="hold"/>
                                        <p:tgtEl>
                                          <p:spTgt spid="24"/>
                                        </p:tgtEl>
                                        <p:attrNameLst>
                                          <p:attrName>fill.type</p:attrName>
                                        </p:attrNameLst>
                                      </p:cBhvr>
                                      <p:to>
                                        <p:strVal val="solid"/>
                                      </p:to>
                                    </p:set>
                                    <p:set>
                                      <p:cBhvr>
                                        <p:cTn id="2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7" name="Text Box 17"/>
          <p:cNvSpPr txBox="1">
            <a:spLocks noChangeArrowheads="1"/>
          </p:cNvSpPr>
          <p:nvPr/>
        </p:nvSpPr>
        <p:spPr bwMode="auto">
          <a:xfrm>
            <a:off x="632520" y="2708920"/>
            <a:ext cx="8690417" cy="72434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lIns="83077" tIns="43200" rIns="83077" bIns="43200">
            <a:spAutoFit/>
          </a:bodyPr>
          <a:lstStyle/>
          <a:p>
            <a:pPr algn="ctr" defTabSz="703402">
              <a:lnSpc>
                <a:spcPct val="120000"/>
              </a:lnSpc>
              <a:spcBef>
                <a:spcPts val="600"/>
              </a:spcBef>
              <a:defRPr/>
            </a:pPr>
            <a:r>
              <a:rPr lang="ja-JP" altLang="en-US" sz="3600" dirty="0">
                <a:latin typeface="メイリオ" panose="020B0604030504040204" pitchFamily="50" charset="-128"/>
                <a:ea typeface="メイリオ" panose="020B0604030504040204" pitchFamily="50" charset="-128"/>
              </a:rPr>
              <a:t>自己理解／他者理解</a:t>
            </a:r>
            <a:endParaRPr lang="ja-JP" altLang="en-US" sz="36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cxnSp>
        <p:nvCxnSpPr>
          <p:cNvPr id="12" name="直線コネクタ 11"/>
          <p:cNvCxnSpPr>
            <a:cxnSpLocks/>
          </p:cNvCxnSpPr>
          <p:nvPr/>
        </p:nvCxnSpPr>
        <p:spPr bwMode="auto">
          <a:xfrm>
            <a:off x="1208584" y="3429000"/>
            <a:ext cx="7848872"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5" name="四角形: 角を丸くする 4">
            <a:extLst>
              <a:ext uri="{FF2B5EF4-FFF2-40B4-BE49-F238E27FC236}">
                <a16:creationId xmlns:a16="http://schemas.microsoft.com/office/drawing/2014/main" id="{8C098CF3-121C-4D95-882C-B6B67D40B63D}"/>
              </a:ext>
            </a:extLst>
          </p:cNvPr>
          <p:cNvSpPr>
            <a:spLocks noChangeAspect="1"/>
          </p:cNvSpPr>
          <p:nvPr/>
        </p:nvSpPr>
        <p:spPr>
          <a:xfrm>
            <a:off x="3728864" y="1484784"/>
            <a:ext cx="2468219" cy="720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effectLst>
                  <a:outerShdw blurRad="38100" dist="38100" dir="2700000" algn="tl">
                    <a:srgbClr val="000000">
                      <a:alpha val="43137"/>
                    </a:srgbClr>
                  </a:outerShdw>
                </a:effectLst>
              </a:rPr>
              <a:t>Step 2</a:t>
            </a:r>
            <a:endParaRPr kumimoji="1" lang="ja-JP" altLang="en-US" sz="3600" b="1" dirty="0">
              <a:effectLst>
                <a:outerShdw blurRad="38100" dist="38100" dir="2700000" algn="tl">
                  <a:srgbClr val="000000">
                    <a:alpha val="43137"/>
                  </a:srgbClr>
                </a:outerShdw>
              </a:effectLst>
            </a:endParaRPr>
          </a:p>
        </p:txBody>
      </p:sp>
      <p:pic>
        <p:nvPicPr>
          <p:cNvPr id="6" name="図 5" descr="挿絵 が含まれている画像&#10;&#10;自動的に生成された説明">
            <a:extLst>
              <a:ext uri="{FF2B5EF4-FFF2-40B4-BE49-F238E27FC236}">
                <a16:creationId xmlns:a16="http://schemas.microsoft.com/office/drawing/2014/main" id="{10442E34-F8CB-4108-B27E-032C765CA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240" y="3501208"/>
            <a:ext cx="1915375" cy="1800000"/>
          </a:xfrm>
          <a:prstGeom prst="rect">
            <a:avLst/>
          </a:prstGeom>
        </p:spPr>
      </p:pic>
    </p:spTree>
    <p:extLst>
      <p:ext uri="{BB962C8B-B14F-4D97-AF65-F5344CB8AC3E}">
        <p14:creationId xmlns:p14="http://schemas.microsoft.com/office/powerpoint/2010/main" val="1205977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6"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6DA1734-C489-483B-AA63-681BAC2B843D}"/>
              </a:ext>
            </a:extLst>
          </p:cNvPr>
          <p:cNvSpPr>
            <a:spLocks noGrp="1"/>
          </p:cNvSpPr>
          <p:nvPr>
            <p:ph type="sldNum" sz="quarter" idx="12"/>
          </p:nvPr>
        </p:nvSpPr>
        <p:spPr/>
        <p:txBody>
          <a:bodyPr/>
          <a:lstStyle/>
          <a:p>
            <a:fld id="{5E8B6218-A4A9-4CF5-BBCF-ABF5D310AE5D}" type="slidenum">
              <a:rPr lang="ja-JP" altLang="en-US" smtClean="0"/>
              <a:pPr/>
              <a:t>25</a:t>
            </a:fld>
            <a:endParaRPr lang="ja-JP" altLang="en-US" dirty="0"/>
          </a:p>
        </p:txBody>
      </p:sp>
      <p:sp>
        <p:nvSpPr>
          <p:cNvPr id="17" name="タイトル 1">
            <a:extLst>
              <a:ext uri="{FF2B5EF4-FFF2-40B4-BE49-F238E27FC236}">
                <a16:creationId xmlns:a16="http://schemas.microsoft.com/office/drawing/2014/main" id="{2593C4A3-C2D3-4B7D-BB42-752F3D1EEBE2}"/>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なぜ自己理解が必要なのか？</a:t>
            </a:r>
          </a:p>
        </p:txBody>
      </p:sp>
      <p:sp>
        <p:nvSpPr>
          <p:cNvPr id="20" name="正方形/長方形 19">
            <a:extLst>
              <a:ext uri="{FF2B5EF4-FFF2-40B4-BE49-F238E27FC236}">
                <a16:creationId xmlns:a16="http://schemas.microsoft.com/office/drawing/2014/main" id="{96626EAF-F539-492F-BF54-AD020DB9EB08}"/>
              </a:ext>
            </a:extLst>
          </p:cNvPr>
          <p:cNvSpPr/>
          <p:nvPr/>
        </p:nvSpPr>
        <p:spPr bwMode="auto">
          <a:xfrm>
            <a:off x="772597" y="2996952"/>
            <a:ext cx="3311106" cy="432048"/>
          </a:xfrm>
          <a:prstGeom prst="rect">
            <a:avLst/>
          </a:prstGeom>
          <a:solidFill>
            <a:schemeClr val="tx2"/>
          </a:solidFill>
          <a:ln w="9525" cap="flat" cmpd="sng" algn="ctr">
            <a:solidFill>
              <a:srgbClr val="0033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400"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自己理解</a:t>
            </a:r>
          </a:p>
        </p:txBody>
      </p:sp>
      <p:sp>
        <p:nvSpPr>
          <p:cNvPr id="21" name="正方形/長方形 20">
            <a:extLst>
              <a:ext uri="{FF2B5EF4-FFF2-40B4-BE49-F238E27FC236}">
                <a16:creationId xmlns:a16="http://schemas.microsoft.com/office/drawing/2014/main" id="{D3B8A745-1C18-436D-8677-B4A421EB5983}"/>
              </a:ext>
            </a:extLst>
          </p:cNvPr>
          <p:cNvSpPr/>
          <p:nvPr/>
        </p:nvSpPr>
        <p:spPr bwMode="auto">
          <a:xfrm>
            <a:off x="771337" y="3420055"/>
            <a:ext cx="3317567" cy="1152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・自分の考え方</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lang="ja-JP" altLang="en-US" sz="1600" b="1" dirty="0">
                <a:latin typeface="メイリオ" panose="020B0604030504040204" pitchFamily="50" charset="-128"/>
                <a:ea typeface="メイリオ" panose="020B0604030504040204" pitchFamily="50" charset="-128"/>
              </a:rPr>
              <a:t>・自分の行動特性</a:t>
            </a:r>
            <a:endParaRPr lang="en-US" altLang="ja-JP" sz="1600" b="1" dirty="0">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・自分の強み</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lang="ja-JP" altLang="en-US" sz="1600" b="1" dirty="0">
                <a:latin typeface="メイリオ" panose="020B0604030504040204" pitchFamily="50" charset="-128"/>
                <a:ea typeface="メイリオ" panose="020B0604030504040204" pitchFamily="50" charset="-128"/>
              </a:rPr>
              <a:t>・自分の弱み</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F2EA24E3-9CB1-4315-8EE8-E20D7C26DC9B}"/>
              </a:ext>
            </a:extLst>
          </p:cNvPr>
          <p:cNvSpPr/>
          <p:nvPr/>
        </p:nvSpPr>
        <p:spPr bwMode="auto">
          <a:xfrm>
            <a:off x="6029183" y="2988007"/>
            <a:ext cx="3316305" cy="445138"/>
          </a:xfrm>
          <a:prstGeom prst="rect">
            <a:avLst/>
          </a:prstGeom>
          <a:solidFill>
            <a:schemeClr val="tx2"/>
          </a:solidFill>
          <a:ln w="9525" cap="flat" cmpd="sng" algn="ctr">
            <a:solidFill>
              <a:srgbClr val="0033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他者理解</a:t>
            </a:r>
            <a:endParaRPr kumimoji="1" lang="ja-JP" altLang="en-US" sz="2400"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7CD0C924-1362-4A24-9E21-A8795C26444B}"/>
              </a:ext>
            </a:extLst>
          </p:cNvPr>
          <p:cNvSpPr/>
          <p:nvPr/>
        </p:nvSpPr>
        <p:spPr bwMode="auto">
          <a:xfrm>
            <a:off x="6029183" y="3433145"/>
            <a:ext cx="3317567" cy="1152000"/>
          </a:xfrm>
          <a:prstGeom prst="rect">
            <a:avLst/>
          </a:prstGeom>
          <a:noFill/>
          <a:ln w="9525" cap="flat" cmpd="sng" algn="ctr">
            <a:solidFill>
              <a:srgbClr val="0033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・相手の考え方</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lang="ja-JP" altLang="en-US" sz="1600" b="1" dirty="0">
                <a:latin typeface="メイリオ" panose="020B0604030504040204" pitchFamily="50" charset="-128"/>
                <a:ea typeface="メイリオ" panose="020B0604030504040204" pitchFamily="50" charset="-128"/>
              </a:rPr>
              <a:t>・</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相手</a:t>
            </a:r>
            <a:r>
              <a:rPr lang="ja-JP" altLang="en-US" sz="1600" b="1" dirty="0">
                <a:latin typeface="メイリオ" panose="020B0604030504040204" pitchFamily="50" charset="-128"/>
                <a:ea typeface="メイリオ" panose="020B0604030504040204" pitchFamily="50" charset="-128"/>
              </a:rPr>
              <a:t>の行動特性</a:t>
            </a:r>
            <a:endParaRPr lang="en-US" altLang="ja-JP" sz="1600" b="1" dirty="0">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・相手の強み</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a:p>
            <a:pPr marL="0" marR="0" indent="0" algn="l" defTabSz="762000" rtl="0" eaLnBrk="1" fontAlgn="base" latinLnBrk="0" hangingPunct="1">
              <a:lnSpc>
                <a:spcPct val="100000"/>
              </a:lnSpc>
              <a:spcBef>
                <a:spcPct val="0"/>
              </a:spcBef>
              <a:spcAft>
                <a:spcPct val="0"/>
              </a:spcAft>
              <a:buClrTx/>
              <a:buSzTx/>
              <a:buFontTx/>
              <a:buNone/>
              <a:tabLst/>
            </a:pPr>
            <a:r>
              <a:rPr lang="ja-JP" altLang="en-US" sz="1600" b="1" dirty="0">
                <a:latin typeface="メイリオ" panose="020B0604030504040204" pitchFamily="50" charset="-128"/>
                <a:ea typeface="メイリオ" panose="020B0604030504040204" pitchFamily="50" charset="-128"/>
              </a:rPr>
              <a:t>・</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rPr>
              <a:t>相手</a:t>
            </a:r>
            <a:r>
              <a:rPr lang="ja-JP" altLang="en-US" sz="1600" b="1" dirty="0">
                <a:latin typeface="メイリオ" panose="020B0604030504040204" pitchFamily="50" charset="-128"/>
                <a:ea typeface="メイリオ" panose="020B0604030504040204" pitchFamily="50" charset="-128"/>
              </a:rPr>
              <a:t>の弱み</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A013923D-6E8A-4CAB-B744-781F3418F355}"/>
              </a:ext>
            </a:extLst>
          </p:cNvPr>
          <p:cNvCxnSpPr/>
          <p:nvPr/>
        </p:nvCxnSpPr>
        <p:spPr bwMode="auto">
          <a:xfrm flipV="1">
            <a:off x="3482643" y="4317169"/>
            <a:ext cx="1759649" cy="889996"/>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33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矢印: 下 24">
            <a:extLst>
              <a:ext uri="{FF2B5EF4-FFF2-40B4-BE49-F238E27FC236}">
                <a16:creationId xmlns:a16="http://schemas.microsoft.com/office/drawing/2014/main" id="{790523F5-499F-49AA-BAD9-0099CD55970D}"/>
              </a:ext>
            </a:extLst>
          </p:cNvPr>
          <p:cNvSpPr/>
          <p:nvPr/>
        </p:nvSpPr>
        <p:spPr bwMode="auto">
          <a:xfrm>
            <a:off x="1913957" y="4572183"/>
            <a:ext cx="884370" cy="853644"/>
          </a:xfrm>
          <a:prstGeom prst="downArrow">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B55D0CC9-2E0D-4BB6-831D-B007631972EF}"/>
              </a:ext>
            </a:extLst>
          </p:cNvPr>
          <p:cNvSpPr/>
          <p:nvPr/>
        </p:nvSpPr>
        <p:spPr bwMode="auto">
          <a:xfrm>
            <a:off x="764421" y="5456207"/>
            <a:ext cx="3317568" cy="659237"/>
          </a:xfrm>
          <a:prstGeom prst="rect">
            <a:avLst/>
          </a:prstGeom>
          <a:solidFill>
            <a:schemeClr val="tx2"/>
          </a:solidFill>
          <a:ln w="9525" cap="flat" cmpd="sng" algn="ctr">
            <a:solidFill>
              <a:srgbClr val="0033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自己尊重</a:t>
            </a:r>
          </a:p>
        </p:txBody>
      </p:sp>
      <p:sp>
        <p:nvSpPr>
          <p:cNvPr id="27" name="矢印: 下 26">
            <a:extLst>
              <a:ext uri="{FF2B5EF4-FFF2-40B4-BE49-F238E27FC236}">
                <a16:creationId xmlns:a16="http://schemas.microsoft.com/office/drawing/2014/main" id="{71F3CD9E-2A2B-41B2-B53B-A2EEAEB5851F}"/>
              </a:ext>
            </a:extLst>
          </p:cNvPr>
          <p:cNvSpPr/>
          <p:nvPr/>
        </p:nvSpPr>
        <p:spPr bwMode="auto">
          <a:xfrm>
            <a:off x="7242551" y="4582635"/>
            <a:ext cx="884370" cy="853644"/>
          </a:xfrm>
          <a:prstGeom prst="downArrow">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A1260998-F9AF-48A4-A536-3DDDBDE59C19}"/>
              </a:ext>
            </a:extLst>
          </p:cNvPr>
          <p:cNvSpPr/>
          <p:nvPr/>
        </p:nvSpPr>
        <p:spPr bwMode="auto">
          <a:xfrm>
            <a:off x="6029182" y="5456207"/>
            <a:ext cx="3316305" cy="659237"/>
          </a:xfrm>
          <a:prstGeom prst="rect">
            <a:avLst/>
          </a:prstGeom>
          <a:solidFill>
            <a:schemeClr val="tx2"/>
          </a:solidFill>
          <a:ln w="9525" cap="flat" cmpd="sng" algn="ctr">
            <a:solidFill>
              <a:srgbClr val="0033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他者尊重</a:t>
            </a:r>
          </a:p>
        </p:txBody>
      </p:sp>
      <p:sp>
        <p:nvSpPr>
          <p:cNvPr id="34" name="矢印: 右 33">
            <a:extLst>
              <a:ext uri="{FF2B5EF4-FFF2-40B4-BE49-F238E27FC236}">
                <a16:creationId xmlns:a16="http://schemas.microsoft.com/office/drawing/2014/main" id="{7081B8E4-9AA9-40FF-BE90-7B14B85DCD5F}"/>
              </a:ext>
            </a:extLst>
          </p:cNvPr>
          <p:cNvSpPr/>
          <p:nvPr/>
        </p:nvSpPr>
        <p:spPr bwMode="auto">
          <a:xfrm>
            <a:off x="4083476" y="5425827"/>
            <a:ext cx="1944220" cy="739477"/>
          </a:xfrm>
          <a:prstGeom prst="rightArrow">
            <a:avLst/>
          </a:prstGeom>
          <a:solidFill>
            <a:schemeClr val="accent1">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3613B984-BEF5-4C4D-A9E1-CB8CD705351A}"/>
              </a:ext>
            </a:extLst>
          </p:cNvPr>
          <p:cNvSpPr txBox="1"/>
          <p:nvPr/>
        </p:nvSpPr>
        <p:spPr>
          <a:xfrm>
            <a:off x="632520" y="1888376"/>
            <a:ext cx="9076947" cy="90794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400" dirty="0">
                <a:latin typeface="メイリオ" panose="020B0604030504040204" pitchFamily="50" charset="-128"/>
                <a:ea typeface="メイリオ" panose="020B0604030504040204" pitchFamily="50" charset="-128"/>
              </a:rPr>
              <a:t>相手との違いを知る</a:t>
            </a:r>
            <a:endParaRPr kumimoji="1" lang="en-US" altLang="ja-JP" sz="2400" dirty="0">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Ø"/>
            </a:pPr>
            <a:r>
              <a:rPr kumimoji="1" lang="ja-JP" altLang="en-US" sz="2400" dirty="0">
                <a:latin typeface="メイリオ" panose="020B0604030504040204" pitchFamily="50" charset="-128"/>
                <a:ea typeface="メイリオ" panose="020B0604030504040204" pitchFamily="50" charset="-128"/>
              </a:rPr>
              <a:t>異なる相手との円滑コミュニケーションの方法を選択する</a:t>
            </a:r>
          </a:p>
        </p:txBody>
      </p:sp>
      <p:sp>
        <p:nvSpPr>
          <p:cNvPr id="36" name="吹き出し: 角を丸めた四角形 35">
            <a:extLst>
              <a:ext uri="{FF2B5EF4-FFF2-40B4-BE49-F238E27FC236}">
                <a16:creationId xmlns:a16="http://schemas.microsoft.com/office/drawing/2014/main" id="{65D74D12-D9CE-45A3-9CA1-0E4FB21E001B}"/>
              </a:ext>
            </a:extLst>
          </p:cNvPr>
          <p:cNvSpPr/>
          <p:nvPr/>
        </p:nvSpPr>
        <p:spPr bwMode="auto">
          <a:xfrm>
            <a:off x="488504" y="1196752"/>
            <a:ext cx="2706108" cy="454849"/>
          </a:xfrm>
          <a:prstGeom prst="wedgeRoundRectCallout">
            <a:avLst>
              <a:gd name="adj1" fmla="val -15467"/>
              <a:gd name="adj2" fmla="val 89897"/>
              <a:gd name="adj3" fmla="val 16667"/>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effectLst/>
                <a:latin typeface="メイリオ" panose="020B0604030504040204" pitchFamily="50" charset="-128"/>
                <a:ea typeface="メイリオ" panose="020B0604030504040204" pitchFamily="50" charset="-128"/>
              </a:rPr>
              <a:t>自己理解により</a:t>
            </a:r>
            <a:r>
              <a:rPr kumimoji="1" lang="ja-JP" altLang="en-US" sz="2000" b="0" i="0" u="none" strike="noStrike" cap="none" normalizeH="0" baseline="0" dirty="0">
                <a:ln>
                  <a:noFill/>
                </a:ln>
                <a:effectLst/>
                <a:latin typeface="Meiryo UI" panose="020B0604030504040204" pitchFamily="50" charset="-128"/>
                <a:ea typeface="Meiryo UI" panose="020B0604030504040204" pitchFamily="50" charset="-128"/>
              </a:rPr>
              <a:t>・・・</a:t>
            </a:r>
          </a:p>
        </p:txBody>
      </p:sp>
      <p:sp>
        <p:nvSpPr>
          <p:cNvPr id="37" name="矢印: 左右 36">
            <a:extLst>
              <a:ext uri="{FF2B5EF4-FFF2-40B4-BE49-F238E27FC236}">
                <a16:creationId xmlns:a16="http://schemas.microsoft.com/office/drawing/2014/main" id="{A4BB2EE8-96D0-47DD-8F3D-0F9D7DBEC6EB}"/>
              </a:ext>
            </a:extLst>
          </p:cNvPr>
          <p:cNvSpPr/>
          <p:nvPr/>
        </p:nvSpPr>
        <p:spPr bwMode="auto">
          <a:xfrm>
            <a:off x="4081989" y="3429000"/>
            <a:ext cx="1933818" cy="739477"/>
          </a:xfrm>
          <a:prstGeom prst="leftRightArrow">
            <a:avLst/>
          </a:prstGeom>
          <a:solidFill>
            <a:schemeClr val="accent1">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41598277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8240BDD-1B59-44F1-85A3-EAF2543FAA82}"/>
              </a:ext>
            </a:extLst>
          </p:cNvPr>
          <p:cNvSpPr>
            <a:spLocks noGrp="1"/>
          </p:cNvSpPr>
          <p:nvPr>
            <p:ph type="sldNum" sz="quarter" idx="12"/>
          </p:nvPr>
        </p:nvSpPr>
        <p:spPr/>
        <p:txBody>
          <a:bodyPr/>
          <a:lstStyle/>
          <a:p>
            <a:fld id="{5E8B6218-A4A9-4CF5-BBCF-ABF5D310AE5D}" type="slidenum">
              <a:rPr lang="ja-JP" altLang="en-US" smtClean="0"/>
              <a:pPr/>
              <a:t>26</a:t>
            </a:fld>
            <a:endParaRPr lang="ja-JP" altLang="en-US"/>
          </a:p>
        </p:txBody>
      </p:sp>
      <p:sp>
        <p:nvSpPr>
          <p:cNvPr id="6" name="テキスト ボックス 5">
            <a:extLst>
              <a:ext uri="{FF2B5EF4-FFF2-40B4-BE49-F238E27FC236}">
                <a16:creationId xmlns:a16="http://schemas.microsoft.com/office/drawing/2014/main" id="{4E4F3815-4F96-415C-ADB1-E002308F2EE6}"/>
              </a:ext>
            </a:extLst>
          </p:cNvPr>
          <p:cNvSpPr txBox="1"/>
          <p:nvPr/>
        </p:nvSpPr>
        <p:spPr>
          <a:xfrm>
            <a:off x="704528" y="1556792"/>
            <a:ext cx="8928992" cy="317009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rPr>
              <a:t>エニアグラムは、人間を９つの基本的タイプに分類し、研究するものです。</a:t>
            </a:r>
            <a:endParaRPr kumimoji="1" lang="en-US" altLang="ja-JP" sz="1800" dirty="0">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rPr>
              <a:t>人は必ず９つのうちのどれかのタイプに属しています。自分がどのタイプに属するかを知ることにより、自分の考え方や行動の背景にある「無意識の動機」を知ることができます。ただし、誰の中にもすべてのタイプの要素があります。</a:t>
            </a:r>
            <a:endParaRPr kumimoji="1" lang="en-US" altLang="ja-JP" sz="1800" dirty="0">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また、それぞれのタイプの人が、「自分はなぜ悩むのか」「自分はどんなことに喜び、傷つくのか」「この状況に対処するにはどうしたらいいのか」といったことを理解することができます。</a:t>
            </a:r>
            <a:endParaRPr lang="en-US" altLang="ja-JP" sz="1800" dirty="0">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rPr>
              <a:t>さらに、周囲の人たちのタイプを知ることによって、同じタイプの人、あるいは異なるタイプの人とどう接するべきなのかを知ることができます。</a:t>
            </a:r>
            <a:endParaRPr kumimoji="1" lang="en-US" altLang="ja-JP" sz="1800" dirty="0">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rPr>
              <a:t>エニアグラムは「相性の科学」「関係の科学」でもあるのです。</a:t>
            </a:r>
          </a:p>
        </p:txBody>
      </p:sp>
      <p:sp>
        <p:nvSpPr>
          <p:cNvPr id="8" name="タイトル 1">
            <a:extLst>
              <a:ext uri="{FF2B5EF4-FFF2-40B4-BE49-F238E27FC236}">
                <a16:creationId xmlns:a16="http://schemas.microsoft.com/office/drawing/2014/main" id="{016980B6-A581-4966-AA7D-EBB72FA8E651}"/>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自己理解のためのエニアグラム</a:t>
            </a:r>
          </a:p>
        </p:txBody>
      </p:sp>
      <p:sp>
        <p:nvSpPr>
          <p:cNvPr id="9" name="Text Box 3">
            <a:extLst>
              <a:ext uri="{FF2B5EF4-FFF2-40B4-BE49-F238E27FC236}">
                <a16:creationId xmlns:a16="http://schemas.microsoft.com/office/drawing/2014/main" id="{130388F5-E707-431F-A1BB-A35D942DB45F}"/>
              </a:ext>
            </a:extLst>
          </p:cNvPr>
          <p:cNvSpPr txBox="1">
            <a:spLocks noChangeArrowheads="1"/>
          </p:cNvSpPr>
          <p:nvPr/>
        </p:nvSpPr>
        <p:spPr bwMode="auto">
          <a:xfrm>
            <a:off x="560512" y="1052736"/>
            <a:ext cx="7992888"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357188" indent="-357188" eaLnBrk="1" hangingPunct="1">
              <a:spcBef>
                <a:spcPts val="0"/>
              </a:spcBef>
              <a:buClr>
                <a:srgbClr val="FF0000"/>
              </a:buClr>
              <a:buBlip>
                <a:blip r:embed="rId3"/>
              </a:buBlip>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エニアグラムとは？</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1A6329F2-6378-4FE7-A6C2-EB691C137863}"/>
              </a:ext>
            </a:extLst>
          </p:cNvPr>
          <p:cNvSpPr txBox="1"/>
          <p:nvPr/>
        </p:nvSpPr>
        <p:spPr>
          <a:xfrm>
            <a:off x="776536" y="6309320"/>
            <a:ext cx="5945858" cy="276999"/>
          </a:xfrm>
          <a:prstGeom prst="rect">
            <a:avLst/>
          </a:prstGeom>
          <a:noFill/>
        </p:spPr>
        <p:txBody>
          <a:bodyPr wrap="none" rtlCol="0">
            <a:spAutoFit/>
          </a:bodyPr>
          <a:lstStyle/>
          <a:p>
            <a:r>
              <a:rPr kumimoji="1" lang="ja-JP" altLang="en-US" sz="1200" dirty="0"/>
              <a:t>出典 </a:t>
            </a:r>
            <a:r>
              <a:rPr kumimoji="1" lang="en-US" altLang="ja-JP" sz="1200" dirty="0"/>
              <a:t>『</a:t>
            </a:r>
            <a:r>
              <a:rPr kumimoji="1" lang="ja-JP" altLang="en-US" sz="1200" dirty="0"/>
              <a:t>自分がみえる・相手がわかる９つの鏡</a:t>
            </a:r>
            <a:r>
              <a:rPr kumimoji="1" lang="en-US" altLang="ja-JP" sz="1200" dirty="0"/>
              <a:t>』</a:t>
            </a:r>
            <a:r>
              <a:rPr kumimoji="1" lang="ja-JP" altLang="en-US" sz="1200" dirty="0"/>
              <a:t>（オーエス出版社）、日本エニアグラム学会</a:t>
            </a:r>
          </a:p>
        </p:txBody>
      </p:sp>
      <p:pic>
        <p:nvPicPr>
          <p:cNvPr id="5" name="図 4" descr="バスケットボールのロゴ&#10;&#10;自動的に生成された説明">
            <a:extLst>
              <a:ext uri="{FF2B5EF4-FFF2-40B4-BE49-F238E27FC236}">
                <a16:creationId xmlns:a16="http://schemas.microsoft.com/office/drawing/2014/main" id="{D299CEA0-042E-4090-827E-A2ECE4E02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741" y="4653136"/>
            <a:ext cx="1867667" cy="1980000"/>
          </a:xfrm>
          <a:prstGeom prst="rect">
            <a:avLst/>
          </a:prstGeom>
        </p:spPr>
      </p:pic>
    </p:spTree>
    <p:extLst>
      <p:ext uri="{BB962C8B-B14F-4D97-AF65-F5344CB8AC3E}">
        <p14:creationId xmlns:p14="http://schemas.microsoft.com/office/powerpoint/2010/main" val="19704438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CB73A2-93B0-4099-9CD9-5EB56FEE9135}"/>
              </a:ext>
            </a:extLst>
          </p:cNvPr>
          <p:cNvSpPr>
            <a:spLocks noGrp="1"/>
          </p:cNvSpPr>
          <p:nvPr>
            <p:ph type="sldNum" sz="quarter" idx="12"/>
          </p:nvPr>
        </p:nvSpPr>
        <p:spPr/>
        <p:txBody>
          <a:bodyPr/>
          <a:lstStyle/>
          <a:p>
            <a:fld id="{5E8B6218-A4A9-4CF5-BBCF-ABF5D310AE5D}" type="slidenum">
              <a:rPr lang="ja-JP" altLang="en-US" smtClean="0"/>
              <a:pPr/>
              <a:t>27</a:t>
            </a:fld>
            <a:endParaRPr lang="ja-JP" altLang="en-US"/>
          </a:p>
        </p:txBody>
      </p:sp>
      <p:graphicFrame>
        <p:nvGraphicFramePr>
          <p:cNvPr id="7" name="表 7">
            <a:extLst>
              <a:ext uri="{FF2B5EF4-FFF2-40B4-BE49-F238E27FC236}">
                <a16:creationId xmlns:a16="http://schemas.microsoft.com/office/drawing/2014/main" id="{0D87B361-9E08-47F4-B868-587C26E05044}"/>
              </a:ext>
            </a:extLst>
          </p:cNvPr>
          <p:cNvGraphicFramePr>
            <a:graphicFrameLocks noGrp="1"/>
          </p:cNvGraphicFramePr>
          <p:nvPr>
            <p:extLst>
              <p:ext uri="{D42A27DB-BD31-4B8C-83A1-F6EECF244321}">
                <p14:modId xmlns:p14="http://schemas.microsoft.com/office/powerpoint/2010/main" val="1076934729"/>
              </p:ext>
            </p:extLst>
          </p:nvPr>
        </p:nvGraphicFramePr>
        <p:xfrm>
          <a:off x="776536" y="3140968"/>
          <a:ext cx="8779490" cy="3384376"/>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3509908160"/>
                    </a:ext>
                  </a:extLst>
                </a:gridCol>
                <a:gridCol w="5971178">
                  <a:extLst>
                    <a:ext uri="{9D8B030D-6E8A-4147-A177-3AD203B41FA5}">
                      <a16:colId xmlns:a16="http://schemas.microsoft.com/office/drawing/2014/main" val="2570576946"/>
                    </a:ext>
                  </a:extLst>
                </a:gridCol>
              </a:tblGrid>
              <a:tr h="358648">
                <a:tc>
                  <a:txBody>
                    <a:bodyPr/>
                    <a:lstStyle/>
                    <a:p>
                      <a:pPr algn="ctr"/>
                      <a:r>
                        <a:rPr kumimoji="1" lang="en-US" altLang="ja-JP" sz="1600" b="1" dirty="0">
                          <a:latin typeface="メイリオ" panose="020B0604030504040204" pitchFamily="50" charset="-128"/>
                          <a:ea typeface="メイリオ" panose="020B0604030504040204" pitchFamily="50" charset="-128"/>
                        </a:rPr>
                        <a:t>9</a:t>
                      </a:r>
                      <a:r>
                        <a:rPr kumimoji="1" lang="ja-JP" altLang="en-US" sz="1600" b="1" dirty="0">
                          <a:latin typeface="メイリオ" panose="020B0604030504040204" pitchFamily="50" charset="-128"/>
                          <a:ea typeface="メイリオ" panose="020B0604030504040204" pitchFamily="50" charset="-128"/>
                        </a:rPr>
                        <a:t>つの性格</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600" b="1" dirty="0">
                          <a:latin typeface="メイリオ" panose="020B0604030504040204" pitchFamily="50" charset="-128"/>
                          <a:ea typeface="メイリオ" panose="020B0604030504040204" pitchFamily="50" charset="-128"/>
                        </a:rPr>
                        <a:t>９つのタイプの特徴</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960957597"/>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タイプ１：完全主義者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完全に向かって努力する人。不完全さを避ける。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09460"/>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タイプ２：献身家</a:t>
                      </a:r>
                      <a:endParaRPr kumimoji="1" lang="en-US" altLang="ja-JP" sz="1400" b="1" dirty="0">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人の助けになりたい人。必要とされないことを避ける。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566344"/>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タイプ３：達成者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目標を達成し、成功したい人。失敗を避ける。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72070"/>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タイプ４：芸術家・個人主義者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ユニークで深い感情を味わいたい人。平凡を避ける。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60533"/>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タイプ５：研究者・観察者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観察し、知識を求める人。空虚さを避ける。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339664"/>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タイプ６：堅実家</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安全を求め、規範を重んじる人。逸脱を避ける。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385372"/>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タイプ７：楽天家</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楽しさを求め、プランする人。苦痛を避ける。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0056741"/>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タイプ８：統率者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パワフルに自己主張する人。強さを誇示し、弱さを避ける。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977140"/>
                  </a:ext>
                </a:extLst>
              </a:tr>
              <a:tr h="336192">
                <a:tc>
                  <a:txBody>
                    <a:bodyPr/>
                    <a:lstStyle/>
                    <a:p>
                      <a:r>
                        <a:rPr kumimoji="1" lang="ja-JP" altLang="en-US" sz="1400" b="1" dirty="0">
                          <a:latin typeface="メイリオ" panose="020B0604030504040204" pitchFamily="50" charset="-128"/>
                          <a:ea typeface="メイリオ" panose="020B0604030504040204" pitchFamily="50" charset="-128"/>
                        </a:rPr>
                        <a:t>タイプ９：調停者</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latin typeface="メイリオ" panose="020B0604030504040204" pitchFamily="50" charset="-128"/>
                          <a:ea typeface="メイリオ" panose="020B0604030504040204" pitchFamily="50" charset="-128"/>
                        </a:rPr>
                        <a:t>ゆったりとして、平和を求める人。葛藤を避ける。</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3415066"/>
                  </a:ext>
                </a:extLst>
              </a:tr>
            </a:tbl>
          </a:graphicData>
        </a:graphic>
      </p:graphicFrame>
      <p:sp>
        <p:nvSpPr>
          <p:cNvPr id="8" name="テキスト ボックス 7">
            <a:extLst>
              <a:ext uri="{FF2B5EF4-FFF2-40B4-BE49-F238E27FC236}">
                <a16:creationId xmlns:a16="http://schemas.microsoft.com/office/drawing/2014/main" id="{A81EA83D-609D-469D-9AC7-B63F4493A663}"/>
              </a:ext>
            </a:extLst>
          </p:cNvPr>
          <p:cNvSpPr txBox="1"/>
          <p:nvPr/>
        </p:nvSpPr>
        <p:spPr>
          <a:xfrm>
            <a:off x="704528" y="1700808"/>
            <a:ext cx="8496944" cy="1372171"/>
          </a:xfrm>
          <a:prstGeom prst="rect">
            <a:avLst/>
          </a:prstGeom>
          <a:noFill/>
        </p:spPr>
        <p:txBody>
          <a:bodyPr wrap="square" rtlCol="0">
            <a:spAutoFit/>
          </a:bodyPr>
          <a:lstStyle/>
          <a:p>
            <a:pPr marL="342900" indent="-342900">
              <a:lnSpc>
                <a:spcPct val="120000"/>
              </a:lnSpc>
              <a:buFont typeface="Wingdings" panose="05000000000000000000" pitchFamily="2" charset="2"/>
              <a:buChar char="ü"/>
            </a:pPr>
            <a:r>
              <a:rPr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エニアグラム診断チェックシート</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をやってみ</a:t>
            </a:r>
            <a:r>
              <a:rPr lang="ja-JP" altLang="en-US" sz="2400" dirty="0">
                <a:latin typeface="Meiryo UI" panose="020B0604030504040204" pitchFamily="50" charset="-128"/>
                <a:ea typeface="Meiryo UI" panose="020B0604030504040204" pitchFamily="50" charset="-128"/>
              </a:rPr>
              <a:t>ましょう</a:t>
            </a:r>
            <a:r>
              <a:rPr kumimoji="1" lang="ja-JP" altLang="en-US" sz="2400" dirty="0">
                <a:latin typeface="Meiryo UI" panose="020B0604030504040204" pitchFamily="50" charset="-128"/>
                <a:ea typeface="Meiryo UI" panose="020B0604030504040204" pitchFamily="50" charset="-128"/>
              </a:rPr>
              <a:t>。</a:t>
            </a:r>
            <a:br>
              <a:rPr kumimoji="1"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診断結果を参考に　　　　　　　　　　　 のパーソナリティカードから、自分に最もあてはまるタイプのカードを選びましょう。</a:t>
            </a:r>
            <a:endParaRPr kumimoji="1" lang="ja-JP" altLang="en-US" sz="24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6EC1F2FF-5931-42AC-8412-3EEAAC358FEB}"/>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エニアグラム診断</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個人ワーク</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角丸四角形 18">
            <a:extLst>
              <a:ext uri="{FF2B5EF4-FFF2-40B4-BE49-F238E27FC236}">
                <a16:creationId xmlns:a16="http://schemas.microsoft.com/office/drawing/2014/main" id="{6BBF30B6-A67C-455F-A46A-549B0E3A082D}"/>
              </a:ext>
            </a:extLst>
          </p:cNvPr>
          <p:cNvSpPr/>
          <p:nvPr/>
        </p:nvSpPr>
        <p:spPr bwMode="auto">
          <a:xfrm>
            <a:off x="488504" y="1196752"/>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211B347D-9504-4FF8-BD91-99273E91E44C}"/>
              </a:ext>
            </a:extLst>
          </p:cNvPr>
          <p:cNvSpPr txBox="1"/>
          <p:nvPr/>
        </p:nvSpPr>
        <p:spPr>
          <a:xfrm>
            <a:off x="3492000" y="2160000"/>
            <a:ext cx="2232248" cy="461665"/>
          </a:xfrm>
          <a:prstGeom prst="rect">
            <a:avLst/>
          </a:prstGeom>
          <a:solidFill>
            <a:srgbClr val="FFEEB7"/>
          </a:solidFill>
          <a:ln>
            <a:solidFill>
              <a:schemeClr val="tx1">
                <a:lumMod val="65000"/>
                <a:lumOff val="35000"/>
              </a:schemeClr>
            </a:solidFill>
          </a:ln>
        </p:spPr>
        <p:txBody>
          <a:bodyPr wrap="square" rtlCol="0" anchor="ctr">
            <a:spAutoFit/>
          </a:bodyPr>
          <a:lstStyle/>
          <a:p>
            <a:pPr algn="ctr"/>
            <a:r>
              <a:rPr kumimoji="1" lang="en-US" altLang="ja-JP" sz="2400" b="1" dirty="0">
                <a:latin typeface="+mn-lt"/>
                <a:ea typeface="Meiryo UI" panose="020B0604030504040204" pitchFamily="50" charset="-128"/>
              </a:rPr>
              <a:t>No.22</a:t>
            </a:r>
            <a:r>
              <a:rPr kumimoji="1" lang="ja-JP" altLang="en-US" sz="2400" b="1" dirty="0">
                <a:latin typeface="+mn-lt"/>
                <a:ea typeface="Meiryo UI" panose="020B0604030504040204" pitchFamily="50" charset="-128"/>
              </a:rPr>
              <a:t>～</a:t>
            </a:r>
            <a:r>
              <a:rPr kumimoji="1" lang="en-US" altLang="ja-JP" sz="2400" b="1" dirty="0">
                <a:latin typeface="+mn-lt"/>
                <a:ea typeface="Meiryo UI" panose="020B0604030504040204" pitchFamily="50" charset="-128"/>
              </a:rPr>
              <a:t>No.30</a:t>
            </a:r>
            <a:endParaRPr kumimoji="1" lang="ja-JP" altLang="en-US" sz="2400" b="1" dirty="0">
              <a:latin typeface="+mn-lt"/>
              <a:ea typeface="Meiryo UI" panose="020B0604030504040204" pitchFamily="50" charset="-128"/>
            </a:endParaRPr>
          </a:p>
        </p:txBody>
      </p:sp>
      <p:pic>
        <p:nvPicPr>
          <p:cNvPr id="11" name="グラフィックス 10" descr="クリップボード: 部分的にチェックマーク 枠線">
            <a:extLst>
              <a:ext uri="{FF2B5EF4-FFF2-40B4-BE49-F238E27FC236}">
                <a16:creationId xmlns:a16="http://schemas.microsoft.com/office/drawing/2014/main" id="{21A7A225-C730-4C84-A624-4124A157A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29344">
            <a:off x="8472663" y="1205593"/>
            <a:ext cx="1008000" cy="1008000"/>
          </a:xfrm>
          <a:prstGeom prst="rect">
            <a:avLst/>
          </a:prstGeom>
        </p:spPr>
      </p:pic>
    </p:spTree>
    <p:extLst>
      <p:ext uri="{BB962C8B-B14F-4D97-AF65-F5344CB8AC3E}">
        <p14:creationId xmlns:p14="http://schemas.microsoft.com/office/powerpoint/2010/main" val="21109901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5D25653-D333-40D3-94B2-4D9331BF0D6E}"/>
              </a:ext>
            </a:extLst>
          </p:cNvPr>
          <p:cNvSpPr>
            <a:spLocks noGrp="1"/>
          </p:cNvSpPr>
          <p:nvPr>
            <p:ph type="sldNum" sz="quarter" idx="12"/>
          </p:nvPr>
        </p:nvSpPr>
        <p:spPr/>
        <p:txBody>
          <a:bodyPr/>
          <a:lstStyle/>
          <a:p>
            <a:fld id="{5E8B6218-A4A9-4CF5-BBCF-ABF5D310AE5D}" type="slidenum">
              <a:rPr lang="ja-JP" altLang="en-US" smtClean="0"/>
              <a:pPr/>
              <a:t>28</a:t>
            </a:fld>
            <a:endParaRPr lang="ja-JP" altLang="en-US"/>
          </a:p>
        </p:txBody>
      </p:sp>
      <p:sp>
        <p:nvSpPr>
          <p:cNvPr id="6" name="テキスト ボックス 5">
            <a:extLst>
              <a:ext uri="{FF2B5EF4-FFF2-40B4-BE49-F238E27FC236}">
                <a16:creationId xmlns:a16="http://schemas.microsoft.com/office/drawing/2014/main" id="{1A742596-CBBF-4706-8DF6-B38078A88E30}"/>
              </a:ext>
            </a:extLst>
          </p:cNvPr>
          <p:cNvSpPr txBox="1"/>
          <p:nvPr/>
        </p:nvSpPr>
        <p:spPr>
          <a:xfrm>
            <a:off x="848544" y="2036455"/>
            <a:ext cx="8280920" cy="2769989"/>
          </a:xfrm>
          <a:prstGeom prst="rect">
            <a:avLst/>
          </a:prstGeom>
          <a:noFill/>
        </p:spPr>
        <p:txBody>
          <a:bodyPr wrap="square" rtlCol="0">
            <a:spAutoFit/>
          </a:bodyPr>
          <a:lstStyle/>
          <a:p>
            <a:pPr marL="269875" indent="-269875"/>
            <a:r>
              <a:rPr lang="ja-JP" altLang="en-US" sz="2400" dirty="0">
                <a:latin typeface="メイリオ" panose="020B0604030504040204" pitchFamily="50" charset="-128"/>
                <a:ea typeface="メイリオ" panose="020B0604030504040204" pitchFamily="50" charset="-128"/>
              </a:rPr>
              <a:t>①「いっせいのせ！」で自分のカードを出しましょう。</a:t>
            </a:r>
            <a:endParaRPr lang="en-US" altLang="ja-JP" sz="2400" dirty="0">
              <a:latin typeface="メイリオ" panose="020B0604030504040204" pitchFamily="50" charset="-128"/>
              <a:ea typeface="メイリオ" panose="020B0604030504040204" pitchFamily="50" charset="-128"/>
            </a:endParaRPr>
          </a:p>
          <a:p>
            <a:pPr marL="269875" indent="-269875">
              <a:spcBef>
                <a:spcPts val="1800"/>
              </a:spcBef>
            </a:pPr>
            <a:r>
              <a:rPr lang="ja-JP" altLang="en-US" sz="2400" dirty="0">
                <a:latin typeface="メイリオ" panose="020B0604030504040204" pitchFamily="50" charset="-128"/>
                <a:ea typeface="メイリオ" panose="020B0604030504040204" pitchFamily="50" charset="-128"/>
              </a:rPr>
              <a:t>②自分がなぜそのカードを選んだか、エピソードを交えて順番に話しましょう。</a:t>
            </a:r>
            <a:endParaRPr lang="en-US" altLang="ja-JP" sz="2400" dirty="0">
              <a:latin typeface="メイリオ" panose="020B0604030504040204" pitchFamily="50" charset="-128"/>
              <a:ea typeface="メイリオ" panose="020B0604030504040204" pitchFamily="50" charset="-128"/>
            </a:endParaRPr>
          </a:p>
          <a:p>
            <a:pPr marL="269875" indent="-269875">
              <a:spcBef>
                <a:spcPts val="1800"/>
              </a:spcBef>
            </a:pPr>
            <a:r>
              <a:rPr lang="ja-JP" altLang="en-US" sz="2400" dirty="0">
                <a:latin typeface="メイリオ" panose="020B0604030504040204" pitchFamily="50" charset="-128"/>
                <a:ea typeface="メイリオ" panose="020B0604030504040204" pitchFamily="50" charset="-128"/>
              </a:rPr>
              <a:t>③（他者との違いを踏まえて）</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お互いの特性の違いをふまえて、質問しあい違いを楽しみましょう。</a:t>
            </a:r>
            <a:endParaRPr lang="en-US" altLang="ja-JP" sz="24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6BBDB77D-FE3E-4B56-A3A8-9A651344A1EB}"/>
              </a:ext>
            </a:extLst>
          </p:cNvPr>
          <p:cNvSpPr txBox="1">
            <a:spLocks/>
          </p:cNvSpPr>
          <p:nvPr/>
        </p:nvSpPr>
        <p:spPr bwMode="auto">
          <a:xfrm>
            <a:off x="994403" y="274737"/>
            <a:ext cx="87111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他者との違いを知る</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グループワーク</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角丸四角形 18">
            <a:extLst>
              <a:ext uri="{FF2B5EF4-FFF2-40B4-BE49-F238E27FC236}">
                <a16:creationId xmlns:a16="http://schemas.microsoft.com/office/drawing/2014/main" id="{588AEDA6-5B90-40C7-97D1-A855183245D9}"/>
              </a:ext>
            </a:extLst>
          </p:cNvPr>
          <p:cNvSpPr/>
          <p:nvPr/>
        </p:nvSpPr>
        <p:spPr bwMode="auto">
          <a:xfrm>
            <a:off x="488504" y="1268760"/>
            <a:ext cx="2160000" cy="504112"/>
          </a:xfrm>
          <a:prstGeom prst="roundRect">
            <a:avLst>
              <a:gd name="adj" fmla="val 14076"/>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58174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右矢印 1"/>
          <p:cNvSpPr>
            <a:spLocks noChangeArrowheads="1"/>
          </p:cNvSpPr>
          <p:nvPr/>
        </p:nvSpPr>
        <p:spPr bwMode="auto">
          <a:xfrm>
            <a:off x="3152775" y="6130925"/>
            <a:ext cx="244475" cy="611188"/>
          </a:xfrm>
          <a:prstGeom prs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defRPr kumimoji="1" sz="1400">
                <a:solidFill>
                  <a:srgbClr val="010000"/>
                </a:solidFill>
                <a:latin typeface="Arial" charset="0"/>
                <a:ea typeface="ＭＳ Ｐゴシック" pitchFamily="50" charset="-128"/>
              </a:defRPr>
            </a:lvl1pPr>
            <a:lvl2pPr marL="742950" indent="-285750" defTabSz="762000"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762000"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762000"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762000"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endParaRPr lang="ja-JP" altLang="en-US">
              <a:solidFill>
                <a:srgbClr val="080808"/>
              </a:solidFill>
              <a:latin typeface="Times New Roman" pitchFamily="18" charset="0"/>
            </a:endParaRPr>
          </a:p>
        </p:txBody>
      </p:sp>
      <p:sp>
        <p:nvSpPr>
          <p:cNvPr id="12" name="タイトル 1">
            <a:extLst>
              <a:ext uri="{FF2B5EF4-FFF2-40B4-BE49-F238E27FC236}">
                <a16:creationId xmlns:a16="http://schemas.microsoft.com/office/drawing/2014/main" id="{CC2E23C1-1F02-497A-92E8-D0760F2B9C85}"/>
              </a:ext>
            </a:extLst>
          </p:cNvPr>
          <p:cNvSpPr txBox="1">
            <a:spLocks/>
          </p:cNvSpPr>
          <p:nvPr/>
        </p:nvSpPr>
        <p:spPr bwMode="auto">
          <a:xfrm>
            <a:off x="1064568"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パワハラ予防カードとは</a:t>
            </a:r>
          </a:p>
        </p:txBody>
      </p:sp>
      <p:pic>
        <p:nvPicPr>
          <p:cNvPr id="13" name="図 12" descr="テキスト&#10;&#10;自動的に生成された説明">
            <a:extLst>
              <a:ext uri="{FF2B5EF4-FFF2-40B4-BE49-F238E27FC236}">
                <a16:creationId xmlns:a16="http://schemas.microsoft.com/office/drawing/2014/main" id="{CFD02897-CF0F-4906-BB9F-2CA937BEC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832" y="4077072"/>
            <a:ext cx="3052627" cy="2088000"/>
          </a:xfrm>
          <a:prstGeom prst="rect">
            <a:avLst/>
          </a:prstGeom>
        </p:spPr>
      </p:pic>
      <p:sp>
        <p:nvSpPr>
          <p:cNvPr id="14" name="テキスト ボックス 13">
            <a:extLst>
              <a:ext uri="{FF2B5EF4-FFF2-40B4-BE49-F238E27FC236}">
                <a16:creationId xmlns:a16="http://schemas.microsoft.com/office/drawing/2014/main" id="{E9B9E2E3-AD6B-4989-9403-1A6ED15306D9}"/>
              </a:ext>
            </a:extLst>
          </p:cNvPr>
          <p:cNvSpPr txBox="1"/>
          <p:nvPr/>
        </p:nvSpPr>
        <p:spPr>
          <a:xfrm>
            <a:off x="848543" y="1241172"/>
            <a:ext cx="8352929" cy="2539157"/>
          </a:xfrm>
          <a:prstGeom prst="rect">
            <a:avLst/>
          </a:prstGeom>
          <a:noFill/>
        </p:spPr>
        <p:txBody>
          <a:bodyPr wrap="square" rtlCol="0">
            <a:spAutoFit/>
          </a:bodyPr>
          <a:lstStyle/>
          <a:p>
            <a:pPr marL="269875" indent="-269875">
              <a:spcBef>
                <a:spcPts val="1200"/>
              </a:spcBef>
              <a:buFont typeface="Wingdings" panose="05000000000000000000" pitchFamily="2" charset="2"/>
              <a:buChar char="Ø"/>
            </a:pPr>
            <a:r>
              <a:rPr kumimoji="1" lang="ja-JP" altLang="en-US" sz="2400" dirty="0">
                <a:latin typeface="メイリオ" panose="020B0604030504040204" pitchFamily="50" charset="-128"/>
                <a:ea typeface="メイリオ" panose="020B0604030504040204" pitchFamily="50" charset="-128"/>
              </a:rPr>
              <a:t>パワハラ予防カードとは、パワハラを未然に防ぐために知っておくべき知識と実践項目を厳選・順序化して</a:t>
            </a:r>
            <a:r>
              <a:rPr kumimoji="1" lang="en-US" altLang="ja-JP" sz="2400" dirty="0">
                <a:latin typeface="メイリオ" panose="020B0604030504040204" pitchFamily="50" charset="-128"/>
                <a:ea typeface="メイリオ" panose="020B0604030504040204" pitchFamily="50" charset="-128"/>
              </a:rPr>
              <a:t>55</a:t>
            </a:r>
            <a:r>
              <a:rPr kumimoji="1" lang="ja-JP" altLang="en-US" sz="2400" dirty="0">
                <a:latin typeface="メイリオ" panose="020B0604030504040204" pitchFamily="50" charset="-128"/>
                <a:ea typeface="メイリオ" panose="020B0604030504040204" pitchFamily="50" charset="-128"/>
              </a:rPr>
              <a:t>枚のカードにしたものです。</a:t>
            </a:r>
            <a:endParaRPr kumimoji="1" lang="en-US" altLang="ja-JP" sz="2400" dirty="0">
              <a:latin typeface="メイリオ" panose="020B0604030504040204" pitchFamily="50" charset="-128"/>
              <a:ea typeface="メイリオ" panose="020B0604030504040204" pitchFamily="50" charset="-128"/>
            </a:endParaRPr>
          </a:p>
          <a:p>
            <a:pPr marL="269875" indent="-269875">
              <a:spcBef>
                <a:spcPts val="18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パワハラ予防カードの役割は、働く人がパワハラを起こさないだけでなく、部下との関係の質を向上させ、心理的安全性が高く働きがいのある職場をつくることです。</a:t>
            </a:r>
            <a:endParaRPr kumimoji="1" lang="en-US" altLang="ja-JP" sz="2400" dirty="0">
              <a:latin typeface="メイリオ" panose="020B0604030504040204" pitchFamily="50" charset="-128"/>
              <a:ea typeface="メイリオ" panose="020B0604030504040204" pitchFamily="50" charset="-128"/>
            </a:endParaRPr>
          </a:p>
        </p:txBody>
      </p:sp>
      <p:sp>
        <p:nvSpPr>
          <p:cNvPr id="7" name="スライド番号プレースホルダー 5">
            <a:extLst>
              <a:ext uri="{FF2B5EF4-FFF2-40B4-BE49-F238E27FC236}">
                <a16:creationId xmlns:a16="http://schemas.microsoft.com/office/drawing/2014/main" id="{AE80DB28-282E-4461-BC5B-3ABE072F8C60}"/>
              </a:ext>
            </a:extLst>
          </p:cNvPr>
          <p:cNvSpPr txBox="1">
            <a:spLocks/>
          </p:cNvSpPr>
          <p:nvPr/>
        </p:nvSpPr>
        <p:spPr bwMode="auto">
          <a:xfrm>
            <a:off x="9345488" y="6525344"/>
            <a:ext cx="495300" cy="26987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336699"/>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ja-JP"/>
            </a:defPPr>
            <a:lvl1pPr algn="r" defTabSz="762000" rtl="0" eaLnBrk="0" fontAlgn="base" hangingPunct="0">
              <a:spcBef>
                <a:spcPct val="20000"/>
              </a:spcBef>
              <a:spcAft>
                <a:spcPct val="0"/>
              </a:spcAft>
              <a:defRPr kumimoji="1" sz="1400" kern="1200">
                <a:solidFill>
                  <a:srgbClr val="010000"/>
                </a:solidFill>
                <a:latin typeface="Arial" charset="0"/>
                <a:ea typeface="ＭＳ Ｐゴシック" pitchFamily="50" charset="-128"/>
                <a:cs typeface="+mn-cs"/>
              </a:defRPr>
            </a:lvl1pPr>
            <a:lvl2pPr marL="742950" indent="-28575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2pPr>
            <a:lvl3pPr marL="11430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3pPr>
            <a:lvl4pPr marL="16002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4pPr>
            <a:lvl5pPr marL="20574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5pPr>
            <a:lvl6pPr marL="25146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6pPr>
            <a:lvl7pPr marL="29718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7pPr>
            <a:lvl8pPr marL="34290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8pPr>
            <a:lvl9pPr marL="38862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9pPr>
          </a:lstStyle>
          <a:p>
            <a:pPr eaLnBrk="1" hangingPunct="1">
              <a:spcBef>
                <a:spcPct val="0"/>
              </a:spcBef>
            </a:pPr>
            <a:fld id="{9FA0DF58-D135-47D2-BE85-329B40013F36}" type="slidenum">
              <a:rPr kumimoji="0" lang="en-US" altLang="ja-JP" smtClean="0">
                <a:solidFill>
                  <a:schemeClr val="tx1">
                    <a:lumMod val="75000"/>
                    <a:lumOff val="25000"/>
                  </a:schemeClr>
                </a:solidFill>
                <a:latin typeface="Verdana" pitchFamily="34" charset="0"/>
              </a:rPr>
              <a:pPr eaLnBrk="1" hangingPunct="1">
                <a:spcBef>
                  <a:spcPct val="0"/>
                </a:spcBef>
              </a:pPr>
              <a:t>2</a:t>
            </a:fld>
            <a:endParaRPr kumimoji="0" lang="en-US" altLang="ja-JP" dirty="0">
              <a:solidFill>
                <a:schemeClr val="tx1">
                  <a:lumMod val="75000"/>
                  <a:lumOff val="25000"/>
                </a:schemeClr>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65FF2F7-017E-42BA-9CA5-A54822BDB3EC}"/>
              </a:ext>
            </a:extLst>
          </p:cNvPr>
          <p:cNvSpPr>
            <a:spLocks noGrp="1"/>
          </p:cNvSpPr>
          <p:nvPr>
            <p:ph type="sldNum" sz="quarter" idx="12"/>
          </p:nvPr>
        </p:nvSpPr>
        <p:spPr/>
        <p:txBody>
          <a:bodyPr/>
          <a:lstStyle/>
          <a:p>
            <a:fld id="{5E8B6218-A4A9-4CF5-BBCF-ABF5D310AE5D}" type="slidenum">
              <a:rPr lang="ja-JP" altLang="en-US" smtClean="0"/>
              <a:pPr/>
              <a:t>29</a:t>
            </a:fld>
            <a:endParaRPr lang="ja-JP" altLang="en-US"/>
          </a:p>
        </p:txBody>
      </p:sp>
      <p:sp>
        <p:nvSpPr>
          <p:cNvPr id="5" name="テキスト ボックス 4">
            <a:extLst>
              <a:ext uri="{FF2B5EF4-FFF2-40B4-BE49-F238E27FC236}">
                <a16:creationId xmlns:a16="http://schemas.microsoft.com/office/drawing/2014/main" id="{C7E1423A-0A85-48F6-8952-4747941A8C59}"/>
              </a:ext>
            </a:extLst>
          </p:cNvPr>
          <p:cNvSpPr txBox="1"/>
          <p:nvPr/>
        </p:nvSpPr>
        <p:spPr>
          <a:xfrm>
            <a:off x="3339994" y="1309986"/>
            <a:ext cx="5908484"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認知の癖カードを見てみましょう。</a:t>
            </a:r>
          </a:p>
        </p:txBody>
      </p:sp>
      <p:sp>
        <p:nvSpPr>
          <p:cNvPr id="6" name="テキスト ボックス 5">
            <a:extLst>
              <a:ext uri="{FF2B5EF4-FFF2-40B4-BE49-F238E27FC236}">
                <a16:creationId xmlns:a16="http://schemas.microsoft.com/office/drawing/2014/main" id="{04E9783C-4A44-43ED-B915-433BD8E75FE1}"/>
              </a:ext>
            </a:extLst>
          </p:cNvPr>
          <p:cNvSpPr txBox="1"/>
          <p:nvPr/>
        </p:nvSpPr>
        <p:spPr>
          <a:xfrm>
            <a:off x="704528" y="4470211"/>
            <a:ext cx="7829405" cy="830997"/>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自分にあてはまるカードは、</a:t>
            </a:r>
            <a:r>
              <a:rPr lang="en-US" altLang="ja-JP"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YES』</a:t>
            </a:r>
            <a:br>
              <a:rPr kumimoji="1"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あてはまらないカードは、</a:t>
            </a:r>
            <a:r>
              <a:rPr lang="en-US" altLang="ja-JP" sz="2400" dirty="0">
                <a:latin typeface="Meiryo UI" panose="020B0604030504040204" pitchFamily="50" charset="-128"/>
                <a:ea typeface="Meiryo UI" panose="020B0604030504040204" pitchFamily="50" charset="-128"/>
              </a:rPr>
              <a:t>『NO』</a:t>
            </a:r>
            <a:r>
              <a:rPr lang="ja-JP" altLang="en-US" sz="2400" dirty="0">
                <a:latin typeface="Meiryo UI" panose="020B0604030504040204" pitchFamily="50" charset="-128"/>
                <a:ea typeface="Meiryo UI" panose="020B0604030504040204" pitchFamily="50" charset="-128"/>
              </a:rPr>
              <a:t>　に分類しましょう。</a:t>
            </a:r>
            <a:endParaRPr kumimoji="1" lang="ja-JP" altLang="en-US" sz="2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1A6CECC-908C-4FE4-AEFA-796C69BEF7EF}"/>
              </a:ext>
            </a:extLst>
          </p:cNvPr>
          <p:cNvSpPr txBox="1"/>
          <p:nvPr/>
        </p:nvSpPr>
        <p:spPr>
          <a:xfrm>
            <a:off x="628692" y="1299537"/>
            <a:ext cx="2664296" cy="523220"/>
          </a:xfrm>
          <a:prstGeom prst="rect">
            <a:avLst/>
          </a:prstGeom>
          <a:solidFill>
            <a:srgbClr val="FFEEB7"/>
          </a:solidFill>
          <a:ln>
            <a:solidFill>
              <a:schemeClr val="tx1">
                <a:lumMod val="65000"/>
                <a:lumOff val="35000"/>
              </a:schemeClr>
            </a:solidFill>
          </a:ln>
        </p:spPr>
        <p:txBody>
          <a:bodyPr wrap="square" rtlCol="0" anchor="ctr">
            <a:spAutoFit/>
          </a:bodyPr>
          <a:lstStyle/>
          <a:p>
            <a:pPr algn="ctr"/>
            <a:r>
              <a:rPr kumimoji="1" lang="en-US" altLang="ja-JP" sz="2800" b="1" dirty="0">
                <a:latin typeface="+mn-lt"/>
              </a:rPr>
              <a:t>No.31</a:t>
            </a:r>
            <a:r>
              <a:rPr kumimoji="1" lang="ja-JP" altLang="en-US" sz="2800" b="1" dirty="0">
                <a:latin typeface="+mn-lt"/>
              </a:rPr>
              <a:t>～</a:t>
            </a:r>
            <a:r>
              <a:rPr kumimoji="1" lang="en-US" altLang="ja-JP" sz="2800" b="1" dirty="0">
                <a:latin typeface="+mn-lt"/>
              </a:rPr>
              <a:t>No.39</a:t>
            </a:r>
            <a:endParaRPr kumimoji="1" lang="ja-JP" altLang="en-US" sz="2800" b="1" dirty="0">
              <a:latin typeface="+mn-lt"/>
            </a:endParaRPr>
          </a:p>
        </p:txBody>
      </p:sp>
      <p:sp>
        <p:nvSpPr>
          <p:cNvPr id="7" name="テキスト ボックス 6">
            <a:extLst>
              <a:ext uri="{FF2B5EF4-FFF2-40B4-BE49-F238E27FC236}">
                <a16:creationId xmlns:a16="http://schemas.microsoft.com/office/drawing/2014/main" id="{BB53DD14-B1D2-4928-BE43-0B1AD0FDC141}"/>
              </a:ext>
            </a:extLst>
          </p:cNvPr>
          <p:cNvSpPr txBox="1"/>
          <p:nvPr/>
        </p:nvSpPr>
        <p:spPr>
          <a:xfrm>
            <a:off x="701468" y="2996952"/>
            <a:ext cx="8427996" cy="830997"/>
          </a:xfrm>
          <a:prstGeom prst="rect">
            <a:avLst/>
          </a:prstGeom>
          <a:noFill/>
        </p:spPr>
        <p:txBody>
          <a:bodyPr wrap="square" rtlCol="0">
            <a:spAutoFit/>
          </a:bodyPr>
          <a:lstStyle/>
          <a:p>
            <a:r>
              <a:rPr kumimoji="1" lang="ja-JP" altLang="en-US" sz="2400" b="1" u="sng" dirty="0">
                <a:latin typeface="メイリオ" panose="020B0604030504040204" pitchFamily="50" charset="-128"/>
                <a:ea typeface="メイリオ" panose="020B0604030504040204" pitchFamily="50" charset="-128"/>
              </a:rPr>
              <a:t>いつも自動的（無意識）にしてしまう自分の考え方の</a:t>
            </a:r>
            <a:endParaRPr kumimoji="1" lang="en-US" altLang="ja-JP" sz="2400" b="1" u="sng" dirty="0">
              <a:latin typeface="メイリオ" panose="020B0604030504040204" pitchFamily="50" charset="-128"/>
              <a:ea typeface="メイリオ" panose="020B0604030504040204" pitchFamily="50" charset="-128"/>
            </a:endParaRPr>
          </a:p>
          <a:p>
            <a:r>
              <a:rPr kumimoji="1" lang="ja-JP" altLang="en-US" sz="2400" b="1" u="sng" dirty="0">
                <a:latin typeface="メイリオ" panose="020B0604030504040204" pitchFamily="50" charset="-128"/>
                <a:ea typeface="メイリオ" panose="020B0604030504040204" pitchFamily="50" charset="-128"/>
              </a:rPr>
              <a:t>癖やパターン</a:t>
            </a:r>
          </a:p>
        </p:txBody>
      </p:sp>
      <p:sp>
        <p:nvSpPr>
          <p:cNvPr id="9" name="吹き出し: 円形 8">
            <a:extLst>
              <a:ext uri="{FF2B5EF4-FFF2-40B4-BE49-F238E27FC236}">
                <a16:creationId xmlns:a16="http://schemas.microsoft.com/office/drawing/2014/main" id="{8561412A-A814-474A-A781-AB77226BEFE0}"/>
              </a:ext>
            </a:extLst>
          </p:cNvPr>
          <p:cNvSpPr/>
          <p:nvPr/>
        </p:nvSpPr>
        <p:spPr bwMode="auto">
          <a:xfrm>
            <a:off x="628692" y="2060848"/>
            <a:ext cx="2376000" cy="792000"/>
          </a:xfrm>
          <a:prstGeom prst="wedgeEllipseCallout">
            <a:avLst>
              <a:gd name="adj1" fmla="val 15368"/>
              <a:gd name="adj2" fmla="val 6262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認知の癖とは？</a:t>
            </a:r>
          </a:p>
        </p:txBody>
      </p:sp>
      <p:sp>
        <p:nvSpPr>
          <p:cNvPr id="10" name="タイトル 1">
            <a:extLst>
              <a:ext uri="{FF2B5EF4-FFF2-40B4-BE49-F238E27FC236}">
                <a16:creationId xmlns:a16="http://schemas.microsoft.com/office/drawing/2014/main" id="{481B96DF-8E9B-4376-9899-DBBA5EF1F8A0}"/>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認知の癖とは</a:t>
            </a:r>
            <a:endPar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8">
            <a:extLst>
              <a:ext uri="{FF2B5EF4-FFF2-40B4-BE49-F238E27FC236}">
                <a16:creationId xmlns:a16="http://schemas.microsoft.com/office/drawing/2014/main" id="{926D3A35-F7E2-4A0A-AE83-E2AF8CF437DC}"/>
              </a:ext>
            </a:extLst>
          </p:cNvPr>
          <p:cNvSpPr/>
          <p:nvPr/>
        </p:nvSpPr>
        <p:spPr bwMode="auto">
          <a:xfrm>
            <a:off x="488504" y="3933056"/>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ダイアグラム が含まれている画像&#10;&#10;自動的に生成された説明">
            <a:extLst>
              <a:ext uri="{FF2B5EF4-FFF2-40B4-BE49-F238E27FC236}">
                <a16:creationId xmlns:a16="http://schemas.microsoft.com/office/drawing/2014/main" id="{5FE01051-114E-4A0D-BE37-5BEE599A0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349" y="5373336"/>
            <a:ext cx="735555" cy="1080000"/>
          </a:xfrm>
          <a:prstGeom prst="rect">
            <a:avLst/>
          </a:prstGeom>
        </p:spPr>
      </p:pic>
      <p:pic>
        <p:nvPicPr>
          <p:cNvPr id="13" name="図 12" descr="ダイアグラム が含まれている画像&#10;&#10;自動的に生成された説明">
            <a:extLst>
              <a:ext uri="{FF2B5EF4-FFF2-40B4-BE49-F238E27FC236}">
                <a16:creationId xmlns:a16="http://schemas.microsoft.com/office/drawing/2014/main" id="{25AF1146-7302-40D5-9305-9FD510C24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445" y="5373336"/>
            <a:ext cx="735555" cy="1080000"/>
          </a:xfrm>
          <a:prstGeom prst="rect">
            <a:avLst/>
          </a:prstGeom>
        </p:spPr>
      </p:pic>
    </p:spTree>
    <p:extLst>
      <p:ext uri="{BB962C8B-B14F-4D97-AF65-F5344CB8AC3E}">
        <p14:creationId xmlns:p14="http://schemas.microsoft.com/office/powerpoint/2010/main" val="176240792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65FF2F7-017E-42BA-9CA5-A54822BDB3EC}"/>
              </a:ext>
            </a:extLst>
          </p:cNvPr>
          <p:cNvSpPr>
            <a:spLocks noGrp="1"/>
          </p:cNvSpPr>
          <p:nvPr>
            <p:ph type="sldNum" sz="quarter" idx="12"/>
          </p:nvPr>
        </p:nvSpPr>
        <p:spPr/>
        <p:txBody>
          <a:bodyPr/>
          <a:lstStyle/>
          <a:p>
            <a:fld id="{5E8B6218-A4A9-4CF5-BBCF-ABF5D310AE5D}" type="slidenum">
              <a:rPr lang="ja-JP" altLang="en-US" smtClean="0"/>
              <a:pPr/>
              <a:t>30</a:t>
            </a:fld>
            <a:endParaRPr lang="ja-JP" altLang="en-US"/>
          </a:p>
        </p:txBody>
      </p:sp>
      <p:sp>
        <p:nvSpPr>
          <p:cNvPr id="10" name="タイトル 1">
            <a:extLst>
              <a:ext uri="{FF2B5EF4-FFF2-40B4-BE49-F238E27FC236}">
                <a16:creationId xmlns:a16="http://schemas.microsoft.com/office/drawing/2014/main" id="{481B96DF-8E9B-4376-9899-DBBA5EF1F8A0}"/>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200" ker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認知の癖とは</a:t>
            </a:r>
            <a:endPar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Text Box 3">
            <a:extLst>
              <a:ext uri="{FF2B5EF4-FFF2-40B4-BE49-F238E27FC236}">
                <a16:creationId xmlns:a16="http://schemas.microsoft.com/office/drawing/2014/main" id="{49AEFFEA-6A2B-8C46-1AB4-2AB3FB375900}"/>
              </a:ext>
            </a:extLst>
          </p:cNvPr>
          <p:cNvSpPr txBox="1">
            <a:spLocks noChangeArrowheads="1"/>
          </p:cNvSpPr>
          <p:nvPr/>
        </p:nvSpPr>
        <p:spPr bwMode="auto">
          <a:xfrm>
            <a:off x="560512" y="1052736"/>
            <a:ext cx="7992888"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357188" indent="-357188" eaLnBrk="1" hangingPunct="1">
              <a:spcBef>
                <a:spcPts val="0"/>
              </a:spcBef>
              <a:buClr>
                <a:srgbClr val="FF0000"/>
              </a:buClr>
              <a:buBlip>
                <a:blip r:embed="rId3"/>
              </a:buBlip>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代表的な６つの認知の癖</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35F13781-4F22-FCB5-1A8C-5AACE089BC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36" y="1772816"/>
            <a:ext cx="2819400" cy="1920240"/>
          </a:xfrm>
          <a:prstGeom prst="rect">
            <a:avLst/>
          </a:prstGeom>
        </p:spPr>
      </p:pic>
      <p:pic>
        <p:nvPicPr>
          <p:cNvPr id="17" name="図 16">
            <a:extLst>
              <a:ext uri="{FF2B5EF4-FFF2-40B4-BE49-F238E27FC236}">
                <a16:creationId xmlns:a16="http://schemas.microsoft.com/office/drawing/2014/main" id="{C822EF04-2B86-A497-E133-BA3406E456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8864" y="1796852"/>
            <a:ext cx="2819400" cy="1920240"/>
          </a:xfrm>
          <a:prstGeom prst="rect">
            <a:avLst/>
          </a:prstGeom>
        </p:spPr>
      </p:pic>
      <p:pic>
        <p:nvPicPr>
          <p:cNvPr id="19" name="図 18">
            <a:extLst>
              <a:ext uri="{FF2B5EF4-FFF2-40B4-BE49-F238E27FC236}">
                <a16:creationId xmlns:a16="http://schemas.microsoft.com/office/drawing/2014/main" id="{74E408BF-E051-F0AF-16CF-25D68D999B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192" y="1796852"/>
            <a:ext cx="2819400" cy="1920240"/>
          </a:xfrm>
          <a:prstGeom prst="rect">
            <a:avLst/>
          </a:prstGeom>
        </p:spPr>
      </p:pic>
      <p:pic>
        <p:nvPicPr>
          <p:cNvPr id="21" name="図 20">
            <a:extLst>
              <a:ext uri="{FF2B5EF4-FFF2-40B4-BE49-F238E27FC236}">
                <a16:creationId xmlns:a16="http://schemas.microsoft.com/office/drawing/2014/main" id="{43978D8C-FA09-850E-06B3-B5E2FD8E66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448" y="3909060"/>
            <a:ext cx="2819400" cy="1920240"/>
          </a:xfrm>
          <a:prstGeom prst="rect">
            <a:avLst/>
          </a:prstGeom>
        </p:spPr>
      </p:pic>
      <p:pic>
        <p:nvPicPr>
          <p:cNvPr id="23" name="図 22">
            <a:extLst>
              <a:ext uri="{FF2B5EF4-FFF2-40B4-BE49-F238E27FC236}">
                <a16:creationId xmlns:a16="http://schemas.microsoft.com/office/drawing/2014/main" id="{ACE28717-4B3F-BCDF-F2B9-C9BD01F74D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7776" y="3909060"/>
            <a:ext cx="2819400" cy="1920240"/>
          </a:xfrm>
          <a:prstGeom prst="rect">
            <a:avLst/>
          </a:prstGeom>
        </p:spPr>
      </p:pic>
      <p:pic>
        <p:nvPicPr>
          <p:cNvPr id="25" name="図 24">
            <a:extLst>
              <a:ext uri="{FF2B5EF4-FFF2-40B4-BE49-F238E27FC236}">
                <a16:creationId xmlns:a16="http://schemas.microsoft.com/office/drawing/2014/main" id="{1CB7CB4F-DF2D-9965-2C7E-A76A149DE7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0104" y="3909060"/>
            <a:ext cx="2819400" cy="1920240"/>
          </a:xfrm>
          <a:prstGeom prst="rect">
            <a:avLst/>
          </a:prstGeom>
        </p:spPr>
      </p:pic>
    </p:spTree>
    <p:extLst>
      <p:ext uri="{BB962C8B-B14F-4D97-AF65-F5344CB8AC3E}">
        <p14:creationId xmlns:p14="http://schemas.microsoft.com/office/powerpoint/2010/main" val="259898090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D7429D4-54E4-4789-BD88-46DFDC8BE4DB}"/>
              </a:ext>
            </a:extLst>
          </p:cNvPr>
          <p:cNvSpPr/>
          <p:nvPr/>
        </p:nvSpPr>
        <p:spPr bwMode="auto">
          <a:xfrm>
            <a:off x="1352600" y="2367171"/>
            <a:ext cx="7416824" cy="1709901"/>
          </a:xfrm>
          <a:prstGeom prst="roundRect">
            <a:avLst>
              <a:gd name="adj" fmla="val 6299"/>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3" name="スライド番号プレースホルダー 2">
            <a:extLst>
              <a:ext uri="{FF2B5EF4-FFF2-40B4-BE49-F238E27FC236}">
                <a16:creationId xmlns:a16="http://schemas.microsoft.com/office/drawing/2014/main" id="{B2C9E776-BA35-46B3-8DBE-1A5B0E1DF335}"/>
              </a:ext>
            </a:extLst>
          </p:cNvPr>
          <p:cNvSpPr>
            <a:spLocks noGrp="1"/>
          </p:cNvSpPr>
          <p:nvPr>
            <p:ph type="sldNum" sz="quarter" idx="12"/>
          </p:nvPr>
        </p:nvSpPr>
        <p:spPr/>
        <p:txBody>
          <a:bodyPr/>
          <a:lstStyle/>
          <a:p>
            <a:fld id="{5E8B6218-A4A9-4CF5-BBCF-ABF5D310AE5D}" type="slidenum">
              <a:rPr lang="ja-JP" altLang="en-US" smtClean="0"/>
              <a:pPr/>
              <a:t>31</a:t>
            </a:fld>
            <a:endParaRPr lang="ja-JP" altLang="en-US"/>
          </a:p>
        </p:txBody>
      </p:sp>
      <p:sp>
        <p:nvSpPr>
          <p:cNvPr id="5" name="テキスト ボックス 4">
            <a:extLst>
              <a:ext uri="{FF2B5EF4-FFF2-40B4-BE49-F238E27FC236}">
                <a16:creationId xmlns:a16="http://schemas.microsoft.com/office/drawing/2014/main" id="{8C8A12C5-23E8-4B9A-9027-0A909436EF81}"/>
              </a:ext>
            </a:extLst>
          </p:cNvPr>
          <p:cNvSpPr txBox="1"/>
          <p:nvPr/>
        </p:nvSpPr>
        <p:spPr>
          <a:xfrm>
            <a:off x="848544" y="1321604"/>
            <a:ext cx="8208912" cy="523220"/>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認知の癖は、時に自分や相手を傷つける</a:t>
            </a:r>
          </a:p>
        </p:txBody>
      </p:sp>
      <p:sp>
        <p:nvSpPr>
          <p:cNvPr id="8" name="矢印: 下 7">
            <a:extLst>
              <a:ext uri="{FF2B5EF4-FFF2-40B4-BE49-F238E27FC236}">
                <a16:creationId xmlns:a16="http://schemas.microsoft.com/office/drawing/2014/main" id="{B7032493-435C-4E14-9B65-412B54B155D5}"/>
              </a:ext>
            </a:extLst>
          </p:cNvPr>
          <p:cNvSpPr/>
          <p:nvPr/>
        </p:nvSpPr>
        <p:spPr bwMode="auto">
          <a:xfrm>
            <a:off x="4160912" y="1844824"/>
            <a:ext cx="1584176" cy="476250"/>
          </a:xfrm>
          <a:prstGeom prst="downArrow">
            <a:avLst>
              <a:gd name="adj1" fmla="val 55890"/>
              <a:gd name="adj2" fmla="val 50000"/>
            </a:avLst>
          </a:prstGeom>
          <a:solidFill>
            <a:schemeClr val="bg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C36C103-552D-4A49-86F3-4F2631E3521B}"/>
              </a:ext>
            </a:extLst>
          </p:cNvPr>
          <p:cNvSpPr txBox="1"/>
          <p:nvPr/>
        </p:nvSpPr>
        <p:spPr>
          <a:xfrm>
            <a:off x="1640632" y="2564904"/>
            <a:ext cx="6912768" cy="1384995"/>
          </a:xfrm>
          <a:prstGeom prst="rect">
            <a:avLst/>
          </a:prstGeom>
          <a:noFill/>
        </p:spPr>
        <p:txBody>
          <a:bodyPr wrap="square" rtlCol="0">
            <a:spAutoFit/>
          </a:bodyPr>
          <a:lstStyle/>
          <a:p>
            <a:pPr marL="354013" indent="-354013">
              <a:buFont typeface="Wingdings" panose="05000000000000000000" pitchFamily="2" charset="2"/>
              <a:buChar char="ü"/>
            </a:pPr>
            <a:r>
              <a:rPr kumimoji="1" lang="ja-JP" altLang="en-US" sz="2800" dirty="0">
                <a:latin typeface="メイリオ" panose="020B0604030504040204" pitchFamily="50" charset="-128"/>
                <a:ea typeface="メイリオ" panose="020B0604030504040204" pitchFamily="50" charset="-128"/>
              </a:rPr>
              <a:t>自分を責めていないか？</a:t>
            </a:r>
            <a:endParaRPr kumimoji="1" lang="en-US" altLang="ja-JP" sz="2800" dirty="0">
              <a:latin typeface="メイリオ" panose="020B0604030504040204" pitchFamily="50" charset="-128"/>
              <a:ea typeface="メイリオ" panose="020B0604030504040204" pitchFamily="50" charset="-128"/>
            </a:endParaRPr>
          </a:p>
          <a:p>
            <a:pPr marL="354013" indent="-354013">
              <a:buFont typeface="Wingdings" panose="05000000000000000000" pitchFamily="2" charset="2"/>
              <a:buChar char="ü"/>
            </a:pPr>
            <a:r>
              <a:rPr kumimoji="1" lang="ja-JP" altLang="en-US" sz="2800" dirty="0">
                <a:latin typeface="メイリオ" panose="020B0604030504040204" pitchFamily="50" charset="-128"/>
                <a:ea typeface="メイリオ" panose="020B0604030504040204" pitchFamily="50" charset="-128"/>
              </a:rPr>
              <a:t>相手を責めていないか？</a:t>
            </a:r>
            <a:endParaRPr kumimoji="1" lang="en-US" altLang="ja-JP" sz="2800" dirty="0">
              <a:latin typeface="メイリオ" panose="020B0604030504040204" pitchFamily="50" charset="-128"/>
              <a:ea typeface="メイリオ" panose="020B0604030504040204" pitchFamily="50" charset="-128"/>
            </a:endParaRPr>
          </a:p>
          <a:p>
            <a:pPr marL="354013" indent="-354013">
              <a:buFont typeface="Wingdings" panose="05000000000000000000" pitchFamily="2" charset="2"/>
              <a:buChar char="ü"/>
            </a:pPr>
            <a:r>
              <a:rPr kumimoji="1" lang="ja-JP" altLang="en-US" sz="2800" dirty="0">
                <a:latin typeface="メイリオ" panose="020B0604030504040204" pitchFamily="50" charset="-128"/>
                <a:ea typeface="メイリオ" panose="020B0604030504040204" pitchFamily="50" charset="-128"/>
              </a:rPr>
              <a:t>狭い視野で物事を判断していないか？</a:t>
            </a:r>
          </a:p>
        </p:txBody>
      </p:sp>
      <p:sp>
        <p:nvSpPr>
          <p:cNvPr id="10" name="テキスト ボックス 9">
            <a:extLst>
              <a:ext uri="{FF2B5EF4-FFF2-40B4-BE49-F238E27FC236}">
                <a16:creationId xmlns:a16="http://schemas.microsoft.com/office/drawing/2014/main" id="{240AD70B-F29F-4041-9690-88EECB71136F}"/>
              </a:ext>
            </a:extLst>
          </p:cNvPr>
          <p:cNvSpPr txBox="1"/>
          <p:nvPr/>
        </p:nvSpPr>
        <p:spPr>
          <a:xfrm>
            <a:off x="776287" y="4725144"/>
            <a:ext cx="8353177" cy="707886"/>
          </a:xfrm>
          <a:prstGeom prst="rect">
            <a:avLst/>
          </a:prstGeom>
          <a:noFill/>
        </p:spPr>
        <p:txBody>
          <a:bodyPr wrap="square" rtlCol="0">
            <a:spAutoFit/>
          </a:bodyPr>
          <a:lstStyle/>
          <a:p>
            <a:pPr algn="ctr"/>
            <a:r>
              <a:rPr kumimoji="1" lang="ja-JP" altLang="en-US" sz="4000" b="1" u="sng" dirty="0">
                <a:solidFill>
                  <a:schemeClr val="accent2"/>
                </a:solidFill>
                <a:latin typeface="メイリオ" panose="020B0604030504040204" pitchFamily="50" charset="-128"/>
                <a:ea typeface="メイリオ" panose="020B0604030504040204" pitchFamily="50" charset="-128"/>
              </a:rPr>
              <a:t>●自分の心にスペースを作ること</a:t>
            </a:r>
            <a:endParaRPr kumimoji="1" lang="en-US" altLang="ja-JP" sz="4000" b="1" u="sng" dirty="0">
              <a:solidFill>
                <a:schemeClr val="accent2"/>
              </a:solidFill>
              <a:latin typeface="メイリオ" panose="020B0604030504040204" pitchFamily="50" charset="-128"/>
              <a:ea typeface="メイリオ" panose="020B0604030504040204" pitchFamily="50" charset="-128"/>
            </a:endParaRPr>
          </a:p>
        </p:txBody>
      </p:sp>
      <p:sp>
        <p:nvSpPr>
          <p:cNvPr id="11" name="矢印: 下 10">
            <a:extLst>
              <a:ext uri="{FF2B5EF4-FFF2-40B4-BE49-F238E27FC236}">
                <a16:creationId xmlns:a16="http://schemas.microsoft.com/office/drawing/2014/main" id="{883FB7B9-17B7-4B8B-A653-F0943C180350}"/>
              </a:ext>
            </a:extLst>
          </p:cNvPr>
          <p:cNvSpPr/>
          <p:nvPr/>
        </p:nvSpPr>
        <p:spPr bwMode="auto">
          <a:xfrm>
            <a:off x="4160912" y="4248894"/>
            <a:ext cx="1584176" cy="476250"/>
          </a:xfrm>
          <a:prstGeom prst="downArrow">
            <a:avLst>
              <a:gd name="adj1" fmla="val 59424"/>
              <a:gd name="adj2" fmla="val 50000"/>
            </a:avLst>
          </a:prstGeom>
          <a:solidFill>
            <a:schemeClr val="bg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AC92F385-2913-4DF7-9354-E9458C9BB86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認知の癖と自分へのやさしさ</a:t>
            </a:r>
            <a:endPar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E0A3E942-4B96-4F3E-B100-BA8C70C9BABA}"/>
              </a:ext>
            </a:extLst>
          </p:cNvPr>
          <p:cNvSpPr txBox="1"/>
          <p:nvPr/>
        </p:nvSpPr>
        <p:spPr>
          <a:xfrm>
            <a:off x="1064319" y="5373216"/>
            <a:ext cx="8353177" cy="1323439"/>
          </a:xfrm>
          <a:prstGeom prst="rect">
            <a:avLst/>
          </a:prstGeom>
          <a:noFill/>
        </p:spPr>
        <p:txBody>
          <a:bodyPr wrap="square" rtlCol="0">
            <a:spAutoFit/>
          </a:bodyPr>
          <a:lstStyle/>
          <a:p>
            <a:r>
              <a:rPr kumimoji="1" lang="ja-JP" altLang="en-US" sz="4000" b="1" u="sng" dirty="0">
                <a:solidFill>
                  <a:schemeClr val="accent2"/>
                </a:solidFill>
                <a:latin typeface="メイリオ" panose="020B0604030504040204" pitchFamily="50" charset="-128"/>
                <a:ea typeface="メイリオ" panose="020B0604030504040204" pitchFamily="50" charset="-128"/>
              </a:rPr>
              <a:t>●時には自分と相手にいたわりの</a:t>
            </a:r>
          </a:p>
          <a:p>
            <a:r>
              <a:rPr kumimoji="1" lang="ja-JP" altLang="en-US" sz="4000" b="1" u="sng" dirty="0">
                <a:solidFill>
                  <a:schemeClr val="accent2"/>
                </a:solidFill>
                <a:latin typeface="メイリオ" panose="020B0604030504040204" pitchFamily="50" charset="-128"/>
                <a:ea typeface="メイリオ" panose="020B0604030504040204" pitchFamily="50" charset="-128"/>
              </a:rPr>
              <a:t>言葉をかけること</a:t>
            </a:r>
            <a:endParaRPr kumimoji="1" lang="en-US" altLang="ja-JP" sz="4000" b="1" u="sng" dirty="0">
              <a:solidFill>
                <a:schemeClr val="accent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36552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7" name="Text Box 17"/>
          <p:cNvSpPr txBox="1">
            <a:spLocks noChangeArrowheads="1"/>
          </p:cNvSpPr>
          <p:nvPr/>
        </p:nvSpPr>
        <p:spPr bwMode="auto">
          <a:xfrm>
            <a:off x="632520" y="2708920"/>
            <a:ext cx="8690417" cy="72434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lIns="83077" tIns="43200" rIns="83077" bIns="43200">
            <a:spAutoFit/>
          </a:bodyPr>
          <a:lstStyle/>
          <a:p>
            <a:pPr algn="ctr" defTabSz="703402">
              <a:lnSpc>
                <a:spcPct val="120000"/>
              </a:lnSpc>
              <a:spcBef>
                <a:spcPts val="600"/>
              </a:spcBef>
              <a:defRPr/>
            </a:pPr>
            <a:r>
              <a:rPr lang="ja-JP" altLang="en-US" sz="3600" dirty="0">
                <a:latin typeface="メイリオ" panose="020B0604030504040204" pitchFamily="50" charset="-128"/>
                <a:ea typeface="メイリオ" panose="020B0604030504040204" pitchFamily="50" charset="-128"/>
              </a:rPr>
              <a:t>関係の質の向上</a:t>
            </a:r>
            <a:endParaRPr lang="ja-JP" altLang="en-US" sz="36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cxnSp>
        <p:nvCxnSpPr>
          <p:cNvPr id="12" name="直線コネクタ 11"/>
          <p:cNvCxnSpPr>
            <a:cxnSpLocks/>
          </p:cNvCxnSpPr>
          <p:nvPr/>
        </p:nvCxnSpPr>
        <p:spPr bwMode="auto">
          <a:xfrm>
            <a:off x="1208584" y="3429000"/>
            <a:ext cx="7848872"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5" name="四角形: 角を丸くする 4">
            <a:extLst>
              <a:ext uri="{FF2B5EF4-FFF2-40B4-BE49-F238E27FC236}">
                <a16:creationId xmlns:a16="http://schemas.microsoft.com/office/drawing/2014/main" id="{FCAF8D57-E746-4784-ABA6-9F377A493F63}"/>
              </a:ext>
            </a:extLst>
          </p:cNvPr>
          <p:cNvSpPr>
            <a:spLocks noChangeAspect="1"/>
          </p:cNvSpPr>
          <p:nvPr/>
        </p:nvSpPr>
        <p:spPr>
          <a:xfrm>
            <a:off x="3728864" y="1484784"/>
            <a:ext cx="2468219" cy="720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effectLst>
                  <a:outerShdw blurRad="38100" dist="38100" dir="2700000" algn="tl">
                    <a:srgbClr val="000000">
                      <a:alpha val="43137"/>
                    </a:srgbClr>
                  </a:outerShdw>
                </a:effectLst>
              </a:rPr>
              <a:t>Step 3</a:t>
            </a:r>
            <a:endParaRPr kumimoji="1" lang="ja-JP" altLang="en-US" sz="3600" b="1" dirty="0">
              <a:effectLst>
                <a:outerShdw blurRad="38100" dist="38100" dir="2700000" algn="tl">
                  <a:srgbClr val="000000">
                    <a:alpha val="43137"/>
                  </a:srgbClr>
                </a:outerShdw>
              </a:effectLst>
            </a:endParaRPr>
          </a:p>
        </p:txBody>
      </p:sp>
      <p:pic>
        <p:nvPicPr>
          <p:cNvPr id="8" name="図 7" descr="挿絵 が含まれている画像&#10;&#10;自動的に生成された説明">
            <a:extLst>
              <a:ext uri="{FF2B5EF4-FFF2-40B4-BE49-F238E27FC236}">
                <a16:creationId xmlns:a16="http://schemas.microsoft.com/office/drawing/2014/main" id="{6C5151B3-05D7-4AD7-958E-EF534B5D5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240" y="3501208"/>
            <a:ext cx="1915375" cy="1800000"/>
          </a:xfrm>
          <a:prstGeom prst="rect">
            <a:avLst/>
          </a:prstGeom>
        </p:spPr>
      </p:pic>
    </p:spTree>
    <p:extLst>
      <p:ext uri="{BB962C8B-B14F-4D97-AF65-F5344CB8AC3E}">
        <p14:creationId xmlns:p14="http://schemas.microsoft.com/office/powerpoint/2010/main" val="3721523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6" presetClass="entr" presetSubtype="16"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9B9AC0-027C-4675-B189-CF1B808069B8}"/>
              </a:ext>
            </a:extLst>
          </p:cNvPr>
          <p:cNvSpPr>
            <a:spLocks noGrp="1"/>
          </p:cNvSpPr>
          <p:nvPr>
            <p:ph type="sldNum" sz="quarter" idx="12"/>
          </p:nvPr>
        </p:nvSpPr>
        <p:spPr/>
        <p:txBody>
          <a:bodyPr/>
          <a:lstStyle/>
          <a:p>
            <a:fld id="{5E8B6218-A4A9-4CF5-BBCF-ABF5D310AE5D}" type="slidenum">
              <a:rPr lang="ja-JP" altLang="en-US" smtClean="0"/>
              <a:pPr/>
              <a:t>33</a:t>
            </a:fld>
            <a:endParaRPr lang="ja-JP" altLang="en-US"/>
          </a:p>
        </p:txBody>
      </p:sp>
      <p:sp>
        <p:nvSpPr>
          <p:cNvPr id="5" name="テキスト ボックス 4">
            <a:extLst>
              <a:ext uri="{FF2B5EF4-FFF2-40B4-BE49-F238E27FC236}">
                <a16:creationId xmlns:a16="http://schemas.microsoft.com/office/drawing/2014/main" id="{A73F66C8-C5EC-40B7-A797-9F96698F6346}"/>
              </a:ext>
            </a:extLst>
          </p:cNvPr>
          <p:cNvSpPr txBox="1"/>
          <p:nvPr/>
        </p:nvSpPr>
        <p:spPr>
          <a:xfrm>
            <a:off x="632520" y="1311151"/>
            <a:ext cx="9361040" cy="461665"/>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関係の質</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p>
        </p:txBody>
      </p:sp>
      <p:graphicFrame>
        <p:nvGraphicFramePr>
          <p:cNvPr id="7" name="表 7">
            <a:extLst>
              <a:ext uri="{FF2B5EF4-FFF2-40B4-BE49-F238E27FC236}">
                <a16:creationId xmlns:a16="http://schemas.microsoft.com/office/drawing/2014/main" id="{68821103-C938-4B9A-85AC-A1362984B56A}"/>
              </a:ext>
            </a:extLst>
          </p:cNvPr>
          <p:cNvGraphicFramePr>
            <a:graphicFrameLocks noGrp="1"/>
          </p:cNvGraphicFramePr>
          <p:nvPr>
            <p:extLst>
              <p:ext uri="{D42A27DB-BD31-4B8C-83A1-F6EECF244321}">
                <p14:modId xmlns:p14="http://schemas.microsoft.com/office/powerpoint/2010/main" val="3205305453"/>
              </p:ext>
            </p:extLst>
          </p:nvPr>
        </p:nvGraphicFramePr>
        <p:xfrm>
          <a:off x="920552" y="2708920"/>
          <a:ext cx="8424936" cy="3162719"/>
        </p:xfrm>
        <a:graphic>
          <a:graphicData uri="http://schemas.openxmlformats.org/drawingml/2006/table">
            <a:tbl>
              <a:tblPr firstRow="1" bandRow="1">
                <a:tableStyleId>{5C22544A-7EE6-4342-B048-85BDC9FD1C3A}</a:tableStyleId>
              </a:tblPr>
              <a:tblGrid>
                <a:gridCol w="4413883">
                  <a:extLst>
                    <a:ext uri="{9D8B030D-6E8A-4147-A177-3AD203B41FA5}">
                      <a16:colId xmlns:a16="http://schemas.microsoft.com/office/drawing/2014/main" val="1273290326"/>
                    </a:ext>
                  </a:extLst>
                </a:gridCol>
                <a:gridCol w="4011053">
                  <a:extLst>
                    <a:ext uri="{9D8B030D-6E8A-4147-A177-3AD203B41FA5}">
                      <a16:colId xmlns:a16="http://schemas.microsoft.com/office/drawing/2014/main" val="1598980253"/>
                    </a:ext>
                  </a:extLst>
                </a:gridCol>
              </a:tblGrid>
              <a:tr h="451817">
                <a:tc>
                  <a:txBody>
                    <a:bodyPr/>
                    <a:lstStyle/>
                    <a:p>
                      <a:r>
                        <a:rPr lang="ja-JP" altLang="en-US" sz="2000" b="0" dirty="0">
                          <a:solidFill>
                            <a:schemeClr val="tx1"/>
                          </a:solidFill>
                        </a:rPr>
                        <a:t>➊　関心を持つ</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rPr>
                        <a:t>➑　</a:t>
                      </a:r>
                      <a:r>
                        <a:rPr kumimoji="1" lang="ja-JP" altLang="en-US" sz="2000" b="0" dirty="0">
                          <a:solidFill>
                            <a:schemeClr val="tx1"/>
                          </a:solidFill>
                        </a:rPr>
                        <a:t>感謝する</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800776"/>
                  </a:ext>
                </a:extLst>
              </a:tr>
              <a:tr h="451817">
                <a:tc>
                  <a:txBody>
                    <a:bodyPr/>
                    <a:lstStyle/>
                    <a:p>
                      <a:r>
                        <a:rPr lang="ja-JP" altLang="en-US" sz="2000" dirty="0"/>
                        <a:t>➋　自ら話しかける　</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rPr>
                        <a:t>➒　</a:t>
                      </a:r>
                      <a:r>
                        <a:rPr kumimoji="1" lang="ja-JP" altLang="en-US" sz="2000" dirty="0">
                          <a:solidFill>
                            <a:schemeClr val="tx1"/>
                          </a:solidFill>
                        </a:rPr>
                        <a:t>アサーションで伝える</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97875"/>
                  </a:ext>
                </a:extLst>
              </a:tr>
              <a:tr h="451817">
                <a:tc>
                  <a:txBody>
                    <a:bodyPr/>
                    <a:lstStyle/>
                    <a:p>
                      <a:r>
                        <a:rPr lang="ja-JP" altLang="en-US" sz="2000" dirty="0"/>
                        <a:t>➌　話を聴く</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➓　謝る</a:t>
                      </a:r>
                      <a:endParaRPr kumimoji="1"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72963"/>
                  </a:ext>
                </a:extLst>
              </a:tr>
              <a:tr h="451817">
                <a:tc>
                  <a:txBody>
                    <a:bodyPr/>
                    <a:lstStyle/>
                    <a:p>
                      <a:r>
                        <a:rPr lang="ja-JP" altLang="en-US" sz="2000" dirty="0"/>
                        <a:t>➍　</a:t>
                      </a:r>
                      <a:r>
                        <a:rPr kumimoji="1" lang="ja-JP" altLang="en-US" sz="2000" dirty="0"/>
                        <a:t>意見や提案を尊重する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⓫　仕事の意味や価値を伝える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702503"/>
                  </a:ext>
                </a:extLst>
              </a:tr>
              <a:tr h="451817">
                <a:tc>
                  <a:txBody>
                    <a:bodyPr/>
                    <a:lstStyle/>
                    <a:p>
                      <a:r>
                        <a:rPr kumimoji="1" lang="ja-JP" altLang="en-US" sz="2000" dirty="0"/>
                        <a:t>➎　質問する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⓬　期待を伝える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185167"/>
                  </a:ext>
                </a:extLst>
              </a:tr>
              <a:tr h="451817">
                <a:tc>
                  <a:txBody>
                    <a:bodyPr/>
                    <a:lstStyle/>
                    <a:p>
                      <a:r>
                        <a:rPr kumimoji="1" lang="ja-JP" altLang="en-US" sz="2000" dirty="0"/>
                        <a:t>➏　リフレーミング（認知の転換）を行う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⓭　成長を支援する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519264"/>
                  </a:ext>
                </a:extLst>
              </a:tr>
              <a:tr h="451817">
                <a:tc>
                  <a:txBody>
                    <a:bodyPr/>
                    <a:lstStyle/>
                    <a:p>
                      <a:r>
                        <a:rPr kumimoji="1" lang="ja-JP" altLang="en-US" sz="2000" dirty="0"/>
                        <a:t>➐　承認する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⓮　建設的なフィードバックをする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020764"/>
                  </a:ext>
                </a:extLst>
              </a:tr>
            </a:tbl>
          </a:graphicData>
        </a:graphic>
      </p:graphicFrame>
      <p:sp>
        <p:nvSpPr>
          <p:cNvPr id="8" name="テキスト ボックス 7">
            <a:extLst>
              <a:ext uri="{FF2B5EF4-FFF2-40B4-BE49-F238E27FC236}">
                <a16:creationId xmlns:a16="http://schemas.microsoft.com/office/drawing/2014/main" id="{5A486CD4-C446-4BD7-82B6-1E9891BB6EC3}"/>
              </a:ext>
            </a:extLst>
          </p:cNvPr>
          <p:cNvSpPr txBox="1"/>
          <p:nvPr/>
        </p:nvSpPr>
        <p:spPr>
          <a:xfrm>
            <a:off x="3451094" y="1771107"/>
            <a:ext cx="6110418"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関係の質カードを見てみましょう。</a:t>
            </a:r>
          </a:p>
        </p:txBody>
      </p:sp>
      <p:sp>
        <p:nvSpPr>
          <p:cNvPr id="9" name="テキスト ボックス 8">
            <a:extLst>
              <a:ext uri="{FF2B5EF4-FFF2-40B4-BE49-F238E27FC236}">
                <a16:creationId xmlns:a16="http://schemas.microsoft.com/office/drawing/2014/main" id="{F62B414B-2BC2-4089-85E4-C9D74FDB4C49}"/>
              </a:ext>
            </a:extLst>
          </p:cNvPr>
          <p:cNvSpPr txBox="1"/>
          <p:nvPr/>
        </p:nvSpPr>
        <p:spPr>
          <a:xfrm>
            <a:off x="920824" y="1771107"/>
            <a:ext cx="2448000" cy="523220"/>
          </a:xfrm>
          <a:prstGeom prst="rect">
            <a:avLst/>
          </a:prstGeom>
          <a:solidFill>
            <a:srgbClr val="FFEEB7"/>
          </a:solidFill>
          <a:ln>
            <a:solidFill>
              <a:schemeClr val="tx1">
                <a:lumMod val="65000"/>
                <a:lumOff val="35000"/>
              </a:schemeClr>
            </a:solidFill>
          </a:ln>
        </p:spPr>
        <p:txBody>
          <a:bodyPr wrap="square" lIns="72000" rIns="72000" anchor="ctr">
            <a:spAutoFit/>
          </a:bodyPr>
          <a:lstStyle/>
          <a:p>
            <a:pPr algn="ctr"/>
            <a:r>
              <a:rPr kumimoji="1" lang="en-US" altLang="ja-JP" sz="2800" b="1" dirty="0">
                <a:latin typeface="+mn-lt"/>
              </a:rPr>
              <a:t>No.40</a:t>
            </a:r>
            <a:r>
              <a:rPr kumimoji="1" lang="ja-JP" altLang="en-US" sz="2800" b="1" dirty="0">
                <a:latin typeface="+mn-lt"/>
              </a:rPr>
              <a:t>～</a:t>
            </a:r>
            <a:r>
              <a:rPr kumimoji="1" lang="en-US" altLang="ja-JP" sz="2800" b="1" dirty="0">
                <a:latin typeface="+mn-lt"/>
              </a:rPr>
              <a:t>No.53</a:t>
            </a:r>
            <a:endParaRPr lang="ja-JP" altLang="en-US" sz="2800" b="1" dirty="0">
              <a:latin typeface="+mn-lt"/>
            </a:endParaRPr>
          </a:p>
        </p:txBody>
      </p:sp>
      <p:sp>
        <p:nvSpPr>
          <p:cNvPr id="10" name="タイトル 1">
            <a:extLst>
              <a:ext uri="{FF2B5EF4-FFF2-40B4-BE49-F238E27FC236}">
                <a16:creationId xmlns:a16="http://schemas.microsoft.com/office/drawing/2014/main" id="{9D7B5AC7-FEB6-4C11-AB07-A599F3461AD3}"/>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部下との関係の質を高める</a:t>
            </a:r>
          </a:p>
        </p:txBody>
      </p:sp>
    </p:spTree>
    <p:extLst>
      <p:ext uri="{BB962C8B-B14F-4D97-AF65-F5344CB8AC3E}">
        <p14:creationId xmlns:p14="http://schemas.microsoft.com/office/powerpoint/2010/main" val="369192508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ADE9C89-A33D-408D-B7F9-0BA40913B0B4}"/>
              </a:ext>
            </a:extLst>
          </p:cNvPr>
          <p:cNvSpPr>
            <a:spLocks noGrp="1"/>
          </p:cNvSpPr>
          <p:nvPr>
            <p:ph type="sldNum" sz="quarter" idx="12"/>
          </p:nvPr>
        </p:nvSpPr>
        <p:spPr/>
        <p:txBody>
          <a:bodyPr/>
          <a:lstStyle/>
          <a:p>
            <a:fld id="{5E8B6218-A4A9-4CF5-BBCF-ABF5D310AE5D}" type="slidenum">
              <a:rPr lang="ja-JP" altLang="en-US" smtClean="0"/>
              <a:pPr/>
              <a:t>34</a:t>
            </a:fld>
            <a:endParaRPr lang="ja-JP" altLang="en-US"/>
          </a:p>
        </p:txBody>
      </p:sp>
      <p:sp>
        <p:nvSpPr>
          <p:cNvPr id="5" name="テキスト ボックス 4">
            <a:extLst>
              <a:ext uri="{FF2B5EF4-FFF2-40B4-BE49-F238E27FC236}">
                <a16:creationId xmlns:a16="http://schemas.microsoft.com/office/drawing/2014/main" id="{07DC5684-727B-40D5-8D0D-C189E46965BA}"/>
              </a:ext>
            </a:extLst>
          </p:cNvPr>
          <p:cNvSpPr txBox="1"/>
          <p:nvPr/>
        </p:nvSpPr>
        <p:spPr>
          <a:xfrm>
            <a:off x="560512" y="1628800"/>
            <a:ext cx="9280276" cy="3021340"/>
          </a:xfrm>
          <a:prstGeom prst="rect">
            <a:avLst/>
          </a:prstGeom>
          <a:noFill/>
        </p:spPr>
        <p:txBody>
          <a:bodyPr wrap="square" rtlCol="0">
            <a:spAutoFit/>
          </a:bodyPr>
          <a:lstStyle/>
          <a:p>
            <a:pPr marL="269875" indent="-269875"/>
            <a:r>
              <a:rPr lang="ja-JP" altLang="en-US" sz="2200" dirty="0">
                <a:latin typeface="Meiryo UI" panose="020B0604030504040204" pitchFamily="50" charset="-128"/>
                <a:ea typeface="Meiryo UI" panose="020B0604030504040204" pitchFamily="50" charset="-128"/>
              </a:rPr>
              <a:t>①関係の質カードから、自分があてはまるものを</a:t>
            </a:r>
            <a:r>
              <a:rPr lang="en-US" altLang="ja-JP" sz="2200" dirty="0">
                <a:latin typeface="Meiryo UI" panose="020B0604030504040204" pitchFamily="50" charset="-128"/>
                <a:ea typeface="Meiryo UI" panose="020B0604030504040204" pitchFamily="50" charset="-128"/>
              </a:rPr>
              <a:t>『YES』</a:t>
            </a:r>
            <a:br>
              <a:rPr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自分ができていないものを</a:t>
            </a:r>
            <a:r>
              <a:rPr kumimoji="1" lang="en-US" altLang="ja-JP" sz="2200" dirty="0">
                <a:latin typeface="Meiryo UI" panose="020B0604030504040204" pitchFamily="50" charset="-128"/>
                <a:ea typeface="Meiryo UI" panose="020B0604030504040204" pitchFamily="50" charset="-128"/>
              </a:rPr>
              <a:t>『NO』</a:t>
            </a:r>
            <a:br>
              <a:rPr kumimoji="1"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どちらでもないものを</a:t>
            </a:r>
            <a:r>
              <a:rPr kumimoji="1" lang="en-US" altLang="ja-JP" sz="2200"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a:t>
            </a:r>
            <a:r>
              <a:rPr kumimoji="1" lang="en-US" altLang="ja-JP" sz="2200"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　に分類しましょう。</a:t>
            </a:r>
            <a:endParaRPr kumimoji="1" lang="en-US" altLang="ja-JP" sz="2200" dirty="0">
              <a:latin typeface="Meiryo UI" panose="020B0604030504040204" pitchFamily="50" charset="-128"/>
              <a:ea typeface="Meiryo UI" panose="020B0604030504040204" pitchFamily="50" charset="-128"/>
            </a:endParaRPr>
          </a:p>
          <a:p>
            <a:pPr>
              <a:spcBef>
                <a:spcPts val="1800"/>
              </a:spcBef>
            </a:pPr>
            <a:r>
              <a:rPr kumimoji="1" lang="ja-JP" altLang="en-US" sz="2200" dirty="0">
                <a:latin typeface="Meiryo UI" panose="020B0604030504040204" pitchFamily="50" charset="-128"/>
                <a:ea typeface="Meiryo UI" panose="020B0604030504040204" pitchFamily="50" charset="-128"/>
              </a:rPr>
              <a:t>②</a:t>
            </a:r>
            <a:r>
              <a:rPr kumimoji="1" lang="en-US" altLang="ja-JP" sz="2200" dirty="0">
                <a:latin typeface="Meiryo UI" panose="020B0604030504040204" pitchFamily="50" charset="-128"/>
                <a:ea typeface="Meiryo UI" panose="020B0604030504040204" pitchFamily="50" charset="-128"/>
              </a:rPr>
              <a:t>『NO』</a:t>
            </a:r>
            <a:r>
              <a:rPr kumimoji="1" lang="ja-JP" altLang="en-US" sz="2200" dirty="0">
                <a:latin typeface="Meiryo UI" panose="020B0604030504040204" pitchFamily="50" charset="-128"/>
                <a:ea typeface="Meiryo UI" panose="020B0604030504040204" pitchFamily="50" charset="-128"/>
              </a:rPr>
              <a:t>と</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a:t>
            </a:r>
            <a:r>
              <a:rPr lang="en-US" altLang="ja-JP" sz="2200"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の中から、自分が強化したいスキルを</a:t>
            </a:r>
            <a:r>
              <a:rPr kumimoji="1" lang="en-US" altLang="ja-JP" sz="2200" dirty="0">
                <a:latin typeface="Meiryo UI" panose="020B0604030504040204" pitchFamily="50" charset="-128"/>
                <a:ea typeface="Meiryo UI" panose="020B0604030504040204" pitchFamily="50" charset="-128"/>
              </a:rPr>
              <a:t>3</a:t>
            </a:r>
            <a:r>
              <a:rPr kumimoji="1" lang="ja-JP" altLang="en-US" sz="2200" dirty="0">
                <a:latin typeface="Meiryo UI" panose="020B0604030504040204" pitchFamily="50" charset="-128"/>
                <a:ea typeface="Meiryo UI" panose="020B0604030504040204" pitchFamily="50" charset="-128"/>
              </a:rPr>
              <a:t>つ選びましょう。</a:t>
            </a:r>
            <a:endParaRPr kumimoji="1" lang="en-US" altLang="ja-JP" sz="2200" dirty="0">
              <a:latin typeface="Meiryo UI" panose="020B0604030504040204" pitchFamily="50" charset="-128"/>
              <a:ea typeface="Meiryo UI" panose="020B0604030504040204" pitchFamily="50" charset="-128"/>
            </a:endParaRPr>
          </a:p>
          <a:p>
            <a:pPr marL="269875" indent="-269875">
              <a:spcBef>
                <a:spcPts val="5200"/>
              </a:spcBef>
            </a:pPr>
            <a:r>
              <a:rPr kumimoji="1" lang="ja-JP" altLang="en-US" sz="2200" dirty="0">
                <a:latin typeface="Meiryo UI" panose="020B0604030504040204" pitchFamily="50" charset="-128"/>
                <a:ea typeface="Meiryo UI" panose="020B0604030504040204" pitchFamily="50" charset="-128"/>
              </a:rPr>
              <a:t>③上記</a:t>
            </a:r>
            <a:r>
              <a:rPr kumimoji="1" lang="en-US" altLang="ja-JP" sz="2200" dirty="0">
                <a:latin typeface="Meiryo UI" panose="020B0604030504040204" pitchFamily="50" charset="-128"/>
                <a:ea typeface="Meiryo UI" panose="020B0604030504040204" pitchFamily="50" charset="-128"/>
              </a:rPr>
              <a:t>3</a:t>
            </a:r>
            <a:r>
              <a:rPr kumimoji="1" lang="ja-JP" altLang="en-US" sz="2200" dirty="0">
                <a:latin typeface="Meiryo UI" panose="020B0604030504040204" pitchFamily="50" charset="-128"/>
                <a:ea typeface="Meiryo UI" panose="020B0604030504040204" pitchFamily="50" charset="-128"/>
              </a:rPr>
              <a:t>つのうち、最も強化したいスキルについて、</a:t>
            </a:r>
            <a:r>
              <a:rPr kumimoji="1" lang="en-US" altLang="ja-JP" sz="2200" dirty="0">
                <a:latin typeface="Meiryo UI" panose="020B0604030504040204" pitchFamily="50" charset="-128"/>
                <a:ea typeface="Meiryo UI" panose="020B0604030504040204" pitchFamily="50" charset="-128"/>
              </a:rPr>
              <a:t>5W2H</a:t>
            </a:r>
            <a:r>
              <a:rPr kumimoji="1" lang="ja-JP" altLang="en-US" sz="2200" dirty="0">
                <a:latin typeface="Meiryo UI" panose="020B0604030504040204" pitchFamily="50" charset="-128"/>
                <a:ea typeface="Meiryo UI" panose="020B0604030504040204" pitchFamily="50" charset="-128"/>
              </a:rPr>
              <a:t>で具体的にどのように</a:t>
            </a:r>
            <a:br>
              <a:rPr kumimoji="1"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そのスキルを実践するのかをカードも参考にしながら記載しましょう。</a:t>
            </a:r>
          </a:p>
        </p:txBody>
      </p:sp>
      <p:sp>
        <p:nvSpPr>
          <p:cNvPr id="6" name="テキスト ボックス 5">
            <a:extLst>
              <a:ext uri="{FF2B5EF4-FFF2-40B4-BE49-F238E27FC236}">
                <a16:creationId xmlns:a16="http://schemas.microsoft.com/office/drawing/2014/main" id="{4E7E3827-2C2D-4833-8F67-F66BE421DB70}"/>
              </a:ext>
            </a:extLst>
          </p:cNvPr>
          <p:cNvSpPr txBox="1"/>
          <p:nvPr/>
        </p:nvSpPr>
        <p:spPr>
          <a:xfrm>
            <a:off x="776535" y="6166465"/>
            <a:ext cx="9016475" cy="430887"/>
          </a:xfrm>
          <a:prstGeom prst="rect">
            <a:avLst/>
          </a:prstGeom>
          <a:noFill/>
        </p:spPr>
        <p:txBody>
          <a:bodyPr wrap="square" rtlCol="0">
            <a:spAutoFit/>
          </a:bodyPr>
          <a:lstStyle/>
          <a:p>
            <a:pPr marL="269875" indent="-269875">
              <a:buFont typeface="Wingdings" panose="05000000000000000000" pitchFamily="2" charset="2"/>
              <a:buChar char="ü"/>
            </a:pPr>
            <a:r>
              <a:rPr lang="ja-JP" altLang="en-US" sz="2200" dirty="0">
                <a:latin typeface="Meiryo UI" panose="020B0604030504040204" pitchFamily="50" charset="-128"/>
                <a:ea typeface="Meiryo UI" panose="020B0604030504040204" pitchFamily="50" charset="-128"/>
              </a:rPr>
              <a:t>グループ内で強化したいスキルについてシェアし、相互にアドバイスをしましょう。</a:t>
            </a:r>
            <a:endParaRPr lang="en-US" altLang="ja-JP" sz="22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1ABED5CB-E3D6-4ED8-BE1F-D49F521A490C}"/>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自分の</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コミュニケーションスキル</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チェック</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p>
        </p:txBody>
      </p:sp>
      <p:sp>
        <p:nvSpPr>
          <p:cNvPr id="8" name="角丸四角形 18">
            <a:extLst>
              <a:ext uri="{FF2B5EF4-FFF2-40B4-BE49-F238E27FC236}">
                <a16:creationId xmlns:a16="http://schemas.microsoft.com/office/drawing/2014/main" id="{1DA191FE-83D6-46CA-AC71-8ABF34F4F8DB}"/>
              </a:ext>
            </a:extLst>
          </p:cNvPr>
          <p:cNvSpPr/>
          <p:nvPr/>
        </p:nvSpPr>
        <p:spPr bwMode="auto">
          <a:xfrm>
            <a:off x="488504" y="1124744"/>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18">
            <a:extLst>
              <a:ext uri="{FF2B5EF4-FFF2-40B4-BE49-F238E27FC236}">
                <a16:creationId xmlns:a16="http://schemas.microsoft.com/office/drawing/2014/main" id="{A3EA75F2-A0C8-4FD0-B3BB-8A52BAEB9563}"/>
              </a:ext>
            </a:extLst>
          </p:cNvPr>
          <p:cNvSpPr/>
          <p:nvPr/>
        </p:nvSpPr>
        <p:spPr bwMode="auto">
          <a:xfrm>
            <a:off x="488504" y="5629254"/>
            <a:ext cx="2160000" cy="504112"/>
          </a:xfrm>
          <a:prstGeom prst="roundRect">
            <a:avLst>
              <a:gd name="adj" fmla="val 14076"/>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ダイアグラム が含まれている画像&#10;&#10;自動的に生成された説明">
            <a:extLst>
              <a:ext uri="{FF2B5EF4-FFF2-40B4-BE49-F238E27FC236}">
                <a16:creationId xmlns:a16="http://schemas.microsoft.com/office/drawing/2014/main" id="{20091847-48EA-4589-944E-968320604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5207" y="1736936"/>
            <a:ext cx="760074" cy="1116000"/>
          </a:xfrm>
          <a:prstGeom prst="rect">
            <a:avLst/>
          </a:prstGeom>
        </p:spPr>
      </p:pic>
      <p:pic>
        <p:nvPicPr>
          <p:cNvPr id="11" name="図 10" descr="ダイアグラム が含まれている画像&#10;&#10;自動的に生成された説明">
            <a:extLst>
              <a:ext uri="{FF2B5EF4-FFF2-40B4-BE49-F238E27FC236}">
                <a16:creationId xmlns:a16="http://schemas.microsoft.com/office/drawing/2014/main" id="{8A07E99D-7977-4339-9804-EC2360E9F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3400" y="1736936"/>
            <a:ext cx="760074" cy="111600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17A2EA8D-ABB8-4867-8D6B-F89C4409E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9304" y="1736936"/>
            <a:ext cx="760074" cy="1116000"/>
          </a:xfrm>
          <a:prstGeom prst="rect">
            <a:avLst/>
          </a:prstGeom>
        </p:spPr>
      </p:pic>
      <p:sp>
        <p:nvSpPr>
          <p:cNvPr id="13" name="四角形: 角を丸くする 12">
            <a:extLst>
              <a:ext uri="{FF2B5EF4-FFF2-40B4-BE49-F238E27FC236}">
                <a16:creationId xmlns:a16="http://schemas.microsoft.com/office/drawing/2014/main" id="{82952FEC-3C02-4E54-97D4-09A45AB6E3AD}"/>
              </a:ext>
            </a:extLst>
          </p:cNvPr>
          <p:cNvSpPr/>
          <p:nvPr/>
        </p:nvSpPr>
        <p:spPr bwMode="auto">
          <a:xfrm>
            <a:off x="920552" y="3284872"/>
            <a:ext cx="2844000" cy="576120"/>
          </a:xfrm>
          <a:prstGeom prst="roundRect">
            <a:avLst>
              <a:gd name="adj" fmla="val 15217"/>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4" name="四角形: 角を丸くする 13">
            <a:extLst>
              <a:ext uri="{FF2B5EF4-FFF2-40B4-BE49-F238E27FC236}">
                <a16:creationId xmlns:a16="http://schemas.microsoft.com/office/drawing/2014/main" id="{F1C214A4-D8AD-4FE0-83AE-FE08BE6CD110}"/>
              </a:ext>
            </a:extLst>
          </p:cNvPr>
          <p:cNvSpPr/>
          <p:nvPr/>
        </p:nvSpPr>
        <p:spPr bwMode="auto">
          <a:xfrm>
            <a:off x="3816000" y="3284928"/>
            <a:ext cx="2844000" cy="576120"/>
          </a:xfrm>
          <a:prstGeom prst="roundRect">
            <a:avLst>
              <a:gd name="adj" fmla="val 15217"/>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5" name="四角形: 角を丸くする 14">
            <a:extLst>
              <a:ext uri="{FF2B5EF4-FFF2-40B4-BE49-F238E27FC236}">
                <a16:creationId xmlns:a16="http://schemas.microsoft.com/office/drawing/2014/main" id="{3A414A07-9846-485D-BE89-CB91A56D3C9F}"/>
              </a:ext>
            </a:extLst>
          </p:cNvPr>
          <p:cNvSpPr/>
          <p:nvPr/>
        </p:nvSpPr>
        <p:spPr bwMode="auto">
          <a:xfrm>
            <a:off x="6717512" y="3284928"/>
            <a:ext cx="2844000" cy="576120"/>
          </a:xfrm>
          <a:prstGeom prst="roundRect">
            <a:avLst>
              <a:gd name="adj" fmla="val 15217"/>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
        <p:nvSpPr>
          <p:cNvPr id="16" name="四角形: 角を丸くする 15">
            <a:extLst>
              <a:ext uri="{FF2B5EF4-FFF2-40B4-BE49-F238E27FC236}">
                <a16:creationId xmlns:a16="http://schemas.microsoft.com/office/drawing/2014/main" id="{63369C2F-142E-439A-AD24-526B70BFE946}"/>
              </a:ext>
            </a:extLst>
          </p:cNvPr>
          <p:cNvSpPr/>
          <p:nvPr/>
        </p:nvSpPr>
        <p:spPr bwMode="auto">
          <a:xfrm>
            <a:off x="921196" y="4650140"/>
            <a:ext cx="8640316" cy="848514"/>
          </a:xfrm>
          <a:prstGeom prst="roundRect">
            <a:avLst>
              <a:gd name="adj" fmla="val 15217"/>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pic>
        <p:nvPicPr>
          <p:cNvPr id="4" name="グラフィックス 3" descr="戻る 単色塗りつぶし">
            <a:extLst>
              <a:ext uri="{FF2B5EF4-FFF2-40B4-BE49-F238E27FC236}">
                <a16:creationId xmlns:a16="http://schemas.microsoft.com/office/drawing/2014/main" id="{140158A5-95E5-4258-B48A-E466E3D9D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39353">
            <a:off x="6397950" y="1120026"/>
            <a:ext cx="648000" cy="648000"/>
          </a:xfrm>
          <a:prstGeom prst="rect">
            <a:avLst/>
          </a:prstGeom>
        </p:spPr>
      </p:pic>
      <p:sp>
        <p:nvSpPr>
          <p:cNvPr id="17" name="テキスト ボックス 16">
            <a:extLst>
              <a:ext uri="{FF2B5EF4-FFF2-40B4-BE49-F238E27FC236}">
                <a16:creationId xmlns:a16="http://schemas.microsoft.com/office/drawing/2014/main" id="{76092923-E3F3-4BA4-A6B2-BEE96D5C3698}"/>
              </a:ext>
            </a:extLst>
          </p:cNvPr>
          <p:cNvSpPr txBox="1"/>
          <p:nvPr/>
        </p:nvSpPr>
        <p:spPr>
          <a:xfrm>
            <a:off x="6969438" y="962144"/>
            <a:ext cx="2808098" cy="738664"/>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YES</a:t>
            </a:r>
            <a:r>
              <a:rPr kumimoji="1" lang="ja-JP" altLang="en-US" dirty="0">
                <a:latin typeface="Meiryo UI" panose="020B0604030504040204" pitchFamily="50" charset="-128"/>
                <a:ea typeface="Meiryo UI" panose="020B0604030504040204" pitchFamily="50" charset="-128"/>
              </a:rPr>
              <a:t>に置いた枚数で、</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部下との関係の質ランク</a:t>
            </a:r>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を確認！</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解説書</a:t>
            </a:r>
            <a:r>
              <a:rPr kumimoji="1" lang="en-US" altLang="ja-JP" dirty="0">
                <a:latin typeface="Meiryo UI" panose="020B0604030504040204" pitchFamily="50" charset="-128"/>
                <a:ea typeface="Meiryo UI" panose="020B0604030504040204" pitchFamily="50" charset="-128"/>
              </a:rPr>
              <a:t>p.25</a:t>
            </a:r>
            <a:r>
              <a:rPr kumimoji="1"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283317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ADE9C89-A33D-408D-B7F9-0BA40913B0B4}"/>
              </a:ext>
            </a:extLst>
          </p:cNvPr>
          <p:cNvSpPr>
            <a:spLocks noGrp="1"/>
          </p:cNvSpPr>
          <p:nvPr>
            <p:ph type="sldNum" sz="quarter" idx="12"/>
          </p:nvPr>
        </p:nvSpPr>
        <p:spPr/>
        <p:txBody>
          <a:bodyPr/>
          <a:lstStyle/>
          <a:p>
            <a:fld id="{5E8B6218-A4A9-4CF5-BBCF-ABF5D310AE5D}" type="slidenum">
              <a:rPr lang="ja-JP" altLang="en-US" smtClean="0"/>
              <a:pPr/>
              <a:t>35</a:t>
            </a:fld>
            <a:endParaRPr lang="ja-JP" altLang="en-US"/>
          </a:p>
        </p:txBody>
      </p:sp>
      <p:sp>
        <p:nvSpPr>
          <p:cNvPr id="7" name="タイトル 1">
            <a:extLst>
              <a:ext uri="{FF2B5EF4-FFF2-40B4-BE49-F238E27FC236}">
                <a16:creationId xmlns:a16="http://schemas.microsoft.com/office/drawing/2014/main" id="{1ABED5CB-E3D6-4ED8-BE1F-D49F521A490C}"/>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自分の</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コミュニケーションスキル</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チェック</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p>
        </p:txBody>
      </p:sp>
      <p:pic>
        <p:nvPicPr>
          <p:cNvPr id="18" name="図 17">
            <a:extLst>
              <a:ext uri="{FF2B5EF4-FFF2-40B4-BE49-F238E27FC236}">
                <a16:creationId xmlns:a16="http://schemas.microsoft.com/office/drawing/2014/main" id="{9DDF402B-FAF9-4CE9-ACD3-CD2AC10F2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688" y="980728"/>
            <a:ext cx="6264696" cy="5400600"/>
          </a:xfrm>
          <a:prstGeom prst="rect">
            <a:avLst/>
          </a:prstGeom>
        </p:spPr>
      </p:pic>
    </p:spTree>
    <p:extLst>
      <p:ext uri="{BB962C8B-B14F-4D97-AF65-F5344CB8AC3E}">
        <p14:creationId xmlns:p14="http://schemas.microsoft.com/office/powerpoint/2010/main" val="320299554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ADE9C89-A33D-408D-B7F9-0BA40913B0B4}"/>
              </a:ext>
            </a:extLst>
          </p:cNvPr>
          <p:cNvSpPr>
            <a:spLocks noGrp="1"/>
          </p:cNvSpPr>
          <p:nvPr>
            <p:ph type="sldNum" sz="quarter" idx="12"/>
          </p:nvPr>
        </p:nvSpPr>
        <p:spPr/>
        <p:txBody>
          <a:bodyPr/>
          <a:lstStyle/>
          <a:p>
            <a:r>
              <a:rPr lang="en-US" altLang="ja-JP" dirty="0"/>
              <a:t>36</a:t>
            </a:r>
            <a:endParaRPr lang="ja-JP" altLang="en-US" dirty="0"/>
          </a:p>
        </p:txBody>
      </p:sp>
      <p:sp>
        <p:nvSpPr>
          <p:cNvPr id="5" name="テキスト ボックス 4">
            <a:extLst>
              <a:ext uri="{FF2B5EF4-FFF2-40B4-BE49-F238E27FC236}">
                <a16:creationId xmlns:a16="http://schemas.microsoft.com/office/drawing/2014/main" id="{07DC5684-727B-40D5-8D0D-C189E46965BA}"/>
              </a:ext>
            </a:extLst>
          </p:cNvPr>
          <p:cNvSpPr txBox="1"/>
          <p:nvPr/>
        </p:nvSpPr>
        <p:spPr>
          <a:xfrm>
            <a:off x="857300" y="1412776"/>
            <a:ext cx="8488188" cy="489364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強化したいスキルについては、具体的にどのような場面で、どのような</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言動を行うのかを決めることが大切です。曖昧に設定してしまうと、</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実践することができません。</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設定の例</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～「感謝する」の場合～</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When</a:t>
            </a:r>
            <a:r>
              <a:rPr kumimoji="1" lang="ja-JP" altLang="en-US" sz="2400" dirty="0">
                <a:latin typeface="Meiryo UI" panose="020B0604030504040204" pitchFamily="50" charset="-128"/>
                <a:ea typeface="Meiryo UI" panose="020B0604030504040204" pitchFamily="50" charset="-128"/>
              </a:rPr>
              <a:t> ：部下に任せた仕事を部下が終えたときは</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Where</a:t>
            </a:r>
            <a:r>
              <a:rPr kumimoji="1" lang="ja-JP" altLang="en-US" sz="2400" dirty="0">
                <a:latin typeface="Meiryo UI" panose="020B0604030504040204" pitchFamily="50" charset="-128"/>
                <a:ea typeface="Meiryo UI" panose="020B0604030504040204" pitchFamily="50" charset="-128"/>
              </a:rPr>
              <a:t>：部下のデスクまで行って</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Who</a:t>
            </a:r>
            <a:r>
              <a:rPr kumimoji="1" lang="ja-JP" altLang="en-US" sz="2400" dirty="0">
                <a:latin typeface="Meiryo UI" panose="020B0604030504040204" pitchFamily="50" charset="-128"/>
                <a:ea typeface="Meiryo UI" panose="020B0604030504040204" pitchFamily="50" charset="-128"/>
              </a:rPr>
              <a:t>   ：部下に対して</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Why</a:t>
            </a:r>
            <a:r>
              <a:rPr kumimoji="1" lang="ja-JP" altLang="en-US" sz="2400" dirty="0">
                <a:latin typeface="Meiryo UI" panose="020B0604030504040204" pitchFamily="50" charset="-128"/>
                <a:ea typeface="Meiryo UI" panose="020B0604030504040204" pitchFamily="50" charset="-128"/>
              </a:rPr>
              <a:t>   ：労をねぎらうために</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How</a:t>
            </a:r>
            <a:r>
              <a:rPr kumimoji="1" lang="ja-JP" altLang="en-US" sz="2400" dirty="0">
                <a:latin typeface="Meiryo UI" panose="020B0604030504040204" pitchFamily="50" charset="-128"/>
                <a:ea typeface="Meiryo UI" panose="020B0604030504040204" pitchFamily="50" charset="-128"/>
              </a:rPr>
              <a:t>   ：穏やかな口調で</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What</a:t>
            </a:r>
            <a:r>
              <a:rPr kumimoji="1" lang="ja-JP" altLang="en-US" sz="2400" dirty="0">
                <a:latin typeface="Meiryo UI" panose="020B0604030504040204" pitchFamily="50" charset="-128"/>
                <a:ea typeface="Meiryo UI" panose="020B0604030504040204" pitchFamily="50" charset="-128"/>
              </a:rPr>
              <a:t>  ：「ありがとう」と伝える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上記のように、必ずしも</a:t>
            </a:r>
            <a:r>
              <a:rPr kumimoji="1" lang="en-US" altLang="ja-JP" sz="1800" dirty="0">
                <a:latin typeface="Meiryo UI" panose="020B0604030504040204" pitchFamily="50" charset="-128"/>
                <a:ea typeface="Meiryo UI" panose="020B0604030504040204" pitchFamily="50" charset="-128"/>
              </a:rPr>
              <a:t>5W2H</a:t>
            </a:r>
            <a:r>
              <a:rPr kumimoji="1" lang="ja-JP" altLang="en-US" sz="1800" dirty="0">
                <a:latin typeface="Meiryo UI" panose="020B0604030504040204" pitchFamily="50" charset="-128"/>
                <a:ea typeface="Meiryo UI" panose="020B0604030504040204" pitchFamily="50" charset="-128"/>
              </a:rPr>
              <a:t>全てを使う必要はありませんが、</a:t>
            </a:r>
            <a:r>
              <a:rPr kumimoji="1" lang="en-US" altLang="ja-JP" sz="1800" dirty="0">
                <a:latin typeface="Meiryo UI" panose="020B0604030504040204" pitchFamily="50" charset="-128"/>
                <a:ea typeface="Meiryo UI" panose="020B0604030504040204" pitchFamily="50" charset="-128"/>
              </a:rPr>
              <a:t>5W2H</a:t>
            </a:r>
            <a:r>
              <a:rPr kumimoji="1" lang="ja-JP" altLang="en-US" sz="1800" dirty="0">
                <a:latin typeface="Meiryo UI" panose="020B0604030504040204" pitchFamily="50" charset="-128"/>
                <a:ea typeface="Meiryo UI" panose="020B0604030504040204" pitchFamily="50" charset="-128"/>
              </a:rPr>
              <a:t>を意識しましょう。</a:t>
            </a:r>
            <a:endParaRPr kumimoji="1" lang="en-US" altLang="ja-JP" sz="18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1ABED5CB-E3D6-4ED8-BE1F-D49F521A490C}"/>
              </a:ext>
            </a:extLst>
          </p:cNvPr>
          <p:cNvSpPr txBox="1">
            <a:spLocks/>
          </p:cNvSpPr>
          <p:nvPr/>
        </p:nvSpPr>
        <p:spPr bwMode="auto">
          <a:xfrm>
            <a:off x="994403" y="274737"/>
            <a:ext cx="884638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自分の</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コミュニケーションスキル</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3200" kern="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チェック</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p>
        </p:txBody>
      </p:sp>
      <p:sp>
        <p:nvSpPr>
          <p:cNvPr id="18" name="Text Box 3">
            <a:extLst>
              <a:ext uri="{FF2B5EF4-FFF2-40B4-BE49-F238E27FC236}">
                <a16:creationId xmlns:a16="http://schemas.microsoft.com/office/drawing/2014/main" id="{2DAEA96B-B7E4-4ED4-B3C7-EF26136E85ED}"/>
              </a:ext>
            </a:extLst>
          </p:cNvPr>
          <p:cNvSpPr txBox="1">
            <a:spLocks noChangeArrowheads="1"/>
          </p:cNvSpPr>
          <p:nvPr/>
        </p:nvSpPr>
        <p:spPr bwMode="auto">
          <a:xfrm>
            <a:off x="776536" y="908720"/>
            <a:ext cx="1584176"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eaLnBrk="1" hangingPunct="1">
              <a:spcBef>
                <a:spcPts val="0"/>
              </a:spcBef>
              <a:buClr>
                <a:schemeClr val="tx2"/>
              </a:buClr>
              <a:defRPr/>
            </a:pPr>
            <a:r>
              <a:rPr kumimoji="1"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設定</a:t>
            </a:r>
            <a:r>
              <a:rPr kumimoji="1" lang="ja-JP" altLang="en-US" sz="2400" dirty="0">
                <a:latin typeface="Meiryo UI" panose="020B0604030504040204" pitchFamily="50" charset="-128"/>
                <a:ea typeface="Meiryo UI" panose="020B0604030504040204" pitchFamily="50" charset="-128"/>
              </a:rPr>
              <a:t>例</a:t>
            </a:r>
            <a:r>
              <a:rPr kumimoji="1" lang="en-US" altLang="ja-JP" sz="2400" dirty="0">
                <a:latin typeface="Meiryo UI" panose="020B0604030504040204" pitchFamily="50" charset="-128"/>
                <a:ea typeface="Meiryo UI" panose="020B0604030504040204" pitchFamily="50" charset="-128"/>
              </a:rPr>
              <a:t>】</a:t>
            </a:r>
            <a:endParaRPr lang="en-US" altLang="ja-JP" sz="2400" b="1"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786947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7" name="Text Box 17"/>
          <p:cNvSpPr txBox="1">
            <a:spLocks noChangeArrowheads="1"/>
          </p:cNvSpPr>
          <p:nvPr/>
        </p:nvSpPr>
        <p:spPr bwMode="auto">
          <a:xfrm>
            <a:off x="560512" y="2708920"/>
            <a:ext cx="8820000" cy="72434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lIns="83077" tIns="43200" rIns="83077" bIns="43200">
            <a:spAutoFit/>
          </a:bodyPr>
          <a:lstStyle/>
          <a:p>
            <a:pPr algn="ctr" defTabSz="703402">
              <a:lnSpc>
                <a:spcPct val="120000"/>
              </a:lnSpc>
              <a:spcBef>
                <a:spcPts val="600"/>
              </a:spcBef>
              <a:defRPr/>
            </a:pPr>
            <a:r>
              <a:rPr lang="ja-JP" altLang="en-US" sz="3600" dirty="0">
                <a:latin typeface="メイリオ" panose="020B0604030504040204" pitchFamily="50" charset="-128"/>
                <a:ea typeface="メイリオ" panose="020B0604030504040204" pitchFamily="50" charset="-128"/>
              </a:rPr>
              <a:t>行動指針づくり</a:t>
            </a:r>
            <a:endParaRPr lang="ja-JP" altLang="en-US" sz="32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cxnSp>
        <p:nvCxnSpPr>
          <p:cNvPr id="12" name="直線コネクタ 11"/>
          <p:cNvCxnSpPr>
            <a:cxnSpLocks/>
          </p:cNvCxnSpPr>
          <p:nvPr/>
        </p:nvCxnSpPr>
        <p:spPr bwMode="auto">
          <a:xfrm>
            <a:off x="1208584" y="3429000"/>
            <a:ext cx="7848872"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5" name="四角形: 角を丸くする 4">
            <a:extLst>
              <a:ext uri="{FF2B5EF4-FFF2-40B4-BE49-F238E27FC236}">
                <a16:creationId xmlns:a16="http://schemas.microsoft.com/office/drawing/2014/main" id="{9ACD9267-2E1E-494F-B3DC-2AD67FD8A875}"/>
              </a:ext>
            </a:extLst>
          </p:cNvPr>
          <p:cNvSpPr>
            <a:spLocks noChangeAspect="1"/>
          </p:cNvSpPr>
          <p:nvPr/>
        </p:nvSpPr>
        <p:spPr>
          <a:xfrm>
            <a:off x="3728864" y="1484784"/>
            <a:ext cx="2468219" cy="720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effectLst>
                  <a:outerShdw blurRad="38100" dist="38100" dir="2700000" algn="tl">
                    <a:srgbClr val="000000">
                      <a:alpha val="43137"/>
                    </a:srgbClr>
                  </a:outerShdw>
                </a:effectLst>
              </a:rPr>
              <a:t>Step 4</a:t>
            </a:r>
            <a:endParaRPr kumimoji="1" lang="ja-JP" altLang="en-US" sz="3600" b="1" dirty="0">
              <a:effectLst>
                <a:outerShdw blurRad="38100" dist="38100" dir="2700000" algn="tl">
                  <a:srgbClr val="000000">
                    <a:alpha val="43137"/>
                  </a:srgbClr>
                </a:outerShdw>
              </a:effectLst>
            </a:endParaRPr>
          </a:p>
        </p:txBody>
      </p:sp>
      <p:pic>
        <p:nvPicPr>
          <p:cNvPr id="3" name="図 2" descr="挿絵 が含まれている画像&#10;&#10;自動的に生成された説明">
            <a:extLst>
              <a:ext uri="{FF2B5EF4-FFF2-40B4-BE49-F238E27FC236}">
                <a16:creationId xmlns:a16="http://schemas.microsoft.com/office/drawing/2014/main" id="{6D9F2348-5BBF-4D30-A375-EC074A8F6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081" y="3501208"/>
            <a:ext cx="1915375" cy="1800000"/>
          </a:xfrm>
          <a:prstGeom prst="rect">
            <a:avLst/>
          </a:prstGeom>
        </p:spPr>
      </p:pic>
    </p:spTree>
    <p:extLst>
      <p:ext uri="{BB962C8B-B14F-4D97-AF65-F5344CB8AC3E}">
        <p14:creationId xmlns:p14="http://schemas.microsoft.com/office/powerpoint/2010/main" val="1269181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BEA255-CAE4-465D-A8A0-143763E28265}"/>
              </a:ext>
            </a:extLst>
          </p:cNvPr>
          <p:cNvSpPr>
            <a:spLocks noGrp="1"/>
          </p:cNvSpPr>
          <p:nvPr>
            <p:ph type="sldNum" sz="quarter" idx="12"/>
          </p:nvPr>
        </p:nvSpPr>
        <p:spPr/>
        <p:txBody>
          <a:bodyPr/>
          <a:lstStyle/>
          <a:p>
            <a:r>
              <a:rPr lang="en-US" altLang="ja-JP" dirty="0"/>
              <a:t>39</a:t>
            </a:r>
            <a:endParaRPr lang="ja-JP" altLang="en-US" dirty="0"/>
          </a:p>
        </p:txBody>
      </p:sp>
      <p:sp>
        <p:nvSpPr>
          <p:cNvPr id="5" name="テキスト ボックス 4">
            <a:extLst>
              <a:ext uri="{FF2B5EF4-FFF2-40B4-BE49-F238E27FC236}">
                <a16:creationId xmlns:a16="http://schemas.microsoft.com/office/drawing/2014/main" id="{085FFB69-1589-4622-ABF8-D154C72C1207}"/>
              </a:ext>
            </a:extLst>
          </p:cNvPr>
          <p:cNvSpPr txBox="1"/>
          <p:nvPr/>
        </p:nvSpPr>
        <p:spPr>
          <a:xfrm>
            <a:off x="632520" y="1556792"/>
            <a:ext cx="9145016" cy="446276"/>
          </a:xfrm>
          <a:prstGeom prst="rect">
            <a:avLst/>
          </a:prstGeom>
          <a:noFill/>
        </p:spPr>
        <p:txBody>
          <a:bodyPr wrap="square" rtlCol="0">
            <a:spAutoFit/>
          </a:bodyPr>
          <a:lstStyle/>
          <a:p>
            <a:pPr marL="269875" indent="-269875">
              <a:lnSpc>
                <a:spcPct val="120000"/>
              </a:lnSpc>
              <a:buFont typeface="Wingdings" panose="05000000000000000000" pitchFamily="2" charset="2"/>
              <a:buChar char="Ø"/>
            </a:pPr>
            <a:r>
              <a:rPr kumimoji="1" lang="ja-JP" altLang="en-US" sz="2000" b="1" dirty="0">
                <a:latin typeface="メイリオ" panose="020B0604030504040204" pitchFamily="50" charset="-128"/>
                <a:ea typeface="メイリオ" panose="020B0604030504040204" pitchFamily="50" charset="-128"/>
              </a:rPr>
              <a:t>各自、次のステップを踏んでパワハラ予防の行動指針をつくりましょう。</a:t>
            </a:r>
            <a:endParaRPr kumimoji="1" lang="en-US" altLang="ja-JP" sz="20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06058B67-E6AC-4AC4-B6E1-F73892767EFF}"/>
              </a:ext>
            </a:extLst>
          </p:cNvPr>
          <p:cNvSpPr/>
          <p:nvPr/>
        </p:nvSpPr>
        <p:spPr bwMode="auto">
          <a:xfrm>
            <a:off x="776536" y="2147578"/>
            <a:ext cx="1620180" cy="43204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ステップ１</a:t>
            </a:r>
          </a:p>
        </p:txBody>
      </p:sp>
      <p:sp>
        <p:nvSpPr>
          <p:cNvPr id="11" name="テキスト ボックス 10">
            <a:extLst>
              <a:ext uri="{FF2B5EF4-FFF2-40B4-BE49-F238E27FC236}">
                <a16:creationId xmlns:a16="http://schemas.microsoft.com/office/drawing/2014/main" id="{A1899C8D-4F43-4799-870C-AF7C177F1F20}"/>
              </a:ext>
            </a:extLst>
          </p:cNvPr>
          <p:cNvSpPr txBox="1"/>
          <p:nvPr/>
        </p:nvSpPr>
        <p:spPr>
          <a:xfrm>
            <a:off x="722530" y="2694979"/>
            <a:ext cx="9118258" cy="2462213"/>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✔パワハラが起きない理想の職場とはどんな職場なのかについて</a:t>
            </a:r>
            <a:r>
              <a:rPr lang="ja-JP" altLang="en-US"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職場イメージを</a:t>
            </a:r>
            <a:endParaRPr kumimoji="1"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１つ挙げましょう。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pPr>
              <a:spcBef>
                <a:spcPts val="1200"/>
              </a:spcBef>
            </a:pP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項目（理想の職場イメージ）例</a:t>
            </a:r>
            <a:r>
              <a:rPr kumimoji="1" lang="en-US" altLang="ja-JP" sz="1800" dirty="0">
                <a:latin typeface="Meiryo UI" panose="020B0604030504040204" pitchFamily="50" charset="-128"/>
                <a:ea typeface="Meiryo UI" panose="020B0604030504040204" pitchFamily="50" charset="-128"/>
              </a:rPr>
              <a:t>】</a:t>
            </a:r>
          </a:p>
          <a:p>
            <a:r>
              <a:rPr kumimoji="1" lang="ja-JP" altLang="en-US" sz="1800" dirty="0">
                <a:latin typeface="Meiryo UI" panose="020B0604030504040204" pitchFamily="50" charset="-128"/>
                <a:ea typeface="Meiryo UI" panose="020B0604030504040204" pitchFamily="50" charset="-128"/>
              </a:rPr>
              <a:t>　・お互いの成長を支援しあっている職場</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・あいさつがしっかりできる職場</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・自己理解と他者理解ができている職場</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・お互いの良いところを理解し伝えあっている職場</a:t>
            </a:r>
          </a:p>
        </p:txBody>
      </p:sp>
      <p:sp>
        <p:nvSpPr>
          <p:cNvPr id="12" name="タイトル 1">
            <a:extLst>
              <a:ext uri="{FF2B5EF4-FFF2-40B4-BE49-F238E27FC236}">
                <a16:creationId xmlns:a16="http://schemas.microsoft.com/office/drawing/2014/main" id="{6B015352-593A-4DCE-A973-AC0D915440AD}"/>
              </a:ext>
            </a:extLst>
          </p:cNvPr>
          <p:cNvSpPr txBox="1">
            <a:spLocks/>
          </p:cNvSpPr>
          <p:nvPr/>
        </p:nvSpPr>
        <p:spPr bwMode="auto">
          <a:xfrm>
            <a:off x="704528"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理想の職場の行動指針をつくる</a:t>
            </a:r>
          </a:p>
        </p:txBody>
      </p:sp>
      <p:sp>
        <p:nvSpPr>
          <p:cNvPr id="10" name="角丸四角形 18">
            <a:extLst>
              <a:ext uri="{FF2B5EF4-FFF2-40B4-BE49-F238E27FC236}">
                <a16:creationId xmlns:a16="http://schemas.microsoft.com/office/drawing/2014/main" id="{05E15C51-CCEB-494B-9900-BD0DE2BED2A0}"/>
              </a:ext>
            </a:extLst>
          </p:cNvPr>
          <p:cNvSpPr/>
          <p:nvPr/>
        </p:nvSpPr>
        <p:spPr bwMode="auto">
          <a:xfrm>
            <a:off x="704768" y="980728"/>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34477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F0710E53-0F30-401D-B142-69A308D5BF0B}"/>
              </a:ext>
            </a:extLst>
          </p:cNvPr>
          <p:cNvPicPr>
            <a:picLocks noChangeAspect="1"/>
          </p:cNvPicPr>
          <p:nvPr/>
        </p:nvPicPr>
        <p:blipFill rotWithShape="1">
          <a:blip r:embed="rId3">
            <a:extLst>
              <a:ext uri="{28A0092B-C50C-407E-A947-70E740481C1C}">
                <a14:useLocalDpi xmlns:a14="http://schemas.microsoft.com/office/drawing/2010/main" val="0"/>
              </a:ext>
            </a:extLst>
          </a:blip>
          <a:srcRect t="10501" b="5501"/>
          <a:stretch/>
        </p:blipFill>
        <p:spPr>
          <a:xfrm>
            <a:off x="654378" y="1412776"/>
            <a:ext cx="8559660" cy="5184000"/>
          </a:xfrm>
          <a:prstGeom prst="rect">
            <a:avLst/>
          </a:prstGeom>
        </p:spPr>
      </p:pic>
      <p:sp>
        <p:nvSpPr>
          <p:cNvPr id="10" name="タイトル 1">
            <a:extLst>
              <a:ext uri="{FF2B5EF4-FFF2-40B4-BE49-F238E27FC236}">
                <a16:creationId xmlns:a16="http://schemas.microsoft.com/office/drawing/2014/main" id="{5A300572-58FC-4537-A7F2-21FE23089FC2}"/>
              </a:ext>
            </a:extLst>
          </p:cNvPr>
          <p:cNvSpPr txBox="1">
            <a:spLocks/>
          </p:cNvSpPr>
          <p:nvPr/>
        </p:nvSpPr>
        <p:spPr bwMode="auto">
          <a:xfrm>
            <a:off x="1064568" y="274737"/>
            <a:ext cx="884143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パワハラ予防カードの体系とカード項目一覧</a:t>
            </a:r>
          </a:p>
        </p:txBody>
      </p:sp>
      <p:sp>
        <p:nvSpPr>
          <p:cNvPr id="13" name="四角形: 角を丸くする 12">
            <a:extLst>
              <a:ext uri="{FF2B5EF4-FFF2-40B4-BE49-F238E27FC236}">
                <a16:creationId xmlns:a16="http://schemas.microsoft.com/office/drawing/2014/main" id="{1380B977-393F-47E9-823A-60CA724B1C56}"/>
              </a:ext>
            </a:extLst>
          </p:cNvPr>
          <p:cNvSpPr/>
          <p:nvPr/>
        </p:nvSpPr>
        <p:spPr>
          <a:xfrm>
            <a:off x="1208584" y="908720"/>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rPr>
              <a:t>Step 1</a:t>
            </a:r>
            <a:endParaRPr kumimoji="1" lang="ja-JP" altLang="en-US" sz="2000" b="1" dirty="0">
              <a:effectLst>
                <a:outerShdw blurRad="38100" dist="38100" dir="2700000" algn="tl">
                  <a:srgbClr val="000000">
                    <a:alpha val="43137"/>
                  </a:srgbClr>
                </a:outerShdw>
              </a:effectLst>
            </a:endParaRPr>
          </a:p>
        </p:txBody>
      </p:sp>
      <p:sp>
        <p:nvSpPr>
          <p:cNvPr id="14" name="四角形: 角を丸くする 13">
            <a:extLst>
              <a:ext uri="{FF2B5EF4-FFF2-40B4-BE49-F238E27FC236}">
                <a16:creationId xmlns:a16="http://schemas.microsoft.com/office/drawing/2014/main" id="{4206C3EA-1692-46F8-9834-B7F366F89931}"/>
              </a:ext>
            </a:extLst>
          </p:cNvPr>
          <p:cNvSpPr/>
          <p:nvPr/>
        </p:nvSpPr>
        <p:spPr>
          <a:xfrm>
            <a:off x="3368824" y="908720"/>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rPr>
              <a:t>Step 2</a:t>
            </a:r>
            <a:endParaRPr kumimoji="1" lang="ja-JP" altLang="en-US" sz="2000" b="1" dirty="0">
              <a:effectLst>
                <a:outerShdw blurRad="38100" dist="38100" dir="2700000" algn="tl">
                  <a:srgbClr val="000000">
                    <a:alpha val="43137"/>
                  </a:srgbClr>
                </a:outerShdw>
              </a:effectLst>
            </a:endParaRPr>
          </a:p>
        </p:txBody>
      </p:sp>
      <p:sp>
        <p:nvSpPr>
          <p:cNvPr id="15" name="四角形: 角を丸くする 14">
            <a:extLst>
              <a:ext uri="{FF2B5EF4-FFF2-40B4-BE49-F238E27FC236}">
                <a16:creationId xmlns:a16="http://schemas.microsoft.com/office/drawing/2014/main" id="{370FFFA3-ECDE-499E-B24A-837B152052F3}"/>
              </a:ext>
            </a:extLst>
          </p:cNvPr>
          <p:cNvSpPr/>
          <p:nvPr/>
        </p:nvSpPr>
        <p:spPr>
          <a:xfrm>
            <a:off x="5457056" y="908720"/>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rPr>
              <a:t>Step </a:t>
            </a:r>
            <a:r>
              <a:rPr kumimoji="1" lang="ja-JP" altLang="en-US" sz="2000" b="1" dirty="0">
                <a:effectLst>
                  <a:outerShdw blurRad="38100" dist="38100" dir="2700000" algn="tl">
                    <a:srgbClr val="000000">
                      <a:alpha val="43137"/>
                    </a:srgbClr>
                  </a:outerShdw>
                </a:effectLst>
              </a:rPr>
              <a:t>３</a:t>
            </a:r>
          </a:p>
        </p:txBody>
      </p:sp>
      <p:sp>
        <p:nvSpPr>
          <p:cNvPr id="16" name="四角形: 角を丸くする 15">
            <a:extLst>
              <a:ext uri="{FF2B5EF4-FFF2-40B4-BE49-F238E27FC236}">
                <a16:creationId xmlns:a16="http://schemas.microsoft.com/office/drawing/2014/main" id="{4D45CCA9-286F-4A53-9C36-BF3F76C8F7B3}"/>
              </a:ext>
            </a:extLst>
          </p:cNvPr>
          <p:cNvSpPr/>
          <p:nvPr/>
        </p:nvSpPr>
        <p:spPr>
          <a:xfrm>
            <a:off x="7401272" y="908720"/>
            <a:ext cx="1480931" cy="432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rPr>
              <a:t>Step </a:t>
            </a:r>
            <a:r>
              <a:rPr kumimoji="1" lang="ja-JP" altLang="en-US" sz="2000" b="1" dirty="0">
                <a:effectLst>
                  <a:outerShdw blurRad="38100" dist="38100" dir="2700000" algn="tl">
                    <a:srgbClr val="000000">
                      <a:alpha val="43137"/>
                    </a:srgbClr>
                  </a:outerShdw>
                </a:effectLst>
              </a:rPr>
              <a:t>４</a:t>
            </a:r>
          </a:p>
        </p:txBody>
      </p:sp>
      <p:sp>
        <p:nvSpPr>
          <p:cNvPr id="9" name="スライド番号プレースホルダー 5">
            <a:extLst>
              <a:ext uri="{FF2B5EF4-FFF2-40B4-BE49-F238E27FC236}">
                <a16:creationId xmlns:a16="http://schemas.microsoft.com/office/drawing/2014/main" id="{CEE27F43-4269-469C-82C3-7E34FDA0201B}"/>
              </a:ext>
            </a:extLst>
          </p:cNvPr>
          <p:cNvSpPr txBox="1">
            <a:spLocks/>
          </p:cNvSpPr>
          <p:nvPr/>
        </p:nvSpPr>
        <p:spPr bwMode="auto">
          <a:xfrm>
            <a:off x="9345488" y="6525344"/>
            <a:ext cx="495300" cy="26987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336699"/>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ja-JP"/>
            </a:defPPr>
            <a:lvl1pPr algn="r" defTabSz="762000" rtl="0" eaLnBrk="0" fontAlgn="base" hangingPunct="0">
              <a:spcBef>
                <a:spcPct val="20000"/>
              </a:spcBef>
              <a:spcAft>
                <a:spcPct val="0"/>
              </a:spcAft>
              <a:defRPr kumimoji="1" sz="1400" kern="1200">
                <a:solidFill>
                  <a:srgbClr val="010000"/>
                </a:solidFill>
                <a:latin typeface="Arial" charset="0"/>
                <a:ea typeface="ＭＳ Ｐゴシック" pitchFamily="50" charset="-128"/>
                <a:cs typeface="+mn-cs"/>
              </a:defRPr>
            </a:lvl1pPr>
            <a:lvl2pPr marL="742950" indent="-28575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2pPr>
            <a:lvl3pPr marL="11430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3pPr>
            <a:lvl4pPr marL="16002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4pPr>
            <a:lvl5pPr marL="2057400" indent="-228600" algn="l" defTabSz="762000" rtl="0" eaLnBrk="0" fontAlgn="base"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5pPr>
            <a:lvl6pPr marL="25146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6pPr>
            <a:lvl7pPr marL="29718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7pPr>
            <a:lvl8pPr marL="34290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8pPr>
            <a:lvl9pPr marL="3886200" indent="-228600" algn="l" defTabSz="762000" rtl="0" eaLnBrk="0" fontAlgn="base" latinLnBrk="0" hangingPunct="0">
              <a:spcBef>
                <a:spcPct val="20000"/>
              </a:spcBef>
              <a:spcAft>
                <a:spcPct val="0"/>
              </a:spcAft>
              <a:buChar char="•"/>
              <a:defRPr kumimoji="1" sz="1600" kern="1200">
                <a:solidFill>
                  <a:srgbClr val="010000"/>
                </a:solidFill>
                <a:latin typeface="Arial" charset="0"/>
                <a:ea typeface="ＭＳ Ｐゴシック" pitchFamily="50" charset="-128"/>
                <a:cs typeface="+mn-cs"/>
              </a:defRPr>
            </a:lvl9pPr>
          </a:lstStyle>
          <a:p>
            <a:pPr eaLnBrk="1" hangingPunct="1">
              <a:spcBef>
                <a:spcPct val="0"/>
              </a:spcBef>
            </a:pPr>
            <a:fld id="{9FA0DF58-D135-47D2-BE85-329B40013F36}" type="slidenum">
              <a:rPr kumimoji="0" lang="en-US" altLang="ja-JP" smtClean="0">
                <a:solidFill>
                  <a:schemeClr val="tx1">
                    <a:lumMod val="75000"/>
                    <a:lumOff val="25000"/>
                  </a:schemeClr>
                </a:solidFill>
                <a:latin typeface="Verdana" pitchFamily="34" charset="0"/>
              </a:rPr>
              <a:pPr eaLnBrk="1" hangingPunct="1">
                <a:spcBef>
                  <a:spcPct val="0"/>
                </a:spcBef>
              </a:pPr>
              <a:t>3</a:t>
            </a:fld>
            <a:endParaRPr kumimoji="0" lang="en-US" altLang="ja-JP" dirty="0">
              <a:solidFill>
                <a:schemeClr val="tx1">
                  <a:lumMod val="75000"/>
                  <a:lumOff val="25000"/>
                </a:schemeClr>
              </a:solidFill>
              <a:latin typeface="Verdana" pitchFamily="34" charset="0"/>
            </a:endParaRPr>
          </a:p>
        </p:txBody>
      </p:sp>
    </p:spTree>
    <p:extLst>
      <p:ext uri="{BB962C8B-B14F-4D97-AF65-F5344CB8AC3E}">
        <p14:creationId xmlns:p14="http://schemas.microsoft.com/office/powerpoint/2010/main" val="1890808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E65ADD6-39C4-4021-868D-B6B96B2F7CC5}"/>
              </a:ext>
            </a:extLst>
          </p:cNvPr>
          <p:cNvSpPr>
            <a:spLocks noGrp="1"/>
          </p:cNvSpPr>
          <p:nvPr>
            <p:ph type="sldNum" sz="quarter" idx="12"/>
          </p:nvPr>
        </p:nvSpPr>
        <p:spPr>
          <a:xfrm>
            <a:off x="9345488" y="6543501"/>
            <a:ext cx="495300" cy="269875"/>
          </a:xfrm>
        </p:spPr>
        <p:txBody>
          <a:bodyPr/>
          <a:lstStyle/>
          <a:p>
            <a:r>
              <a:rPr lang="en-US" altLang="ja-JP" dirty="0"/>
              <a:t>40</a:t>
            </a:r>
            <a:endParaRPr lang="ja-JP" altLang="en-US" dirty="0"/>
          </a:p>
        </p:txBody>
      </p:sp>
      <p:sp>
        <p:nvSpPr>
          <p:cNvPr id="8" name="テキスト ボックス 7">
            <a:extLst>
              <a:ext uri="{FF2B5EF4-FFF2-40B4-BE49-F238E27FC236}">
                <a16:creationId xmlns:a16="http://schemas.microsoft.com/office/drawing/2014/main" id="{B97B8262-9775-4577-B5CE-FCD3806268DA}"/>
              </a:ext>
            </a:extLst>
          </p:cNvPr>
          <p:cNvSpPr txBox="1"/>
          <p:nvPr/>
        </p:nvSpPr>
        <p:spPr>
          <a:xfrm>
            <a:off x="720080" y="1280954"/>
            <a:ext cx="9417496" cy="707886"/>
          </a:xfrm>
          <a:prstGeom prst="rect">
            <a:avLst/>
          </a:prstGeom>
          <a:noFill/>
        </p:spPr>
        <p:txBody>
          <a:bodyPr wrap="square" rtlCol="0">
            <a:spAutoFit/>
          </a:bodyPr>
          <a:lstStyle/>
          <a:p>
            <a:pPr marL="269875" indent="-269875">
              <a:buFont typeface="Wingdings" panose="05000000000000000000" pitchFamily="2" charset="2"/>
              <a:buChar char="Ø"/>
            </a:pPr>
            <a:r>
              <a:rPr kumimoji="1" lang="ja-JP" altLang="en-US" sz="2000" b="1" dirty="0">
                <a:latin typeface="メイリオ" panose="020B0604030504040204" pitchFamily="50" charset="-128"/>
                <a:ea typeface="メイリオ" panose="020B0604030504040204" pitchFamily="50" charset="-128"/>
              </a:rPr>
              <a:t>理想の職場イメージについて、具体的に行動レベルで実践内容を設定し、</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行動指針とします。</a:t>
            </a:r>
          </a:p>
        </p:txBody>
      </p:sp>
      <p:sp>
        <p:nvSpPr>
          <p:cNvPr id="9" name="正方形/長方形 8">
            <a:extLst>
              <a:ext uri="{FF2B5EF4-FFF2-40B4-BE49-F238E27FC236}">
                <a16:creationId xmlns:a16="http://schemas.microsoft.com/office/drawing/2014/main" id="{C35E7D0B-3FBE-4D7A-BA25-E07F55475279}"/>
              </a:ext>
            </a:extLst>
          </p:cNvPr>
          <p:cNvSpPr/>
          <p:nvPr/>
        </p:nvSpPr>
        <p:spPr bwMode="auto">
          <a:xfrm>
            <a:off x="776434" y="908720"/>
            <a:ext cx="1337872" cy="360040"/>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ステップ２</a:t>
            </a:r>
          </a:p>
        </p:txBody>
      </p:sp>
      <p:sp>
        <p:nvSpPr>
          <p:cNvPr id="10" name="テキスト ボックス 9">
            <a:extLst>
              <a:ext uri="{FF2B5EF4-FFF2-40B4-BE49-F238E27FC236}">
                <a16:creationId xmlns:a16="http://schemas.microsoft.com/office/drawing/2014/main" id="{6D18DFB6-5E6C-4385-95D2-68D2E999D2F8}"/>
              </a:ext>
            </a:extLst>
          </p:cNvPr>
          <p:cNvSpPr txBox="1"/>
          <p:nvPr/>
        </p:nvSpPr>
        <p:spPr>
          <a:xfrm>
            <a:off x="704528" y="1988840"/>
            <a:ext cx="8522237" cy="646331"/>
          </a:xfrm>
          <a:prstGeom prst="rect">
            <a:avLst/>
          </a:prstGeom>
          <a:noFill/>
        </p:spPr>
        <p:txBody>
          <a:bodyPr wrap="square" rtlCol="0">
            <a:spAutoFit/>
          </a:bodyPr>
          <a:lstStyle/>
          <a:p>
            <a:r>
              <a:rPr lang="ja-JP" altLang="en-US"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具体的に何を実践するのかを、５</a:t>
            </a:r>
            <a:r>
              <a:rPr kumimoji="1" lang="en-US" altLang="ja-JP" sz="1800" dirty="0">
                <a:latin typeface="Meiryo UI" panose="020B0604030504040204" pitchFamily="50" charset="-128"/>
                <a:ea typeface="Meiryo UI" panose="020B0604030504040204" pitchFamily="50" charset="-128"/>
              </a:rPr>
              <a:t>W</a:t>
            </a:r>
            <a:r>
              <a:rPr kumimoji="1" lang="ja-JP" altLang="en-US" sz="1800" dirty="0">
                <a:latin typeface="Meiryo UI" panose="020B0604030504040204" pitchFamily="50" charset="-128"/>
                <a:ea typeface="Meiryo UI" panose="020B0604030504040204" pitchFamily="50" charset="-128"/>
              </a:rPr>
              <a:t>２</a:t>
            </a:r>
            <a:r>
              <a:rPr kumimoji="1" lang="en-US" altLang="ja-JP" sz="1800" dirty="0">
                <a:latin typeface="Meiryo UI" panose="020B0604030504040204" pitchFamily="50" charset="-128"/>
                <a:ea typeface="Meiryo UI" panose="020B0604030504040204" pitchFamily="50" charset="-128"/>
              </a:rPr>
              <a:t>H※</a:t>
            </a:r>
            <a:r>
              <a:rPr kumimoji="1" lang="ja-JP" altLang="en-US" sz="1800" dirty="0">
                <a:latin typeface="Meiryo UI" panose="020B0604030504040204" pitchFamily="50" charset="-128"/>
                <a:ea typeface="Meiryo UI" panose="020B0604030504040204" pitchFamily="50" charset="-128"/>
              </a:rPr>
              <a:t>の要素を考慮しながら３０～４０文字の文章　</a:t>
            </a:r>
            <a:endParaRPr kumimoji="1"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として作成します。</a:t>
            </a:r>
          </a:p>
        </p:txBody>
      </p:sp>
      <p:sp>
        <p:nvSpPr>
          <p:cNvPr id="12" name="テキスト ボックス 11">
            <a:extLst>
              <a:ext uri="{FF2B5EF4-FFF2-40B4-BE49-F238E27FC236}">
                <a16:creationId xmlns:a16="http://schemas.microsoft.com/office/drawing/2014/main" id="{8EC7461B-13A5-4FC2-AA76-91CE913EA85E}"/>
              </a:ext>
            </a:extLst>
          </p:cNvPr>
          <p:cNvSpPr txBox="1"/>
          <p:nvPr/>
        </p:nvSpPr>
        <p:spPr>
          <a:xfrm>
            <a:off x="704528" y="6084004"/>
            <a:ext cx="9011142" cy="369332"/>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✔ステップ２で各自作成した行動指針をグループ内でシェアし、相互アドバイスを</a:t>
            </a:r>
            <a:r>
              <a:rPr lang="ja-JP" altLang="en-US" sz="1800" dirty="0">
                <a:latin typeface="Meiryo UI" panose="020B0604030504040204" pitchFamily="50" charset="-128"/>
                <a:ea typeface="Meiryo UI" panose="020B0604030504040204" pitchFamily="50" charset="-128"/>
              </a:rPr>
              <a:t>しましょう。</a:t>
            </a:r>
            <a:endParaRPr kumimoji="1" lang="en-US" altLang="ja-JP" sz="1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81137D8-DEC3-4B5E-94C2-21102B5CA27C}"/>
              </a:ext>
            </a:extLst>
          </p:cNvPr>
          <p:cNvSpPr txBox="1"/>
          <p:nvPr/>
        </p:nvSpPr>
        <p:spPr>
          <a:xfrm>
            <a:off x="694386" y="3804097"/>
            <a:ext cx="9011142" cy="769441"/>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「お互いの成長を支援しあっている職場</a:t>
            </a:r>
            <a:r>
              <a:rPr lang="ja-JP" altLang="en-US"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の行動指針</a:t>
            </a:r>
            <a:endParaRPr kumimoji="1" lang="en-US" altLang="ja-JP" sz="1600" b="1" dirty="0">
              <a:latin typeface="Meiryo UI" panose="020B0604030504040204" pitchFamily="50" charset="-128"/>
              <a:ea typeface="Meiryo UI" panose="020B0604030504040204" pitchFamily="50" charset="-128"/>
            </a:endParaRPr>
          </a:p>
          <a:p>
            <a:pPr marL="285750" indent="-192088">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お互いの課題を理解するための場を１ヵ月に１回設け、その課題の解決に向けて有益な情報提供をする（提供しよう）</a:t>
            </a:r>
            <a:endParaRPr kumimoji="1" lang="en-US" altLang="ja-JP" dirty="0">
              <a:latin typeface="Meiryo UI" panose="020B0604030504040204" pitchFamily="50" charset="-128"/>
              <a:ea typeface="Meiryo UI" panose="020B0604030504040204" pitchFamily="50" charset="-128"/>
            </a:endParaRPr>
          </a:p>
          <a:p>
            <a:pPr marL="285750" indent="-192088">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月に１回はお互いに成長した点や仕事で良かった点について、具体的に伝える（伝えよう）</a:t>
            </a:r>
          </a:p>
        </p:txBody>
      </p:sp>
      <p:sp>
        <p:nvSpPr>
          <p:cNvPr id="20" name="テキスト ボックス 19">
            <a:extLst>
              <a:ext uri="{FF2B5EF4-FFF2-40B4-BE49-F238E27FC236}">
                <a16:creationId xmlns:a16="http://schemas.microsoft.com/office/drawing/2014/main" id="{D0180602-FAEE-44B7-9820-27EBCE9D7494}"/>
              </a:ext>
            </a:extLst>
          </p:cNvPr>
          <p:cNvSpPr txBox="1"/>
          <p:nvPr/>
        </p:nvSpPr>
        <p:spPr>
          <a:xfrm>
            <a:off x="677637" y="4675783"/>
            <a:ext cx="8595843" cy="769441"/>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「あいさつがしっかりできる職場</a:t>
            </a:r>
            <a:r>
              <a:rPr lang="ja-JP" altLang="en-US"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の行動指針</a:t>
            </a:r>
            <a:endParaRPr kumimoji="1" lang="en-US" altLang="ja-JP" sz="1600" b="1" dirty="0">
              <a:latin typeface="Meiryo UI" panose="020B0604030504040204" pitchFamily="50" charset="-128"/>
              <a:ea typeface="Meiryo UI" panose="020B0604030504040204" pitchFamily="50" charset="-128"/>
            </a:endParaRPr>
          </a:p>
          <a:p>
            <a:pPr marL="285750" indent="-192088">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出社したら相手より先に「おはようございます」と気持ちを込めてあいさつする（あいさつしよう）</a:t>
            </a:r>
            <a:endParaRPr kumimoji="1" lang="en-US" altLang="ja-JP" dirty="0">
              <a:latin typeface="Meiryo UI" panose="020B0604030504040204" pitchFamily="50" charset="-128"/>
              <a:ea typeface="Meiryo UI" panose="020B0604030504040204" pitchFamily="50" charset="-128"/>
            </a:endParaRPr>
          </a:p>
          <a:p>
            <a:pPr marL="285750" indent="-192088">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退社するときにはねぎらい気持ちを込めて、相手に「お疲れ様でした」と、一礼して退出する（退出しよう）</a:t>
            </a:r>
          </a:p>
        </p:txBody>
      </p:sp>
      <p:sp>
        <p:nvSpPr>
          <p:cNvPr id="22" name="正方形/長方形 21">
            <a:extLst>
              <a:ext uri="{FF2B5EF4-FFF2-40B4-BE49-F238E27FC236}">
                <a16:creationId xmlns:a16="http://schemas.microsoft.com/office/drawing/2014/main" id="{2D68FBE5-604D-4437-BB7F-1A6CDFD000C1}"/>
              </a:ext>
            </a:extLst>
          </p:cNvPr>
          <p:cNvSpPr/>
          <p:nvPr/>
        </p:nvSpPr>
        <p:spPr bwMode="auto">
          <a:xfrm>
            <a:off x="700602" y="3813161"/>
            <a:ext cx="9076936" cy="730949"/>
          </a:xfrm>
          <a:prstGeom prst="rect">
            <a:avLst/>
          </a:prstGeom>
          <a:noFill/>
          <a:ln w="9525" cap="flat" cmpd="sng" algn="ctr">
            <a:solidFill>
              <a:srgbClr val="0033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effectLst/>
              <a:latin typeface="Times New Roman" pitchFamily="18" charset="0"/>
              <a:ea typeface="ＭＳ Ｐゴシック" pitchFamily="50" charset="-128"/>
            </a:endParaRPr>
          </a:p>
        </p:txBody>
      </p:sp>
      <p:sp>
        <p:nvSpPr>
          <p:cNvPr id="23" name="テキスト ボックス 22">
            <a:extLst>
              <a:ext uri="{FF2B5EF4-FFF2-40B4-BE49-F238E27FC236}">
                <a16:creationId xmlns:a16="http://schemas.microsoft.com/office/drawing/2014/main" id="{AC6A7395-2149-4557-A456-830A2DFE3416}"/>
              </a:ext>
            </a:extLst>
          </p:cNvPr>
          <p:cNvSpPr txBox="1"/>
          <p:nvPr/>
        </p:nvSpPr>
        <p:spPr>
          <a:xfrm>
            <a:off x="560512" y="3491716"/>
            <a:ext cx="2619180" cy="369332"/>
          </a:xfrm>
          <a:prstGeom prst="rect">
            <a:avLst/>
          </a:prstGeom>
          <a:noFill/>
        </p:spPr>
        <p:txBody>
          <a:bodyPr wrap="square" rtlCol="0">
            <a:spAutoFit/>
          </a:bodyPr>
          <a:lstStyle/>
          <a:p>
            <a:r>
              <a:rPr lang="en-US" altLang="ja-JP" sz="1800" b="1" dirty="0"/>
              <a:t>【</a:t>
            </a:r>
            <a:r>
              <a:rPr kumimoji="1" lang="ja-JP" altLang="en-US" sz="1800" b="1" dirty="0"/>
              <a:t>行動指針の具体例</a:t>
            </a:r>
            <a:r>
              <a:rPr kumimoji="1" lang="en-US" altLang="ja-JP" sz="1800" b="1" dirty="0"/>
              <a:t>】</a:t>
            </a:r>
            <a:endParaRPr kumimoji="1" lang="ja-JP" altLang="en-US" sz="1800" b="1" dirty="0"/>
          </a:p>
        </p:txBody>
      </p:sp>
      <p:sp>
        <p:nvSpPr>
          <p:cNvPr id="18" name="タイトル 1">
            <a:extLst>
              <a:ext uri="{FF2B5EF4-FFF2-40B4-BE49-F238E27FC236}">
                <a16:creationId xmlns:a16="http://schemas.microsoft.com/office/drawing/2014/main" id="{61302F7A-2792-4804-908F-7733A65897AE}"/>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理想の職場の行動指針をつくる</a:t>
            </a:r>
          </a:p>
        </p:txBody>
      </p:sp>
      <p:sp>
        <p:nvSpPr>
          <p:cNvPr id="26" name="テキスト ボックス 25">
            <a:extLst>
              <a:ext uri="{FF2B5EF4-FFF2-40B4-BE49-F238E27FC236}">
                <a16:creationId xmlns:a16="http://schemas.microsoft.com/office/drawing/2014/main" id="{BA1DC704-F7A6-4029-8348-8D5A19230827}"/>
              </a:ext>
            </a:extLst>
          </p:cNvPr>
          <p:cNvSpPr txBox="1"/>
          <p:nvPr/>
        </p:nvSpPr>
        <p:spPr>
          <a:xfrm>
            <a:off x="704528" y="2636912"/>
            <a:ext cx="9153491" cy="738664"/>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５</a:t>
            </a:r>
            <a:r>
              <a:rPr kumimoji="1" lang="en-US" altLang="ja-JP" dirty="0">
                <a:latin typeface="Meiryo UI" panose="020B0604030504040204" pitchFamily="50" charset="-128"/>
                <a:ea typeface="Meiryo UI" panose="020B0604030504040204" pitchFamily="50" charset="-128"/>
              </a:rPr>
              <a:t>W</a:t>
            </a:r>
            <a:r>
              <a:rPr kumimoji="1" lang="ja-JP" altLang="en-US" dirty="0">
                <a:latin typeface="Meiryo UI" panose="020B0604030504040204" pitchFamily="50" charset="-128"/>
                <a:ea typeface="Meiryo UI" panose="020B0604030504040204" pitchFamily="50" charset="-128"/>
              </a:rPr>
              <a:t>２</a:t>
            </a:r>
            <a:r>
              <a:rPr kumimoji="1" lang="en-US" altLang="ja-JP" dirty="0">
                <a:latin typeface="Meiryo UI" panose="020B0604030504040204" pitchFamily="50" charset="-128"/>
                <a:ea typeface="Meiryo UI" panose="020B0604030504040204" pitchFamily="50" charset="-128"/>
              </a:rPr>
              <a:t>H</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When</a:t>
            </a:r>
            <a:r>
              <a:rPr kumimoji="1" lang="ja-JP" altLang="en-US" dirty="0">
                <a:latin typeface="Meiryo UI" panose="020B0604030504040204" pitchFamily="50" charset="-128"/>
                <a:ea typeface="Meiryo UI" panose="020B0604030504040204" pitchFamily="50" charset="-128"/>
              </a:rPr>
              <a:t>（いつ）　</a:t>
            </a:r>
            <a:r>
              <a:rPr kumimoji="1" lang="en-US" altLang="ja-JP" dirty="0">
                <a:latin typeface="Meiryo UI" panose="020B0604030504040204" pitchFamily="50" charset="-128"/>
                <a:ea typeface="Meiryo UI" panose="020B0604030504040204" pitchFamily="50" charset="-128"/>
              </a:rPr>
              <a:t>Where</a:t>
            </a:r>
            <a:r>
              <a:rPr kumimoji="1" lang="ja-JP" altLang="en-US" dirty="0">
                <a:latin typeface="Meiryo UI" panose="020B0604030504040204" pitchFamily="50" charset="-128"/>
                <a:ea typeface="Meiryo UI" panose="020B0604030504040204" pitchFamily="50" charset="-128"/>
              </a:rPr>
              <a:t>（どこで）　</a:t>
            </a:r>
            <a:r>
              <a:rPr kumimoji="1" lang="en-US" altLang="ja-JP" dirty="0">
                <a:latin typeface="Meiryo UI" panose="020B0604030504040204" pitchFamily="50" charset="-128"/>
                <a:ea typeface="Meiryo UI" panose="020B0604030504040204" pitchFamily="50" charset="-128"/>
              </a:rPr>
              <a:t>Who</a:t>
            </a:r>
            <a:r>
              <a:rPr kumimoji="1" lang="ja-JP" altLang="en-US" dirty="0">
                <a:latin typeface="Meiryo UI" panose="020B0604030504040204" pitchFamily="50" charset="-128"/>
                <a:ea typeface="Meiryo UI" panose="020B0604030504040204" pitchFamily="50" charset="-128"/>
              </a:rPr>
              <a:t>（だれが）　</a:t>
            </a:r>
            <a:r>
              <a:rPr kumimoji="1" lang="en-US" altLang="ja-JP" dirty="0">
                <a:latin typeface="Meiryo UI" panose="020B0604030504040204" pitchFamily="50" charset="-128"/>
                <a:ea typeface="Meiryo UI" panose="020B0604030504040204" pitchFamily="50" charset="-128"/>
              </a:rPr>
              <a:t>What</a:t>
            </a:r>
            <a:r>
              <a:rPr kumimoji="1" lang="ja-JP" altLang="en-US" dirty="0">
                <a:latin typeface="Meiryo UI" panose="020B0604030504040204" pitchFamily="50" charset="-128"/>
                <a:ea typeface="Meiryo UI" panose="020B0604030504040204" pitchFamily="50" charset="-128"/>
              </a:rPr>
              <a:t>（何を）　</a:t>
            </a:r>
            <a:r>
              <a:rPr kumimoji="1" lang="en-US" altLang="ja-JP" dirty="0">
                <a:latin typeface="Meiryo UI" panose="020B0604030504040204" pitchFamily="50" charset="-128"/>
                <a:ea typeface="Meiryo UI" panose="020B0604030504040204" pitchFamily="50" charset="-128"/>
              </a:rPr>
              <a:t>Why</a:t>
            </a:r>
            <a:r>
              <a:rPr kumimoji="1" lang="ja-JP" altLang="en-US" dirty="0">
                <a:latin typeface="Meiryo UI" panose="020B0604030504040204" pitchFamily="50" charset="-128"/>
                <a:ea typeface="Meiryo UI" panose="020B0604030504040204" pitchFamily="50" charset="-128"/>
              </a:rPr>
              <a:t>（なぜ）　</a:t>
            </a:r>
            <a:r>
              <a:rPr kumimoji="1" lang="en-US" altLang="ja-JP" dirty="0">
                <a:latin typeface="Meiryo UI" panose="020B0604030504040204" pitchFamily="50" charset="-128"/>
                <a:ea typeface="Meiryo UI" panose="020B0604030504040204" pitchFamily="50" charset="-128"/>
              </a:rPr>
              <a:t>How</a:t>
            </a:r>
            <a:r>
              <a:rPr kumimoji="1" lang="ja-JP" altLang="en-US" dirty="0">
                <a:latin typeface="Meiryo UI" panose="020B0604030504040204" pitchFamily="50" charset="-128"/>
                <a:ea typeface="Meiryo UI" panose="020B0604030504040204" pitchFamily="50" charset="-128"/>
              </a:rPr>
              <a:t>（どのように）　</a:t>
            </a:r>
            <a:r>
              <a:rPr kumimoji="1" lang="en-US" altLang="ja-JP" dirty="0">
                <a:latin typeface="Meiryo UI" panose="020B0604030504040204" pitchFamily="50" charset="-128"/>
                <a:ea typeface="Meiryo UI" panose="020B0604030504040204" pitchFamily="50" charset="-128"/>
              </a:rPr>
              <a:t>How much</a:t>
            </a:r>
            <a:r>
              <a:rPr kumimoji="1" lang="ja-JP" altLang="en-US" dirty="0">
                <a:latin typeface="Meiryo UI" panose="020B0604030504040204" pitchFamily="50" charset="-128"/>
                <a:ea typeface="Meiryo UI" panose="020B0604030504040204" pitchFamily="50" charset="-128"/>
              </a:rPr>
              <a:t>（どのくらい・いくら）</a:t>
            </a:r>
          </a:p>
        </p:txBody>
      </p:sp>
      <p:sp>
        <p:nvSpPr>
          <p:cNvPr id="14" name="正方形/長方形 13">
            <a:extLst>
              <a:ext uri="{FF2B5EF4-FFF2-40B4-BE49-F238E27FC236}">
                <a16:creationId xmlns:a16="http://schemas.microsoft.com/office/drawing/2014/main" id="{4E23088A-C1EF-48C2-BFEC-958515AF30ED}"/>
              </a:ext>
            </a:extLst>
          </p:cNvPr>
          <p:cNvSpPr/>
          <p:nvPr/>
        </p:nvSpPr>
        <p:spPr bwMode="auto">
          <a:xfrm>
            <a:off x="704528" y="4714275"/>
            <a:ext cx="9076936" cy="730949"/>
          </a:xfrm>
          <a:prstGeom prst="rect">
            <a:avLst/>
          </a:prstGeom>
          <a:noFill/>
          <a:ln w="9525" cap="flat" cmpd="sng" algn="ctr">
            <a:solidFill>
              <a:srgbClr val="0033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effectLst/>
              <a:latin typeface="Times New Roman" pitchFamily="18" charset="0"/>
              <a:ea typeface="ＭＳ Ｐゴシック" pitchFamily="50" charset="-128"/>
            </a:endParaRPr>
          </a:p>
        </p:txBody>
      </p:sp>
      <p:sp>
        <p:nvSpPr>
          <p:cNvPr id="24" name="角丸四角形 18">
            <a:extLst>
              <a:ext uri="{FF2B5EF4-FFF2-40B4-BE49-F238E27FC236}">
                <a16:creationId xmlns:a16="http://schemas.microsoft.com/office/drawing/2014/main" id="{C2203030-9835-4E43-BECB-69D3D3068181}"/>
              </a:ext>
            </a:extLst>
          </p:cNvPr>
          <p:cNvSpPr/>
          <p:nvPr/>
        </p:nvSpPr>
        <p:spPr bwMode="auto">
          <a:xfrm>
            <a:off x="704528" y="5589184"/>
            <a:ext cx="2160000" cy="504112"/>
          </a:xfrm>
          <a:prstGeom prst="roundRect">
            <a:avLst>
              <a:gd name="adj" fmla="val 14076"/>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701146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316881"/>
            <a:ext cx="9905112" cy="815975"/>
          </a:xfrm>
        </p:spPr>
        <p:txBody>
          <a:bodyPr/>
          <a:lstStyle/>
          <a:p>
            <a:pPr marL="538163" indent="-538163" algn="ctr" defTabSz="914400" eaLnBrk="1" hangingPunct="1"/>
            <a:r>
              <a:rPr lang="ja-JP" altLang="en-US" sz="4000" b="0" dirty="0">
                <a:latin typeface="HGS明朝E" panose="02020900000000000000" pitchFamily="18" charset="-128"/>
                <a:ea typeface="HGS明朝E" panose="02020900000000000000" pitchFamily="18" charset="-128"/>
              </a:rPr>
              <a:t>パワハラのない</a:t>
            </a:r>
            <a:br>
              <a:rPr lang="en-US" altLang="ja-JP" sz="4000" b="0" dirty="0">
                <a:latin typeface="HGS明朝E" panose="02020900000000000000" pitchFamily="18" charset="-128"/>
                <a:ea typeface="HGS明朝E" panose="02020900000000000000" pitchFamily="18" charset="-128"/>
              </a:rPr>
            </a:br>
            <a:r>
              <a:rPr lang="ja-JP" altLang="en-US" sz="4000" b="0" dirty="0">
                <a:latin typeface="HGS明朝E" panose="02020900000000000000" pitchFamily="18" charset="-128"/>
                <a:ea typeface="HGS明朝E" panose="02020900000000000000" pitchFamily="18" charset="-128"/>
              </a:rPr>
              <a:t>理想の職場をつくりましょう</a:t>
            </a:r>
            <a:r>
              <a:rPr lang="ja-JP" altLang="en-US" sz="4000" b="0" dirty="0">
                <a:solidFill>
                  <a:schemeClr val="tx1"/>
                </a:solidFill>
                <a:latin typeface="HGS明朝E" panose="02020900000000000000" pitchFamily="18" charset="-128"/>
                <a:ea typeface="HGS明朝E" panose="02020900000000000000" pitchFamily="18" charset="-128"/>
              </a:rPr>
              <a:t>！</a:t>
            </a:r>
          </a:p>
        </p:txBody>
      </p:sp>
      <p:pic>
        <p:nvPicPr>
          <p:cNvPr id="4" name="図 3" descr="抽象, 挿絵 が含まれている画像&#10;&#10;自動的に生成された説明">
            <a:extLst>
              <a:ext uri="{FF2B5EF4-FFF2-40B4-BE49-F238E27FC236}">
                <a16:creationId xmlns:a16="http://schemas.microsoft.com/office/drawing/2014/main" id="{6196EC20-0265-4D4E-B526-D2654099D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5452" y="2463228"/>
            <a:ext cx="4513812" cy="3990108"/>
          </a:xfrm>
          <a:prstGeom prst="rect">
            <a:avLst/>
          </a:prstGeom>
        </p:spPr>
      </p:pic>
    </p:spTree>
    <p:extLst>
      <p:ext uri="{BB962C8B-B14F-4D97-AF65-F5344CB8AC3E}">
        <p14:creationId xmlns:p14="http://schemas.microsoft.com/office/powerpoint/2010/main" val="197728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E632C4F-B874-47D6-9627-60F3F4B42113}"/>
              </a:ext>
            </a:extLst>
          </p:cNvPr>
          <p:cNvSpPr>
            <a:spLocks noGrp="1"/>
          </p:cNvSpPr>
          <p:nvPr>
            <p:ph type="sldNum" sz="quarter" idx="12"/>
          </p:nvPr>
        </p:nvSpPr>
        <p:spPr/>
        <p:txBody>
          <a:bodyPr/>
          <a:lstStyle/>
          <a:p>
            <a:fld id="{5E8B6218-A4A9-4CF5-BBCF-ABF5D310AE5D}" type="slidenum">
              <a:rPr lang="ja-JP" altLang="en-US" smtClean="0"/>
              <a:pPr/>
              <a:t>4</a:t>
            </a:fld>
            <a:endParaRPr lang="ja-JP" altLang="en-US" dirty="0"/>
          </a:p>
        </p:txBody>
      </p:sp>
      <p:sp>
        <p:nvSpPr>
          <p:cNvPr id="4" name="タイトル 1">
            <a:extLst>
              <a:ext uri="{FF2B5EF4-FFF2-40B4-BE49-F238E27FC236}">
                <a16:creationId xmlns:a16="http://schemas.microsoft.com/office/drawing/2014/main" id="{15FA64EA-4140-47E1-8D95-CBAFB710DE27}"/>
              </a:ext>
            </a:extLst>
          </p:cNvPr>
          <p:cNvSpPr txBox="1">
            <a:spLocks/>
          </p:cNvSpPr>
          <p:nvPr/>
        </p:nvSpPr>
        <p:spPr bwMode="auto">
          <a:xfrm>
            <a:off x="1064568"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パワハラ予防研修の目的と目標</a:t>
            </a:r>
          </a:p>
        </p:txBody>
      </p:sp>
      <p:sp>
        <p:nvSpPr>
          <p:cNvPr id="5" name="テキスト ボックス 4">
            <a:extLst>
              <a:ext uri="{FF2B5EF4-FFF2-40B4-BE49-F238E27FC236}">
                <a16:creationId xmlns:a16="http://schemas.microsoft.com/office/drawing/2014/main" id="{4D16BDC7-B1C3-4DEB-AB12-F1842D7ED141}"/>
              </a:ext>
            </a:extLst>
          </p:cNvPr>
          <p:cNvSpPr txBox="1"/>
          <p:nvPr/>
        </p:nvSpPr>
        <p:spPr>
          <a:xfrm>
            <a:off x="776536" y="1352376"/>
            <a:ext cx="8712968" cy="4308872"/>
          </a:xfrm>
          <a:prstGeom prst="rect">
            <a:avLst/>
          </a:prstGeom>
          <a:noFill/>
        </p:spPr>
        <p:txBody>
          <a:bodyPr wrap="square" rtlCol="0">
            <a:spAutoFit/>
          </a:bodyPr>
          <a:lstStyle/>
          <a:p>
            <a:r>
              <a:rPr kumimoji="1" lang="en-US" altLang="ja-JP" sz="26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600" b="1" dirty="0">
                <a:solidFill>
                  <a:schemeClr val="accent3">
                    <a:lumMod val="75000"/>
                  </a:schemeClr>
                </a:solidFill>
                <a:latin typeface="メイリオ" panose="020B0604030504040204" pitchFamily="50" charset="-128"/>
                <a:ea typeface="メイリオ" panose="020B0604030504040204" pitchFamily="50" charset="-128"/>
              </a:rPr>
              <a:t>目 的</a:t>
            </a:r>
            <a:r>
              <a:rPr lang="en-US" altLang="ja-JP" sz="2600" b="1" dirty="0">
                <a:solidFill>
                  <a:schemeClr val="accent3">
                    <a:lumMod val="75000"/>
                  </a:schemeClr>
                </a:solidFill>
                <a:latin typeface="メイリオ" panose="020B0604030504040204" pitchFamily="50" charset="-128"/>
                <a:ea typeface="メイリオ" panose="020B0604030504040204" pitchFamily="50" charset="-128"/>
              </a:rPr>
              <a:t>】</a:t>
            </a:r>
            <a:endParaRPr kumimoji="1" lang="en-US" altLang="ja-JP" sz="2600" b="1" dirty="0">
              <a:solidFill>
                <a:schemeClr val="accent3">
                  <a:lumMod val="75000"/>
                </a:schemeClr>
              </a:solidFill>
              <a:latin typeface="メイリオ" panose="020B0604030504040204" pitchFamily="50" charset="-128"/>
              <a:ea typeface="メイリオ" panose="020B0604030504040204" pitchFamily="50" charset="-128"/>
            </a:endParaRPr>
          </a:p>
          <a:p>
            <a:pPr marL="447675" indent="-177800">
              <a:spcBef>
                <a:spcPts val="600"/>
              </a:spcBef>
              <a:buFont typeface="Wingdings" panose="05000000000000000000" pitchFamily="2" charset="2"/>
              <a:buChar char="Ø"/>
            </a:pPr>
            <a:r>
              <a:rPr kumimoji="1" lang="ja-JP" altLang="en-US" sz="2600" dirty="0">
                <a:latin typeface="メイリオ" panose="020B0604030504040204" pitchFamily="50" charset="-128"/>
                <a:ea typeface="メイリオ" panose="020B0604030504040204" pitchFamily="50" charset="-128"/>
              </a:rPr>
              <a:t>パワハラのない理想の職場づくりをすること</a:t>
            </a:r>
            <a:endParaRPr kumimoji="1" lang="en-US" altLang="ja-JP" sz="2600" dirty="0">
              <a:latin typeface="メイリオ" panose="020B0604030504040204" pitchFamily="50" charset="-128"/>
              <a:ea typeface="メイリオ" panose="020B0604030504040204" pitchFamily="50" charset="-128"/>
            </a:endParaRPr>
          </a:p>
          <a:p>
            <a:endParaRPr lang="en-US" altLang="ja-JP" sz="2600" b="1" dirty="0">
              <a:latin typeface="メイリオ" panose="020B0604030504040204" pitchFamily="50" charset="-128"/>
              <a:ea typeface="メイリオ" panose="020B0604030504040204" pitchFamily="50" charset="-128"/>
            </a:endParaRPr>
          </a:p>
          <a:p>
            <a:r>
              <a:rPr kumimoji="1" lang="en-US" altLang="ja-JP" sz="2600" b="1" dirty="0">
                <a:solidFill>
                  <a:schemeClr val="accent3">
                    <a:lumMod val="75000"/>
                  </a:schemeClr>
                </a:solidFill>
                <a:latin typeface="メイリオ" panose="020B0604030504040204" pitchFamily="50" charset="-128"/>
                <a:ea typeface="メイリオ" panose="020B0604030504040204" pitchFamily="50" charset="-128"/>
              </a:rPr>
              <a:t>【</a:t>
            </a:r>
            <a:r>
              <a:rPr lang="ja-JP" altLang="en-US" sz="2600" b="1" dirty="0">
                <a:solidFill>
                  <a:schemeClr val="accent3">
                    <a:lumMod val="75000"/>
                  </a:schemeClr>
                </a:solidFill>
                <a:latin typeface="メイリオ" panose="020B0604030504040204" pitchFamily="50" charset="-128"/>
                <a:ea typeface="メイリオ" panose="020B0604030504040204" pitchFamily="50" charset="-128"/>
              </a:rPr>
              <a:t>目 標</a:t>
            </a:r>
            <a:r>
              <a:rPr kumimoji="1" lang="en-US" altLang="ja-JP" sz="2600" b="1" dirty="0">
                <a:solidFill>
                  <a:schemeClr val="accent3">
                    <a:lumMod val="75000"/>
                  </a:schemeClr>
                </a:solidFill>
                <a:latin typeface="メイリオ" panose="020B0604030504040204" pitchFamily="50" charset="-128"/>
                <a:ea typeface="メイリオ" panose="020B0604030504040204" pitchFamily="50" charset="-128"/>
              </a:rPr>
              <a:t>】</a:t>
            </a:r>
          </a:p>
          <a:p>
            <a:pPr marL="541338" indent="-271463">
              <a:spcBef>
                <a:spcPts val="600"/>
              </a:spcBef>
              <a:buFont typeface="Wingdings" panose="05000000000000000000" pitchFamily="2" charset="2"/>
              <a:buChar char="Ø"/>
            </a:pPr>
            <a:r>
              <a:rPr lang="ja-JP" altLang="en-US" sz="2600" dirty="0">
                <a:latin typeface="メイリオ" panose="020B0604030504040204" pitchFamily="50" charset="-128"/>
                <a:ea typeface="メイリオ" panose="020B0604030504040204" pitchFamily="50" charset="-128"/>
              </a:rPr>
              <a:t>パワハラ予防の基礎知識を習得し、パワハラの起こるメカニズムを理解する</a:t>
            </a:r>
            <a:endParaRPr lang="en-US" altLang="ja-JP" sz="2600" dirty="0">
              <a:latin typeface="メイリオ" panose="020B0604030504040204" pitchFamily="50" charset="-128"/>
              <a:ea typeface="メイリオ" panose="020B0604030504040204" pitchFamily="50" charset="-128"/>
            </a:endParaRPr>
          </a:p>
          <a:p>
            <a:pPr marL="541338" indent="-271463">
              <a:spcBef>
                <a:spcPts val="1200"/>
              </a:spcBef>
              <a:buFont typeface="Wingdings" panose="05000000000000000000" pitchFamily="2" charset="2"/>
              <a:buChar char="Ø"/>
            </a:pPr>
            <a:r>
              <a:rPr lang="ja-JP" altLang="en-US" sz="2600" dirty="0">
                <a:latin typeface="メイリオ" panose="020B0604030504040204" pitchFamily="50" charset="-128"/>
                <a:ea typeface="メイリオ" panose="020B0604030504040204" pitchFamily="50" charset="-128"/>
              </a:rPr>
              <a:t>自己理解／他者理解を深める</a:t>
            </a:r>
            <a:endParaRPr lang="en-US" altLang="ja-JP" sz="2600" dirty="0">
              <a:latin typeface="メイリオ" panose="020B0604030504040204" pitchFamily="50" charset="-128"/>
              <a:ea typeface="メイリオ" panose="020B0604030504040204" pitchFamily="50" charset="-128"/>
            </a:endParaRPr>
          </a:p>
          <a:p>
            <a:pPr marL="541338" indent="-271463">
              <a:spcBef>
                <a:spcPts val="1200"/>
              </a:spcBef>
              <a:buFont typeface="Wingdings" panose="05000000000000000000" pitchFamily="2" charset="2"/>
              <a:buChar char="Ø"/>
            </a:pPr>
            <a:r>
              <a:rPr kumimoji="1" lang="ja-JP" altLang="en-US" sz="2600" dirty="0">
                <a:latin typeface="メイリオ" panose="020B0604030504040204" pitchFamily="50" charset="-128"/>
                <a:ea typeface="メイリオ" panose="020B0604030504040204" pitchFamily="50" charset="-128"/>
              </a:rPr>
              <a:t>人間関係の質を向上させるスキルを獲得する</a:t>
            </a:r>
            <a:endParaRPr kumimoji="1" lang="en-US" altLang="ja-JP" sz="2600" dirty="0">
              <a:latin typeface="メイリオ" panose="020B0604030504040204" pitchFamily="50" charset="-128"/>
              <a:ea typeface="メイリオ" panose="020B0604030504040204" pitchFamily="50" charset="-128"/>
            </a:endParaRPr>
          </a:p>
          <a:p>
            <a:pPr marL="541338" indent="-271463">
              <a:spcBef>
                <a:spcPts val="1200"/>
              </a:spcBef>
              <a:buFont typeface="Wingdings" panose="05000000000000000000" pitchFamily="2" charset="2"/>
              <a:buChar char="Ø"/>
            </a:pPr>
            <a:r>
              <a:rPr lang="ja-JP" altLang="en-US" sz="2600" dirty="0">
                <a:latin typeface="メイリオ" panose="020B0604030504040204" pitchFamily="50" charset="-128"/>
                <a:ea typeface="メイリオ" panose="020B0604030504040204" pitchFamily="50" charset="-128"/>
              </a:rPr>
              <a:t>理想の職場をつくるための行動指針をつくる</a:t>
            </a:r>
            <a:endParaRPr kumimoji="1" lang="en-US" altLang="ja-JP" sz="2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06198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7" name="Text Box 17"/>
          <p:cNvSpPr txBox="1">
            <a:spLocks noChangeArrowheads="1"/>
          </p:cNvSpPr>
          <p:nvPr/>
        </p:nvSpPr>
        <p:spPr bwMode="auto">
          <a:xfrm>
            <a:off x="607791" y="2708920"/>
            <a:ext cx="8690417" cy="72434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lIns="83077" tIns="43200" rIns="83077" bIns="43200">
            <a:spAutoFit/>
          </a:bodyPr>
          <a:lstStyle/>
          <a:p>
            <a:pPr algn="ctr" defTabSz="703402">
              <a:lnSpc>
                <a:spcPct val="120000"/>
              </a:lnSpc>
              <a:spcBef>
                <a:spcPts val="1200"/>
              </a:spcBef>
              <a:defRPr/>
            </a:pPr>
            <a:r>
              <a:rPr lang="ja-JP" altLang="en-US" sz="3600" dirty="0">
                <a:latin typeface="メイリオ" panose="020B0604030504040204" pitchFamily="50" charset="-128"/>
                <a:ea typeface="メイリオ" panose="020B0604030504040204" pitchFamily="50" charset="-128"/>
              </a:rPr>
              <a:t>パワハラ予防の基礎知識</a:t>
            </a:r>
            <a:endParaRPr lang="ja-JP" altLang="en-US" sz="36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cxnSp>
        <p:nvCxnSpPr>
          <p:cNvPr id="12" name="直線コネクタ 11"/>
          <p:cNvCxnSpPr>
            <a:cxnSpLocks/>
          </p:cNvCxnSpPr>
          <p:nvPr/>
        </p:nvCxnSpPr>
        <p:spPr bwMode="auto">
          <a:xfrm>
            <a:off x="1208584" y="3429000"/>
            <a:ext cx="7848872"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pic>
        <p:nvPicPr>
          <p:cNvPr id="3" name="図 2" descr="挿絵 が含まれている画像&#10;&#10;自動的に生成された説明">
            <a:extLst>
              <a:ext uri="{FF2B5EF4-FFF2-40B4-BE49-F238E27FC236}">
                <a16:creationId xmlns:a16="http://schemas.microsoft.com/office/drawing/2014/main" id="{5248E83E-0CF4-4F02-8D11-110941E49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240" y="3501208"/>
            <a:ext cx="1915375" cy="1800000"/>
          </a:xfrm>
          <a:prstGeom prst="rect">
            <a:avLst/>
          </a:prstGeom>
        </p:spPr>
      </p:pic>
      <p:sp>
        <p:nvSpPr>
          <p:cNvPr id="6" name="四角形: 角を丸くする 5">
            <a:extLst>
              <a:ext uri="{FF2B5EF4-FFF2-40B4-BE49-F238E27FC236}">
                <a16:creationId xmlns:a16="http://schemas.microsoft.com/office/drawing/2014/main" id="{6196AF9E-102E-4A00-9479-7A16F39714BA}"/>
              </a:ext>
            </a:extLst>
          </p:cNvPr>
          <p:cNvSpPr>
            <a:spLocks noChangeAspect="1"/>
          </p:cNvSpPr>
          <p:nvPr/>
        </p:nvSpPr>
        <p:spPr>
          <a:xfrm>
            <a:off x="3728864" y="1484784"/>
            <a:ext cx="2468219" cy="720000"/>
          </a:xfrm>
          <a:prstGeom prst="roundRect">
            <a:avLst>
              <a:gd name="adj" fmla="val 48960"/>
            </a:avLst>
          </a:prstGeom>
          <a:solidFill>
            <a:schemeClr val="accent3">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effectLst>
                  <a:outerShdw blurRad="38100" dist="38100" dir="2700000" algn="tl">
                    <a:srgbClr val="000000">
                      <a:alpha val="43137"/>
                    </a:srgbClr>
                  </a:outerShdw>
                </a:effectLst>
              </a:rPr>
              <a:t>Step 1</a:t>
            </a:r>
            <a:endParaRPr kumimoji="1" lang="ja-JP" alt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5522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6" presetClass="entr" presetSubtype="16"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0B6147-64A2-461B-97F4-8211BF53F41C}"/>
              </a:ext>
            </a:extLst>
          </p:cNvPr>
          <p:cNvSpPr txBox="1"/>
          <p:nvPr/>
        </p:nvSpPr>
        <p:spPr>
          <a:xfrm>
            <a:off x="632520" y="1844824"/>
            <a:ext cx="8625408" cy="461665"/>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パワハラとは何でしょうか？説明してみましょう。</a:t>
            </a:r>
          </a:p>
        </p:txBody>
      </p:sp>
      <p:sp>
        <p:nvSpPr>
          <p:cNvPr id="6" name="スライド番号プレースホルダー 2">
            <a:extLst>
              <a:ext uri="{FF2B5EF4-FFF2-40B4-BE49-F238E27FC236}">
                <a16:creationId xmlns:a16="http://schemas.microsoft.com/office/drawing/2014/main" id="{9E356CE0-D1F4-4E49-8E29-6EA475C5B249}"/>
              </a:ext>
            </a:extLst>
          </p:cNvPr>
          <p:cNvSpPr>
            <a:spLocks noGrp="1"/>
          </p:cNvSpPr>
          <p:nvPr>
            <p:ph type="sldNum" sz="quarter" idx="12"/>
          </p:nvPr>
        </p:nvSpPr>
        <p:spPr>
          <a:xfrm>
            <a:off x="9345488" y="6525344"/>
            <a:ext cx="495300" cy="269875"/>
          </a:xfrm>
        </p:spPr>
        <p:txBody>
          <a:bodyPr/>
          <a:lstStyle/>
          <a:p>
            <a:fld id="{5E8B6218-A4A9-4CF5-BBCF-ABF5D310AE5D}" type="slidenum">
              <a:rPr lang="ja-JP" altLang="en-US" smtClean="0"/>
              <a:pPr/>
              <a:t>6</a:t>
            </a:fld>
            <a:endParaRPr lang="ja-JP" altLang="en-US" dirty="0"/>
          </a:p>
        </p:txBody>
      </p:sp>
      <p:sp>
        <p:nvSpPr>
          <p:cNvPr id="9" name="タイトル 1">
            <a:extLst>
              <a:ext uri="{FF2B5EF4-FFF2-40B4-BE49-F238E27FC236}">
                <a16:creationId xmlns:a16="http://schemas.microsoft.com/office/drawing/2014/main" id="{77884840-3787-41B7-9A75-55B4757EA639}"/>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パワハラとは？</a:t>
            </a:r>
          </a:p>
        </p:txBody>
      </p:sp>
      <p:sp>
        <p:nvSpPr>
          <p:cNvPr id="7" name="角丸四角形 18">
            <a:extLst>
              <a:ext uri="{FF2B5EF4-FFF2-40B4-BE49-F238E27FC236}">
                <a16:creationId xmlns:a16="http://schemas.microsoft.com/office/drawing/2014/main" id="{CA3E86E0-86C6-4DE5-A8CA-A02192EDC5AB}"/>
              </a:ext>
            </a:extLst>
          </p:cNvPr>
          <p:cNvSpPr/>
          <p:nvPr/>
        </p:nvSpPr>
        <p:spPr bwMode="auto">
          <a:xfrm>
            <a:off x="488504" y="1268760"/>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四角形: 角を丸くする 3">
            <a:extLst>
              <a:ext uri="{FF2B5EF4-FFF2-40B4-BE49-F238E27FC236}">
                <a16:creationId xmlns:a16="http://schemas.microsoft.com/office/drawing/2014/main" id="{5D6A870C-503C-418A-B9ED-9E92E9FA0551}"/>
              </a:ext>
            </a:extLst>
          </p:cNvPr>
          <p:cNvSpPr/>
          <p:nvPr/>
        </p:nvSpPr>
        <p:spPr bwMode="auto">
          <a:xfrm>
            <a:off x="776288" y="2420832"/>
            <a:ext cx="8784978" cy="3744472"/>
          </a:xfrm>
          <a:prstGeom prst="roundRect">
            <a:avLst>
              <a:gd name="adj" fmla="val 3709"/>
            </a:avLst>
          </a:prstGeom>
          <a:noFill/>
          <a:ln w="19050" cap="flat" cmpd="sng" algn="ctr">
            <a:solidFill>
              <a:schemeClr val="tx1">
                <a:lumMod val="75000"/>
                <a:lumOff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7620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4792773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978A2AD-CD36-49A7-BA8A-4220580F03AA}"/>
              </a:ext>
            </a:extLst>
          </p:cNvPr>
          <p:cNvSpPr>
            <a:spLocks noGrp="1"/>
          </p:cNvSpPr>
          <p:nvPr>
            <p:ph type="sldNum" sz="quarter" idx="12"/>
          </p:nvPr>
        </p:nvSpPr>
        <p:spPr/>
        <p:txBody>
          <a:bodyPr/>
          <a:lstStyle/>
          <a:p>
            <a:fld id="{5E8B6218-A4A9-4CF5-BBCF-ABF5D310AE5D}" type="slidenum">
              <a:rPr lang="ja-JP" altLang="en-US" smtClean="0"/>
              <a:pPr/>
              <a:t>7</a:t>
            </a:fld>
            <a:endParaRPr lang="ja-JP" altLang="en-US"/>
          </a:p>
        </p:txBody>
      </p:sp>
      <p:sp>
        <p:nvSpPr>
          <p:cNvPr id="7" name="テキスト ボックス 6">
            <a:extLst>
              <a:ext uri="{FF2B5EF4-FFF2-40B4-BE49-F238E27FC236}">
                <a16:creationId xmlns:a16="http://schemas.microsoft.com/office/drawing/2014/main" id="{5889A6F4-C71D-4EB7-A8D9-0D5743DC0959}"/>
              </a:ext>
            </a:extLst>
          </p:cNvPr>
          <p:cNvSpPr txBox="1"/>
          <p:nvPr/>
        </p:nvSpPr>
        <p:spPr>
          <a:xfrm>
            <a:off x="776288" y="2543999"/>
            <a:ext cx="8425184" cy="954107"/>
          </a:xfrm>
          <a:prstGeom prst="rect">
            <a:avLst/>
          </a:prstGeom>
          <a:noFill/>
        </p:spPr>
        <p:txBody>
          <a:bodyPr wrap="square" rtlCol="0">
            <a:spAutoFit/>
          </a:bodyPr>
          <a:lstStyle/>
          <a:p>
            <a:pPr marL="354013" indent="-354013">
              <a:buFont typeface="Wingdings" panose="05000000000000000000" pitchFamily="2" charset="2"/>
              <a:buChar char="ü"/>
            </a:pPr>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自己および職場環境チェックシート</a:t>
            </a:r>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を使ってパワハラ自己チェックをしてみましょう。</a:t>
            </a:r>
          </a:p>
        </p:txBody>
      </p:sp>
      <p:sp>
        <p:nvSpPr>
          <p:cNvPr id="8" name="吹き出し: 円形 7">
            <a:extLst>
              <a:ext uri="{FF2B5EF4-FFF2-40B4-BE49-F238E27FC236}">
                <a16:creationId xmlns:a16="http://schemas.microsoft.com/office/drawing/2014/main" id="{C4383FE3-470C-41BD-A998-D2F2E00F3E44}"/>
              </a:ext>
            </a:extLst>
          </p:cNvPr>
          <p:cNvSpPr/>
          <p:nvPr/>
        </p:nvSpPr>
        <p:spPr bwMode="auto">
          <a:xfrm>
            <a:off x="7113240" y="1268760"/>
            <a:ext cx="2016224" cy="951175"/>
          </a:xfrm>
          <a:prstGeom prst="wedgeEllipseCallout">
            <a:avLst>
              <a:gd name="adj1" fmla="val -22684"/>
              <a:gd name="adj2" fmla="val 71329"/>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outerShdw blurRad="38100" dist="38100" dir="2700000" algn="tl">
                    <a:srgbClr val="000000">
                      <a:alpha val="43137"/>
                    </a:srgbClr>
                  </a:outerShdw>
                </a:effectLst>
                <a:latin typeface="Century" panose="02040604050505020304" pitchFamily="18" charset="0"/>
                <a:ea typeface="+mj-ea"/>
              </a:rPr>
              <a:t>Check</a:t>
            </a:r>
            <a:r>
              <a:rPr kumimoji="1" lang="ja-JP"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entury" panose="02040604050505020304" pitchFamily="18" charset="0"/>
                <a:ea typeface="+mj-ea"/>
              </a:rPr>
              <a:t>！</a:t>
            </a:r>
          </a:p>
        </p:txBody>
      </p:sp>
      <p:sp>
        <p:nvSpPr>
          <p:cNvPr id="9" name="タイトル 1">
            <a:extLst>
              <a:ext uri="{FF2B5EF4-FFF2-40B4-BE49-F238E27FC236}">
                <a16:creationId xmlns:a16="http://schemas.microsoft.com/office/drawing/2014/main" id="{F7497543-EAF2-413C-B3BB-2C5F86AA83CF}"/>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パワハラとは？</a:t>
            </a:r>
          </a:p>
        </p:txBody>
      </p:sp>
      <p:sp>
        <p:nvSpPr>
          <p:cNvPr id="6" name="角丸四角形 18">
            <a:extLst>
              <a:ext uri="{FF2B5EF4-FFF2-40B4-BE49-F238E27FC236}">
                <a16:creationId xmlns:a16="http://schemas.microsoft.com/office/drawing/2014/main" id="{3D2B5351-88D2-4CCA-9F5A-FBBF71129D3D}"/>
              </a:ext>
            </a:extLst>
          </p:cNvPr>
          <p:cNvSpPr/>
          <p:nvPr/>
        </p:nvSpPr>
        <p:spPr bwMode="auto">
          <a:xfrm>
            <a:off x="488744" y="1268760"/>
            <a:ext cx="2160000" cy="504112"/>
          </a:xfrm>
          <a:prstGeom prst="roundRect">
            <a:avLst>
              <a:gd name="adj" fmla="val 14076"/>
            </a:avLst>
          </a:prstGeom>
          <a:solidFill>
            <a:srgbClr val="33339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R="0" algn="l" defTabSz="762000" rtl="0" eaLnBrk="1" fontAlgn="base" latinLnBrk="0" hangingPunct="1">
              <a:lnSpc>
                <a:spcPct val="100000"/>
              </a:lnSpc>
              <a:spcBef>
                <a:spcPct val="0"/>
              </a:spcBef>
              <a:spcAft>
                <a:spcPct val="0"/>
              </a:spcAft>
              <a:buClrTx/>
              <a:buSzTx/>
              <a:buFontTx/>
              <a:buNone/>
              <a:tabLst/>
            </a:pP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個人ワーク</a:t>
            </a:r>
            <a:endParaRPr kumimoji="1" lang="en-US" altLang="ja-JP" sz="2200" b="1" i="0" u="none" strike="noStrike" cap="none" normalizeH="0" baseline="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グラフィックス 3" descr="クリップボード: 部分的にチェックマーク 枠線">
            <a:extLst>
              <a:ext uri="{FF2B5EF4-FFF2-40B4-BE49-F238E27FC236}">
                <a16:creationId xmlns:a16="http://schemas.microsoft.com/office/drawing/2014/main" id="{E794AEF7-9779-4B30-A624-CCE713AA8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94422">
            <a:off x="4243239" y="3750267"/>
            <a:ext cx="1188000" cy="1188000"/>
          </a:xfrm>
          <a:prstGeom prst="rect">
            <a:avLst/>
          </a:prstGeom>
        </p:spPr>
      </p:pic>
    </p:spTree>
    <p:extLst>
      <p:ext uri="{BB962C8B-B14F-4D97-AF65-F5344CB8AC3E}">
        <p14:creationId xmlns:p14="http://schemas.microsoft.com/office/powerpoint/2010/main" val="2763785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5451AF9-F011-4D45-9E4C-D707E69CC8A1}"/>
              </a:ext>
            </a:extLst>
          </p:cNvPr>
          <p:cNvSpPr>
            <a:spLocks noGrp="1"/>
          </p:cNvSpPr>
          <p:nvPr>
            <p:ph type="sldNum" sz="quarter" idx="12"/>
          </p:nvPr>
        </p:nvSpPr>
        <p:spPr/>
        <p:txBody>
          <a:bodyPr/>
          <a:lstStyle/>
          <a:p>
            <a:fld id="{5E8B6218-A4A9-4CF5-BBCF-ABF5D310AE5D}" type="slidenum">
              <a:rPr lang="ja-JP" altLang="en-US" smtClean="0"/>
              <a:pPr/>
              <a:t>8</a:t>
            </a:fld>
            <a:endParaRPr lang="ja-JP" altLang="en-US" dirty="0"/>
          </a:p>
        </p:txBody>
      </p:sp>
      <p:sp>
        <p:nvSpPr>
          <p:cNvPr id="6" name="テキスト ボックス 5">
            <a:extLst>
              <a:ext uri="{FF2B5EF4-FFF2-40B4-BE49-F238E27FC236}">
                <a16:creationId xmlns:a16="http://schemas.microsoft.com/office/drawing/2014/main" id="{4791FE1E-358A-4B2F-B3DC-0F566D17001D}"/>
              </a:ext>
            </a:extLst>
          </p:cNvPr>
          <p:cNvSpPr txBox="1"/>
          <p:nvPr/>
        </p:nvSpPr>
        <p:spPr>
          <a:xfrm>
            <a:off x="632520" y="1340768"/>
            <a:ext cx="8208912" cy="1107996"/>
          </a:xfrm>
          <a:prstGeom prst="rect">
            <a:avLst/>
          </a:prstGeom>
          <a:noFill/>
        </p:spPr>
        <p:txBody>
          <a:bodyPr wrap="square" rtlCol="0">
            <a:spAutoFit/>
          </a:bodyPr>
          <a:lstStyle/>
          <a:p>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r>
              <a:rPr kumimoji="1" lang="ja-JP" altLang="en-US" sz="2400" b="1" dirty="0">
                <a:solidFill>
                  <a:schemeClr val="accent3">
                    <a:lumMod val="75000"/>
                  </a:schemeClr>
                </a:solidFill>
                <a:latin typeface="メイリオ" panose="020B0604030504040204" pitchFamily="50" charset="-128"/>
                <a:ea typeface="メイリオ" panose="020B0604030504040204" pitchFamily="50" charset="-128"/>
              </a:rPr>
              <a:t>パワハラの定義</a:t>
            </a:r>
            <a:r>
              <a:rPr kumimoji="1" lang="en-US" altLang="ja-JP" sz="2400" b="1" dirty="0">
                <a:solidFill>
                  <a:schemeClr val="accent3">
                    <a:lumMod val="75000"/>
                  </a:schemeClr>
                </a:solidFill>
                <a:latin typeface="メイリオ" panose="020B0604030504040204" pitchFamily="50" charset="-128"/>
                <a:ea typeface="メイリオ" panose="020B0604030504040204" pitchFamily="50" charset="-128"/>
              </a:rPr>
              <a:t>】</a:t>
            </a:r>
          </a:p>
          <a:p>
            <a:pPr>
              <a:spcBef>
                <a:spcPts val="1200"/>
              </a:spcBef>
            </a:pPr>
            <a:r>
              <a:rPr kumimoji="1" lang="ja-JP" altLang="en-US" sz="3200" b="1" dirty="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パワハラ定義カードを見てみましょう。</a:t>
            </a:r>
            <a:endParaRPr kumimoji="1" lang="ja-JP" altLang="en-US" sz="32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2D2A67A8-9BFB-4CD3-98A7-198BBD8CA4E1}"/>
              </a:ext>
            </a:extLst>
          </p:cNvPr>
          <p:cNvSpPr txBox="1">
            <a:spLocks/>
          </p:cNvSpPr>
          <p:nvPr/>
        </p:nvSpPr>
        <p:spPr bwMode="auto">
          <a:xfrm>
            <a:off x="994403" y="274737"/>
            <a:ext cx="827907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762000" rtl="0" eaLnBrk="0" fontAlgn="base" hangingPunct="0">
              <a:spcBef>
                <a:spcPct val="0"/>
              </a:spcBef>
              <a:spcAft>
                <a:spcPct val="0"/>
              </a:spcAft>
              <a:defRPr kumimoji="1" sz="2000" b="1">
                <a:solidFill>
                  <a:schemeClr val="tx1"/>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a:lstStyle>
          <a:p>
            <a:pPr eaLnBrk="1" hangingPunct="1">
              <a:buClr>
                <a:schemeClr val="bg1">
                  <a:lumMod val="65000"/>
                </a:schemeClr>
              </a:buClr>
              <a:defRPr/>
            </a:pP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kern="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パワハラとは？</a:t>
            </a:r>
          </a:p>
        </p:txBody>
      </p:sp>
      <p:sp>
        <p:nvSpPr>
          <p:cNvPr id="13" name="正方形/長方形 12">
            <a:extLst>
              <a:ext uri="{FF2B5EF4-FFF2-40B4-BE49-F238E27FC236}">
                <a16:creationId xmlns:a16="http://schemas.microsoft.com/office/drawing/2014/main" id="{F507C5B5-275D-4CA8-BBFA-BEE67C52D9EC}"/>
              </a:ext>
            </a:extLst>
          </p:cNvPr>
          <p:cNvSpPr/>
          <p:nvPr/>
        </p:nvSpPr>
        <p:spPr bwMode="auto">
          <a:xfrm>
            <a:off x="920553" y="1919157"/>
            <a:ext cx="1224135" cy="501731"/>
          </a:xfrm>
          <a:prstGeom prst="rect">
            <a:avLst/>
          </a:prstGeom>
          <a:solidFill>
            <a:srgbClr val="FFEEB7"/>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3200" b="1" dirty="0">
                <a:solidFill>
                  <a:schemeClr val="tx1">
                    <a:lumMod val="85000"/>
                    <a:lumOff val="15000"/>
                  </a:schemeClr>
                </a:solidFill>
                <a:latin typeface="+mn-lt"/>
              </a:rPr>
              <a:t>No.</a:t>
            </a:r>
            <a:r>
              <a:rPr lang="en-US" altLang="ja-JP" sz="3200" b="1" dirty="0">
                <a:solidFill>
                  <a:schemeClr val="tx1">
                    <a:lumMod val="85000"/>
                    <a:lumOff val="15000"/>
                  </a:schemeClr>
                </a:solidFill>
                <a:latin typeface="+mn-lt"/>
              </a:rPr>
              <a:t>1</a:t>
            </a:r>
            <a:endParaRPr kumimoji="1" lang="ja-JP" altLang="en-US" sz="3200" b="1" i="0" u="none" strike="noStrike" cap="none" normalizeH="0" baseline="0" dirty="0">
              <a:ln>
                <a:noFill/>
              </a:ln>
              <a:solidFill>
                <a:schemeClr val="tx1">
                  <a:lumMod val="85000"/>
                  <a:lumOff val="15000"/>
                </a:schemeClr>
              </a:solidFill>
              <a:effectLst/>
              <a:latin typeface="+mn-lt"/>
            </a:endParaRPr>
          </a:p>
        </p:txBody>
      </p:sp>
      <p:pic>
        <p:nvPicPr>
          <p:cNvPr id="4" name="図 3">
            <a:extLst>
              <a:ext uri="{FF2B5EF4-FFF2-40B4-BE49-F238E27FC236}">
                <a16:creationId xmlns:a16="http://schemas.microsoft.com/office/drawing/2014/main" id="{350ED2F7-1478-4096-B39E-1C6DBA98B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96" y="2588854"/>
            <a:ext cx="5568315" cy="3792474"/>
          </a:xfrm>
          <a:prstGeom prst="rect">
            <a:avLst/>
          </a:prstGeom>
        </p:spPr>
      </p:pic>
    </p:spTree>
    <p:extLst>
      <p:ext uri="{BB962C8B-B14F-4D97-AF65-F5344CB8AC3E}">
        <p14:creationId xmlns:p14="http://schemas.microsoft.com/office/powerpoint/2010/main" val="2034405648"/>
      </p:ext>
    </p:extLst>
  </p:cSld>
  <p:clrMapOvr>
    <a:masterClrMapping/>
  </p:clrMapOvr>
  <p:transition>
    <p:fade/>
  </p:transition>
</p:sld>
</file>

<file path=ppt/theme/theme1.xml><?xml version="1.0" encoding="utf-8"?>
<a:theme xmlns:a="http://schemas.openxmlformats.org/drawingml/2006/main" name="00Mtg資料_ﾌｯﾀｰ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00Mtg資料_ﾌｯﾀｰなし">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0033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762000" rtl="0" eaLnBrk="1" fontAlgn="base" latinLnBrk="0" hangingPunct="1">
          <a:lnSpc>
            <a:spcPct val="100000"/>
          </a:lnSpc>
          <a:spcBef>
            <a:spcPct val="0"/>
          </a:spcBef>
          <a:spcAft>
            <a:spcPct val="0"/>
          </a:spcAft>
          <a:buClrTx/>
          <a:buSzTx/>
          <a:buFontTx/>
          <a:buNone/>
          <a:tabLst/>
          <a:defRPr kumimoji="1" sz="1400" b="0" i="0" u="none" strike="noStrike" cap="none" normalizeH="0" baseline="0" smtClean="0">
            <a:ln>
              <a:noFill/>
            </a:ln>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33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00Mtg資料_ﾌｯﾀｰなし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Mtg資料_ﾌｯﾀｰなし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00Mtg資料_ﾌｯﾀｰなし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Mtg資料_ﾌｯﾀｰなし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Mtg資料_ﾌｯﾀｰなし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Mtg資料_ﾌｯﾀｰなし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00Mtg資料_ﾌｯﾀｰなし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B:\TOHMATSU\00FORM\00MTG~2.POT</Template>
  <TotalTime>24931</TotalTime>
  <Words>3016</Words>
  <Application>Microsoft Office PowerPoint</Application>
  <PresentationFormat>A4 210 x 297 mm</PresentationFormat>
  <Paragraphs>415</Paragraphs>
  <Slides>41</Slides>
  <Notes>23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41</vt:i4>
      </vt:variant>
    </vt:vector>
  </HeadingPairs>
  <TitlesOfParts>
    <vt:vector size="57" baseType="lpstr">
      <vt:lpstr>HGP創英ﾌﾟﾚｾﾞﾝｽEB</vt:lpstr>
      <vt:lpstr>HGP明朝E</vt:lpstr>
      <vt:lpstr>HGS明朝E</vt:lpstr>
      <vt:lpstr>HG創英角ｺﾞｼｯｸUB</vt:lpstr>
      <vt:lpstr>Meiryo UI</vt:lpstr>
      <vt:lpstr>ＭＳ Ｐゴシック</vt:lpstr>
      <vt:lpstr>ＭＳ Ｐ明朝</vt:lpstr>
      <vt:lpstr>ＭＳ 明朝</vt:lpstr>
      <vt:lpstr>MyriaMM</vt:lpstr>
      <vt:lpstr>メイリオ</vt:lpstr>
      <vt:lpstr>Arial</vt:lpstr>
      <vt:lpstr>Century</vt:lpstr>
      <vt:lpstr>Times New Roman</vt:lpstr>
      <vt:lpstr>Verdana</vt:lpstr>
      <vt:lpstr>Wingdings</vt:lpstr>
      <vt:lpstr>00Mtg資料_ﾌｯﾀｰなし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パワハラのない 理想の職場をつくりましょう！</vt:lpstr>
    </vt:vector>
  </TitlesOfParts>
  <Manager>KishiKoji</Manager>
  <Company>Delight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パワハラ予防士養成講座</dc:title>
  <dc:creator>nozomi kojima</dc:creator>
  <cp:lastModifiedBy>社会保険労務士法人 VANILLA SKY</cp:lastModifiedBy>
  <cp:revision>100</cp:revision>
  <cp:lastPrinted>2022-02-16T09:12:16Z</cp:lastPrinted>
  <dcterms:created xsi:type="dcterms:W3CDTF">1999-04-05T03:48:54Z</dcterms:created>
  <dcterms:modified xsi:type="dcterms:W3CDTF">2022-10-31T04:48:24Z</dcterms:modified>
  <cp:version>1</cp:version>
</cp:coreProperties>
</file>