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80" autoAdjust="0"/>
    <p:restoredTop sz="94660"/>
  </p:normalViewPr>
  <p:slideViewPr>
    <p:cSldViewPr snapToGrid="0">
      <p:cViewPr varScale="1">
        <p:scale>
          <a:sx n="111" d="100"/>
          <a:sy n="111" d="100"/>
        </p:scale>
        <p:origin x="2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ja-JP" altLang="en-US"/>
              <a:t>マスター タイトルの書式設定</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ja-JP" altLang="en-US"/>
              <a:t>図を追加</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C79C5D-2A6F-F04D-97DA-BEF2467B64E4}" type="datetimeFigureOut">
              <a:rPr lang="en-US" dirty="0"/>
              <a:pPr/>
              <a:t>12/20/2022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DFA1846-DA80-1C48-A609-854EA85C59AD}" type="datetimeFigureOut">
              <a:rPr lang="en-US" dirty="0"/>
              <a:pPr/>
              <a:t>12/20/2022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ja-JP" altLang="en-US"/>
              <a:t>マスター タイトルの書式設定</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ja-JP" altLang="en-US"/>
              <a:t>マスター テキストの書式設定</a:t>
            </a:r>
          </a:p>
        </p:txBody>
      </p:sp>
      <p:sp>
        <p:nvSpPr>
          <p:cNvPr id="2" name="Date Placeholder 1"/>
          <p:cNvSpPr>
            <a:spLocks noGrp="1"/>
          </p:cNvSpPr>
          <p:nvPr>
            <p:ph type="dt" sz="half" idx="10"/>
          </p:nvPr>
        </p:nvSpPr>
        <p:spPr/>
        <p:txBody>
          <a:bodyPr/>
          <a:lstStyle/>
          <a:p>
            <a:fld id="{FBF54567-0DE4-3F47-BF90-CB84690072F9}" type="datetimeFigureOut">
              <a:rPr lang="en-US" dirty="0"/>
              <a:pPr/>
              <a:t>12/20/2022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DFA1846-DA80-1C48-A609-854EA85C59AD}" type="datetimeFigureOut">
              <a:rPr lang="en-US" dirty="0"/>
              <a:pPr/>
              <a:t>12/20/2022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12/20/2022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12/20/2022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12/20/2022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12/20/2022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ja-JP" altLang="en-US"/>
              <a:t>マスター タイトルの書式設定</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DF5E60-9974-AC48-9591-99C2BB44B7CF}" type="datetimeFigureOut">
              <a:rPr lang="en-US" dirty="0"/>
              <a:pPr/>
              <a:t>12/20/2022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ja-JP" altLang="en-US"/>
              <a:t>マスター タイトルの書式設定</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ja-JP" altLang="en-US"/>
              <a:t>図を追加</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12/20/2022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12/20/2022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kumimoji="1" sz="4000" b="1" kern="1200">
          <a:solidFill>
            <a:srgbClr val="FEFEFE"/>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kumimoji="1"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kumimoji="1"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kumimoji="1"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メンタルヘルス疾患社員の休職、復職、退職等の取扱い</a:t>
            </a:r>
          </a:p>
        </p:txBody>
      </p:sp>
      <p:sp>
        <p:nvSpPr>
          <p:cNvPr id="3" name="サブタイトル 2"/>
          <p:cNvSpPr>
            <a:spLocks noGrp="1"/>
          </p:cNvSpPr>
          <p:nvPr>
            <p:ph type="subTitle" idx="1"/>
          </p:nvPr>
        </p:nvSpPr>
        <p:spPr/>
        <p:txBody>
          <a:bodyPr/>
          <a:lstStyle/>
          <a:p>
            <a:r>
              <a:rPr kumimoji="1" lang="ja-JP" altLang="en-US" dirty="0"/>
              <a:t>パネルディスカッション　講師パネラー　樋口弁護士　武田院長</a:t>
            </a:r>
          </a:p>
        </p:txBody>
      </p:sp>
    </p:spTree>
    <p:extLst>
      <p:ext uri="{BB962C8B-B14F-4D97-AF65-F5344CB8AC3E}">
        <p14:creationId xmlns:p14="http://schemas.microsoft.com/office/powerpoint/2010/main" val="2851347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休職前及び休職命令　</a:t>
            </a:r>
            <a:r>
              <a:rPr lang="en-US" altLang="ja-JP" dirty="0"/>
              <a:t>Q9</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a:xfrm>
            <a:off x="818712" y="2222287"/>
            <a:ext cx="10554574" cy="3850709"/>
          </a:xfrm>
        </p:spPr>
        <p:txBody>
          <a:bodyPr>
            <a:normAutofit/>
          </a:bodyPr>
          <a:lstStyle/>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セカンドオピニオンではないが会社指定の病院や産業医を受診させることは可能か？</a:t>
            </a:r>
          </a:p>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その際に本人と会社のどちらにも不利益を生じさせない方法はあるか？</a:t>
            </a:r>
          </a:p>
        </p:txBody>
      </p:sp>
    </p:spTree>
    <p:extLst>
      <p:ext uri="{BB962C8B-B14F-4D97-AF65-F5344CB8AC3E}">
        <p14:creationId xmlns:p14="http://schemas.microsoft.com/office/powerpoint/2010/main" val="1407586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休職前及び休職命令　</a:t>
            </a:r>
            <a:r>
              <a:rPr lang="en-US" altLang="ja-JP" dirty="0"/>
              <a:t>Q10</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a:xfrm>
            <a:off x="818712" y="2222287"/>
            <a:ext cx="10554574" cy="3850709"/>
          </a:xfrm>
        </p:spPr>
        <p:txBody>
          <a:bodyPr>
            <a:normAutofit/>
          </a:bodyPr>
          <a:lstStyle/>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通院の初日に、労務不能の診断書が出ることがあるが、そんなに早く判断できるものなのか。特に原因として「仕事のストレスにより</a:t>
            </a:r>
            <a:r>
              <a:rPr lang="en-US"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など」と記載されることもあるが如何なものか？</a:t>
            </a:r>
          </a:p>
        </p:txBody>
      </p:sp>
    </p:spTree>
    <p:extLst>
      <p:ext uri="{BB962C8B-B14F-4D97-AF65-F5344CB8AC3E}">
        <p14:creationId xmlns:p14="http://schemas.microsoft.com/office/powerpoint/2010/main" val="1270866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休職前及び休職命令　</a:t>
            </a:r>
            <a:r>
              <a:rPr lang="en-US" altLang="ja-JP" dirty="0"/>
              <a:t>Q11</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a:xfrm>
            <a:off x="818712" y="2222287"/>
            <a:ext cx="10554574" cy="3850709"/>
          </a:xfrm>
        </p:spPr>
        <p:txBody>
          <a:bodyPr>
            <a:normAutofit/>
          </a:bodyPr>
          <a:lstStyle/>
          <a:p>
            <a:pPr algn="just"/>
            <a:r>
              <a:rPr lang="ja-JP" altLang="en-US" sz="3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当事者（労働者）は、うつや適応障害の自覚がなかったり、症状はあったが完治したと考えているけれども、周りの同僚や上司から見ると、うつではないかと考えられたり、また再発したのではないか、と考えられたりする場合、通院を促すべきなのでしょうか。またその場合、どのように声をかけるのが本人にとって負担がないのでしょうか。</a:t>
            </a:r>
          </a:p>
        </p:txBody>
      </p:sp>
    </p:spTree>
    <p:extLst>
      <p:ext uri="{BB962C8B-B14F-4D97-AF65-F5344CB8AC3E}">
        <p14:creationId xmlns:p14="http://schemas.microsoft.com/office/powerpoint/2010/main" val="1377778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休職期間中　</a:t>
            </a:r>
            <a:r>
              <a:rPr lang="en-US" altLang="ja-JP" dirty="0"/>
              <a:t>Q1</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a:xfrm>
            <a:off x="818712" y="2222287"/>
            <a:ext cx="10554574" cy="3850709"/>
          </a:xfrm>
        </p:spPr>
        <p:txBody>
          <a:bodyPr>
            <a:normAutofit fontScale="92500" lnSpcReduction="20000"/>
          </a:bodyPr>
          <a:lstStyle/>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私傷病で休業中の社員がまもなく休業期間満了となる。現状復職の目途が立たず、このままでは退職とせざるを得ない。就業規則には「期間満了までに休職事由が消滅しないときは、解雇する」という文言になっている。解雇となる以上、期間満了の日前に予告を発しておくべきか？</a:t>
            </a:r>
          </a:p>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解雇予告することで、更に症状が悪化したり、無理に復職しようとしたりするのではないか？</a:t>
            </a:r>
          </a:p>
        </p:txBody>
      </p:sp>
    </p:spTree>
    <p:extLst>
      <p:ext uri="{BB962C8B-B14F-4D97-AF65-F5344CB8AC3E}">
        <p14:creationId xmlns:p14="http://schemas.microsoft.com/office/powerpoint/2010/main" val="2572649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休職期間中　</a:t>
            </a:r>
            <a:r>
              <a:rPr lang="en-US" altLang="ja-JP" dirty="0"/>
              <a:t>Q2</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a:xfrm>
            <a:off x="818712" y="2222287"/>
            <a:ext cx="10554574" cy="3850709"/>
          </a:xfrm>
        </p:spPr>
        <p:txBody>
          <a:bodyPr>
            <a:normAutofit/>
          </a:bodyPr>
          <a:lstStyle/>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休職期間中に、未だ療養が必要ではあるが軽易な就労であれば可能である診断書が提出された場合、どのような対応が望ましいか？</a:t>
            </a:r>
          </a:p>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その際の判断基準はどのように作成すべきか？</a:t>
            </a:r>
          </a:p>
        </p:txBody>
      </p:sp>
    </p:spTree>
    <p:extLst>
      <p:ext uri="{BB962C8B-B14F-4D97-AF65-F5344CB8AC3E}">
        <p14:creationId xmlns:p14="http://schemas.microsoft.com/office/powerpoint/2010/main" val="532954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復職時　</a:t>
            </a:r>
            <a:r>
              <a:rPr lang="en-US" altLang="ja-JP" dirty="0"/>
              <a:t>Q1</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a:xfrm>
            <a:off x="818712" y="2222287"/>
            <a:ext cx="10554574" cy="3850709"/>
          </a:xfrm>
        </p:spPr>
        <p:txBody>
          <a:bodyPr>
            <a:normAutofit/>
          </a:bodyPr>
          <a:lstStyle/>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メンタル疾患社員復職後の職務遂行能力の減少と給与減額の相当性の基準は？</a:t>
            </a:r>
          </a:p>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そもそも、労働条件の減額変更を合意したとしても、精神状態が不安定な中でどこまでその合意が本人の自由な意思に基づくものとして契約が担保されるのか？</a:t>
            </a:r>
          </a:p>
        </p:txBody>
      </p:sp>
    </p:spTree>
    <p:extLst>
      <p:ext uri="{BB962C8B-B14F-4D97-AF65-F5344CB8AC3E}">
        <p14:creationId xmlns:p14="http://schemas.microsoft.com/office/powerpoint/2010/main" val="546482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復職時　</a:t>
            </a:r>
            <a:r>
              <a:rPr lang="en-US" altLang="ja-JP" dirty="0"/>
              <a:t>Q2</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a:xfrm>
            <a:off x="818712" y="2222287"/>
            <a:ext cx="10554574" cy="3850709"/>
          </a:xfrm>
        </p:spPr>
        <p:txBody>
          <a:bodyPr>
            <a:normAutofit/>
          </a:bodyPr>
          <a:lstStyle/>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復職時にリハビリ勤務（短時間就労又は補助的業務のみ）を行わせた場合、その期間を休職期間として算入することは可能かどうか？</a:t>
            </a:r>
          </a:p>
        </p:txBody>
      </p:sp>
    </p:spTree>
    <p:extLst>
      <p:ext uri="{BB962C8B-B14F-4D97-AF65-F5344CB8AC3E}">
        <p14:creationId xmlns:p14="http://schemas.microsoft.com/office/powerpoint/2010/main" val="988936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その他　</a:t>
            </a:r>
            <a:r>
              <a:rPr lang="en-US" altLang="ja-JP" dirty="0"/>
              <a:t>Q1</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a:xfrm>
            <a:off x="818712" y="2222287"/>
            <a:ext cx="10554574" cy="3850709"/>
          </a:xfrm>
        </p:spPr>
        <p:txBody>
          <a:bodyPr>
            <a:normAutofit/>
          </a:bodyPr>
          <a:lstStyle/>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主治医に職員の病状や復職⽀援について直接相談したい場合があります。この場合のアポイントの取り⽅や、本⼈の個⼈情報の取り扱いについて注意点があれば教えていただきたく、よろしくお願いいたします。</a:t>
            </a:r>
          </a:p>
        </p:txBody>
      </p:sp>
    </p:spTree>
    <p:extLst>
      <p:ext uri="{BB962C8B-B14F-4D97-AF65-F5344CB8AC3E}">
        <p14:creationId xmlns:p14="http://schemas.microsoft.com/office/powerpoint/2010/main" val="39247781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その他　</a:t>
            </a:r>
            <a:r>
              <a:rPr lang="en-US" altLang="ja-JP" dirty="0"/>
              <a:t>Q2</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a:xfrm>
            <a:off x="818712" y="2222287"/>
            <a:ext cx="10554574" cy="3850709"/>
          </a:xfrm>
        </p:spPr>
        <p:txBody>
          <a:bodyPr>
            <a:normAutofit/>
          </a:bodyPr>
          <a:lstStyle/>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精神疾患は本人の申告にたよることが大きいと思われますが、精神科や心療内科の専門医をだますことはできるのでしょうか？</a:t>
            </a:r>
          </a:p>
        </p:txBody>
      </p:sp>
    </p:spTree>
    <p:extLst>
      <p:ext uri="{BB962C8B-B14F-4D97-AF65-F5344CB8AC3E}">
        <p14:creationId xmlns:p14="http://schemas.microsoft.com/office/powerpoint/2010/main" val="2550981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その他　</a:t>
            </a:r>
            <a:r>
              <a:rPr lang="en-US" altLang="ja-JP" dirty="0"/>
              <a:t>Q3</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a:xfrm>
            <a:off x="818712" y="2222287"/>
            <a:ext cx="10554574" cy="3850709"/>
          </a:xfrm>
        </p:spPr>
        <p:txBody>
          <a:bodyPr>
            <a:normAutofit fontScale="85000" lnSpcReduction="10000"/>
          </a:bodyPr>
          <a:lstStyle/>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主治医と産業医と当の本人との話（情報交換）は現実的にできるのか？（オンライン等で）もしくは、主治医</a:t>
            </a:r>
            <a:r>
              <a:rPr lang="en-US"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本人</a:t>
            </a:r>
            <a:r>
              <a:rPr lang="en-US"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人事担当者　</a:t>
            </a:r>
            <a:r>
              <a:rPr lang="en-US"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or</a:t>
            </a:r>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産業医</a:t>
            </a:r>
            <a:r>
              <a:rPr lang="en-US"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本人</a:t>
            </a:r>
            <a:r>
              <a:rPr lang="en-US"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人事担当者はできないか？</a:t>
            </a:r>
          </a:p>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又は主治医</a:t>
            </a:r>
            <a:r>
              <a:rPr lang="en-US"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人事　</a:t>
            </a:r>
            <a:r>
              <a:rPr lang="en-US"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or</a:t>
            </a:r>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産業医</a:t>
            </a:r>
            <a:r>
              <a:rPr lang="en-US"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人事は？</a:t>
            </a:r>
          </a:p>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主治医は、患者本人の同意があれば会社の担当者と面談してもらえるケースは実際には少ないのか？（直接意見を伺いたいとき）その際の受診料などは？</a:t>
            </a:r>
          </a:p>
        </p:txBody>
      </p:sp>
    </p:spTree>
    <p:extLst>
      <p:ext uri="{BB962C8B-B14F-4D97-AF65-F5344CB8AC3E}">
        <p14:creationId xmlns:p14="http://schemas.microsoft.com/office/powerpoint/2010/main" val="997239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休職前及び休職命令　</a:t>
            </a:r>
            <a:r>
              <a:rPr kumimoji="1" lang="en-US" altLang="ja-JP" dirty="0"/>
              <a:t>Q1</a:t>
            </a:r>
            <a:endParaRPr kumimoji="1" lang="ja-JP" altLang="en-US" dirty="0"/>
          </a:p>
        </p:txBody>
      </p:sp>
      <p:sp>
        <p:nvSpPr>
          <p:cNvPr id="3" name="コンテンツ プレースホルダー 2"/>
          <p:cNvSpPr>
            <a:spLocks noGrp="1"/>
          </p:cNvSpPr>
          <p:nvPr>
            <p:ph idx="1"/>
          </p:nvPr>
        </p:nvSpPr>
        <p:spPr/>
        <p:txBody>
          <a:bodyPr/>
          <a:lstStyle/>
          <a:p>
            <a:r>
              <a:rPr lang="ja-JP" altLang="ja-JP" sz="3600" dirty="0"/>
              <a:t>一般的な休職規定には、「業務外の傷病による欠勤が引き続き</a:t>
            </a:r>
            <a:r>
              <a:rPr lang="en-US" altLang="ja-JP" sz="3600" dirty="0"/>
              <a:t>30</a:t>
            </a:r>
            <a:r>
              <a:rPr lang="ja-JP" altLang="ja-JP" sz="3600" dirty="0"/>
              <a:t>日に及んだとき」とあるが、『ある一定の期間に通算して〇〇日以上の欠勤等があった場合』といった条件を指定することは可能か？</a:t>
            </a:r>
          </a:p>
          <a:p>
            <a:endParaRPr kumimoji="1" lang="ja-JP" altLang="en-US" dirty="0"/>
          </a:p>
        </p:txBody>
      </p:sp>
    </p:spTree>
    <p:extLst>
      <p:ext uri="{BB962C8B-B14F-4D97-AF65-F5344CB8AC3E}">
        <p14:creationId xmlns:p14="http://schemas.microsoft.com/office/powerpoint/2010/main" val="16189923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その他　</a:t>
            </a:r>
            <a:r>
              <a:rPr lang="en-US" altLang="ja-JP" dirty="0"/>
              <a:t>Q4</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a:xfrm>
            <a:off x="818712" y="2222287"/>
            <a:ext cx="10554574" cy="3850709"/>
          </a:xfrm>
        </p:spPr>
        <p:txBody>
          <a:bodyPr>
            <a:normAutofit/>
          </a:bodyPr>
          <a:lstStyle/>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割合的に、完全に会社（パワハラ、過重労働等）が要因と思われるのは、どれくらいか？</a:t>
            </a:r>
          </a:p>
        </p:txBody>
      </p:sp>
    </p:spTree>
    <p:extLst>
      <p:ext uri="{BB962C8B-B14F-4D97-AF65-F5344CB8AC3E}">
        <p14:creationId xmlns:p14="http://schemas.microsoft.com/office/powerpoint/2010/main" val="2041598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その他　</a:t>
            </a:r>
            <a:r>
              <a:rPr lang="en-US" altLang="ja-JP" dirty="0"/>
              <a:t>Q5</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a:xfrm>
            <a:off x="818712" y="2222287"/>
            <a:ext cx="10554574" cy="3850709"/>
          </a:xfrm>
        </p:spPr>
        <p:txBody>
          <a:bodyPr>
            <a:normAutofit/>
          </a:bodyPr>
          <a:lstStyle/>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主治医を誤診で訴えることはできるか。</a:t>
            </a:r>
          </a:p>
        </p:txBody>
      </p:sp>
    </p:spTree>
    <p:extLst>
      <p:ext uri="{BB962C8B-B14F-4D97-AF65-F5344CB8AC3E}">
        <p14:creationId xmlns:p14="http://schemas.microsoft.com/office/powerpoint/2010/main" val="21662069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その他　</a:t>
            </a:r>
            <a:r>
              <a:rPr lang="en-US" altLang="ja-JP" dirty="0"/>
              <a:t>Q6</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a:xfrm>
            <a:off x="818712" y="2222287"/>
            <a:ext cx="10554574" cy="3850709"/>
          </a:xfrm>
        </p:spPr>
        <p:txBody>
          <a:bodyPr>
            <a:normAutofit/>
          </a:bodyPr>
          <a:lstStyle/>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判例や裁判例は、比較的大きな企業が多いと思います。零細企業の実態とかけ離れると思うのですが、超小規模（</a:t>
            </a:r>
            <a:r>
              <a:rPr lang="en-US"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5</a:t>
            </a:r>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10</a:t>
            </a:r>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名まで）でも判例軸は、同様になるのでしょうか。新たに業務をつくり出したり、付加価値が低い業務のみにあたらせたりは、難しいです。</a:t>
            </a:r>
          </a:p>
        </p:txBody>
      </p:sp>
    </p:spTree>
    <p:extLst>
      <p:ext uri="{BB962C8B-B14F-4D97-AF65-F5344CB8AC3E}">
        <p14:creationId xmlns:p14="http://schemas.microsoft.com/office/powerpoint/2010/main" val="4243017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その他　</a:t>
            </a:r>
            <a:r>
              <a:rPr lang="en-US" altLang="ja-JP" dirty="0"/>
              <a:t>Q7</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a:xfrm>
            <a:off x="818712" y="2222287"/>
            <a:ext cx="10554574" cy="3850709"/>
          </a:xfrm>
        </p:spPr>
        <p:txBody>
          <a:bodyPr>
            <a:normAutofit/>
          </a:bodyPr>
          <a:lstStyle/>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バックペイを争っている期間中に、他社で就職していた場合、就職以降も、バックペイの対象になるのか。</a:t>
            </a:r>
          </a:p>
        </p:txBody>
      </p:sp>
    </p:spTree>
    <p:extLst>
      <p:ext uri="{BB962C8B-B14F-4D97-AF65-F5344CB8AC3E}">
        <p14:creationId xmlns:p14="http://schemas.microsoft.com/office/powerpoint/2010/main" val="3753906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休職前及び休職命令　</a:t>
            </a:r>
            <a:r>
              <a:rPr lang="en-US" altLang="ja-JP" dirty="0"/>
              <a:t>Q2</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ja-JP" sz="3600" dirty="0"/>
              <a:t>遅刻早退等、労務提供が不十分にしかできない場合に欠勤と同様に１日分としてカウントすることはできるか？又は有給休暇取得日ついても１日分としてカウントすることは出来るか？その際に、規程として望ましい条文はどのようなものになるか？</a:t>
            </a:r>
          </a:p>
        </p:txBody>
      </p:sp>
    </p:spTree>
    <p:extLst>
      <p:ext uri="{BB962C8B-B14F-4D97-AF65-F5344CB8AC3E}">
        <p14:creationId xmlns:p14="http://schemas.microsoft.com/office/powerpoint/2010/main" val="1069733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休職前及び休職命令　</a:t>
            </a:r>
            <a:r>
              <a:rPr lang="en-US" altLang="ja-JP" dirty="0"/>
              <a:t>Q3</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p:txBody>
          <a:bodyPr>
            <a:normAutofit/>
          </a:bodyPr>
          <a:lstStyle/>
          <a:p>
            <a:r>
              <a:rPr lang="ja-JP"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本来、休職期間は福利厚生と理解してよろしいでしょうか。そうであるなら、期間を短く設定したいと考えます。そうであれば『欠勤</a:t>
            </a:r>
            <a:r>
              <a:rPr lang="en-US"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2</a:t>
            </a:r>
            <a:r>
              <a:rPr lang="ja-JP"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週間のとき、休職</a:t>
            </a:r>
            <a:r>
              <a:rPr lang="en-US"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a:t>
            </a:r>
            <a:r>
              <a:rPr lang="ja-JP"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か月間』など短い期間の欠勤に対して、早期の休職命令は有効かどうか？</a:t>
            </a:r>
          </a:p>
        </p:txBody>
      </p:sp>
    </p:spTree>
    <p:extLst>
      <p:ext uri="{BB962C8B-B14F-4D97-AF65-F5344CB8AC3E}">
        <p14:creationId xmlns:p14="http://schemas.microsoft.com/office/powerpoint/2010/main" val="4276234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休職前及び休職命令　</a:t>
            </a:r>
            <a:r>
              <a:rPr lang="en-US" altLang="ja-JP" dirty="0"/>
              <a:t>Q4</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p:txBody>
          <a:bodyPr>
            <a:normAutofit/>
          </a:bodyPr>
          <a:lstStyle/>
          <a:p>
            <a:r>
              <a:rPr lang="ja-JP"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通院のきっかけは？（本人の意思、会社の受診命令、内科からの紹介状等の内、どの割合が多いのか？</a:t>
            </a:r>
          </a:p>
        </p:txBody>
      </p:sp>
    </p:spTree>
    <p:extLst>
      <p:ext uri="{BB962C8B-B14F-4D97-AF65-F5344CB8AC3E}">
        <p14:creationId xmlns:p14="http://schemas.microsoft.com/office/powerpoint/2010/main" val="346175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休職前及び休職命令　</a:t>
            </a:r>
            <a:r>
              <a:rPr lang="en-US" altLang="ja-JP" dirty="0"/>
              <a:t>Q5</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p:txBody>
          <a:bodyPr>
            <a:normAutofit/>
          </a:bodyPr>
          <a:lstStyle/>
          <a:p>
            <a:r>
              <a:rPr lang="ja-JP"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不調を訴える社員から至急の休養を要する診断書が提出された場合、直ちに休職させなければならないか、業務の引継ぎに最低１週間は必要なため休職命令を遅らせることは可能か？その際に休職命令を遅らせるリスクはどのようなものがあるか？</a:t>
            </a:r>
          </a:p>
        </p:txBody>
      </p:sp>
    </p:spTree>
    <p:extLst>
      <p:ext uri="{BB962C8B-B14F-4D97-AF65-F5344CB8AC3E}">
        <p14:creationId xmlns:p14="http://schemas.microsoft.com/office/powerpoint/2010/main" val="3032927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休職前及び休職命令　</a:t>
            </a:r>
            <a:r>
              <a:rPr lang="en-US" altLang="ja-JP" dirty="0"/>
              <a:t>Q6</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p:txBody>
          <a:bodyPr>
            <a:normAutofit/>
          </a:bodyPr>
          <a:lstStyle/>
          <a:p>
            <a:pPr algn="just"/>
            <a:r>
              <a:rPr lang="ja-JP" altLang="ja-JP" sz="2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不調のある社員に心療内科も選択肢に含めて受診するよう会社からは　お願いするものの、本人は「身体的な不調である」と頑なに心療内科の受診を拒まれた場合、事業主の安全配慮義務を鑑みると、そのまま放置はできないのではないか？</a:t>
            </a:r>
          </a:p>
          <a:p>
            <a:r>
              <a:rPr lang="ja-JP" altLang="ja-JP" sz="2800" dirty="0">
                <a:effectLst/>
                <a:latin typeface="ＭＳ ゴシック" panose="020B0609070205080204" pitchFamily="49" charset="-128"/>
                <a:ea typeface="ＭＳ ゴシック" panose="020B0609070205080204" pitchFamily="49" charset="-128"/>
                <a:cs typeface="Times New Roman" panose="02020603050405020304" pitchFamily="18" charset="0"/>
              </a:rPr>
              <a:t>どのような条文があれば（会社指定の病院や産業医を）受診、診断書の提出の命令を発令できるか？　どこまでプライバシー問題とせずに強制力を持たせられるか？</a:t>
            </a:r>
            <a:endParaRPr lang="ja-JP" altLang="ja-JP" sz="2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3567931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休職前及び休職命令　</a:t>
            </a:r>
            <a:r>
              <a:rPr lang="en-US" altLang="ja-JP" dirty="0"/>
              <a:t>Q7</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p:txBody>
          <a:bodyPr>
            <a:normAutofit/>
          </a:bodyPr>
          <a:lstStyle/>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明らかに不調のある社員に診療内科の受診を勧めたところ就労可能の診断書が提出された。この診断書はどこまで信用できるものとして取り扱う必要があるのか？就労状況などを伝えるために、本人が合意の上ならば、会社の人事担当者の同席が可能か？</a:t>
            </a:r>
            <a:endParaRPr lang="ja-JP" altLang="ja-JP"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504558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8F916-9FB2-3A98-4C46-B9DEC8CCA7D5}"/>
              </a:ext>
            </a:extLst>
          </p:cNvPr>
          <p:cNvSpPr>
            <a:spLocks noGrp="1"/>
          </p:cNvSpPr>
          <p:nvPr>
            <p:ph type="title"/>
          </p:nvPr>
        </p:nvSpPr>
        <p:spPr/>
        <p:txBody>
          <a:bodyPr/>
          <a:lstStyle/>
          <a:p>
            <a:r>
              <a:rPr lang="ja-JP" altLang="en-US" dirty="0"/>
              <a:t>休職前及び休職命令　</a:t>
            </a:r>
            <a:r>
              <a:rPr lang="en-US" altLang="ja-JP" dirty="0"/>
              <a:t>Q8</a:t>
            </a:r>
            <a:endParaRPr kumimoji="1" lang="ja-JP" altLang="en-US" dirty="0"/>
          </a:p>
        </p:txBody>
      </p:sp>
      <p:sp>
        <p:nvSpPr>
          <p:cNvPr id="3" name="コンテンツ プレースホルダー 2">
            <a:extLst>
              <a:ext uri="{FF2B5EF4-FFF2-40B4-BE49-F238E27FC236}">
                <a16:creationId xmlns:a16="http://schemas.microsoft.com/office/drawing/2014/main" id="{773FB300-2E04-13BF-225C-24CB02722386}"/>
              </a:ext>
            </a:extLst>
          </p:cNvPr>
          <p:cNvSpPr>
            <a:spLocks noGrp="1"/>
          </p:cNvSpPr>
          <p:nvPr>
            <p:ph idx="1"/>
          </p:nvPr>
        </p:nvSpPr>
        <p:spPr/>
        <p:txBody>
          <a:bodyPr>
            <a:normAutofit/>
          </a:bodyPr>
          <a:lstStyle/>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普段から特に異常の所見の見られなかった社員から労務不能の診断書を受け取った際の対応は（メリット・デメリットもあわせ）どのようなものが望ましいか？</a:t>
            </a:r>
          </a:p>
          <a:p>
            <a:pPr algn="just"/>
            <a:r>
              <a:rPr lang="ja-JP" altLang="en-US" sz="3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安易に休職命令を発令する場合、他の社員への波及を防止する手段はあるか？</a:t>
            </a:r>
          </a:p>
        </p:txBody>
      </p:sp>
    </p:spTree>
    <p:extLst>
      <p:ext uri="{BB962C8B-B14F-4D97-AF65-F5344CB8AC3E}">
        <p14:creationId xmlns:p14="http://schemas.microsoft.com/office/powerpoint/2010/main" val="4636194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ォータブル">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TM03457503[[fn=クォータブル]]</Template>
  <TotalTime>79</TotalTime>
  <Words>1301</Words>
  <Application>Microsoft Office PowerPoint</Application>
  <PresentationFormat>ワイド画面</PresentationFormat>
  <Paragraphs>54</Paragraphs>
  <Slides>23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23</vt:i4>
      </vt:variant>
    </vt:vector>
  </HeadingPairs>
  <TitlesOfParts>
    <vt:vector size="27" baseType="lpstr">
      <vt:lpstr>ＭＳ ゴシック</vt:lpstr>
      <vt:lpstr>Century Gothic</vt:lpstr>
      <vt:lpstr>Wingdings 2</vt:lpstr>
      <vt:lpstr>クォータブル</vt:lpstr>
      <vt:lpstr>メンタルヘルス疾患社員の休職、復職、退職等の取扱い</vt:lpstr>
      <vt:lpstr>休職前及び休職命令　Q1</vt:lpstr>
      <vt:lpstr>休職前及び休職命令　Q2</vt:lpstr>
      <vt:lpstr>休職前及び休職命令　Q3</vt:lpstr>
      <vt:lpstr>休職前及び休職命令　Q4</vt:lpstr>
      <vt:lpstr>休職前及び休職命令　Q5</vt:lpstr>
      <vt:lpstr>休職前及び休職命令　Q6</vt:lpstr>
      <vt:lpstr>休職前及び休職命令　Q7</vt:lpstr>
      <vt:lpstr>休職前及び休職命令　Q8</vt:lpstr>
      <vt:lpstr>休職前及び休職命令　Q9</vt:lpstr>
      <vt:lpstr>休職前及び休職命令　Q10</vt:lpstr>
      <vt:lpstr>休職前及び休職命令　Q11</vt:lpstr>
      <vt:lpstr>休職期間中　Q1</vt:lpstr>
      <vt:lpstr>休職期間中　Q2</vt:lpstr>
      <vt:lpstr>復職時　Q1</vt:lpstr>
      <vt:lpstr>復職時　Q2</vt:lpstr>
      <vt:lpstr>その他　Q1</vt:lpstr>
      <vt:lpstr>その他　Q2</vt:lpstr>
      <vt:lpstr>その他　Q3</vt:lpstr>
      <vt:lpstr>その他　Q4</vt:lpstr>
      <vt:lpstr>その他　Q5</vt:lpstr>
      <vt:lpstr>その他　Q6</vt:lpstr>
      <vt:lpstr>その他　Q7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メンタルヘルス疾患社員の休職、復職、退職等の取扱い</dc:title>
  <dc:creator>武田 一展</dc:creator>
  <cp:lastModifiedBy>TO-NDPC1</cp:lastModifiedBy>
  <cp:revision>7</cp:revision>
  <dcterms:created xsi:type="dcterms:W3CDTF">2022-12-19T01:57:39Z</dcterms:created>
  <dcterms:modified xsi:type="dcterms:W3CDTF">2022-12-20T02:45:24Z</dcterms:modified>
</cp:coreProperties>
</file>