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04" r:id="rId1"/>
  </p:sldMasterIdLst>
  <p:notesMasterIdLst>
    <p:notesMasterId r:id="rId3"/>
  </p:notesMasterIdLst>
  <p:sldIdLst>
    <p:sldId id="27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119" userDrawn="1">
          <p15:clr>
            <a:srgbClr val="A4A3A4"/>
          </p15:clr>
        </p15:guide>
        <p15:guide id="3" pos="368" userDrawn="1">
          <p15:clr>
            <a:srgbClr val="A4A3A4"/>
          </p15:clr>
        </p15:guide>
        <p15:guide id="4" pos="4201" userDrawn="1">
          <p15:clr>
            <a:srgbClr val="A4A3A4"/>
          </p15:clr>
        </p15:guide>
        <p15:guide id="5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2ED"/>
    <a:srgbClr val="C9E7E7"/>
    <a:srgbClr val="FEDFE1"/>
    <a:srgbClr val="DB4D6D"/>
    <a:srgbClr val="FFCCCC"/>
    <a:srgbClr val="002060"/>
    <a:srgbClr val="00CC00"/>
    <a:srgbClr val="339966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A4EEB8-5A7B-4C30-8292-8E811367A658}" v="2" dt="2023-03-07T07:58:41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3666" y="114"/>
      </p:cViewPr>
      <p:guideLst>
        <p:guide orient="horz" pos="3120"/>
        <p:guide pos="119"/>
        <p:guide pos="368"/>
        <p:guide pos="420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433D7-3B5A-45C7-8FCC-AAAB68C9978B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6078E-8163-4587-B773-89E3602BAF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803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56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90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74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19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18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06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19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74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33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79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87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4F422-AA51-4FD9-A73B-C833599C60C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DFF66-72F6-4BA2-B1CB-39A4F7E181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8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hlw.go.jp/stf/seisakunitsuite/bunya/koyou_roudou/koyou/kyufukin/index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C1DF5AF-DDDA-4D49-96E7-95A4C8576A5B}"/>
              </a:ext>
            </a:extLst>
          </p:cNvPr>
          <p:cNvSpPr txBox="1"/>
          <p:nvPr/>
        </p:nvSpPr>
        <p:spPr>
          <a:xfrm>
            <a:off x="2355143" y="2869559"/>
            <a:ext cx="4561716" cy="272758"/>
          </a:xfrm>
          <a:prstGeom prst="rect">
            <a:avLst/>
          </a:prstGeom>
          <a:noFill/>
          <a:ln>
            <a:noFill/>
          </a:ln>
        </p:spPr>
        <p:txBody>
          <a:bodyPr wrap="square" lIns="108000" tIns="72000" rIns="10800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このお知らせは令和５年度厚生労働省予算案に基づくものです。</a:t>
            </a:r>
          </a:p>
        </p:txBody>
      </p:sp>
      <p:sp>
        <p:nvSpPr>
          <p:cNvPr id="22" name="object 72">
            <a:extLst>
              <a:ext uri="{FF2B5EF4-FFF2-40B4-BE49-F238E27FC236}">
                <a16:creationId xmlns:a16="http://schemas.microsoft.com/office/drawing/2014/main" id="{9CD89EBC-7785-4766-A406-41367019E8DD}"/>
              </a:ext>
            </a:extLst>
          </p:cNvPr>
          <p:cNvSpPr/>
          <p:nvPr/>
        </p:nvSpPr>
        <p:spPr>
          <a:xfrm>
            <a:off x="0" y="0"/>
            <a:ext cx="617220" cy="1270"/>
          </a:xfrm>
          <a:custGeom>
            <a:avLst/>
            <a:gdLst/>
            <a:ahLst/>
            <a:cxnLst/>
            <a:rect l="l" t="t" r="r" b="b"/>
            <a:pathLst>
              <a:path w="617220" h="1270">
                <a:moveTo>
                  <a:pt x="617169" y="965"/>
                </a:moveTo>
                <a:lnTo>
                  <a:pt x="0" y="965"/>
                </a:lnTo>
                <a:lnTo>
                  <a:pt x="0" y="0"/>
                </a:lnTo>
                <a:lnTo>
                  <a:pt x="617169" y="0"/>
                </a:lnTo>
                <a:lnTo>
                  <a:pt x="617169" y="965"/>
                </a:lnTo>
                <a:close/>
              </a:path>
            </a:pathLst>
          </a:custGeom>
          <a:solidFill>
            <a:srgbClr val="39994F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grpSp>
        <p:nvGrpSpPr>
          <p:cNvPr id="23" name="object 73">
            <a:extLst>
              <a:ext uri="{FF2B5EF4-FFF2-40B4-BE49-F238E27FC236}">
                <a16:creationId xmlns:a16="http://schemas.microsoft.com/office/drawing/2014/main" id="{D344142D-C2DD-447F-821D-AA27C08108E6}"/>
              </a:ext>
            </a:extLst>
          </p:cNvPr>
          <p:cNvGrpSpPr/>
          <p:nvPr/>
        </p:nvGrpSpPr>
        <p:grpSpPr>
          <a:xfrm>
            <a:off x="1079044" y="1092"/>
            <a:ext cx="5788800" cy="237877"/>
            <a:chOff x="1091236" y="1091"/>
            <a:chExt cx="6469380" cy="238125"/>
          </a:xfrm>
        </p:grpSpPr>
        <p:sp>
          <p:nvSpPr>
            <p:cNvPr id="24" name="object 74">
              <a:extLst>
                <a:ext uri="{FF2B5EF4-FFF2-40B4-BE49-F238E27FC236}">
                  <a16:creationId xmlns:a16="http://schemas.microsoft.com/office/drawing/2014/main" id="{DAEE7659-9681-4E7F-B2C3-EFB69201B660}"/>
                </a:ext>
              </a:extLst>
            </p:cNvPr>
            <p:cNvSpPr/>
            <p:nvPr/>
          </p:nvSpPr>
          <p:spPr>
            <a:xfrm>
              <a:off x="1340134" y="1091"/>
              <a:ext cx="6220460" cy="238125"/>
            </a:xfrm>
            <a:custGeom>
              <a:avLst/>
              <a:gdLst/>
              <a:ahLst/>
              <a:cxnLst/>
              <a:rect l="l" t="t" r="r" b="b"/>
              <a:pathLst>
                <a:path w="6220459" h="238125">
                  <a:moveTo>
                    <a:pt x="0" y="0"/>
                  </a:moveTo>
                  <a:lnTo>
                    <a:pt x="6219858" y="0"/>
                  </a:lnTo>
                  <a:lnTo>
                    <a:pt x="6219858" y="237604"/>
                  </a:lnTo>
                  <a:lnTo>
                    <a:pt x="0" y="237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9994F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  <p:sp>
          <p:nvSpPr>
            <p:cNvPr id="25" name="object 75">
              <a:extLst>
                <a:ext uri="{FF2B5EF4-FFF2-40B4-BE49-F238E27FC236}">
                  <a16:creationId xmlns:a16="http://schemas.microsoft.com/office/drawing/2014/main" id="{D485DA03-A1D4-44D6-88E6-4F9C74FD6482}"/>
                </a:ext>
              </a:extLst>
            </p:cNvPr>
            <p:cNvSpPr/>
            <p:nvPr/>
          </p:nvSpPr>
          <p:spPr>
            <a:xfrm>
              <a:off x="1091236" y="1092"/>
              <a:ext cx="497840" cy="238125"/>
            </a:xfrm>
            <a:custGeom>
              <a:avLst/>
              <a:gdLst/>
              <a:ahLst/>
              <a:cxnLst/>
              <a:rect l="l" t="t" r="r" b="b"/>
              <a:pathLst>
                <a:path w="497840" h="238125">
                  <a:moveTo>
                    <a:pt x="497801" y="0"/>
                  </a:moveTo>
                  <a:lnTo>
                    <a:pt x="0" y="0"/>
                  </a:lnTo>
                  <a:lnTo>
                    <a:pt x="6961" y="48167"/>
                  </a:lnTo>
                  <a:lnTo>
                    <a:pt x="22648" y="92900"/>
                  </a:lnTo>
                  <a:lnTo>
                    <a:pt x="46147" y="133278"/>
                  </a:lnTo>
                  <a:lnTo>
                    <a:pt x="76547" y="168379"/>
                  </a:lnTo>
                  <a:lnTo>
                    <a:pt x="112935" y="197284"/>
                  </a:lnTo>
                  <a:lnTo>
                    <a:pt x="154399" y="219070"/>
                  </a:lnTo>
                  <a:lnTo>
                    <a:pt x="200027" y="232817"/>
                  </a:lnTo>
                  <a:lnTo>
                    <a:pt x="248907" y="237604"/>
                  </a:lnTo>
                  <a:lnTo>
                    <a:pt x="297783" y="232817"/>
                  </a:lnTo>
                  <a:lnTo>
                    <a:pt x="343409" y="219070"/>
                  </a:lnTo>
                  <a:lnTo>
                    <a:pt x="384872" y="197284"/>
                  </a:lnTo>
                  <a:lnTo>
                    <a:pt x="421260" y="168379"/>
                  </a:lnTo>
                  <a:lnTo>
                    <a:pt x="451660" y="133278"/>
                  </a:lnTo>
                  <a:lnTo>
                    <a:pt x="475158" y="92900"/>
                  </a:lnTo>
                  <a:lnTo>
                    <a:pt x="490843" y="48167"/>
                  </a:lnTo>
                  <a:lnTo>
                    <a:pt x="497801" y="0"/>
                  </a:lnTo>
                  <a:close/>
                </a:path>
              </a:pathLst>
            </a:custGeom>
            <a:solidFill>
              <a:srgbClr val="3A974E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grpSp>
        <p:nvGrpSpPr>
          <p:cNvPr id="26" name="object 76">
            <a:extLst>
              <a:ext uri="{FF2B5EF4-FFF2-40B4-BE49-F238E27FC236}">
                <a16:creationId xmlns:a16="http://schemas.microsoft.com/office/drawing/2014/main" id="{D75E5D00-728A-4609-B293-C5C3F8B07D05}"/>
              </a:ext>
            </a:extLst>
          </p:cNvPr>
          <p:cNvGrpSpPr/>
          <p:nvPr/>
        </p:nvGrpSpPr>
        <p:grpSpPr>
          <a:xfrm>
            <a:off x="0" y="0"/>
            <a:ext cx="1090930" cy="238760"/>
            <a:chOff x="0" y="0"/>
            <a:chExt cx="1090930" cy="238760"/>
          </a:xfrm>
        </p:grpSpPr>
        <p:sp>
          <p:nvSpPr>
            <p:cNvPr id="27" name="object 77">
              <a:extLst>
                <a:ext uri="{FF2B5EF4-FFF2-40B4-BE49-F238E27FC236}">
                  <a16:creationId xmlns:a16="http://schemas.microsoft.com/office/drawing/2014/main" id="{E38D9789-644B-4129-9208-FEE98E2B8506}"/>
                </a:ext>
              </a:extLst>
            </p:cNvPr>
            <p:cNvSpPr/>
            <p:nvPr/>
          </p:nvSpPr>
          <p:spPr>
            <a:xfrm>
              <a:off x="0" y="844"/>
              <a:ext cx="617220" cy="238125"/>
            </a:xfrm>
            <a:custGeom>
              <a:avLst/>
              <a:gdLst/>
              <a:ahLst/>
              <a:cxnLst/>
              <a:rect l="l" t="t" r="r" b="b"/>
              <a:pathLst>
                <a:path w="617220" h="238125">
                  <a:moveTo>
                    <a:pt x="617153" y="0"/>
                  </a:moveTo>
                  <a:lnTo>
                    <a:pt x="0" y="205"/>
                  </a:lnTo>
                  <a:lnTo>
                    <a:pt x="0" y="237845"/>
                  </a:lnTo>
                  <a:lnTo>
                    <a:pt x="368233" y="237845"/>
                  </a:lnTo>
                  <a:lnTo>
                    <a:pt x="417134" y="233053"/>
                  </a:lnTo>
                  <a:lnTo>
                    <a:pt x="462759" y="219293"/>
                  </a:lnTo>
                  <a:lnTo>
                    <a:pt x="504221" y="197485"/>
                  </a:lnTo>
                  <a:lnTo>
                    <a:pt x="540607" y="168552"/>
                  </a:lnTo>
                  <a:lnTo>
                    <a:pt x="571006" y="133416"/>
                  </a:lnTo>
                  <a:lnTo>
                    <a:pt x="594505" y="92997"/>
                  </a:lnTo>
                  <a:lnTo>
                    <a:pt x="610192" y="48217"/>
                  </a:lnTo>
                  <a:lnTo>
                    <a:pt x="617153" y="0"/>
                  </a:lnTo>
                  <a:close/>
                </a:path>
              </a:pathLst>
            </a:custGeom>
            <a:solidFill>
              <a:srgbClr val="3A974E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  <p:sp>
          <p:nvSpPr>
            <p:cNvPr id="28" name="object 78">
              <a:extLst>
                <a:ext uri="{FF2B5EF4-FFF2-40B4-BE49-F238E27FC236}">
                  <a16:creationId xmlns:a16="http://schemas.microsoft.com/office/drawing/2014/main" id="{67108D1C-116D-4BEB-8706-7055112C4FB4}"/>
                </a:ext>
              </a:extLst>
            </p:cNvPr>
            <p:cNvSpPr/>
            <p:nvPr/>
          </p:nvSpPr>
          <p:spPr>
            <a:xfrm>
              <a:off x="617169" y="0"/>
              <a:ext cx="473709" cy="231140"/>
            </a:xfrm>
            <a:custGeom>
              <a:avLst/>
              <a:gdLst/>
              <a:ahLst/>
              <a:cxnLst/>
              <a:rect l="l" t="t" r="r" b="b"/>
              <a:pathLst>
                <a:path w="473709" h="231140">
                  <a:moveTo>
                    <a:pt x="473621" y="12"/>
                  </a:moveTo>
                  <a:lnTo>
                    <a:pt x="452767" y="12"/>
                  </a:lnTo>
                  <a:lnTo>
                    <a:pt x="452767" y="5867"/>
                  </a:lnTo>
                  <a:lnTo>
                    <a:pt x="446951" y="52082"/>
                  </a:lnTo>
                  <a:lnTo>
                    <a:pt x="443699" y="60490"/>
                  </a:lnTo>
                  <a:lnTo>
                    <a:pt x="443699" y="0"/>
                  </a:lnTo>
                  <a:lnTo>
                    <a:pt x="425780" y="0"/>
                  </a:lnTo>
                  <a:lnTo>
                    <a:pt x="425780" y="101625"/>
                  </a:lnTo>
                  <a:lnTo>
                    <a:pt x="407860" y="127914"/>
                  </a:lnTo>
                  <a:lnTo>
                    <a:pt x="407860" y="0"/>
                  </a:lnTo>
                  <a:lnTo>
                    <a:pt x="389699" y="0"/>
                  </a:lnTo>
                  <a:lnTo>
                    <a:pt x="389699" y="146748"/>
                  </a:lnTo>
                  <a:lnTo>
                    <a:pt x="371792" y="163626"/>
                  </a:lnTo>
                  <a:lnTo>
                    <a:pt x="371792" y="0"/>
                  </a:lnTo>
                  <a:lnTo>
                    <a:pt x="353872" y="0"/>
                  </a:lnTo>
                  <a:lnTo>
                    <a:pt x="353872" y="174752"/>
                  </a:lnTo>
                  <a:lnTo>
                    <a:pt x="335711" y="185750"/>
                  </a:lnTo>
                  <a:lnTo>
                    <a:pt x="335711" y="0"/>
                  </a:lnTo>
                  <a:lnTo>
                    <a:pt x="317792" y="0"/>
                  </a:lnTo>
                  <a:lnTo>
                    <a:pt x="317792" y="193192"/>
                  </a:lnTo>
                  <a:lnTo>
                    <a:pt x="299885" y="199351"/>
                  </a:lnTo>
                  <a:lnTo>
                    <a:pt x="299885" y="0"/>
                  </a:lnTo>
                  <a:lnTo>
                    <a:pt x="281724" y="0"/>
                  </a:lnTo>
                  <a:lnTo>
                    <a:pt x="281724" y="204685"/>
                  </a:lnTo>
                  <a:lnTo>
                    <a:pt x="263817" y="206692"/>
                  </a:lnTo>
                  <a:lnTo>
                    <a:pt x="263817" y="0"/>
                  </a:lnTo>
                  <a:lnTo>
                    <a:pt x="245897" y="0"/>
                  </a:lnTo>
                  <a:lnTo>
                    <a:pt x="245897" y="208699"/>
                  </a:lnTo>
                  <a:lnTo>
                    <a:pt x="236816" y="209715"/>
                  </a:lnTo>
                  <a:lnTo>
                    <a:pt x="227736" y="208699"/>
                  </a:lnTo>
                  <a:lnTo>
                    <a:pt x="227736" y="0"/>
                  </a:lnTo>
                  <a:lnTo>
                    <a:pt x="209816" y="0"/>
                  </a:lnTo>
                  <a:lnTo>
                    <a:pt x="209816" y="206679"/>
                  </a:lnTo>
                  <a:lnTo>
                    <a:pt x="191909" y="204673"/>
                  </a:lnTo>
                  <a:lnTo>
                    <a:pt x="191909" y="0"/>
                  </a:lnTo>
                  <a:lnTo>
                    <a:pt x="173748" y="0"/>
                  </a:lnTo>
                  <a:lnTo>
                    <a:pt x="173748" y="199250"/>
                  </a:lnTo>
                  <a:lnTo>
                    <a:pt x="155841" y="193040"/>
                  </a:lnTo>
                  <a:lnTo>
                    <a:pt x="155841" y="0"/>
                  </a:lnTo>
                  <a:lnTo>
                    <a:pt x="137922" y="0"/>
                  </a:lnTo>
                  <a:lnTo>
                    <a:pt x="137922" y="185356"/>
                  </a:lnTo>
                  <a:lnTo>
                    <a:pt x="119761" y="174205"/>
                  </a:lnTo>
                  <a:lnTo>
                    <a:pt x="119761" y="0"/>
                  </a:lnTo>
                  <a:lnTo>
                    <a:pt x="101841" y="0"/>
                  </a:lnTo>
                  <a:lnTo>
                    <a:pt x="101841" y="162509"/>
                  </a:lnTo>
                  <a:lnTo>
                    <a:pt x="83934" y="145313"/>
                  </a:lnTo>
                  <a:lnTo>
                    <a:pt x="83934" y="0"/>
                  </a:lnTo>
                  <a:lnTo>
                    <a:pt x="68961" y="0"/>
                  </a:lnTo>
                  <a:lnTo>
                    <a:pt x="68961" y="129946"/>
                  </a:lnTo>
                  <a:lnTo>
                    <a:pt x="50812" y="102692"/>
                  </a:lnTo>
                  <a:lnTo>
                    <a:pt x="50812" y="0"/>
                  </a:lnTo>
                  <a:lnTo>
                    <a:pt x="32893" y="0"/>
                  </a:lnTo>
                  <a:lnTo>
                    <a:pt x="32893" y="61214"/>
                  </a:lnTo>
                  <a:lnTo>
                    <a:pt x="29451" y="52082"/>
                  </a:lnTo>
                  <a:lnTo>
                    <a:pt x="23799" y="5867"/>
                  </a:lnTo>
                  <a:lnTo>
                    <a:pt x="23799" y="12"/>
                  </a:lnTo>
                  <a:lnTo>
                    <a:pt x="0" y="12"/>
                  </a:lnTo>
                  <a:lnTo>
                    <a:pt x="0" y="5867"/>
                  </a:lnTo>
                  <a:lnTo>
                    <a:pt x="4762" y="50800"/>
                  </a:lnTo>
                  <a:lnTo>
                    <a:pt x="18440" y="92811"/>
                  </a:lnTo>
                  <a:lnTo>
                    <a:pt x="32893" y="118262"/>
                  </a:lnTo>
                  <a:lnTo>
                    <a:pt x="32893" y="119697"/>
                  </a:lnTo>
                  <a:lnTo>
                    <a:pt x="33705" y="119697"/>
                  </a:lnTo>
                  <a:lnTo>
                    <a:pt x="40119" y="130975"/>
                  </a:lnTo>
                  <a:lnTo>
                    <a:pt x="68897" y="164312"/>
                  </a:lnTo>
                  <a:lnTo>
                    <a:pt x="68961" y="164706"/>
                  </a:lnTo>
                  <a:lnTo>
                    <a:pt x="69392" y="164706"/>
                  </a:lnTo>
                  <a:lnTo>
                    <a:pt x="103860" y="191909"/>
                  </a:lnTo>
                  <a:lnTo>
                    <a:pt x="137922" y="209588"/>
                  </a:lnTo>
                  <a:lnTo>
                    <a:pt x="138150" y="209702"/>
                  </a:lnTo>
                  <a:lnTo>
                    <a:pt x="144106" y="212788"/>
                  </a:lnTo>
                  <a:lnTo>
                    <a:pt x="188734" y="226009"/>
                  </a:lnTo>
                  <a:lnTo>
                    <a:pt x="236816" y="230632"/>
                  </a:lnTo>
                  <a:lnTo>
                    <a:pt x="284899" y="226009"/>
                  </a:lnTo>
                  <a:lnTo>
                    <a:pt x="329514" y="212788"/>
                  </a:lnTo>
                  <a:lnTo>
                    <a:pt x="335432" y="209715"/>
                  </a:lnTo>
                  <a:lnTo>
                    <a:pt x="335711" y="209702"/>
                  </a:lnTo>
                  <a:lnTo>
                    <a:pt x="335711" y="209575"/>
                  </a:lnTo>
                  <a:lnTo>
                    <a:pt x="369760" y="191909"/>
                  </a:lnTo>
                  <a:lnTo>
                    <a:pt x="404215" y="164706"/>
                  </a:lnTo>
                  <a:lnTo>
                    <a:pt x="407860" y="164706"/>
                  </a:lnTo>
                  <a:lnTo>
                    <a:pt x="407860" y="160680"/>
                  </a:lnTo>
                  <a:lnTo>
                    <a:pt x="433501" y="130975"/>
                  </a:lnTo>
                  <a:lnTo>
                    <a:pt x="439902" y="119697"/>
                  </a:lnTo>
                  <a:lnTo>
                    <a:pt x="443699" y="119697"/>
                  </a:lnTo>
                  <a:lnTo>
                    <a:pt x="443699" y="113030"/>
                  </a:lnTo>
                  <a:lnTo>
                    <a:pt x="455180" y="92811"/>
                  </a:lnTo>
                  <a:lnTo>
                    <a:pt x="468858" y="50800"/>
                  </a:lnTo>
                  <a:lnTo>
                    <a:pt x="473621" y="5867"/>
                  </a:lnTo>
                  <a:lnTo>
                    <a:pt x="473621" y="12"/>
                  </a:lnTo>
                  <a:close/>
                </a:path>
              </a:pathLst>
            </a:custGeom>
            <a:solidFill>
              <a:srgbClr val="97A2CB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grpSp>
        <p:nvGrpSpPr>
          <p:cNvPr id="30" name="object 79">
            <a:extLst>
              <a:ext uri="{FF2B5EF4-FFF2-40B4-BE49-F238E27FC236}">
                <a16:creationId xmlns:a16="http://schemas.microsoft.com/office/drawing/2014/main" id="{EB097B88-6628-44A6-8E3E-2CE3EA20A652}"/>
              </a:ext>
            </a:extLst>
          </p:cNvPr>
          <p:cNvGrpSpPr/>
          <p:nvPr/>
        </p:nvGrpSpPr>
        <p:grpSpPr>
          <a:xfrm>
            <a:off x="0" y="9678770"/>
            <a:ext cx="5788800" cy="233045"/>
            <a:chOff x="0" y="10459058"/>
            <a:chExt cx="6481445" cy="233045"/>
          </a:xfrm>
        </p:grpSpPr>
        <p:sp>
          <p:nvSpPr>
            <p:cNvPr id="31" name="object 80">
              <a:extLst>
                <a:ext uri="{FF2B5EF4-FFF2-40B4-BE49-F238E27FC236}">
                  <a16:creationId xmlns:a16="http://schemas.microsoft.com/office/drawing/2014/main" id="{9EB5FF6F-E450-4CE7-BE3C-885582F8CF46}"/>
                </a:ext>
              </a:extLst>
            </p:cNvPr>
            <p:cNvSpPr/>
            <p:nvPr/>
          </p:nvSpPr>
          <p:spPr>
            <a:xfrm>
              <a:off x="0" y="10459059"/>
              <a:ext cx="6233160" cy="233045"/>
            </a:xfrm>
            <a:custGeom>
              <a:avLst/>
              <a:gdLst/>
              <a:ahLst/>
              <a:cxnLst/>
              <a:rect l="l" t="t" r="r" b="b"/>
              <a:pathLst>
                <a:path w="6233160" h="233045">
                  <a:moveTo>
                    <a:pt x="0" y="232943"/>
                  </a:moveTo>
                  <a:lnTo>
                    <a:pt x="0" y="0"/>
                  </a:lnTo>
                  <a:lnTo>
                    <a:pt x="6232845" y="0"/>
                  </a:lnTo>
                  <a:lnTo>
                    <a:pt x="6232845" y="232943"/>
                  </a:lnTo>
                  <a:lnTo>
                    <a:pt x="0" y="232943"/>
                  </a:lnTo>
                  <a:close/>
                </a:path>
              </a:pathLst>
            </a:custGeom>
            <a:solidFill>
              <a:srgbClr val="39994F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  <p:sp>
          <p:nvSpPr>
            <p:cNvPr id="32" name="object 81">
              <a:extLst>
                <a:ext uri="{FF2B5EF4-FFF2-40B4-BE49-F238E27FC236}">
                  <a16:creationId xmlns:a16="http://schemas.microsoft.com/office/drawing/2014/main" id="{D9DFF0EF-EBBF-4404-A35F-741D45ABBE36}"/>
                </a:ext>
              </a:extLst>
            </p:cNvPr>
            <p:cNvSpPr/>
            <p:nvPr/>
          </p:nvSpPr>
          <p:spPr>
            <a:xfrm>
              <a:off x="5984613" y="10459058"/>
              <a:ext cx="496570" cy="233045"/>
            </a:xfrm>
            <a:custGeom>
              <a:avLst/>
              <a:gdLst/>
              <a:ahLst/>
              <a:cxnLst/>
              <a:rect l="l" t="t" r="r" b="b"/>
              <a:pathLst>
                <a:path w="496570" h="233045">
                  <a:moveTo>
                    <a:pt x="248221" y="0"/>
                  </a:moveTo>
                  <a:lnTo>
                    <a:pt x="199345" y="4787"/>
                  </a:lnTo>
                  <a:lnTo>
                    <a:pt x="153719" y="18534"/>
                  </a:lnTo>
                  <a:lnTo>
                    <a:pt x="112256" y="40320"/>
                  </a:lnTo>
                  <a:lnTo>
                    <a:pt x="75868" y="69224"/>
                  </a:lnTo>
                  <a:lnTo>
                    <a:pt x="45468" y="104326"/>
                  </a:lnTo>
                  <a:lnTo>
                    <a:pt x="21969" y="144703"/>
                  </a:lnTo>
                  <a:lnTo>
                    <a:pt x="6285" y="189436"/>
                  </a:lnTo>
                  <a:lnTo>
                    <a:pt x="0" y="232944"/>
                  </a:lnTo>
                  <a:lnTo>
                    <a:pt x="496455" y="232944"/>
                  </a:lnTo>
                  <a:lnTo>
                    <a:pt x="490166" y="189436"/>
                  </a:lnTo>
                  <a:lnTo>
                    <a:pt x="474480" y="144703"/>
                  </a:lnTo>
                  <a:lnTo>
                    <a:pt x="450980" y="104326"/>
                  </a:lnTo>
                  <a:lnTo>
                    <a:pt x="420581" y="69224"/>
                  </a:lnTo>
                  <a:lnTo>
                    <a:pt x="384193" y="40320"/>
                  </a:lnTo>
                  <a:lnTo>
                    <a:pt x="342729" y="18534"/>
                  </a:lnTo>
                  <a:lnTo>
                    <a:pt x="297101" y="4787"/>
                  </a:lnTo>
                  <a:lnTo>
                    <a:pt x="248221" y="0"/>
                  </a:lnTo>
                  <a:close/>
                </a:path>
              </a:pathLst>
            </a:custGeom>
            <a:solidFill>
              <a:srgbClr val="3A974E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grpSp>
        <p:nvGrpSpPr>
          <p:cNvPr id="33" name="object 82">
            <a:extLst>
              <a:ext uri="{FF2B5EF4-FFF2-40B4-BE49-F238E27FC236}">
                <a16:creationId xmlns:a16="http://schemas.microsoft.com/office/drawing/2014/main" id="{0D5BC015-86BE-4D4C-BC29-B5A3C7D6E0FD}"/>
              </a:ext>
            </a:extLst>
          </p:cNvPr>
          <p:cNvGrpSpPr/>
          <p:nvPr/>
        </p:nvGrpSpPr>
        <p:grpSpPr>
          <a:xfrm>
            <a:off x="5799432" y="9678775"/>
            <a:ext cx="1078230" cy="233045"/>
            <a:chOff x="6482184" y="10459063"/>
            <a:chExt cx="1078230" cy="233045"/>
          </a:xfrm>
        </p:grpSpPr>
        <p:sp>
          <p:nvSpPr>
            <p:cNvPr id="34" name="object 83">
              <a:extLst>
                <a:ext uri="{FF2B5EF4-FFF2-40B4-BE49-F238E27FC236}">
                  <a16:creationId xmlns:a16="http://schemas.microsoft.com/office/drawing/2014/main" id="{FE887839-2E0B-4166-BBC8-791F8841B4DF}"/>
                </a:ext>
              </a:extLst>
            </p:cNvPr>
            <p:cNvSpPr/>
            <p:nvPr/>
          </p:nvSpPr>
          <p:spPr>
            <a:xfrm>
              <a:off x="6956533" y="10459063"/>
              <a:ext cx="603885" cy="233045"/>
            </a:xfrm>
            <a:custGeom>
              <a:avLst/>
              <a:gdLst/>
              <a:ahLst/>
              <a:cxnLst/>
              <a:rect l="l" t="t" r="r" b="b"/>
              <a:pathLst>
                <a:path w="603884" h="233045">
                  <a:moveTo>
                    <a:pt x="603458" y="0"/>
                  </a:moveTo>
                  <a:lnTo>
                    <a:pt x="248211" y="0"/>
                  </a:lnTo>
                  <a:lnTo>
                    <a:pt x="199310" y="4791"/>
                  </a:lnTo>
                  <a:lnTo>
                    <a:pt x="153685" y="18552"/>
                  </a:lnTo>
                  <a:lnTo>
                    <a:pt x="112224" y="40359"/>
                  </a:lnTo>
                  <a:lnTo>
                    <a:pt x="75837" y="69292"/>
                  </a:lnTo>
                  <a:lnTo>
                    <a:pt x="45438" y="104429"/>
                  </a:lnTo>
                  <a:lnTo>
                    <a:pt x="21940" y="144848"/>
                  </a:lnTo>
                  <a:lnTo>
                    <a:pt x="6253" y="189627"/>
                  </a:lnTo>
                  <a:lnTo>
                    <a:pt x="0" y="232939"/>
                  </a:lnTo>
                  <a:lnTo>
                    <a:pt x="603458" y="232939"/>
                  </a:lnTo>
                  <a:lnTo>
                    <a:pt x="603458" y="0"/>
                  </a:lnTo>
                  <a:close/>
                </a:path>
              </a:pathLst>
            </a:custGeom>
            <a:solidFill>
              <a:srgbClr val="3A974E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  <p:sp>
          <p:nvSpPr>
            <p:cNvPr id="35" name="object 84">
              <a:extLst>
                <a:ext uri="{FF2B5EF4-FFF2-40B4-BE49-F238E27FC236}">
                  <a16:creationId xmlns:a16="http://schemas.microsoft.com/office/drawing/2014/main" id="{4E58B411-376D-4767-8CA0-1460DFF8637B}"/>
                </a:ext>
              </a:extLst>
            </p:cNvPr>
            <p:cNvSpPr/>
            <p:nvPr/>
          </p:nvSpPr>
          <p:spPr>
            <a:xfrm>
              <a:off x="6482181" y="10467137"/>
              <a:ext cx="473709" cy="225425"/>
            </a:xfrm>
            <a:custGeom>
              <a:avLst/>
              <a:gdLst/>
              <a:ahLst/>
              <a:cxnLst/>
              <a:rect l="l" t="t" r="r" b="b"/>
              <a:pathLst>
                <a:path w="473709" h="225425">
                  <a:moveTo>
                    <a:pt x="473621" y="224866"/>
                  </a:moveTo>
                  <a:lnTo>
                    <a:pt x="468858" y="179832"/>
                  </a:lnTo>
                  <a:lnTo>
                    <a:pt x="455180" y="137820"/>
                  </a:lnTo>
                  <a:lnTo>
                    <a:pt x="440740" y="112407"/>
                  </a:lnTo>
                  <a:lnTo>
                    <a:pt x="440740" y="110921"/>
                  </a:lnTo>
                  <a:lnTo>
                    <a:pt x="439889" y="110921"/>
                  </a:lnTo>
                  <a:lnTo>
                    <a:pt x="433501" y="99656"/>
                  </a:lnTo>
                  <a:lnTo>
                    <a:pt x="404723" y="66319"/>
                  </a:lnTo>
                  <a:lnTo>
                    <a:pt x="404660" y="65913"/>
                  </a:lnTo>
                  <a:lnTo>
                    <a:pt x="404202" y="65913"/>
                  </a:lnTo>
                  <a:lnTo>
                    <a:pt x="369747" y="38722"/>
                  </a:lnTo>
                  <a:lnTo>
                    <a:pt x="335699" y="21069"/>
                  </a:lnTo>
                  <a:lnTo>
                    <a:pt x="335699" y="20916"/>
                  </a:lnTo>
                  <a:lnTo>
                    <a:pt x="335419" y="20916"/>
                  </a:lnTo>
                  <a:lnTo>
                    <a:pt x="329501" y="17843"/>
                  </a:lnTo>
                  <a:lnTo>
                    <a:pt x="284886" y="4622"/>
                  </a:lnTo>
                  <a:lnTo>
                    <a:pt x="236804" y="0"/>
                  </a:lnTo>
                  <a:lnTo>
                    <a:pt x="188722" y="4622"/>
                  </a:lnTo>
                  <a:lnTo>
                    <a:pt x="144106" y="17843"/>
                  </a:lnTo>
                  <a:lnTo>
                    <a:pt x="138176" y="20916"/>
                  </a:lnTo>
                  <a:lnTo>
                    <a:pt x="137909" y="20916"/>
                  </a:lnTo>
                  <a:lnTo>
                    <a:pt x="137909" y="21069"/>
                  </a:lnTo>
                  <a:lnTo>
                    <a:pt x="103860" y="38722"/>
                  </a:lnTo>
                  <a:lnTo>
                    <a:pt x="69392" y="65925"/>
                  </a:lnTo>
                  <a:lnTo>
                    <a:pt x="65760" y="65925"/>
                  </a:lnTo>
                  <a:lnTo>
                    <a:pt x="65760" y="69964"/>
                  </a:lnTo>
                  <a:lnTo>
                    <a:pt x="40119" y="99656"/>
                  </a:lnTo>
                  <a:lnTo>
                    <a:pt x="33705" y="110921"/>
                  </a:lnTo>
                  <a:lnTo>
                    <a:pt x="29933" y="110921"/>
                  </a:lnTo>
                  <a:lnTo>
                    <a:pt x="29933" y="117589"/>
                  </a:lnTo>
                  <a:lnTo>
                    <a:pt x="18427" y="137820"/>
                  </a:lnTo>
                  <a:lnTo>
                    <a:pt x="4762" y="179832"/>
                  </a:lnTo>
                  <a:lnTo>
                    <a:pt x="0" y="224764"/>
                  </a:lnTo>
                  <a:lnTo>
                    <a:pt x="20853" y="224866"/>
                  </a:lnTo>
                  <a:lnTo>
                    <a:pt x="26670" y="178549"/>
                  </a:lnTo>
                  <a:lnTo>
                    <a:pt x="29933" y="170116"/>
                  </a:lnTo>
                  <a:lnTo>
                    <a:pt x="29933" y="224866"/>
                  </a:lnTo>
                  <a:lnTo>
                    <a:pt x="47853" y="224866"/>
                  </a:lnTo>
                  <a:lnTo>
                    <a:pt x="47853" y="129006"/>
                  </a:lnTo>
                  <a:lnTo>
                    <a:pt x="65760" y="102717"/>
                  </a:lnTo>
                  <a:lnTo>
                    <a:pt x="65760" y="224866"/>
                  </a:lnTo>
                  <a:lnTo>
                    <a:pt x="83921" y="224866"/>
                  </a:lnTo>
                  <a:lnTo>
                    <a:pt x="83921" y="83896"/>
                  </a:lnTo>
                  <a:lnTo>
                    <a:pt x="101828" y="67017"/>
                  </a:lnTo>
                  <a:lnTo>
                    <a:pt x="101828" y="224866"/>
                  </a:lnTo>
                  <a:lnTo>
                    <a:pt x="119748" y="224866"/>
                  </a:lnTo>
                  <a:lnTo>
                    <a:pt x="119748" y="55880"/>
                  </a:lnTo>
                  <a:lnTo>
                    <a:pt x="137909" y="44894"/>
                  </a:lnTo>
                  <a:lnTo>
                    <a:pt x="137909" y="224866"/>
                  </a:lnTo>
                  <a:lnTo>
                    <a:pt x="155829" y="224866"/>
                  </a:lnTo>
                  <a:lnTo>
                    <a:pt x="155829" y="37452"/>
                  </a:lnTo>
                  <a:lnTo>
                    <a:pt x="173736" y="31292"/>
                  </a:lnTo>
                  <a:lnTo>
                    <a:pt x="173736" y="224866"/>
                  </a:lnTo>
                  <a:lnTo>
                    <a:pt x="191897" y="224866"/>
                  </a:lnTo>
                  <a:lnTo>
                    <a:pt x="191897" y="25958"/>
                  </a:lnTo>
                  <a:lnTo>
                    <a:pt x="209816" y="23952"/>
                  </a:lnTo>
                  <a:lnTo>
                    <a:pt x="209816" y="224866"/>
                  </a:lnTo>
                  <a:lnTo>
                    <a:pt x="227736" y="224866"/>
                  </a:lnTo>
                  <a:lnTo>
                    <a:pt x="227736" y="21945"/>
                  </a:lnTo>
                  <a:lnTo>
                    <a:pt x="236804" y="20916"/>
                  </a:lnTo>
                  <a:lnTo>
                    <a:pt x="245884" y="21945"/>
                  </a:lnTo>
                  <a:lnTo>
                    <a:pt x="245884" y="224866"/>
                  </a:lnTo>
                  <a:lnTo>
                    <a:pt x="263804" y="224866"/>
                  </a:lnTo>
                  <a:lnTo>
                    <a:pt x="263804" y="23964"/>
                  </a:lnTo>
                  <a:lnTo>
                    <a:pt x="281724" y="25984"/>
                  </a:lnTo>
                  <a:lnTo>
                    <a:pt x="281724" y="224866"/>
                  </a:lnTo>
                  <a:lnTo>
                    <a:pt x="299885" y="224866"/>
                  </a:lnTo>
                  <a:lnTo>
                    <a:pt x="299885" y="31407"/>
                  </a:lnTo>
                  <a:lnTo>
                    <a:pt x="317779" y="37617"/>
                  </a:lnTo>
                  <a:lnTo>
                    <a:pt x="317779" y="224866"/>
                  </a:lnTo>
                  <a:lnTo>
                    <a:pt x="335699" y="224866"/>
                  </a:lnTo>
                  <a:lnTo>
                    <a:pt x="335699" y="45288"/>
                  </a:lnTo>
                  <a:lnTo>
                    <a:pt x="353860" y="56451"/>
                  </a:lnTo>
                  <a:lnTo>
                    <a:pt x="353860" y="224866"/>
                  </a:lnTo>
                  <a:lnTo>
                    <a:pt x="371779" y="224866"/>
                  </a:lnTo>
                  <a:lnTo>
                    <a:pt x="371779" y="68135"/>
                  </a:lnTo>
                  <a:lnTo>
                    <a:pt x="389686" y="85344"/>
                  </a:lnTo>
                  <a:lnTo>
                    <a:pt x="389686" y="224866"/>
                  </a:lnTo>
                  <a:lnTo>
                    <a:pt x="404660" y="224866"/>
                  </a:lnTo>
                  <a:lnTo>
                    <a:pt x="404660" y="100723"/>
                  </a:lnTo>
                  <a:lnTo>
                    <a:pt x="422821" y="127977"/>
                  </a:lnTo>
                  <a:lnTo>
                    <a:pt x="422821" y="224866"/>
                  </a:lnTo>
                  <a:lnTo>
                    <a:pt x="440740" y="224866"/>
                  </a:lnTo>
                  <a:lnTo>
                    <a:pt x="440740" y="169481"/>
                  </a:lnTo>
                  <a:lnTo>
                    <a:pt x="444157" y="178549"/>
                  </a:lnTo>
                  <a:lnTo>
                    <a:pt x="449821" y="224764"/>
                  </a:lnTo>
                  <a:lnTo>
                    <a:pt x="473621" y="224866"/>
                  </a:lnTo>
                  <a:close/>
                </a:path>
              </a:pathLst>
            </a:custGeom>
            <a:solidFill>
              <a:srgbClr val="97A2CB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3014281-4935-4E8C-A2DC-B9C9BFBAEC4F}"/>
              </a:ext>
            </a:extLst>
          </p:cNvPr>
          <p:cNvSpPr txBox="1"/>
          <p:nvPr/>
        </p:nvSpPr>
        <p:spPr>
          <a:xfrm>
            <a:off x="5246859" y="9262326"/>
            <a:ext cx="1422229" cy="314367"/>
          </a:xfrm>
          <a:prstGeom prst="rect">
            <a:avLst/>
          </a:prstGeom>
          <a:noFill/>
          <a:ln>
            <a:noFill/>
          </a:ln>
        </p:spPr>
        <p:txBody>
          <a:bodyPr wrap="square" lIns="108000" tIns="72000" rIns="108000" bIns="38159" rtlCol="0">
            <a:spAutoFit/>
          </a:bodyPr>
          <a:lstStyle/>
          <a:p>
            <a:pPr marL="0" marR="0" lvl="0" indent="0" algn="r" defTabSz="91055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LL050307</a:t>
            </a: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</a:t>
            </a:r>
            <a:r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01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</p:txBody>
      </p:sp>
      <p:sp>
        <p:nvSpPr>
          <p:cNvPr id="36" name="Rectangle 7">
            <a:extLst>
              <a:ext uri="{FF2B5EF4-FFF2-40B4-BE49-F238E27FC236}">
                <a16:creationId xmlns:a16="http://schemas.microsoft.com/office/drawing/2014/main" id="{FAAF5B66-0588-45FD-8C02-8694AE526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113" y="9269142"/>
            <a:ext cx="2737775" cy="33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72000" rIns="10800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Times New Roman" pitchFamily="18" charset="0"/>
              </a:rPr>
              <a:t>都道府県労働局・ハローワーク</a:t>
            </a:r>
            <a:endParaRPr kumimoji="1" lang="en-US" altLang="ja-JP" sz="1400" b="0" i="0" u="none" strike="noStrike" kern="1200" cap="none" spc="-298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ＭＳ Ｐゴシック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F526FC4-7188-4336-90ED-3154D85193B2}"/>
              </a:ext>
            </a:extLst>
          </p:cNvPr>
          <p:cNvSpPr/>
          <p:nvPr/>
        </p:nvSpPr>
        <p:spPr>
          <a:xfrm>
            <a:off x="189000" y="6571355"/>
            <a:ext cx="6480000" cy="2448055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47" name="グループ化 35">
            <a:extLst>
              <a:ext uri="{FF2B5EF4-FFF2-40B4-BE49-F238E27FC236}">
                <a16:creationId xmlns:a16="http://schemas.microsoft.com/office/drawing/2014/main" id="{6809563D-04D2-41E1-954A-BF5E6ADF5DDF}"/>
              </a:ext>
            </a:extLst>
          </p:cNvPr>
          <p:cNvGrpSpPr>
            <a:grpSpLocks/>
          </p:cNvGrpSpPr>
          <p:nvPr/>
        </p:nvGrpSpPr>
        <p:grpSpPr bwMode="auto">
          <a:xfrm>
            <a:off x="4397579" y="8556433"/>
            <a:ext cx="2079239" cy="256224"/>
            <a:chOff x="7067396" y="9093741"/>
            <a:chExt cx="2463456" cy="345314"/>
          </a:xfrm>
        </p:grpSpPr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EAFC66C1-33F3-4DCF-87DC-0BF10DC45EE0}"/>
                </a:ext>
              </a:extLst>
            </p:cNvPr>
            <p:cNvSpPr/>
            <p:nvPr/>
          </p:nvSpPr>
          <p:spPr>
            <a:xfrm>
              <a:off x="7067396" y="9115521"/>
              <a:ext cx="1862330" cy="323534"/>
            </a:xfrm>
            <a:prstGeom prst="rect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B w="152400" h="50800" prst="softRound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08000" tIns="72000" rIns="108000" bIns="36000" anchor="ctr"/>
            <a:lstStyle/>
            <a:p>
              <a:pPr marL="0" marR="0" lvl="0" indent="0" algn="l" defTabSz="72442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雇用関係助成金</a:t>
              </a:r>
            </a:p>
          </p:txBody>
        </p:sp>
        <p:sp>
          <p:nvSpPr>
            <p:cNvPr id="53" name="角丸四角形 30">
              <a:extLst>
                <a:ext uri="{FF2B5EF4-FFF2-40B4-BE49-F238E27FC236}">
                  <a16:creationId xmlns:a16="http://schemas.microsoft.com/office/drawing/2014/main" id="{C5509DC7-A1AD-488B-8B82-CE533BF4A514}"/>
                </a:ext>
              </a:extLst>
            </p:cNvPr>
            <p:cNvSpPr/>
            <p:nvPr/>
          </p:nvSpPr>
          <p:spPr>
            <a:xfrm>
              <a:off x="8994748" y="9093741"/>
              <a:ext cx="536104" cy="338400"/>
            </a:xfrm>
            <a:prstGeom prst="roundRect">
              <a:avLst>
                <a:gd name="adj" fmla="val 3872"/>
              </a:avLst>
            </a:prstGeom>
            <a:solidFill>
              <a:schemeClr val="tx1">
                <a:lumMod val="65000"/>
                <a:lumOff val="35000"/>
              </a:schemeClr>
            </a:solidFill>
            <a:ln w="15875">
              <a:solidFill>
                <a:schemeClr val="tx1">
                  <a:lumMod val="65000"/>
                  <a:lumOff val="3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36000" anchor="ctr"/>
            <a:lstStyle/>
            <a:p>
              <a:pPr marL="0" marR="0" lvl="0" indent="0" algn="ctr" defTabSz="72442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 索</a:t>
              </a:r>
            </a:p>
          </p:txBody>
        </p:sp>
      </p:grp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807FF3D-AFB1-495B-8F89-7284ABAD7C7B}"/>
              </a:ext>
            </a:extLst>
          </p:cNvPr>
          <p:cNvSpPr txBox="1"/>
          <p:nvPr/>
        </p:nvSpPr>
        <p:spPr>
          <a:xfrm>
            <a:off x="189000" y="6245798"/>
            <a:ext cx="3706244" cy="36663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lIns="108000" tIns="72000" rIns="108000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2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雇用関係助成金の詳細・問い合わせ先</a:t>
            </a:r>
          </a:p>
        </p:txBody>
      </p:sp>
      <p:sp>
        <p:nvSpPr>
          <p:cNvPr id="55" name="正方形/長方形 1">
            <a:extLst>
              <a:ext uri="{FF2B5EF4-FFF2-40B4-BE49-F238E27FC236}">
                <a16:creationId xmlns:a16="http://schemas.microsoft.com/office/drawing/2014/main" id="{F79590F4-88F3-424C-89FB-432CCABA9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60" y="6874796"/>
            <a:ext cx="5544000" cy="81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000" tIns="72000" r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20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■事業主のための雇用関係助成金</a:t>
            </a:r>
            <a:r>
              <a:rPr kumimoji="0" lang="ja-JP" altLang="en-US" sz="1000" b="1" i="0" u="none" strike="noStrike" kern="1200" cap="none" spc="10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（厚生労働省ウェブサイト）</a:t>
            </a:r>
            <a:endParaRPr kumimoji="0" lang="en-US" altLang="ja-JP" sz="1600" b="1" i="0" u="none" strike="noStrike" kern="1200" cap="none" spc="10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263525" marR="0" lvl="0" indent="0" algn="just" defTabSz="910552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https://www.mhlw.go.jp/stf/seisakunitsuite/bunya/koyou_roudou/koyou/kyufukin/index.html</a:t>
            </a:r>
            <a:endParaRPr kumimoji="0" lang="ja-JP" altLang="en-US" sz="1600" b="1" i="0" u="none" strike="noStrike" kern="1200" cap="none" spc="200" normalizeH="0" baseline="0" noProof="0" dirty="0">
              <a:ln>
                <a:noFill/>
              </a:ln>
              <a:effectLst/>
              <a:uLnTx/>
              <a:uFillTx/>
              <a:latin typeface="メイリオ"/>
              <a:ea typeface="メイリオ"/>
            </a:endParaRP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50624D6B-B1F8-4B28-BB0C-A4087AEED5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355" y="6865795"/>
            <a:ext cx="829368" cy="82936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574BCF8-F963-4855-830D-EBFA31B6E5F4}"/>
              </a:ext>
            </a:extLst>
          </p:cNvPr>
          <p:cNvSpPr txBox="1"/>
          <p:nvPr/>
        </p:nvSpPr>
        <p:spPr>
          <a:xfrm>
            <a:off x="180000" y="362142"/>
            <a:ext cx="2372545" cy="458193"/>
          </a:xfrm>
          <a:prstGeom prst="rect">
            <a:avLst/>
          </a:prstGeom>
          <a:noFill/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300" normalizeH="0" baseline="0" noProof="0" dirty="0">
                <a:ln>
                  <a:noFill/>
                </a:ln>
                <a:effectLst/>
                <a:uLnTx/>
                <a:uFillTx/>
                <a:latin typeface="メイリオ"/>
                <a:ea typeface="メイリオ"/>
                <a:cs typeface="+mn-cs"/>
              </a:rPr>
              <a:t>事業主の皆さまへ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2BB3196-8EA9-42A6-9C2A-D82B3BE9FFF8}"/>
              </a:ext>
            </a:extLst>
          </p:cNvPr>
          <p:cNvSpPr/>
          <p:nvPr/>
        </p:nvSpPr>
        <p:spPr>
          <a:xfrm>
            <a:off x="-9000" y="825932"/>
            <a:ext cx="6876000" cy="1997759"/>
          </a:xfrm>
          <a:prstGeom prst="rect">
            <a:avLst/>
          </a:prstGeom>
          <a:solidFill>
            <a:srgbClr val="DB4D6D"/>
          </a:solidFill>
          <a:ln>
            <a:solidFill>
              <a:srgbClr val="DB4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108000" bIns="10800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2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雇用関係助成金で設定されている</a:t>
            </a:r>
            <a:endParaRPr kumimoji="1" lang="en-US" altLang="ja-JP" sz="2400" b="1" i="0" u="none" strike="noStrike" kern="1200" cap="none" spc="2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「生産性要件」は</a:t>
            </a:r>
            <a:endParaRPr kumimoji="1" lang="en-US" altLang="ja-JP" sz="3600" b="1" i="0" u="none" strike="noStrike" kern="1200" cap="none" spc="3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2023</a:t>
            </a:r>
            <a:r>
              <a:rPr kumimoji="1" lang="ja-JP" altLang="en-US" sz="24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</a:t>
            </a:r>
            <a:r>
              <a:rPr kumimoji="1" lang="ja-JP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３</a:t>
            </a:r>
            <a:r>
              <a:rPr kumimoji="1" lang="ja-JP" altLang="en-US" sz="24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月</a:t>
            </a:r>
            <a:r>
              <a:rPr kumimoji="1" lang="en-US" altLang="ja-JP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31</a:t>
            </a:r>
            <a:r>
              <a:rPr kumimoji="1" lang="ja-JP" altLang="en-US" sz="24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日で</a:t>
            </a:r>
            <a:r>
              <a:rPr kumimoji="1" lang="ja-JP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廃止</a:t>
            </a:r>
            <a:r>
              <a:rPr kumimoji="1" lang="ja-JP" altLang="en-US" sz="2400" b="1" i="0" u="none" strike="noStrike" kern="1200" cap="none" spc="2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されます</a:t>
            </a:r>
            <a:endParaRPr kumimoji="1" lang="ja-JP" altLang="en-US" sz="3200" b="1" i="0" u="none" strike="noStrike" kern="1200" cap="none" spc="2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63" name="正方形/長方形 1">
            <a:extLst>
              <a:ext uri="{FF2B5EF4-FFF2-40B4-BE49-F238E27FC236}">
                <a16:creationId xmlns:a16="http://schemas.microsoft.com/office/drawing/2014/main" id="{2BF57125-874A-4641-B770-DCE7A4C67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60" y="7848989"/>
            <a:ext cx="6146524" cy="8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000" tIns="72000" r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■都道府県労働局・ハローワーク</a:t>
            </a:r>
            <a:endParaRPr kumimoji="0" lang="en-US" altLang="ja-JP" sz="1600" b="1" i="0" u="none" strike="noStrike" kern="1200" cap="none" spc="20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263525" marR="0" lvl="0" indent="0" algn="just" defTabSz="910552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支給要件の詳細や具体的な手続きは、最寄りの都道府県労働局・ハローワークまでお問い合わせください。</a:t>
            </a:r>
          </a:p>
        </p:txBody>
      </p:sp>
      <p:pic>
        <p:nvPicPr>
          <p:cNvPr id="6" name="図 5" descr="黒い背景と白い文字&#10;&#10;自動的に生成された説明">
            <a:extLst>
              <a:ext uri="{FF2B5EF4-FFF2-40B4-BE49-F238E27FC236}">
                <a16:creationId xmlns:a16="http://schemas.microsoft.com/office/drawing/2014/main" id="{63005D16-E266-4A5C-9299-866E7E83A1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1" y="9121481"/>
            <a:ext cx="1644923" cy="5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D00359C4-0855-4ECD-817C-852EB916609E}"/>
              </a:ext>
            </a:extLst>
          </p:cNvPr>
          <p:cNvSpPr txBox="1"/>
          <p:nvPr/>
        </p:nvSpPr>
        <p:spPr>
          <a:xfrm>
            <a:off x="297283" y="3558182"/>
            <a:ext cx="6179535" cy="2226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ja-JP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2023</a:t>
            </a:r>
            <a:r>
              <a:rPr kumimoji="0" lang="ja-JP" altLang="en-US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（令和５）年３月</a:t>
            </a:r>
            <a:r>
              <a:rPr kumimoji="0" lang="en-US" altLang="ja-JP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</a:t>
            </a:r>
            <a:r>
              <a:rPr kumimoji="0" lang="ja-JP" altLang="en-US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日までに助成金の対象となる取り組みを行ったなどの場合は、</a:t>
            </a:r>
            <a:r>
              <a:rPr kumimoji="0" lang="ja-JP" altLang="en-US" sz="1800" b="1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</a:t>
            </a:r>
            <a:r>
              <a:rPr kumimoji="0" lang="ja-JP" altLang="en-US" sz="1800" b="1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過措置が適用</a:t>
            </a:r>
            <a:r>
              <a:rPr kumimoji="0" lang="ja-JP" altLang="en-US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されることがあります。詳細は、改正後の各助成金の支給要領をご確認ください。</a:t>
            </a:r>
            <a:endParaRPr kumimoji="0" lang="en-US" altLang="ja-JP" sz="18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ja-JP" altLang="en-US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一部の助成金では、</a:t>
            </a:r>
            <a:r>
              <a:rPr kumimoji="0" lang="ja-JP" altLang="en-US" sz="1800" b="1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賃金の引き上げを行った場合に助成額が加算される</a:t>
            </a:r>
            <a:r>
              <a:rPr kumimoji="0" lang="ja-JP" altLang="en-US" sz="18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賃金要件を新たに設ける予定です。</a:t>
            </a:r>
            <a:endParaRPr kumimoji="0" lang="en-US" altLang="ja-JP" sz="18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2009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108000" tIns="72000" rIns="108000" rtlCol="0">
        <a:spAutoFit/>
      </a:bodyPr>
      <a:lstStyle>
        <a:defPPr algn="l">
          <a:lnSpc>
            <a:spcPct val="130000"/>
          </a:lnSpc>
          <a:defRPr kumimoj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197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2023-03-07T07:59:20Z</dcterms:modified>
</cp:coreProperties>
</file>