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4"/>
  </p:sldMasterIdLst>
  <p:notesMasterIdLst>
    <p:notesMasterId r:id="rId9"/>
  </p:notesMasterIdLst>
  <p:handoutMasterIdLst>
    <p:handoutMasterId r:id="rId10"/>
  </p:handoutMasterIdLst>
  <p:sldIdLst>
    <p:sldId id="468" r:id="rId5"/>
    <p:sldId id="512" r:id="rId6"/>
    <p:sldId id="511" r:id="rId7"/>
    <p:sldId id="701" r:id="rId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レイアウトサンプル" id="{AF6CC579-B67C-2844-BE25-84E40ED98AB0}">
          <p14:sldIdLst>
            <p14:sldId id="468"/>
            <p14:sldId id="512"/>
            <p14:sldId id="511"/>
            <p14:sldId id="701"/>
          </p14:sldIdLst>
        </p14:section>
      </p14:sectionLst>
    </p:ext>
    <p:ext uri="{EFAFB233-063F-42B5-8137-9DF3F51BA10A}">
      <p15:sldGuideLst xmlns:p15="http://schemas.microsoft.com/office/powerpoint/2012/main">
        <p15:guide id="1" orient="horz" pos="1228" userDrawn="1">
          <p15:clr>
            <a:srgbClr val="A4A3A4"/>
          </p15:clr>
        </p15:guide>
        <p15:guide id="2" pos="192" userDrawn="1">
          <p15:clr>
            <a:srgbClr val="A4A3A4"/>
          </p15:clr>
        </p15:guide>
        <p15:guide id="3" pos="3216" userDrawn="1">
          <p15:clr>
            <a:srgbClr val="A4A3A4"/>
          </p15:clr>
        </p15:guide>
        <p15:guide id="4" pos="6068" userDrawn="1">
          <p15:clr>
            <a:srgbClr val="A4A3A4"/>
          </p15:clr>
        </p15:guide>
        <p15:guide id="5" pos="3024" userDrawn="1">
          <p15:clr>
            <a:srgbClr val="A4A3A4"/>
          </p15:clr>
        </p15:guide>
        <p15:guide id="6" pos="4560" userDrawn="1">
          <p15:clr>
            <a:srgbClr val="A4A3A4"/>
          </p15:clr>
        </p15:guide>
        <p15:guide id="7" pos="4735" userDrawn="1">
          <p15:clr>
            <a:srgbClr val="A4A3A4"/>
          </p15:clr>
        </p15:guide>
        <p15:guide id="8" pos="1513" userDrawn="1">
          <p15:clr>
            <a:srgbClr val="A4A3A4"/>
          </p15:clr>
        </p15:guide>
        <p15:guide id="9" pos="1696" userDrawn="1">
          <p15:clr>
            <a:srgbClr val="A4A3A4"/>
          </p15:clr>
        </p15:guide>
        <p15:guide id="10" orient="horz" pos="4127" userDrawn="1">
          <p15:clr>
            <a:srgbClr val="A4A3A4"/>
          </p15:clr>
        </p15:guide>
        <p15:guide id="11" pos="2016" userDrawn="1">
          <p15:clr>
            <a:srgbClr val="A4A3A4"/>
          </p15:clr>
        </p15:guide>
        <p15:guide id="12" pos="2208" userDrawn="1">
          <p15:clr>
            <a:srgbClr val="A4A3A4"/>
          </p15:clr>
        </p15:guide>
        <p15:guide id="13" pos="4051" userDrawn="1">
          <p15:clr>
            <a:srgbClr val="A4A3A4"/>
          </p15:clr>
        </p15:guide>
        <p15:guide id="14" pos="42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2ED"/>
    <a:srgbClr val="DF637E"/>
    <a:srgbClr val="7EC4C1"/>
    <a:srgbClr val="E57F95"/>
    <a:srgbClr val="FDF3B9"/>
    <a:srgbClr val="C9E7E7"/>
    <a:srgbClr val="EBE9F3"/>
    <a:srgbClr val="FEDFE1"/>
    <a:srgbClr val="66BAB7"/>
    <a:srgbClr val="DB4D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6395" autoAdjust="0"/>
  </p:normalViewPr>
  <p:slideViewPr>
    <p:cSldViewPr>
      <p:cViewPr varScale="1">
        <p:scale>
          <a:sx n="101" d="100"/>
          <a:sy n="101" d="100"/>
        </p:scale>
        <p:origin x="1656" y="102"/>
      </p:cViewPr>
      <p:guideLst>
        <p:guide orient="horz" pos="1228"/>
        <p:guide pos="192"/>
        <p:guide pos="3216"/>
        <p:guide pos="6068"/>
        <p:guide pos="3024"/>
        <p:guide pos="4560"/>
        <p:guide pos="4735"/>
        <p:guide pos="1513"/>
        <p:guide pos="1696"/>
        <p:guide orient="horz" pos="4127"/>
        <p:guide pos="2016"/>
        <p:guide pos="2208"/>
        <p:guide pos="4051"/>
        <p:guide pos="422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p:cViewPr varScale="1">
        <p:scale>
          <a:sx n="99" d="100"/>
          <a:sy n="99" d="100"/>
        </p:scale>
        <p:origin x="2634" y="3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8462B45-3B19-644E-AD02-C8057219CE6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83D6E86-57B2-8C4B-A4A6-B815EB7BC088}"/>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C100692-EAF4-2D4D-8CB7-4A95778DD0E4}" type="datetimeFigureOut">
              <a:rPr kumimoji="1" lang="ja-JP" altLang="en-US" smtClean="0"/>
              <a:t>2023/2/6</a:t>
            </a:fld>
            <a:endParaRPr kumimoji="1" lang="ja-JP" altLang="en-US"/>
          </a:p>
        </p:txBody>
      </p:sp>
      <p:sp>
        <p:nvSpPr>
          <p:cNvPr id="4" name="フッター プレースホルダー 3">
            <a:extLst>
              <a:ext uri="{FF2B5EF4-FFF2-40B4-BE49-F238E27FC236}">
                <a16:creationId xmlns:a16="http://schemas.microsoft.com/office/drawing/2014/main" id="{C8B21570-7BD7-0C4B-8425-70205C7AD7A8}"/>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C85AC23-07E1-0E46-9EE9-96123763DA4B}"/>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BD3031F9-2228-CB40-9934-33F673688A70}" type="slidenum">
              <a:rPr kumimoji="1" lang="ja-JP" altLang="en-US" smtClean="0"/>
              <a:t>‹#›</a:t>
            </a:fld>
            <a:endParaRPr kumimoji="1" lang="ja-JP" altLang="en-US"/>
          </a:p>
        </p:txBody>
      </p:sp>
    </p:spTree>
    <p:extLst>
      <p:ext uri="{BB962C8B-B14F-4D97-AF65-F5344CB8AC3E}">
        <p14:creationId xmlns:p14="http://schemas.microsoft.com/office/powerpoint/2010/main" val="2534536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37A305E-D807-3946-A1A4-56C9B77AFB38}" type="datetimeFigureOut">
              <a:rPr kumimoji="1" lang="ja-JP" altLang="en-US" smtClean="0"/>
              <a:t>2023/2/6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44F3F95-1DE9-F948-9ABE-A8F6E5B8157B}" type="slidenum">
              <a:rPr kumimoji="1" lang="ja-JP" altLang="en-US" smtClean="0"/>
              <a:t>‹#›</a:t>
            </a:fld>
            <a:endParaRPr kumimoji="1" lang="ja-JP" altLang="en-US"/>
          </a:p>
        </p:txBody>
      </p:sp>
    </p:spTree>
    <p:extLst>
      <p:ext uri="{BB962C8B-B14F-4D97-AF65-F5344CB8AC3E}">
        <p14:creationId xmlns:p14="http://schemas.microsoft.com/office/powerpoint/2010/main" val="2294022621"/>
      </p:ext>
    </p:extLst>
  </p:cSld>
  <p:clrMap bg1="lt1" tx1="dk1" bg2="lt2" tx2="dk2" accent1="accent1" accent2="accent2" accent3="accent3" accent4="accent4" accent5="accent5" accent6="accent6" hlink="hlink" folHlink="folHlink"/>
  <p:notesStyle>
    <a:lvl1pPr marL="0" algn="l" defTabSz="914373" rtl="0" eaLnBrk="1" latinLnBrk="0" hangingPunct="1">
      <a:defRPr kumimoji="1" sz="1200" kern="1200">
        <a:solidFill>
          <a:schemeClr val="tx1"/>
        </a:solidFill>
        <a:latin typeface="+mn-lt"/>
        <a:ea typeface="+mn-ea"/>
        <a:cs typeface="+mn-cs"/>
      </a:defRPr>
    </a:lvl1pPr>
    <a:lvl2pPr marL="457187" algn="l" defTabSz="914373" rtl="0" eaLnBrk="1" latinLnBrk="0" hangingPunct="1">
      <a:defRPr kumimoji="1" sz="1200" kern="1200">
        <a:solidFill>
          <a:schemeClr val="tx1"/>
        </a:solidFill>
        <a:latin typeface="+mn-lt"/>
        <a:ea typeface="+mn-ea"/>
        <a:cs typeface="+mn-cs"/>
      </a:defRPr>
    </a:lvl2pPr>
    <a:lvl3pPr marL="914373" algn="l" defTabSz="914373" rtl="0" eaLnBrk="1" latinLnBrk="0" hangingPunct="1">
      <a:defRPr kumimoji="1" sz="1200" kern="1200">
        <a:solidFill>
          <a:schemeClr val="tx1"/>
        </a:solidFill>
        <a:latin typeface="+mn-lt"/>
        <a:ea typeface="+mn-ea"/>
        <a:cs typeface="+mn-cs"/>
      </a:defRPr>
    </a:lvl3pPr>
    <a:lvl4pPr marL="1371560" algn="l" defTabSz="914373" rtl="0" eaLnBrk="1" latinLnBrk="0" hangingPunct="1">
      <a:defRPr kumimoji="1" sz="1200" kern="1200">
        <a:solidFill>
          <a:schemeClr val="tx1"/>
        </a:solidFill>
        <a:latin typeface="+mn-lt"/>
        <a:ea typeface="+mn-ea"/>
        <a:cs typeface="+mn-cs"/>
      </a:defRPr>
    </a:lvl4pPr>
    <a:lvl5pPr marL="1828747" algn="l" defTabSz="914373" rtl="0" eaLnBrk="1" latinLnBrk="0" hangingPunct="1">
      <a:defRPr kumimoji="1" sz="1200" kern="1200">
        <a:solidFill>
          <a:schemeClr val="tx1"/>
        </a:solidFill>
        <a:latin typeface="+mn-lt"/>
        <a:ea typeface="+mn-ea"/>
        <a:cs typeface="+mn-cs"/>
      </a:defRPr>
    </a:lvl5pPr>
    <a:lvl6pPr marL="2285933"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4F3F95-1DE9-F948-9ABE-A8F6E5B8157B}" type="slidenum">
              <a:rPr kumimoji="1" lang="ja-JP" altLang="en-US" smtClean="0"/>
              <a:t>2</a:t>
            </a:fld>
            <a:endParaRPr kumimoji="1" lang="ja-JP" altLang="en-US"/>
          </a:p>
        </p:txBody>
      </p:sp>
    </p:spTree>
    <p:extLst>
      <p:ext uri="{BB962C8B-B14F-4D97-AF65-F5344CB8AC3E}">
        <p14:creationId xmlns:p14="http://schemas.microsoft.com/office/powerpoint/2010/main" val="2517740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2563504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endParaRPr kumimoji="1" lang="ja-JP" altLang="en-US" dirty="0"/>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859685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8326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6"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3027"/>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dirty="0"/>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dirty="0"/>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237023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7296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dirty="0"/>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dirty="0"/>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253618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dirty="0"/>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dirty="0"/>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80009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62913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dirty="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dirty="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dirty="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dirty="0"/>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dirty="0"/>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endParaRPr kumimoji="1" lang="ja-JP" altLang="en-US" dirty="0"/>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334731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dirty="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dirty="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dirty="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dirty="0"/>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endParaRPr kumimoji="1" lang="ja-JP" altLang="en-US" dirty="0"/>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588272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endParaRPr kumimoji="1" lang="ja-JP" altLang="en-US" dirty="0"/>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7949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dirty="0"/>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dirty="0"/>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dirty="0"/>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74537902"/>
      </p:ext>
    </p:extLst>
  </p:cSld>
  <p:clrMap bg1="lt1" tx1="dk1" bg2="lt2" tx2="dk2" accent1="accent1" accent2="accent2" accent3="accent3" accent4="accent4" accent5="accent5" accent6="accent6" hlink="hlink" folHlink="folHlink"/>
  <p:sldLayoutIdLst>
    <p:sldLayoutId id="2147483694" r:id="rId1"/>
    <p:sldLayoutId id="2147483698" r:id="rId2"/>
    <p:sldLayoutId id="2147483699" r:id="rId3"/>
    <p:sldLayoutId id="2147483710" r:id="rId4"/>
    <p:sldLayoutId id="2147483711" r:id="rId5"/>
    <p:sldLayoutId id="2147483712" r:id="rId6"/>
    <p:sldLayoutId id="2147483705" r:id="rId7"/>
    <p:sldLayoutId id="2147483709"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CF07454-B0F0-074F-A9C2-487699ED6A95}"/>
              </a:ext>
            </a:extLst>
          </p:cNvPr>
          <p:cNvSpPr>
            <a:spLocks noGrp="1"/>
          </p:cNvSpPr>
          <p:nvPr>
            <p:ph type="body" sz="quarter" idx="12"/>
          </p:nvPr>
        </p:nvSpPr>
        <p:spPr>
          <a:xfrm>
            <a:off x="5620281" y="5886478"/>
            <a:ext cx="3913874" cy="320472"/>
          </a:xfrm>
        </p:spPr>
        <p:txBody>
          <a:bodyPr/>
          <a:lstStyle/>
          <a:p>
            <a:r>
              <a:rPr lang="ja-JP" altLang="en-US" dirty="0"/>
              <a:t>厚生労働省 労働基準局監督課</a:t>
            </a:r>
          </a:p>
        </p:txBody>
      </p:sp>
      <p:sp>
        <p:nvSpPr>
          <p:cNvPr id="3" name="タイトル 2">
            <a:extLst>
              <a:ext uri="{FF2B5EF4-FFF2-40B4-BE49-F238E27FC236}">
                <a16:creationId xmlns:a16="http://schemas.microsoft.com/office/drawing/2014/main" id="{38D1F1D2-7C5A-6D4D-8A19-B68E75AFC762}"/>
              </a:ext>
            </a:extLst>
          </p:cNvPr>
          <p:cNvSpPr>
            <a:spLocks noGrp="1"/>
          </p:cNvSpPr>
          <p:nvPr>
            <p:ph type="title"/>
          </p:nvPr>
        </p:nvSpPr>
        <p:spPr/>
        <p:txBody>
          <a:bodyPr/>
          <a:lstStyle/>
          <a:p>
            <a:r>
              <a:rPr kumimoji="1" lang="ja-JP" altLang="en-US" dirty="0"/>
              <a:t>一年単位の変形労働時間制に関する協定届における</a:t>
            </a:r>
            <a:br>
              <a:rPr kumimoji="1" lang="en-US" altLang="ja-JP" dirty="0"/>
            </a:br>
            <a:r>
              <a:rPr kumimoji="1" lang="ja-JP" altLang="en-US" dirty="0"/>
              <a:t>本社一括届出の開始について</a:t>
            </a:r>
          </a:p>
        </p:txBody>
      </p:sp>
      <p:sp>
        <p:nvSpPr>
          <p:cNvPr id="5" name="テキスト プレースホルダー 4"/>
          <p:cNvSpPr>
            <a:spLocks noGrp="1"/>
          </p:cNvSpPr>
          <p:nvPr>
            <p:ph type="body" sz="quarter" idx="13"/>
          </p:nvPr>
        </p:nvSpPr>
        <p:spPr/>
        <p:txBody>
          <a:bodyPr/>
          <a:lstStyle/>
          <a:p>
            <a:endParaRPr kumimoji="1" lang="ja-JP" altLang="en-US"/>
          </a:p>
        </p:txBody>
      </p:sp>
    </p:spTree>
    <p:extLst>
      <p:ext uri="{BB962C8B-B14F-4D97-AF65-F5344CB8AC3E}">
        <p14:creationId xmlns:p14="http://schemas.microsoft.com/office/powerpoint/2010/main" val="327030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タイトル 18">
            <a:extLst>
              <a:ext uri="{FF2B5EF4-FFF2-40B4-BE49-F238E27FC236}">
                <a16:creationId xmlns:a16="http://schemas.microsoft.com/office/drawing/2014/main" id="{E4D6BB78-A7D9-FC41-85DD-4C3721700E4E}"/>
              </a:ext>
            </a:extLst>
          </p:cNvPr>
          <p:cNvSpPr>
            <a:spLocks noGrp="1"/>
          </p:cNvSpPr>
          <p:nvPr>
            <p:ph type="title"/>
          </p:nvPr>
        </p:nvSpPr>
        <p:spPr/>
        <p:txBody>
          <a:bodyPr/>
          <a:lstStyle/>
          <a:p>
            <a:r>
              <a:rPr lang="ja-JP" altLang="en-US" dirty="0"/>
              <a:t>一年単位の変形労働時間制に関する協定届における本社一括届出の開始</a:t>
            </a:r>
          </a:p>
        </p:txBody>
      </p:sp>
      <p:sp>
        <p:nvSpPr>
          <p:cNvPr id="2" name="スライド番号プレースホルダー 1">
            <a:extLst>
              <a:ext uri="{FF2B5EF4-FFF2-40B4-BE49-F238E27FC236}">
                <a16:creationId xmlns:a16="http://schemas.microsoft.com/office/drawing/2014/main" id="{5E424430-EFA5-AF46-AB57-A2BDBD69C0AA}"/>
              </a:ext>
            </a:extLst>
          </p:cNvPr>
          <p:cNvSpPr>
            <a:spLocks noGrp="1"/>
          </p:cNvSpPr>
          <p:nvPr>
            <p:ph type="sldNum" sz="quarter" idx="4"/>
          </p:nvPr>
        </p:nvSpPr>
        <p:spPr>
          <a:xfrm>
            <a:off x="8985448" y="6530149"/>
            <a:ext cx="630513" cy="278421"/>
          </a:xfrm>
        </p:spPr>
        <p:txBody>
          <a:bodyPr/>
          <a:lstStyle/>
          <a:p>
            <a:fld id="{48F63A3B-78C7-47BE-AE5E-E10140E04643}" type="slidenum">
              <a:rPr lang="en-US" smtClean="0"/>
              <a:pPr/>
              <a:t>2</a:t>
            </a:fld>
            <a:endParaRPr lang="en-US" dirty="0"/>
          </a:p>
        </p:txBody>
      </p:sp>
      <p:sp>
        <p:nvSpPr>
          <p:cNvPr id="20" name="正方形/長方形 19">
            <a:extLst>
              <a:ext uri="{FF2B5EF4-FFF2-40B4-BE49-F238E27FC236}">
                <a16:creationId xmlns:a16="http://schemas.microsoft.com/office/drawing/2014/main" id="{2BC9F002-CA27-4346-8CF9-82954F10E676}"/>
              </a:ext>
            </a:extLst>
          </p:cNvPr>
          <p:cNvSpPr/>
          <p:nvPr/>
        </p:nvSpPr>
        <p:spPr>
          <a:xfrm>
            <a:off x="324433" y="1509658"/>
            <a:ext cx="9191199" cy="2791483"/>
          </a:xfrm>
          <a:prstGeom prst="rect">
            <a:avLst/>
          </a:prstGeom>
          <a:noFill/>
          <a:ln w="25400" cap="rnd">
            <a:solidFill>
              <a:schemeClr val="tx2"/>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342900" indent="-342900">
              <a:lnSpc>
                <a:spcPct val="120000"/>
              </a:lnSpc>
              <a:spcAft>
                <a:spcPts val="700"/>
              </a:spcAft>
              <a:buClr>
                <a:schemeClr val="tx2"/>
              </a:buClr>
              <a:buFont typeface="Arial" panose="020B0604020202020204" pitchFamily="34" charset="0"/>
              <a:buChar char="•"/>
            </a:pPr>
            <a:r>
              <a:rPr kumimoji="1" lang="ja-JP" altLang="en-US" sz="1400" dirty="0">
                <a:solidFill>
                  <a:schemeClr val="tx1"/>
                </a:solidFill>
                <a:latin typeface="Meiryo" panose="020B0604030504040204" pitchFamily="34" charset="-128"/>
                <a:ea typeface="Meiryo" panose="020B0604030504040204" pitchFamily="34" charset="-128"/>
              </a:rPr>
              <a:t>規制改革実施計画（</a:t>
            </a:r>
            <a:r>
              <a:rPr kumimoji="1" lang="zh-TW" altLang="en-US" sz="1400" dirty="0">
                <a:solidFill>
                  <a:schemeClr val="tx1"/>
                </a:solidFill>
                <a:latin typeface="Meiryo" panose="020B0604030504040204" pitchFamily="34" charset="-128"/>
                <a:ea typeface="Meiryo" panose="020B0604030504040204" pitchFamily="34" charset="-128"/>
              </a:rPr>
              <a:t>令和</a:t>
            </a:r>
            <a:r>
              <a:rPr kumimoji="1" lang="en-US" altLang="zh-TW" sz="1400" dirty="0">
                <a:solidFill>
                  <a:schemeClr val="tx1"/>
                </a:solidFill>
                <a:latin typeface="Meiryo" panose="020B0604030504040204" pitchFamily="34" charset="-128"/>
                <a:ea typeface="Meiryo" panose="020B0604030504040204" pitchFamily="34" charset="-128"/>
              </a:rPr>
              <a:t>4</a:t>
            </a:r>
            <a:r>
              <a:rPr kumimoji="1" lang="zh-TW" altLang="en-US" sz="1400" dirty="0">
                <a:solidFill>
                  <a:schemeClr val="tx1"/>
                </a:solidFill>
                <a:latin typeface="Meiryo" panose="020B0604030504040204" pitchFamily="34" charset="-128"/>
                <a:ea typeface="Meiryo" panose="020B0604030504040204" pitchFamily="34" charset="-128"/>
              </a:rPr>
              <a:t>年</a:t>
            </a:r>
            <a:r>
              <a:rPr kumimoji="1" lang="en-US" altLang="zh-TW" sz="1400" dirty="0">
                <a:solidFill>
                  <a:schemeClr val="tx1"/>
                </a:solidFill>
                <a:latin typeface="Meiryo" panose="020B0604030504040204" pitchFamily="34" charset="-128"/>
                <a:ea typeface="Meiryo" panose="020B0604030504040204" pitchFamily="34" charset="-128"/>
              </a:rPr>
              <a:t>6</a:t>
            </a:r>
            <a:r>
              <a:rPr kumimoji="1" lang="zh-TW" altLang="en-US" sz="1400" dirty="0">
                <a:solidFill>
                  <a:schemeClr val="tx1"/>
                </a:solidFill>
                <a:latin typeface="Meiryo" panose="020B0604030504040204" pitchFamily="34" charset="-128"/>
                <a:ea typeface="Meiryo" panose="020B0604030504040204" pitchFamily="34" charset="-128"/>
              </a:rPr>
              <a:t>月</a:t>
            </a:r>
            <a:r>
              <a:rPr kumimoji="1" lang="en-US" altLang="zh-TW" sz="1400" dirty="0">
                <a:solidFill>
                  <a:schemeClr val="tx1"/>
                </a:solidFill>
                <a:latin typeface="Meiryo" panose="020B0604030504040204" pitchFamily="34" charset="-128"/>
                <a:ea typeface="Meiryo" panose="020B0604030504040204" pitchFamily="34" charset="-128"/>
              </a:rPr>
              <a:t>7</a:t>
            </a:r>
            <a:r>
              <a:rPr kumimoji="1" lang="zh-TW" altLang="en-US" sz="1400" dirty="0">
                <a:solidFill>
                  <a:schemeClr val="tx1"/>
                </a:solidFill>
                <a:latin typeface="Meiryo" panose="020B0604030504040204" pitchFamily="34" charset="-128"/>
                <a:ea typeface="Meiryo" panose="020B0604030504040204" pitchFamily="34" charset="-128"/>
              </a:rPr>
              <a:t>日閣議決定</a:t>
            </a:r>
            <a:r>
              <a:rPr kumimoji="1" lang="ja-JP" altLang="en-US" sz="1400" dirty="0">
                <a:solidFill>
                  <a:schemeClr val="tx1"/>
                </a:solidFill>
                <a:latin typeface="Meiryo" panose="020B0604030504040204" pitchFamily="34" charset="-128"/>
                <a:ea typeface="Meiryo" panose="020B0604030504040204" pitchFamily="34" charset="-128"/>
              </a:rPr>
              <a:t>）に基づき、届出件数が多い</a:t>
            </a:r>
            <a:r>
              <a:rPr kumimoji="1" lang="ja-JP" altLang="en-US" sz="1400" u="sng" dirty="0">
                <a:solidFill>
                  <a:schemeClr val="tx1"/>
                </a:solidFill>
                <a:latin typeface="Meiryo" panose="020B0604030504040204" pitchFamily="34" charset="-128"/>
                <a:ea typeface="Meiryo" panose="020B0604030504040204" pitchFamily="34" charset="-128"/>
              </a:rPr>
              <a:t>一年単位の変形労働時間制に関する協定届</a:t>
            </a:r>
            <a:r>
              <a:rPr kumimoji="1" lang="ja-JP" altLang="en-US" sz="1400" dirty="0">
                <a:solidFill>
                  <a:schemeClr val="tx1"/>
                </a:solidFill>
                <a:latin typeface="Meiryo" panose="020B0604030504040204" pitchFamily="34" charset="-128"/>
                <a:ea typeface="Meiryo" panose="020B0604030504040204" pitchFamily="34" charset="-128"/>
              </a:rPr>
              <a:t>（以下、「一年変形に関する協定届」）について、新たに本社一括届出の対象手続とすることを検討。</a:t>
            </a:r>
            <a:endParaRPr kumimoji="1" lang="en-US" altLang="ja-JP" sz="1400" dirty="0">
              <a:solidFill>
                <a:schemeClr val="tx1"/>
              </a:solidFill>
              <a:latin typeface="Meiryo" panose="020B0604030504040204" pitchFamily="34" charset="-128"/>
              <a:ea typeface="Meiryo" panose="020B0604030504040204" pitchFamily="34" charset="-128"/>
            </a:endParaRPr>
          </a:p>
          <a:p>
            <a:pPr>
              <a:lnSpc>
                <a:spcPct val="120000"/>
              </a:lnSpc>
              <a:spcAft>
                <a:spcPts val="700"/>
              </a:spcAft>
              <a:buClr>
                <a:schemeClr val="tx2"/>
              </a:buClr>
            </a:pPr>
            <a:endParaRPr kumimoji="1" lang="en-US" altLang="ja-JP" sz="1400" dirty="0">
              <a:solidFill>
                <a:schemeClr val="tx1"/>
              </a:solidFill>
              <a:latin typeface="Meiryo" panose="020B0604030504040204" pitchFamily="34" charset="-128"/>
              <a:ea typeface="Meiryo" panose="020B0604030504040204" pitchFamily="34" charset="-128"/>
            </a:endParaRPr>
          </a:p>
          <a:p>
            <a:pPr>
              <a:lnSpc>
                <a:spcPct val="120000"/>
              </a:lnSpc>
              <a:spcAft>
                <a:spcPts val="700"/>
              </a:spcAft>
              <a:buClr>
                <a:schemeClr val="tx2"/>
              </a:buClr>
            </a:pPr>
            <a:endParaRPr kumimoji="1" lang="en-US" altLang="ja-JP" sz="1400" dirty="0">
              <a:solidFill>
                <a:schemeClr val="tx1"/>
              </a:solidFill>
              <a:latin typeface="Meiryo" panose="020B0604030504040204" pitchFamily="34" charset="-128"/>
              <a:ea typeface="Meiryo" panose="020B0604030504040204" pitchFamily="34" charset="-128"/>
            </a:endParaRPr>
          </a:p>
          <a:p>
            <a:pPr>
              <a:lnSpc>
                <a:spcPct val="120000"/>
              </a:lnSpc>
              <a:spcAft>
                <a:spcPts val="700"/>
              </a:spcAft>
              <a:buClr>
                <a:schemeClr val="tx2"/>
              </a:buClr>
            </a:pPr>
            <a:endParaRPr kumimoji="1" lang="en-US" altLang="ja-JP" sz="1400" dirty="0">
              <a:solidFill>
                <a:schemeClr val="tx1"/>
              </a:solidFill>
              <a:latin typeface="Meiryo" panose="020B0604030504040204" pitchFamily="34" charset="-128"/>
              <a:ea typeface="Meiryo" panose="020B0604030504040204" pitchFamily="34" charset="-128"/>
            </a:endParaRPr>
          </a:p>
          <a:p>
            <a:pPr marL="342900" indent="-342900">
              <a:lnSpc>
                <a:spcPct val="120000"/>
              </a:lnSpc>
              <a:spcAft>
                <a:spcPts val="700"/>
              </a:spcAft>
              <a:buClr>
                <a:schemeClr val="tx2"/>
              </a:buClr>
              <a:buFont typeface="Arial" panose="020B0604020202020204" pitchFamily="34" charset="0"/>
              <a:buChar char="•"/>
            </a:pPr>
            <a:r>
              <a:rPr kumimoji="1" lang="ja-JP" altLang="en-US" sz="1400" b="1" u="sng" dirty="0">
                <a:solidFill>
                  <a:schemeClr val="tx1"/>
                </a:solidFill>
                <a:latin typeface="Meiryo" panose="020B0604030504040204" pitchFamily="34" charset="-128"/>
                <a:ea typeface="Meiryo" panose="020B0604030504040204" pitchFamily="34" charset="-128"/>
              </a:rPr>
              <a:t>令和５年２月</a:t>
            </a:r>
            <a:r>
              <a:rPr kumimoji="1" lang="en-US" altLang="ja-JP" sz="1400" b="1" u="sng" dirty="0">
                <a:solidFill>
                  <a:schemeClr val="tx1"/>
                </a:solidFill>
                <a:latin typeface="Meiryo" panose="020B0604030504040204" pitchFamily="34" charset="-128"/>
                <a:ea typeface="Meiryo" panose="020B0604030504040204" pitchFamily="34" charset="-128"/>
              </a:rPr>
              <a:t>27</a:t>
            </a:r>
            <a:r>
              <a:rPr kumimoji="1" lang="ja-JP" altLang="en-US" sz="1400" b="1" u="sng" dirty="0">
                <a:solidFill>
                  <a:schemeClr val="tx1"/>
                </a:solidFill>
                <a:latin typeface="Meiryo" panose="020B0604030504040204" pitchFamily="34" charset="-128"/>
                <a:ea typeface="Meiryo" panose="020B0604030504040204" pitchFamily="34" charset="-128"/>
              </a:rPr>
              <a:t>日から</a:t>
            </a:r>
            <a:r>
              <a:rPr kumimoji="1" lang="ja-JP" altLang="en-US" sz="1400" dirty="0">
                <a:solidFill>
                  <a:schemeClr val="tx1"/>
                </a:solidFill>
                <a:latin typeface="Meiryo" panose="020B0604030504040204" pitchFamily="34" charset="-128"/>
                <a:ea typeface="Meiryo" panose="020B0604030504040204" pitchFamily="34" charset="-128"/>
              </a:rPr>
              <a:t>、電子申請の場合に限り、一年変形に関する協定届の本社一括届出を開始する予定。</a:t>
            </a:r>
            <a:endParaRPr kumimoji="1" lang="en-US" altLang="ja-JP" sz="1400" dirty="0">
              <a:solidFill>
                <a:schemeClr val="tx1"/>
              </a:solidFill>
              <a:latin typeface="Meiryo" panose="020B0604030504040204" pitchFamily="34" charset="-128"/>
              <a:ea typeface="Meiryo" panose="020B0604030504040204" pitchFamily="34" charset="-128"/>
            </a:endParaRPr>
          </a:p>
        </p:txBody>
      </p:sp>
      <p:sp>
        <p:nvSpPr>
          <p:cNvPr id="21" name="角丸四角形 20">
            <a:extLst>
              <a:ext uri="{FF2B5EF4-FFF2-40B4-BE49-F238E27FC236}">
                <a16:creationId xmlns:a16="http://schemas.microsoft.com/office/drawing/2014/main" id="{8569347B-8A4C-9646-89AB-DDDCB8E6B339}"/>
              </a:ext>
            </a:extLst>
          </p:cNvPr>
          <p:cNvSpPr/>
          <p:nvPr/>
        </p:nvSpPr>
        <p:spPr>
          <a:xfrm>
            <a:off x="278202" y="1215275"/>
            <a:ext cx="5659296" cy="394874"/>
          </a:xfrm>
          <a:prstGeom prst="roundRect">
            <a:avLst>
              <a:gd name="adj" fmla="val 0"/>
            </a:avLst>
          </a:prstGeom>
          <a:solidFill>
            <a:schemeClr val="tx2"/>
          </a:solidFill>
          <a:ln w="76200">
            <a:solidFill>
              <a:schemeClr val="bg1"/>
            </a:solidFill>
          </a:ln>
        </p:spPr>
        <p:txBody>
          <a:bodyPr anchor="ctr"/>
          <a:lstStyle/>
          <a:p>
            <a:pPr algn="ctr" defTabSz="591055">
              <a:lnSpc>
                <a:spcPct val="130000"/>
              </a:lnSpc>
              <a:spcAft>
                <a:spcPts val="796"/>
              </a:spcAft>
            </a:pPr>
            <a:r>
              <a:rPr lang="ja-JP" altLang="en-US" sz="1100" b="1" spc="239" dirty="0">
                <a:solidFill>
                  <a:schemeClr val="bg1"/>
                </a:solidFill>
                <a:latin typeface="+mn-ea"/>
                <a:cs typeface="Noto Sans CJK JP DemiLight" charset="-128"/>
              </a:rPr>
              <a:t>一年単位の変形労働時間制に関する協定届における本社一括届出の開始</a:t>
            </a:r>
          </a:p>
        </p:txBody>
      </p:sp>
      <p:sp>
        <p:nvSpPr>
          <p:cNvPr id="9" name="テキスト ボックス 8"/>
          <p:cNvSpPr txBox="1"/>
          <p:nvPr/>
        </p:nvSpPr>
        <p:spPr>
          <a:xfrm>
            <a:off x="963783" y="2470897"/>
            <a:ext cx="8336921" cy="969496"/>
          </a:xfrm>
          <a:prstGeom prst="rect">
            <a:avLst/>
          </a:prstGeom>
          <a:noFill/>
          <a:ln>
            <a:solidFill>
              <a:schemeClr val="tx1"/>
            </a:solidFill>
            <a:prstDash val="sysDash"/>
          </a:ln>
        </p:spPr>
        <p:txBody>
          <a:bodyPr wrap="square" rtlCol="0">
            <a:spAutoFit/>
          </a:bodyPr>
          <a:lstStyle/>
          <a:p>
            <a:pPr>
              <a:lnSpc>
                <a:spcPct val="120000"/>
              </a:lnSpc>
              <a:buClr>
                <a:schemeClr val="tx2"/>
              </a:buClr>
            </a:pPr>
            <a:r>
              <a:rPr kumimoji="1" lang="ja-JP" altLang="en-US" sz="1200" dirty="0"/>
              <a:t>＜規制改革実施計画</a:t>
            </a:r>
            <a:r>
              <a:rPr kumimoji="1" lang="zh-TW" altLang="en-US" sz="1200" dirty="0"/>
              <a:t>（令和４年６月７日閣議決定）</a:t>
            </a:r>
            <a:r>
              <a:rPr kumimoji="1" lang="ja-JP" altLang="en-US" sz="1200" dirty="0"/>
              <a:t>（抄）＞　</a:t>
            </a:r>
            <a:endParaRPr kumimoji="1" lang="en-US" altLang="ja-JP" sz="1200" dirty="0"/>
          </a:p>
          <a:p>
            <a:pPr>
              <a:lnSpc>
                <a:spcPct val="120000"/>
              </a:lnSpc>
              <a:buClr>
                <a:schemeClr val="tx2"/>
              </a:buClr>
            </a:pPr>
            <a:r>
              <a:rPr kumimoji="1" lang="ja-JP" altLang="en-US" sz="1200" dirty="0"/>
              <a:t>　厚生労働省は、労働基準法上の労使協定等に関わる届出等の手続について、労使慣行の変化や社会保険手続を含めた政府全体の電子申請の状況も注視しつつ、「本社一括届出」の対象手続の拡大等、より企業の利便性を高める方策を検討し、必要な措置を講ずる。</a:t>
            </a:r>
          </a:p>
        </p:txBody>
      </p:sp>
      <p:sp>
        <p:nvSpPr>
          <p:cNvPr id="10" name="正方形/長方形 9">
            <a:extLst>
              <a:ext uri="{FF2B5EF4-FFF2-40B4-BE49-F238E27FC236}">
                <a16:creationId xmlns:a16="http://schemas.microsoft.com/office/drawing/2014/main" id="{A889522F-FA51-F14C-BAA2-ADEAB79DDF80}"/>
              </a:ext>
            </a:extLst>
          </p:cNvPr>
          <p:cNvSpPr/>
          <p:nvPr/>
        </p:nvSpPr>
        <p:spPr>
          <a:xfrm>
            <a:off x="331651" y="4892466"/>
            <a:ext cx="9191199" cy="1398973"/>
          </a:xfrm>
          <a:prstGeom prst="rect">
            <a:avLst/>
          </a:prstGeom>
          <a:noFill/>
          <a:ln w="25400" cap="rnd">
            <a:solidFill>
              <a:schemeClr val="tx2"/>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342900" lvl="0" indent="-342900">
              <a:lnSpc>
                <a:spcPct val="120000"/>
              </a:lnSpc>
              <a:spcAft>
                <a:spcPts val="1000"/>
              </a:spcAft>
              <a:buClr>
                <a:schemeClr val="tx2"/>
              </a:buClr>
              <a:buFont typeface="Arial" panose="020B0604020202020204" pitchFamily="34" charset="0"/>
              <a:buChar char="•"/>
            </a:pPr>
            <a:r>
              <a:rPr kumimoji="1" lang="ja-JP" altLang="en-US" sz="1400" dirty="0">
                <a:solidFill>
                  <a:schemeClr val="tx1"/>
                </a:solidFill>
                <a:latin typeface="Meiryo" panose="020B0604030504040204" pitchFamily="34" charset="-128"/>
                <a:ea typeface="Meiryo" panose="020B0604030504040204" pitchFamily="34" charset="-128"/>
              </a:rPr>
              <a:t>従来から本社一括届出を認めている</a:t>
            </a:r>
            <a:r>
              <a:rPr kumimoji="1" lang="en-US" altLang="ja-JP" sz="1400" dirty="0">
                <a:solidFill>
                  <a:schemeClr val="tx1"/>
                </a:solidFill>
                <a:latin typeface="Meiryo" panose="020B0604030504040204" pitchFamily="34" charset="-128"/>
                <a:ea typeface="Meiryo" panose="020B0604030504040204" pitchFamily="34" charset="-128"/>
              </a:rPr>
              <a:t>36</a:t>
            </a:r>
            <a:r>
              <a:rPr kumimoji="1" lang="ja-JP" altLang="en-US" sz="1400" dirty="0">
                <a:solidFill>
                  <a:schemeClr val="tx1"/>
                </a:solidFill>
                <a:latin typeface="Meiryo" panose="020B0604030504040204" pitchFamily="34" charset="-128"/>
                <a:ea typeface="Meiryo" panose="020B0604030504040204" pitchFamily="34" charset="-128"/>
              </a:rPr>
              <a:t>協定届と就業規則届と同様に、一年変形に関する協定届においても、</a:t>
            </a:r>
            <a:r>
              <a:rPr kumimoji="1" lang="ja-JP" altLang="en-US" sz="1400" b="1" u="sng" dirty="0">
                <a:solidFill>
                  <a:schemeClr val="tx1"/>
                </a:solidFill>
                <a:latin typeface="Meiryo" panose="020B0604030504040204" pitchFamily="34" charset="-128"/>
                <a:ea typeface="Meiryo" panose="020B0604030504040204" pitchFamily="34" charset="-128"/>
              </a:rPr>
              <a:t>協定の内容が同一の場合に限り</a:t>
            </a:r>
            <a:r>
              <a:rPr kumimoji="1" lang="ja-JP" altLang="en-US" sz="1400" dirty="0">
                <a:solidFill>
                  <a:schemeClr val="tx1"/>
                </a:solidFill>
                <a:latin typeface="Meiryo" panose="020B0604030504040204" pitchFamily="34" charset="-128"/>
                <a:ea typeface="Meiryo" panose="020B0604030504040204" pitchFamily="34" charset="-128"/>
              </a:rPr>
              <a:t>、本社一括届出を認めることとしたい。</a:t>
            </a:r>
            <a:endParaRPr kumimoji="1" lang="en-US" altLang="ja-JP" sz="1400" dirty="0">
              <a:solidFill>
                <a:schemeClr val="tx1"/>
              </a:solidFill>
              <a:latin typeface="Meiryo" panose="020B0604030504040204" pitchFamily="34" charset="-128"/>
              <a:ea typeface="Meiryo" panose="020B0604030504040204" pitchFamily="34" charset="-128"/>
            </a:endParaRPr>
          </a:p>
          <a:p>
            <a:pPr lvl="0">
              <a:lnSpc>
                <a:spcPct val="120000"/>
              </a:lnSpc>
              <a:buClr>
                <a:schemeClr val="tx2"/>
              </a:buClr>
            </a:pPr>
            <a:r>
              <a:rPr kumimoji="1" lang="ja-JP" altLang="en-US" sz="1300" dirty="0">
                <a:solidFill>
                  <a:schemeClr val="tx1"/>
                </a:solidFill>
                <a:latin typeface="Meiryo" panose="020B0604030504040204" pitchFamily="34" charset="-128"/>
                <a:ea typeface="Meiryo" panose="020B0604030504040204" pitchFamily="34" charset="-128"/>
              </a:rPr>
              <a:t>　</a:t>
            </a:r>
            <a:r>
              <a:rPr kumimoji="1" lang="en-US" altLang="ja-JP" sz="1300" dirty="0">
                <a:solidFill>
                  <a:schemeClr val="tx1"/>
                </a:solidFill>
                <a:latin typeface="Meiryo" panose="020B0604030504040204" pitchFamily="34" charset="-128"/>
                <a:ea typeface="Meiryo" panose="020B0604030504040204" pitchFamily="34" charset="-128"/>
              </a:rPr>
              <a:t>※ </a:t>
            </a:r>
            <a:r>
              <a:rPr kumimoji="1" lang="ja-JP" altLang="en-US" sz="1300" dirty="0">
                <a:solidFill>
                  <a:schemeClr val="tx1"/>
                </a:solidFill>
                <a:latin typeface="Meiryo" panose="020B0604030504040204" pitchFamily="34" charset="-128"/>
                <a:ea typeface="Meiryo" panose="020B0604030504040204" pitchFamily="34" charset="-128"/>
              </a:rPr>
              <a:t>例えば、「対象期間中の各日及び各週の労働時間並びに所定休日」（カレンダー）が事業場ごとに異なっている</a:t>
            </a:r>
            <a:endParaRPr kumimoji="1" lang="en-US" altLang="ja-JP" sz="1300" dirty="0">
              <a:solidFill>
                <a:schemeClr val="tx1"/>
              </a:solidFill>
              <a:latin typeface="Meiryo" panose="020B0604030504040204" pitchFamily="34" charset="-128"/>
              <a:ea typeface="Meiryo" panose="020B0604030504040204" pitchFamily="34" charset="-128"/>
            </a:endParaRPr>
          </a:p>
          <a:p>
            <a:pPr lvl="0">
              <a:lnSpc>
                <a:spcPct val="120000"/>
              </a:lnSpc>
              <a:buClr>
                <a:schemeClr val="tx2"/>
              </a:buClr>
            </a:pPr>
            <a:r>
              <a:rPr kumimoji="1" lang="ja-JP" altLang="en-US" sz="1300" dirty="0">
                <a:solidFill>
                  <a:schemeClr val="tx1"/>
                </a:solidFill>
                <a:latin typeface="Meiryo" panose="020B0604030504040204" pitchFamily="34" charset="-128"/>
                <a:ea typeface="Meiryo" panose="020B0604030504040204" pitchFamily="34" charset="-128"/>
              </a:rPr>
              <a:t>　　 場合は、本社一括届出はできない。</a:t>
            </a:r>
            <a:endParaRPr kumimoji="1" lang="en-US" altLang="ja-JP" sz="1300" dirty="0">
              <a:solidFill>
                <a:schemeClr val="tx1"/>
              </a:solidFill>
              <a:latin typeface="Meiryo" panose="020B0604030504040204" pitchFamily="34" charset="-128"/>
              <a:ea typeface="Meiryo" panose="020B0604030504040204" pitchFamily="34" charset="-128"/>
            </a:endParaRPr>
          </a:p>
        </p:txBody>
      </p:sp>
      <p:sp>
        <p:nvSpPr>
          <p:cNvPr id="11" name="角丸四角形 10">
            <a:extLst>
              <a:ext uri="{FF2B5EF4-FFF2-40B4-BE49-F238E27FC236}">
                <a16:creationId xmlns:a16="http://schemas.microsoft.com/office/drawing/2014/main" id="{053B0485-00BC-3E4F-B797-35CB015D43DD}"/>
              </a:ext>
            </a:extLst>
          </p:cNvPr>
          <p:cNvSpPr/>
          <p:nvPr/>
        </p:nvSpPr>
        <p:spPr>
          <a:xfrm>
            <a:off x="315702" y="4606275"/>
            <a:ext cx="3873851" cy="394874"/>
          </a:xfrm>
          <a:prstGeom prst="roundRect">
            <a:avLst>
              <a:gd name="adj" fmla="val 0"/>
            </a:avLst>
          </a:prstGeom>
          <a:solidFill>
            <a:schemeClr val="tx2"/>
          </a:solidFill>
          <a:ln w="76200">
            <a:solidFill>
              <a:schemeClr val="bg1"/>
            </a:solidFill>
          </a:ln>
        </p:spPr>
        <p:txBody>
          <a:bodyPr anchor="ctr"/>
          <a:lstStyle/>
          <a:p>
            <a:pPr algn="ctr" defTabSz="591055">
              <a:lnSpc>
                <a:spcPct val="130000"/>
              </a:lnSpc>
              <a:spcAft>
                <a:spcPts val="796"/>
              </a:spcAft>
            </a:pPr>
            <a:r>
              <a:rPr lang="ja-JP" altLang="en-US" sz="1100" b="1" spc="239" dirty="0">
                <a:solidFill>
                  <a:schemeClr val="bg1"/>
                </a:solidFill>
                <a:latin typeface="+mn-ea"/>
                <a:cs typeface="Noto Sans CJK JP DemiLight" charset="-128"/>
              </a:rPr>
              <a:t>一年変形に関する協定届の本社一括届出の要件</a:t>
            </a:r>
          </a:p>
        </p:txBody>
      </p:sp>
    </p:spTree>
    <p:extLst>
      <p:ext uri="{BB962C8B-B14F-4D97-AF65-F5344CB8AC3E}">
        <p14:creationId xmlns:p14="http://schemas.microsoft.com/office/powerpoint/2010/main" val="1767806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本社一括届出の要件の詳細</a:t>
            </a:r>
            <a:endParaRPr kumimoji="1" lang="ja-JP" altLang="en-US" dirty="0"/>
          </a:p>
        </p:txBody>
      </p:sp>
      <p:sp>
        <p:nvSpPr>
          <p:cNvPr id="3" name="スライド番号プレースホルダー 2"/>
          <p:cNvSpPr>
            <a:spLocks noGrp="1"/>
          </p:cNvSpPr>
          <p:nvPr>
            <p:ph type="sldNum" sz="quarter" idx="4"/>
          </p:nvPr>
        </p:nvSpPr>
        <p:spPr/>
        <p:txBody>
          <a:bodyPr/>
          <a:lstStyle/>
          <a:p>
            <a:fld id="{48F63A3B-78C7-47BE-AE5E-E10140E04643}" type="slidenum">
              <a:rPr lang="en-US" smtClean="0"/>
              <a:pPr/>
              <a:t>3</a:t>
            </a:fld>
            <a:endParaRPr lang="en-US" dirty="0"/>
          </a:p>
        </p:txBody>
      </p:sp>
      <p:graphicFrame>
        <p:nvGraphicFramePr>
          <p:cNvPr id="31" name="表 30"/>
          <p:cNvGraphicFramePr>
            <a:graphicFrameLocks noGrp="1"/>
          </p:cNvGraphicFramePr>
          <p:nvPr>
            <p:extLst>
              <p:ext uri="{D42A27DB-BD31-4B8C-83A1-F6EECF244321}">
                <p14:modId xmlns:p14="http://schemas.microsoft.com/office/powerpoint/2010/main" val="1059081735"/>
              </p:ext>
            </p:extLst>
          </p:nvPr>
        </p:nvGraphicFramePr>
        <p:xfrm>
          <a:off x="397123" y="1511278"/>
          <a:ext cx="4325297" cy="5024880"/>
        </p:xfrm>
        <a:graphic>
          <a:graphicData uri="http://schemas.openxmlformats.org/drawingml/2006/table">
            <a:tbl>
              <a:tblPr firstRow="1" bandRow="1">
                <a:tableStyleId>{5C22544A-7EE6-4342-B048-85BDC9FD1C3A}</a:tableStyleId>
              </a:tblPr>
              <a:tblGrid>
                <a:gridCol w="4325297">
                  <a:extLst>
                    <a:ext uri="{9D8B030D-6E8A-4147-A177-3AD203B41FA5}">
                      <a16:colId xmlns:a16="http://schemas.microsoft.com/office/drawing/2014/main" val="3498179185"/>
                    </a:ext>
                  </a:extLst>
                </a:gridCol>
              </a:tblGrid>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latin typeface="+mn-ea"/>
                          <a:ea typeface="+mn-ea"/>
                        </a:rPr>
                        <a:t>対象期間及び特定期間（起算日）</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904756448"/>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対象期間中の１週間の平均労働時間数</a:t>
                      </a:r>
                      <a:endParaRPr lang="ja-JP" altLang="en-US" sz="1200" b="0" i="0" u="none" strike="noStrike" dirty="0">
                        <a:solidFill>
                          <a:schemeClr val="tx1"/>
                        </a:solidFill>
                        <a:effectLst/>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750275142"/>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協定の有効期間</a:t>
                      </a:r>
                      <a:endParaRPr lang="ja-JP" altLang="en-US" sz="1200" b="0" i="0" u="none" strike="noStrike" dirty="0">
                        <a:solidFill>
                          <a:schemeClr val="tx1"/>
                        </a:solidFill>
                        <a:effectLst/>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4026395367"/>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労働時間が最も長い日の労働時間数（満</a:t>
                      </a:r>
                      <a:r>
                        <a:rPr lang="en-US" altLang="ja-JP" sz="1200" u="none" strike="noStrike" dirty="0">
                          <a:solidFill>
                            <a:schemeClr val="tx1"/>
                          </a:solidFill>
                          <a:effectLst/>
                          <a:latin typeface="+mn-ea"/>
                          <a:ea typeface="+mn-ea"/>
                        </a:rPr>
                        <a:t>18</a:t>
                      </a:r>
                      <a:r>
                        <a:rPr lang="ja-JP" altLang="en-US" sz="1200" u="none" strike="noStrike" dirty="0">
                          <a:solidFill>
                            <a:schemeClr val="tx1"/>
                          </a:solidFill>
                          <a:effectLst/>
                          <a:latin typeface="+mn-ea"/>
                          <a:ea typeface="+mn-ea"/>
                        </a:rPr>
                        <a:t>歳未満の者）</a:t>
                      </a:r>
                      <a:endParaRPr lang="en-US" altLang="ja-JP" sz="1200" b="0" i="0" u="none" strike="noStrike" dirty="0">
                        <a:solidFill>
                          <a:schemeClr val="tx1"/>
                        </a:solidFill>
                        <a:effectLst/>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3508352675"/>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労働時間が最も長い週の労働時間数（満</a:t>
                      </a:r>
                      <a:r>
                        <a:rPr lang="en-US" altLang="ja-JP" sz="1200" u="none" strike="noStrike" dirty="0">
                          <a:solidFill>
                            <a:schemeClr val="tx1"/>
                          </a:solidFill>
                          <a:effectLst/>
                          <a:latin typeface="+mn-ea"/>
                          <a:ea typeface="+mn-ea"/>
                        </a:rPr>
                        <a:t>18</a:t>
                      </a:r>
                      <a:r>
                        <a:rPr lang="ja-JP" altLang="en-US" sz="1200" u="none" strike="noStrike" dirty="0">
                          <a:solidFill>
                            <a:schemeClr val="tx1"/>
                          </a:solidFill>
                          <a:effectLst/>
                          <a:latin typeface="+mn-ea"/>
                          <a:ea typeface="+mn-ea"/>
                        </a:rPr>
                        <a:t>歳未満の者）</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997743376"/>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対象期間中の総労働日数</a:t>
                      </a:r>
                      <a:endParaRPr lang="ja-JP" altLang="en-US" sz="1200" b="0" i="0" u="none" strike="noStrike" dirty="0">
                        <a:solidFill>
                          <a:schemeClr val="tx1"/>
                        </a:solidFill>
                        <a:effectLst/>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3720192678"/>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労働時間が</a:t>
                      </a:r>
                      <a:r>
                        <a:rPr lang="en-US" altLang="ja-JP" sz="1200" u="none" strike="noStrike" dirty="0">
                          <a:solidFill>
                            <a:schemeClr val="tx1"/>
                          </a:solidFill>
                          <a:effectLst/>
                          <a:latin typeface="+mn-ea"/>
                          <a:ea typeface="+mn-ea"/>
                        </a:rPr>
                        <a:t>48</a:t>
                      </a:r>
                      <a:r>
                        <a:rPr lang="ja-JP" altLang="en-US" sz="1200" u="none" strike="noStrike" dirty="0">
                          <a:solidFill>
                            <a:schemeClr val="tx1"/>
                          </a:solidFill>
                          <a:effectLst/>
                          <a:latin typeface="+mn-ea"/>
                          <a:ea typeface="+mn-ea"/>
                        </a:rPr>
                        <a:t>時間を超える週の最長連続週数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272653633"/>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対象期間中の最も長い連続労働日数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810556267"/>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対象期間中の労働時間が</a:t>
                      </a:r>
                      <a:r>
                        <a:rPr lang="en-US" altLang="ja-JP" sz="1200" u="none" strike="noStrike" dirty="0">
                          <a:solidFill>
                            <a:schemeClr val="tx1"/>
                          </a:solidFill>
                          <a:effectLst/>
                          <a:latin typeface="+mn-ea"/>
                          <a:ea typeface="+mn-ea"/>
                        </a:rPr>
                        <a:t>48</a:t>
                      </a:r>
                      <a:r>
                        <a:rPr lang="ja-JP" altLang="en-US" sz="1200" u="none" strike="noStrike" dirty="0">
                          <a:solidFill>
                            <a:schemeClr val="tx1"/>
                          </a:solidFill>
                          <a:effectLst/>
                          <a:latin typeface="+mn-ea"/>
                          <a:ea typeface="+mn-ea"/>
                        </a:rPr>
                        <a:t>時間を超える週数</a:t>
                      </a:r>
                      <a:endParaRPr lang="ja-JP" altLang="en-US" sz="1200" b="0" i="0" u="none" strike="noStrike" dirty="0">
                        <a:solidFill>
                          <a:schemeClr val="tx1"/>
                        </a:solidFill>
                        <a:effectLst/>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933852163"/>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n-ea"/>
                          <a:ea typeface="+mn-ea"/>
                        </a:rPr>
                        <a:t>特定期間中の最も長い連続労働日数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069691371"/>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対象期間中の各日及び各週の労働時間並びに所定休日</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661134240"/>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旧協定の対象期間</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4000573510"/>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旧協定の労働時間が最も長い日の労働時間数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410420479"/>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旧協定の労働時間が最も長い週の労働時間数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3621688504"/>
                  </a:ext>
                </a:extLst>
              </a:tr>
              <a:tr h="3349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旧協定の対象期間中の総労働日数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585786573"/>
                  </a:ext>
                </a:extLst>
              </a:tr>
            </a:tbl>
          </a:graphicData>
        </a:graphic>
      </p:graphicFrame>
      <p:graphicFrame>
        <p:nvGraphicFramePr>
          <p:cNvPr id="13" name="表 12">
            <a:extLst>
              <a:ext uri="{FF2B5EF4-FFF2-40B4-BE49-F238E27FC236}">
                <a16:creationId xmlns:a16="http://schemas.microsoft.com/office/drawing/2014/main" id="{ABB59BB8-97C8-47FE-8D17-9E4C143E52A3}"/>
              </a:ext>
            </a:extLst>
          </p:cNvPr>
          <p:cNvGraphicFramePr>
            <a:graphicFrameLocks noGrp="1"/>
          </p:cNvGraphicFramePr>
          <p:nvPr>
            <p:extLst>
              <p:ext uri="{D42A27DB-BD31-4B8C-83A1-F6EECF244321}">
                <p14:modId xmlns:p14="http://schemas.microsoft.com/office/powerpoint/2010/main" val="1035017449"/>
              </p:ext>
            </p:extLst>
          </p:nvPr>
        </p:nvGraphicFramePr>
        <p:xfrm>
          <a:off x="5068815" y="1511279"/>
          <a:ext cx="4517852" cy="3285872"/>
        </p:xfrm>
        <a:graphic>
          <a:graphicData uri="http://schemas.openxmlformats.org/drawingml/2006/table">
            <a:tbl>
              <a:tblPr firstRow="1" bandRow="1">
                <a:tableStyleId>{5C22544A-7EE6-4342-B048-85BDC9FD1C3A}</a:tableStyleId>
              </a:tblPr>
              <a:tblGrid>
                <a:gridCol w="4517852">
                  <a:extLst>
                    <a:ext uri="{9D8B030D-6E8A-4147-A177-3AD203B41FA5}">
                      <a16:colId xmlns:a16="http://schemas.microsoft.com/office/drawing/2014/main" val="3498179185"/>
                    </a:ext>
                  </a:extLst>
                </a:gridCol>
              </a:tblGrid>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latin typeface="+mn-ea"/>
                          <a:ea typeface="+mn-ea"/>
                        </a:rPr>
                        <a:t>事業の種類</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760792500"/>
                  </a:ext>
                </a:extLst>
              </a:tr>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事業の名称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3205800590"/>
                  </a:ext>
                </a:extLst>
              </a:tr>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事業の所在地（電話番号）</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084937538"/>
                  </a:ext>
                </a:extLst>
              </a:tr>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常時使用する労働者数</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844269439"/>
                  </a:ext>
                </a:extLst>
              </a:tr>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該当労働者数（満</a:t>
                      </a:r>
                      <a:r>
                        <a:rPr lang="en-US" altLang="ja-JP" sz="1200" u="none" strike="noStrike" dirty="0">
                          <a:effectLst/>
                          <a:latin typeface="+mn-ea"/>
                          <a:ea typeface="+mn-ea"/>
                        </a:rPr>
                        <a:t>18</a:t>
                      </a:r>
                      <a:r>
                        <a:rPr lang="ja-JP" altLang="en-US" sz="1200" u="none" strike="noStrike" dirty="0">
                          <a:effectLst/>
                          <a:latin typeface="+mn-ea"/>
                          <a:ea typeface="+mn-ea"/>
                        </a:rPr>
                        <a:t>歳未満の者）</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156106090"/>
                  </a:ext>
                </a:extLst>
              </a:tr>
              <a:tr h="3373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協定の成立年月日</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068696522"/>
                  </a:ext>
                </a:extLst>
              </a:tr>
              <a:tr h="7359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協定の当事者である労働組合（事業場の労働者の過半数で組織する労働組合）の名称又は労働者の過半数を代表する者の 職名・氏名</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1326803281"/>
                  </a:ext>
                </a:extLst>
              </a:tr>
              <a:tr h="5256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effectLst/>
                          <a:latin typeface="+mn-ea"/>
                          <a:ea typeface="+mn-ea"/>
                        </a:rPr>
                        <a:t>協定の当事者（労働者の過半数を代表する者の場合）の選出方法</a:t>
                      </a:r>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4E2ED"/>
                    </a:solidFill>
                  </a:tcPr>
                </a:tc>
                <a:extLst>
                  <a:ext uri="{0D108BD9-81ED-4DB2-BD59-A6C34878D82A}">
                    <a16:rowId xmlns:a16="http://schemas.microsoft.com/office/drawing/2014/main" val="2741223066"/>
                  </a:ext>
                </a:extLst>
              </a:tr>
            </a:tbl>
          </a:graphicData>
        </a:graphic>
      </p:graphicFrame>
      <p:sp>
        <p:nvSpPr>
          <p:cNvPr id="18" name="角丸四角形 11">
            <a:extLst>
              <a:ext uri="{FF2B5EF4-FFF2-40B4-BE49-F238E27FC236}">
                <a16:creationId xmlns:a16="http://schemas.microsoft.com/office/drawing/2014/main" id="{F44E891D-9B18-49FF-870C-3681F6A72518}"/>
              </a:ext>
            </a:extLst>
          </p:cNvPr>
          <p:cNvSpPr/>
          <p:nvPr/>
        </p:nvSpPr>
        <p:spPr>
          <a:xfrm>
            <a:off x="344488" y="955012"/>
            <a:ext cx="3166322" cy="393629"/>
          </a:xfrm>
          <a:prstGeom prst="roundRect">
            <a:avLst>
              <a:gd name="adj" fmla="val 0"/>
            </a:avLst>
          </a:prstGeom>
          <a:solidFill>
            <a:schemeClr val="tx2"/>
          </a:solidFill>
          <a:ln w="76200">
            <a:solidFill>
              <a:schemeClr val="bg1"/>
            </a:solidFill>
          </a:ln>
        </p:spPr>
        <p:txBody>
          <a:bodyPr anchor="ctr"/>
          <a:lstStyle/>
          <a:p>
            <a:pPr algn="ctr" defTabSz="591055">
              <a:lnSpc>
                <a:spcPct val="130000"/>
              </a:lnSpc>
              <a:spcAft>
                <a:spcPts val="796"/>
              </a:spcAft>
            </a:pPr>
            <a:r>
              <a:rPr lang="ja-JP" altLang="en-US" sz="1200" b="1" spc="239" dirty="0">
                <a:solidFill>
                  <a:schemeClr val="bg1"/>
                </a:solidFill>
                <a:latin typeface="+mn-ea"/>
                <a:cs typeface="Noto Sans CJK JP DemiLight" charset="-128"/>
              </a:rPr>
              <a:t>同一であることを求める項目</a:t>
            </a:r>
          </a:p>
        </p:txBody>
      </p:sp>
      <p:sp>
        <p:nvSpPr>
          <p:cNvPr id="19" name="角丸四角形 11">
            <a:extLst>
              <a:ext uri="{FF2B5EF4-FFF2-40B4-BE49-F238E27FC236}">
                <a16:creationId xmlns:a16="http://schemas.microsoft.com/office/drawing/2014/main" id="{8445BDE4-F71C-498E-88D4-25F05DFB13FE}"/>
              </a:ext>
            </a:extLst>
          </p:cNvPr>
          <p:cNvSpPr/>
          <p:nvPr/>
        </p:nvSpPr>
        <p:spPr>
          <a:xfrm>
            <a:off x="5033419" y="991839"/>
            <a:ext cx="3166322" cy="393629"/>
          </a:xfrm>
          <a:prstGeom prst="roundRect">
            <a:avLst>
              <a:gd name="adj" fmla="val 0"/>
            </a:avLst>
          </a:prstGeom>
          <a:solidFill>
            <a:schemeClr val="tx2"/>
          </a:solidFill>
          <a:ln w="76200">
            <a:solidFill>
              <a:schemeClr val="bg1"/>
            </a:solidFill>
          </a:ln>
        </p:spPr>
        <p:txBody>
          <a:bodyPr anchor="ctr"/>
          <a:lstStyle/>
          <a:p>
            <a:pPr algn="ctr" defTabSz="591055">
              <a:lnSpc>
                <a:spcPct val="130000"/>
              </a:lnSpc>
              <a:spcAft>
                <a:spcPts val="796"/>
              </a:spcAft>
            </a:pPr>
            <a:r>
              <a:rPr lang="ja-JP" altLang="en-US" sz="1200" b="1" spc="239" dirty="0">
                <a:solidFill>
                  <a:schemeClr val="bg1"/>
                </a:solidFill>
                <a:latin typeface="+mn-ea"/>
                <a:cs typeface="Noto Sans CJK JP DemiLight" charset="-128"/>
              </a:rPr>
              <a:t>同一であることを求めない項目</a:t>
            </a:r>
          </a:p>
        </p:txBody>
      </p:sp>
    </p:spTree>
    <p:extLst>
      <p:ext uri="{BB962C8B-B14F-4D97-AF65-F5344CB8AC3E}">
        <p14:creationId xmlns:p14="http://schemas.microsoft.com/office/powerpoint/2010/main" val="1919989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19730C-7D2B-49D7-9843-D2F789326987}"/>
              </a:ext>
            </a:extLst>
          </p:cNvPr>
          <p:cNvSpPr>
            <a:spLocks noGrp="1"/>
          </p:cNvSpPr>
          <p:nvPr>
            <p:ph type="title"/>
          </p:nvPr>
        </p:nvSpPr>
        <p:spPr/>
        <p:txBody>
          <a:bodyPr/>
          <a:lstStyle/>
          <a:p>
            <a:r>
              <a:rPr kumimoji="1" lang="ja-JP" altLang="en-US" dirty="0"/>
              <a:t>（参考）変形労働時間制の概要</a:t>
            </a:r>
          </a:p>
        </p:txBody>
      </p:sp>
      <p:sp>
        <p:nvSpPr>
          <p:cNvPr id="3" name="スライド番号プレースホルダー 2">
            <a:extLst>
              <a:ext uri="{FF2B5EF4-FFF2-40B4-BE49-F238E27FC236}">
                <a16:creationId xmlns:a16="http://schemas.microsoft.com/office/drawing/2014/main" id="{40B9EF11-D0FE-4BE1-AA78-CE833852A310}"/>
              </a:ext>
            </a:extLst>
          </p:cNvPr>
          <p:cNvSpPr>
            <a:spLocks noGrp="1"/>
          </p:cNvSpPr>
          <p:nvPr>
            <p:ph type="sldNum" sz="quarter" idx="4"/>
          </p:nvPr>
        </p:nvSpPr>
        <p:spPr/>
        <p:txBody>
          <a:bodyPr/>
          <a:lstStyle/>
          <a:p>
            <a:fld id="{48F63A3B-78C7-47BE-AE5E-E10140E04643}" type="slidenum">
              <a:rPr lang="en-US" smtClean="0"/>
              <a:pPr/>
              <a:t>4</a:t>
            </a:fld>
            <a:endParaRPr lang="en-US" dirty="0"/>
          </a:p>
        </p:txBody>
      </p:sp>
      <p:graphicFrame>
        <p:nvGraphicFramePr>
          <p:cNvPr id="5" name="表 4">
            <a:extLst>
              <a:ext uri="{FF2B5EF4-FFF2-40B4-BE49-F238E27FC236}">
                <a16:creationId xmlns:a16="http://schemas.microsoft.com/office/drawing/2014/main" id="{6EF12F81-2288-466F-AEFE-92707789D47B}"/>
              </a:ext>
            </a:extLst>
          </p:cNvPr>
          <p:cNvGraphicFramePr>
            <a:graphicFrameLocks noGrp="1"/>
          </p:cNvGraphicFramePr>
          <p:nvPr>
            <p:extLst>
              <p:ext uri="{D42A27DB-BD31-4B8C-83A1-F6EECF244321}">
                <p14:modId xmlns:p14="http://schemas.microsoft.com/office/powerpoint/2010/main" val="1499358717"/>
              </p:ext>
            </p:extLst>
          </p:nvPr>
        </p:nvGraphicFramePr>
        <p:xfrm>
          <a:off x="488504" y="996026"/>
          <a:ext cx="8856984" cy="5457311"/>
        </p:xfrm>
        <a:graphic>
          <a:graphicData uri="http://schemas.openxmlformats.org/drawingml/2006/table">
            <a:tbl>
              <a:tblPr firstRow="1" bandRow="1">
                <a:tableStyleId>{D7AC3CCA-C797-4891-BE02-D94E43425B78}</a:tableStyleId>
              </a:tblPr>
              <a:tblGrid>
                <a:gridCol w="1459942">
                  <a:extLst>
                    <a:ext uri="{9D8B030D-6E8A-4147-A177-3AD203B41FA5}">
                      <a16:colId xmlns:a16="http://schemas.microsoft.com/office/drawing/2014/main" val="20000"/>
                    </a:ext>
                  </a:extLst>
                </a:gridCol>
                <a:gridCol w="2368351">
                  <a:extLst>
                    <a:ext uri="{9D8B030D-6E8A-4147-A177-3AD203B41FA5}">
                      <a16:colId xmlns:a16="http://schemas.microsoft.com/office/drawing/2014/main" val="20001"/>
                    </a:ext>
                  </a:extLst>
                </a:gridCol>
                <a:gridCol w="2108806">
                  <a:extLst>
                    <a:ext uri="{9D8B030D-6E8A-4147-A177-3AD203B41FA5}">
                      <a16:colId xmlns:a16="http://schemas.microsoft.com/office/drawing/2014/main" val="20002"/>
                    </a:ext>
                  </a:extLst>
                </a:gridCol>
                <a:gridCol w="2919885">
                  <a:extLst>
                    <a:ext uri="{9D8B030D-6E8A-4147-A177-3AD203B41FA5}">
                      <a16:colId xmlns:a16="http://schemas.microsoft.com/office/drawing/2014/main" val="20003"/>
                    </a:ext>
                  </a:extLst>
                </a:gridCol>
              </a:tblGrid>
              <a:tr h="308302">
                <a:tc>
                  <a:txBody>
                    <a:bodyPr/>
                    <a:lstStyle/>
                    <a:p>
                      <a:pPr algn="ctr"/>
                      <a:endParaRPr kumimoji="1" lang="ja-JP" altLang="en-US" sz="1500" dirty="0"/>
                    </a:p>
                  </a:txBody>
                  <a:tcPr marL="80486" marR="80486" marT="37148" marB="37148"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a:r>
                        <a:rPr kumimoji="1" lang="ja-JP" altLang="en-US" sz="1500" dirty="0"/>
                        <a:t>対象</a:t>
                      </a:r>
                    </a:p>
                  </a:txBody>
                  <a:tcPr marL="80486" marR="80486" marT="37148" marB="37148" anchor="ctr">
                    <a:lnT w="12700" cap="flat" cmpd="sng" algn="ctr">
                      <a:solidFill>
                        <a:schemeClr val="tx1"/>
                      </a:solidFill>
                      <a:prstDash val="solid"/>
                      <a:round/>
                      <a:headEnd type="none" w="med" len="med"/>
                      <a:tailEnd type="none" w="med" len="med"/>
                    </a:lnT>
                    <a:noFill/>
                  </a:tcPr>
                </a:tc>
                <a:tc>
                  <a:txBody>
                    <a:bodyPr/>
                    <a:lstStyle/>
                    <a:p>
                      <a:pPr algn="ctr"/>
                      <a:r>
                        <a:rPr kumimoji="1" lang="ja-JP" altLang="en-US" sz="1500" dirty="0"/>
                        <a:t>労働時間</a:t>
                      </a:r>
                    </a:p>
                  </a:txBody>
                  <a:tcPr marL="80486" marR="80486" marT="37148" marB="37148" anchor="ctr">
                    <a:lnT w="12700" cap="flat" cmpd="sng" algn="ctr">
                      <a:solidFill>
                        <a:schemeClr val="tx1"/>
                      </a:solidFill>
                      <a:prstDash val="solid"/>
                      <a:round/>
                      <a:headEnd type="none" w="med" len="med"/>
                      <a:tailEnd type="none" w="med" len="med"/>
                    </a:lnT>
                    <a:noFill/>
                  </a:tcPr>
                </a:tc>
                <a:tc>
                  <a:txBody>
                    <a:bodyPr/>
                    <a:lstStyle/>
                    <a:p>
                      <a:pPr algn="ctr"/>
                      <a:r>
                        <a:rPr kumimoji="1" lang="ja-JP" altLang="en-US" sz="1500" dirty="0"/>
                        <a:t>手続</a:t>
                      </a:r>
                    </a:p>
                  </a:txBody>
                  <a:tcPr marL="80486" marR="80486" marT="37148" marB="37148"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0"/>
                  </a:ext>
                </a:extLst>
              </a:tr>
              <a:tr h="1906035">
                <a:tc>
                  <a:txBody>
                    <a:bodyPr/>
                    <a:lstStyle/>
                    <a:p>
                      <a:pPr algn="ctr"/>
                      <a:r>
                        <a:rPr kumimoji="1" lang="ja-JP" altLang="en-US" sz="1500" b="1" dirty="0"/>
                        <a:t>１か月単位</a:t>
                      </a:r>
                      <a:endParaRPr kumimoji="1" lang="en-US" altLang="ja-JP" sz="1500" b="1" dirty="0"/>
                    </a:p>
                    <a:p>
                      <a:pPr algn="ctr"/>
                      <a:r>
                        <a:rPr kumimoji="1" lang="ja-JP" altLang="en-US" sz="1500" b="1" dirty="0"/>
                        <a:t>変形労働</a:t>
                      </a:r>
                      <a:endParaRPr kumimoji="1" lang="en-US" altLang="ja-JP" sz="1500" b="1" dirty="0"/>
                    </a:p>
                    <a:p>
                      <a:pPr algn="ctr"/>
                      <a:r>
                        <a:rPr kumimoji="1" lang="ja-JP" altLang="en-US" sz="1500" b="1" dirty="0"/>
                        <a:t>時間制</a:t>
                      </a:r>
                    </a:p>
                    <a:p>
                      <a:pPr algn="ctr"/>
                      <a:r>
                        <a:rPr kumimoji="1" lang="en-US" altLang="ja-JP" sz="1500" b="1" dirty="0"/>
                        <a:t>〔</a:t>
                      </a:r>
                      <a:r>
                        <a:rPr kumimoji="1" lang="ja-JP" altLang="en-US" sz="1500" b="1" dirty="0"/>
                        <a:t>法</a:t>
                      </a:r>
                      <a:r>
                        <a:rPr kumimoji="1" lang="en-US" altLang="ja-JP" sz="1500" b="1" dirty="0">
                          <a:latin typeface="+mn-ea"/>
                          <a:ea typeface="+mn-ea"/>
                        </a:rPr>
                        <a:t>32</a:t>
                      </a:r>
                      <a:r>
                        <a:rPr kumimoji="1" lang="ja-JP" altLang="en-US" sz="1500" b="1" dirty="0">
                          <a:latin typeface="+mn-ea"/>
                          <a:ea typeface="+mn-ea"/>
                        </a:rPr>
                        <a:t>条の</a:t>
                      </a:r>
                      <a:r>
                        <a:rPr kumimoji="1" lang="en-US" altLang="ja-JP" sz="1500" b="1" dirty="0">
                          <a:latin typeface="+mn-ea"/>
                          <a:ea typeface="+mn-ea"/>
                        </a:rPr>
                        <a:t>2〕</a:t>
                      </a:r>
                    </a:p>
                    <a:p>
                      <a:pPr algn="ctr"/>
                      <a:endParaRPr kumimoji="1" lang="en-US" altLang="ja-JP" sz="700" b="1"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適用労働者の割合　　　　</a:t>
                      </a:r>
                      <a:endPar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　</a:t>
                      </a: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21.5</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導入企業の割合　　</a:t>
                      </a:r>
                      <a:endPar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  </a:t>
                      </a: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25.0</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a:t>
                      </a:r>
                    </a:p>
                  </a:txBody>
                  <a:tcPr marL="80486" marR="80486" marT="37148" marB="37148" anchor="ctr">
                    <a:lnL w="12700" cap="flat" cmpd="sng" algn="ctr">
                      <a:solidFill>
                        <a:schemeClr val="tx1"/>
                      </a:solidFill>
                      <a:prstDash val="solid"/>
                      <a:round/>
                      <a:headEnd type="none" w="med" len="med"/>
                      <a:tailEnd type="none" w="med" len="med"/>
                    </a:lnL>
                    <a:noFill/>
                  </a:tcPr>
                </a:tc>
                <a:tc>
                  <a:txBody>
                    <a:bodyPr/>
                    <a:lstStyle/>
                    <a:p>
                      <a:pPr algn="l"/>
                      <a:r>
                        <a:rPr kumimoji="1" lang="ja-JP" altLang="en-US" sz="1300" dirty="0"/>
                        <a:t>１か月以内の期間を平均して、法定労働時間を超えない範囲で、特定の日・週で法定労働時間を超えて労働させることができる制度。</a:t>
                      </a:r>
                    </a:p>
                    <a:p>
                      <a:pPr algn="l"/>
                      <a:r>
                        <a:rPr kumimoji="1" lang="ja-JP" altLang="en-US" sz="1300" dirty="0"/>
                        <a:t>対象業務に関する制限はない。</a:t>
                      </a:r>
                    </a:p>
                  </a:txBody>
                  <a:tcPr marL="80486" marR="80486" marT="37148" marB="37148" anchor="ctr">
                    <a:noFill/>
                  </a:tcPr>
                </a:tc>
                <a:tc>
                  <a:txBody>
                    <a:bodyPr/>
                    <a:lstStyle/>
                    <a:p>
                      <a:pPr algn="l"/>
                      <a:r>
                        <a:rPr kumimoji="1" lang="ja-JP" altLang="en-US" sz="1300" dirty="0"/>
                        <a:t>１か月以内の期間・期間内の総労働時間を定め、その枠内で働く。</a:t>
                      </a:r>
                    </a:p>
                  </a:txBody>
                  <a:tcPr marL="80486" marR="80486" marT="37148" marB="37148" anchor="ctr">
                    <a:noFill/>
                  </a:tcPr>
                </a:tc>
                <a:tc>
                  <a:txBody>
                    <a:bodyPr/>
                    <a:lstStyle/>
                    <a:p>
                      <a:pPr algn="l">
                        <a:tabLst/>
                      </a:pPr>
                      <a:r>
                        <a:rPr kumimoji="1" lang="ja-JP" altLang="en-US" sz="1300" dirty="0"/>
                        <a:t>対象期間における各日・週の労働時間等を定めた労使協定又は就業規則による。（労使協定の場合は労基署へ届出が必要）</a:t>
                      </a:r>
                      <a:endParaRPr kumimoji="1" lang="en-US" altLang="ja-JP" sz="1300" dirty="0"/>
                    </a:p>
                  </a:txBody>
                  <a:tcPr marL="80486" marR="80486" marT="37148" marB="37148"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1"/>
                  </a:ext>
                </a:extLst>
              </a:tr>
              <a:tr h="2003954">
                <a:tc>
                  <a:txBody>
                    <a:bodyPr/>
                    <a:lstStyle/>
                    <a:p>
                      <a:pPr algn="ctr"/>
                      <a:r>
                        <a:rPr kumimoji="1" lang="ja-JP" altLang="en-US" sz="1500" b="1" dirty="0"/>
                        <a:t>１年単位</a:t>
                      </a:r>
                      <a:endParaRPr kumimoji="1" lang="en-US" altLang="ja-JP" sz="1500" b="1" dirty="0"/>
                    </a:p>
                    <a:p>
                      <a:pPr algn="ctr"/>
                      <a:r>
                        <a:rPr kumimoji="1" lang="ja-JP" altLang="en-US" sz="1500" b="1" dirty="0"/>
                        <a:t>変形労働</a:t>
                      </a:r>
                      <a:endParaRPr kumimoji="1" lang="en-US" altLang="ja-JP" sz="1500" b="1" dirty="0"/>
                    </a:p>
                    <a:p>
                      <a:pPr algn="ctr"/>
                      <a:r>
                        <a:rPr kumimoji="1" lang="ja-JP" altLang="en-US" sz="1500" b="1" dirty="0"/>
                        <a:t>時間制</a:t>
                      </a:r>
                      <a:endParaRPr kumimoji="1" lang="en-US" altLang="ja-JP" sz="1500" b="1" dirty="0"/>
                    </a:p>
                    <a:p>
                      <a:pPr algn="ctr"/>
                      <a:r>
                        <a:rPr kumimoji="1" lang="en-US" altLang="ja-JP" sz="1500" b="1" dirty="0"/>
                        <a:t>〔</a:t>
                      </a:r>
                      <a:r>
                        <a:rPr kumimoji="1" lang="ja-JP" altLang="en-US" sz="1500" b="1" dirty="0">
                          <a:latin typeface="+mn-ea"/>
                          <a:ea typeface="+mn-ea"/>
                        </a:rPr>
                        <a:t>法</a:t>
                      </a:r>
                      <a:r>
                        <a:rPr kumimoji="1" lang="en-US" altLang="ja-JP" sz="1500" b="1" dirty="0">
                          <a:latin typeface="+mn-ea"/>
                          <a:ea typeface="+mn-ea"/>
                        </a:rPr>
                        <a:t>32</a:t>
                      </a:r>
                      <a:r>
                        <a:rPr kumimoji="1" lang="ja-JP" altLang="en-US" sz="1500" b="1" dirty="0">
                          <a:latin typeface="+mn-ea"/>
                          <a:ea typeface="+mn-ea"/>
                        </a:rPr>
                        <a:t>条の</a:t>
                      </a:r>
                      <a:r>
                        <a:rPr kumimoji="1" lang="en-US" altLang="ja-JP" sz="1500" b="1" dirty="0">
                          <a:latin typeface="+mn-ea"/>
                          <a:ea typeface="+mn-ea"/>
                        </a:rPr>
                        <a:t>4</a:t>
                      </a:r>
                      <a:r>
                        <a:rPr kumimoji="1" lang="en-US" altLang="ja-JP" sz="1500" b="1" dirty="0">
                          <a:solidFill>
                            <a:schemeClr val="tx1"/>
                          </a:solidFill>
                        </a:rPr>
                        <a:t>〕</a:t>
                      </a:r>
                    </a:p>
                    <a:p>
                      <a:pPr algn="ctr"/>
                      <a:endParaRPr kumimoji="1" lang="en-US" altLang="ja-JP" sz="7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適用労働者の割合　</a:t>
                      </a:r>
                      <a:endPar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　</a:t>
                      </a: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17.8</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導入企業の割合　　</a:t>
                      </a:r>
                      <a:endPar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　⇒　</a:t>
                      </a:r>
                      <a:r>
                        <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31.4</a:t>
                      </a:r>
                      <a:r>
                        <a:rPr kumimoji="1" lang="ja-JP" altLang="en-US"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rPr>
                        <a:t>％</a:t>
                      </a:r>
                      <a:endParaRPr kumimoji="1" lang="en-US" altLang="ja-JP" sz="90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cs typeface="+mn-cs"/>
                      </a:endParaRPr>
                    </a:p>
                  </a:txBody>
                  <a:tcPr marL="80486" marR="80486" marT="37148" marB="37148" anchor="ctr">
                    <a:lnL w="12700" cap="flat" cmpd="sng" algn="ctr">
                      <a:solidFill>
                        <a:schemeClr val="tx1"/>
                      </a:solidFill>
                      <a:prstDash val="solid"/>
                      <a:round/>
                      <a:headEnd type="none" w="med" len="med"/>
                      <a:tailEnd type="none" w="med" len="med"/>
                    </a:lnL>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t>１か月を超え、１年以内の期間を平均して、法定労働時間を超えない範囲で、特定の日・週で法定労働時間を超えて労働させることができる制度。</a:t>
                      </a:r>
                      <a:endParaRPr kumimoji="1" lang="en-US" altLang="ja-JP" sz="13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t>対象業務に関する制限はない。</a:t>
                      </a:r>
                      <a:endParaRPr kumimoji="1" lang="en-US" altLang="ja-JP" sz="1300" dirty="0"/>
                    </a:p>
                  </a:txBody>
                  <a:tcPr marL="80486" marR="80486" marT="37148" marB="37148"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１か月を超え、１年以内の期間・期間内の総労働時間を定め、その枠内で働く。</a:t>
                      </a:r>
                      <a:endParaRPr lang="en-US" altLang="ja-JP" sz="1300" dirty="0">
                        <a:latin typeface="+mn-ea"/>
                        <a:ea typeface="+mn-ea"/>
                      </a:endParaRPr>
                    </a:p>
                  </a:txBody>
                  <a:tcPr marL="80486" marR="80486" marT="37148" marB="37148" anchor="ctr">
                    <a:noFill/>
                  </a:tcPr>
                </a:tc>
                <a:tc>
                  <a:txBody>
                    <a:bodyPr/>
                    <a:lstStyle/>
                    <a:p>
                      <a:pPr marL="0" indent="0" algn="l"/>
                      <a:r>
                        <a:rPr lang="ja-JP" altLang="en-US" sz="1300" dirty="0">
                          <a:latin typeface="+mn-ea"/>
                          <a:ea typeface="+mn-ea"/>
                        </a:rPr>
                        <a:t>対象期間における労働日、労働日ごとの労働時間数等を定めた労使協定による。（労使協定は労基署へ届出が必要）</a:t>
                      </a:r>
                      <a:endParaRPr lang="en-US" altLang="ja-JP" sz="1300" dirty="0">
                        <a:latin typeface="+mn-ea"/>
                        <a:ea typeface="+mn-ea"/>
                      </a:endParaRPr>
                    </a:p>
                    <a:p>
                      <a:pPr marL="177800" indent="-177800" algn="l"/>
                      <a:endParaRPr lang="en-US" altLang="ja-JP" sz="1000" dirty="0">
                        <a:latin typeface="ＭＳ 明朝" panose="02020609040205080304" pitchFamily="17" charset="-128"/>
                        <a:ea typeface="ＭＳ 明朝" panose="02020609040205080304" pitchFamily="17" charset="-128"/>
                      </a:endParaRPr>
                    </a:p>
                    <a:p>
                      <a:pPr marL="87313" indent="-87313" algn="l"/>
                      <a:r>
                        <a:rPr lang="en-US" altLang="ja-JP" sz="900" dirty="0">
                          <a:latin typeface="ＭＳ 明朝" panose="02020609040205080304" pitchFamily="17" charset="-128"/>
                          <a:ea typeface="ＭＳ 明朝" panose="02020609040205080304" pitchFamily="17" charset="-128"/>
                        </a:rPr>
                        <a:t>※ </a:t>
                      </a:r>
                      <a:r>
                        <a:rPr lang="ja-JP" altLang="en-US" sz="900" dirty="0">
                          <a:latin typeface="ＭＳ 明朝" panose="02020609040205080304" pitchFamily="17" charset="-128"/>
                          <a:ea typeface="ＭＳ 明朝" panose="02020609040205080304" pitchFamily="17" charset="-128"/>
                        </a:rPr>
                        <a:t>労使協定で定める各日の労働時間は</a:t>
                      </a:r>
                      <a:r>
                        <a:rPr lang="en-US" altLang="ja-JP" sz="900" dirty="0">
                          <a:latin typeface="ＭＳ 明朝" panose="02020609040205080304" pitchFamily="17" charset="-128"/>
                          <a:ea typeface="ＭＳ 明朝" panose="02020609040205080304" pitchFamily="17" charset="-128"/>
                        </a:rPr>
                        <a:t>10</a:t>
                      </a:r>
                      <a:r>
                        <a:rPr lang="ja-JP" altLang="en-US" sz="900" dirty="0">
                          <a:latin typeface="ＭＳ 明朝" panose="02020609040205080304" pitchFamily="17" charset="-128"/>
                          <a:ea typeface="ＭＳ 明朝" panose="02020609040205080304" pitchFamily="17" charset="-128"/>
                        </a:rPr>
                        <a:t>時間を超えてはならず、各週では、</a:t>
                      </a:r>
                      <a:r>
                        <a:rPr lang="en-US" altLang="ja-JP" sz="900" dirty="0">
                          <a:latin typeface="ＭＳ 明朝" panose="02020609040205080304" pitchFamily="17" charset="-128"/>
                          <a:ea typeface="ＭＳ 明朝" panose="02020609040205080304" pitchFamily="17" charset="-128"/>
                        </a:rPr>
                        <a:t>52</a:t>
                      </a:r>
                      <a:r>
                        <a:rPr lang="ja-JP" altLang="en-US" sz="900" dirty="0">
                          <a:latin typeface="ＭＳ 明朝" panose="02020609040205080304" pitchFamily="17" charset="-128"/>
                          <a:ea typeface="ＭＳ 明朝" panose="02020609040205080304" pitchFamily="17" charset="-128"/>
                        </a:rPr>
                        <a:t>時間を超えてはならない。　</a:t>
                      </a:r>
                      <a:endParaRPr lang="en-US" altLang="ja-JP" sz="900" dirty="0">
                        <a:latin typeface="ＭＳ 明朝" panose="02020609040205080304" pitchFamily="17" charset="-128"/>
                        <a:ea typeface="ＭＳ 明朝" panose="02020609040205080304" pitchFamily="17" charset="-128"/>
                      </a:endParaRPr>
                    </a:p>
                    <a:p>
                      <a:pPr marL="87313" indent="-87313" algn="l"/>
                      <a:r>
                        <a:rPr lang="ja-JP" altLang="en-US" sz="900" dirty="0">
                          <a:latin typeface="ＭＳ 明朝" panose="02020609040205080304" pitchFamily="17" charset="-128"/>
                          <a:ea typeface="ＭＳ 明朝" panose="02020609040205080304" pitchFamily="17" charset="-128"/>
                        </a:rPr>
                        <a:t>　</a:t>
                      </a:r>
                      <a:r>
                        <a:rPr lang="ja-JP" altLang="en-US" sz="900" baseline="0" dirty="0">
                          <a:latin typeface="ＭＳ 明朝" panose="02020609040205080304" pitchFamily="17" charset="-128"/>
                          <a:ea typeface="ＭＳ 明朝" panose="02020609040205080304" pitchFamily="17" charset="-128"/>
                        </a:rPr>
                        <a:t> </a:t>
                      </a:r>
                      <a:r>
                        <a:rPr lang="ja-JP" altLang="en-US" sz="900" dirty="0">
                          <a:latin typeface="ＭＳ 明朝" panose="02020609040205080304" pitchFamily="17" charset="-128"/>
                          <a:ea typeface="ＭＳ 明朝" panose="02020609040205080304" pitchFamily="17" charset="-128"/>
                        </a:rPr>
                        <a:t>また、対象期間が３か月を超える場合の所定労働日数の限度は原則として１年あたり</a:t>
                      </a:r>
                      <a:r>
                        <a:rPr lang="en-US" altLang="ja-JP" sz="900" dirty="0">
                          <a:latin typeface="ＭＳ 明朝" panose="02020609040205080304" pitchFamily="17" charset="-128"/>
                          <a:ea typeface="ＭＳ 明朝" panose="02020609040205080304" pitchFamily="17" charset="-128"/>
                        </a:rPr>
                        <a:t>280</a:t>
                      </a:r>
                      <a:r>
                        <a:rPr lang="ja-JP" altLang="en-US" sz="900" dirty="0">
                          <a:latin typeface="ＭＳ 明朝" panose="02020609040205080304" pitchFamily="17" charset="-128"/>
                          <a:ea typeface="ＭＳ 明朝" panose="02020609040205080304" pitchFamily="17" charset="-128"/>
                        </a:rPr>
                        <a:t>日。</a:t>
                      </a:r>
                      <a:r>
                        <a:rPr lang="ja-JP" altLang="en-US" sz="900" strike="noStrike" dirty="0">
                          <a:solidFill>
                            <a:schemeClr val="tx1"/>
                          </a:solidFill>
                          <a:latin typeface="ＭＳ 明朝" panose="02020609040205080304" pitchFamily="17" charset="-128"/>
                          <a:ea typeface="ＭＳ 明朝" panose="02020609040205080304" pitchFamily="17" charset="-128"/>
                        </a:rPr>
                        <a:t>さらに労使協定で定める労働日は連続６日が限度。</a:t>
                      </a:r>
                    </a:p>
                  </a:txBody>
                  <a:tcPr marL="80486" marR="80486" marT="37148" marB="37148" anchor="ct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2"/>
                  </a:ext>
                </a:extLst>
              </a:tr>
              <a:tr h="1239020">
                <a:tc>
                  <a:txBody>
                    <a:bodyPr/>
                    <a:lstStyle/>
                    <a:p>
                      <a:pPr algn="ctr"/>
                      <a:r>
                        <a:rPr kumimoji="1" lang="ja-JP" altLang="en-US" sz="1500" b="1" dirty="0"/>
                        <a:t>１週単位</a:t>
                      </a:r>
                      <a:endParaRPr kumimoji="1" lang="en-US" altLang="ja-JP" sz="1500" b="1" dirty="0"/>
                    </a:p>
                    <a:p>
                      <a:pPr algn="ctr"/>
                      <a:r>
                        <a:rPr kumimoji="1" lang="ja-JP" altLang="en-US" sz="1500" b="1" dirty="0"/>
                        <a:t>非定型的変形労働時間制</a:t>
                      </a:r>
                    </a:p>
                    <a:p>
                      <a:pPr algn="ctr"/>
                      <a:r>
                        <a:rPr kumimoji="1" lang="en-US" altLang="ja-JP" sz="1500" b="1" dirty="0"/>
                        <a:t>〔</a:t>
                      </a:r>
                      <a:r>
                        <a:rPr kumimoji="1" lang="ja-JP" altLang="en-US" sz="1500" b="1" dirty="0"/>
                        <a:t>法</a:t>
                      </a:r>
                      <a:r>
                        <a:rPr kumimoji="1" lang="en-US" altLang="ja-JP" sz="1500" b="1" dirty="0">
                          <a:latin typeface="+mn-ea"/>
                          <a:ea typeface="+mn-ea"/>
                        </a:rPr>
                        <a:t>32</a:t>
                      </a:r>
                      <a:r>
                        <a:rPr kumimoji="1" lang="ja-JP" altLang="en-US" sz="1500" b="1" dirty="0">
                          <a:latin typeface="+mn-ea"/>
                          <a:ea typeface="+mn-ea"/>
                        </a:rPr>
                        <a:t>条の</a:t>
                      </a:r>
                      <a:r>
                        <a:rPr kumimoji="1" lang="en-US" altLang="ja-JP" sz="1500" b="1" dirty="0">
                          <a:latin typeface="+mn-ea"/>
                          <a:ea typeface="+mn-ea"/>
                        </a:rPr>
                        <a:t>5〕</a:t>
                      </a:r>
                    </a:p>
                  </a:txBody>
                  <a:tcPr marL="80486" marR="80486" marT="37148" marB="37148"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latin typeface="+mn-ea"/>
                          <a:ea typeface="+mn-ea"/>
                        </a:rPr>
                        <a:t>常時使用する労働者が</a:t>
                      </a:r>
                      <a:r>
                        <a:rPr kumimoji="1" lang="en-US" altLang="ja-JP" sz="1300" dirty="0">
                          <a:latin typeface="+mn-ea"/>
                          <a:ea typeface="+mn-ea"/>
                        </a:rPr>
                        <a:t>30</a:t>
                      </a:r>
                      <a:r>
                        <a:rPr kumimoji="1" lang="ja-JP" altLang="en-US" sz="1300" dirty="0">
                          <a:latin typeface="+mn-ea"/>
                          <a:ea typeface="+mn-ea"/>
                        </a:rPr>
                        <a:t>人未満の小売業、旅館、料理店及び飲食店のみ。</a:t>
                      </a:r>
                      <a:endParaRPr kumimoji="1" lang="en-US" altLang="ja-JP" sz="1300" dirty="0">
                        <a:latin typeface="+mn-ea"/>
                        <a:ea typeface="+mn-ea"/>
                      </a:endParaRPr>
                    </a:p>
                  </a:txBody>
                  <a:tcPr marL="80486" marR="80486" marT="37148" marB="37148" anchor="ct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n-ea"/>
                          <a:ea typeface="+mn-ea"/>
                        </a:rPr>
                        <a:t>１週</a:t>
                      </a:r>
                      <a:r>
                        <a:rPr kumimoji="1" lang="en-US" altLang="ja-JP" sz="1300" dirty="0">
                          <a:solidFill>
                            <a:schemeClr val="tx1"/>
                          </a:solidFill>
                          <a:latin typeface="+mn-ea"/>
                          <a:ea typeface="+mn-ea"/>
                        </a:rPr>
                        <a:t>40</a:t>
                      </a:r>
                      <a:r>
                        <a:rPr kumimoji="1" lang="ja-JP" altLang="en-US" sz="1300" dirty="0">
                          <a:solidFill>
                            <a:schemeClr val="tx1"/>
                          </a:solidFill>
                          <a:latin typeface="+mn-ea"/>
                          <a:ea typeface="+mn-ea"/>
                        </a:rPr>
                        <a:t>時間以内の範囲で、１日</a:t>
                      </a:r>
                      <a:r>
                        <a:rPr kumimoji="1" lang="en-US" altLang="ja-JP" sz="1300" dirty="0">
                          <a:solidFill>
                            <a:schemeClr val="tx1"/>
                          </a:solidFill>
                          <a:latin typeface="+mn-ea"/>
                          <a:ea typeface="+mn-ea"/>
                        </a:rPr>
                        <a:t>10</a:t>
                      </a:r>
                      <a:r>
                        <a:rPr kumimoji="1" lang="ja-JP" altLang="en-US" sz="1300" dirty="0">
                          <a:solidFill>
                            <a:schemeClr val="tx1"/>
                          </a:solidFill>
                          <a:latin typeface="+mn-ea"/>
                          <a:ea typeface="+mn-ea"/>
                        </a:rPr>
                        <a:t>時間を上限として、その枠内で働く。</a:t>
                      </a:r>
                      <a:endParaRPr kumimoji="1" lang="en-US" altLang="ja-JP" sz="1300" dirty="0">
                        <a:solidFill>
                          <a:schemeClr val="tx1"/>
                        </a:solidFill>
                        <a:latin typeface="+mn-ea"/>
                        <a:ea typeface="+mn-ea"/>
                      </a:endParaRPr>
                    </a:p>
                  </a:txBody>
                  <a:tcPr marL="80486" marR="80486" marT="37148" marB="37148" anchor="ctr">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1879600" algn="l"/>
                        </a:tabLst>
                        <a:defRPr/>
                      </a:pPr>
                      <a:r>
                        <a:rPr lang="ja-JP" altLang="en-US" sz="1300" strike="noStrike" dirty="0">
                          <a:solidFill>
                            <a:schemeClr val="tx1"/>
                          </a:solidFill>
                          <a:latin typeface="+mn-ea"/>
                          <a:ea typeface="+mn-ea"/>
                        </a:rPr>
                        <a:t>労使協定による。（労使協定は労基署へ届出が必要）</a:t>
                      </a:r>
                      <a:endParaRPr lang="en-US" altLang="ja-JP" sz="1300" strike="noStrike"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tab pos="1879600" algn="l"/>
                        </a:tabLst>
                        <a:defRPr/>
                      </a:pPr>
                      <a:endParaRPr lang="en-US" altLang="ja-JP" sz="900" strike="noStrike" dirty="0">
                        <a:solidFill>
                          <a:schemeClr val="tx1"/>
                        </a:solidFill>
                        <a:latin typeface="ＭＳ 明朝" panose="02020609040205080304" pitchFamily="17" charset="-128"/>
                        <a:ea typeface="ＭＳ 明朝" panose="02020609040205080304" pitchFamily="17" charset="-128"/>
                      </a:endParaRPr>
                    </a:p>
                    <a:p>
                      <a:pPr marL="87313" marR="0" indent="-87313" algn="l" defTabSz="914400" rtl="0" eaLnBrk="1" fontAlgn="auto" latinLnBrk="0" hangingPunct="1">
                        <a:lnSpc>
                          <a:spcPct val="100000"/>
                        </a:lnSpc>
                        <a:spcBef>
                          <a:spcPts val="0"/>
                        </a:spcBef>
                        <a:spcAft>
                          <a:spcPts val="0"/>
                        </a:spcAft>
                        <a:buClrTx/>
                        <a:buSzTx/>
                        <a:buFontTx/>
                        <a:buNone/>
                        <a:tabLst>
                          <a:tab pos="1879600" algn="l"/>
                        </a:tabLst>
                        <a:defRPr/>
                      </a:pPr>
                      <a:r>
                        <a:rPr lang="en-US" altLang="ja-JP" sz="900" strike="noStrike" dirty="0">
                          <a:solidFill>
                            <a:schemeClr val="tx1"/>
                          </a:solidFill>
                          <a:latin typeface="ＭＳ 明朝" panose="02020609040205080304" pitchFamily="17" charset="-128"/>
                          <a:ea typeface="ＭＳ 明朝" panose="02020609040205080304" pitchFamily="17" charset="-128"/>
                        </a:rPr>
                        <a:t>※ </a:t>
                      </a:r>
                      <a:r>
                        <a:rPr lang="ja-JP" altLang="en-US" sz="900" strike="noStrike" dirty="0">
                          <a:solidFill>
                            <a:schemeClr val="tx1"/>
                          </a:solidFill>
                          <a:latin typeface="ＭＳ 明朝" panose="02020609040205080304" pitchFamily="17" charset="-128"/>
                          <a:ea typeface="ＭＳ 明朝" panose="02020609040205080304" pitchFamily="17" charset="-128"/>
                        </a:rPr>
                        <a:t>少なくとも当該１週間の開始する前に、労働者に書面により各日の労働時間を通知しなければならない</a:t>
                      </a:r>
                      <a:r>
                        <a:rPr lang="ja-JP" altLang="en-US" sz="900" strike="noStrike" dirty="0">
                          <a:solidFill>
                            <a:schemeClr val="tx1"/>
                          </a:solidFill>
                          <a:latin typeface="+mn-ea"/>
                          <a:ea typeface="+mn-ea"/>
                        </a:rPr>
                        <a:t>。</a:t>
                      </a:r>
                    </a:p>
                  </a:txBody>
                  <a:tcPr marL="80486" marR="80486" marT="37148" marB="37148"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正方形/長方形 5">
            <a:extLst>
              <a:ext uri="{FF2B5EF4-FFF2-40B4-BE49-F238E27FC236}">
                <a16:creationId xmlns:a16="http://schemas.microsoft.com/office/drawing/2014/main" id="{3C6FAD0F-2800-4F6F-8BB1-9A202C5FE131}"/>
              </a:ext>
            </a:extLst>
          </p:cNvPr>
          <p:cNvSpPr/>
          <p:nvPr/>
        </p:nvSpPr>
        <p:spPr>
          <a:xfrm>
            <a:off x="416496" y="3212976"/>
            <a:ext cx="9001000" cy="20162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Tree>
    <p:extLst>
      <p:ext uri="{BB962C8B-B14F-4D97-AF65-F5344CB8AC3E}">
        <p14:creationId xmlns:p14="http://schemas.microsoft.com/office/powerpoint/2010/main" val="243368658"/>
      </p:ext>
    </p:extLst>
  </p:cSld>
  <p:clrMapOvr>
    <a:masterClrMapping/>
  </p:clrMapOvr>
</p:sld>
</file>

<file path=ppt/theme/theme1.xml><?xml version="1.0" encoding="utf-8"?>
<a:theme xmlns:a="http://schemas.openxmlformats.org/drawingml/2006/main" name="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パワーポイント統一様式_A4横標準v17.pptx" id="{F0F9EB48-4B3A-42BD-907A-8B1AD5082EB9}" vid="{55FF7287-9BBA-43EC-971E-C85BFACE1BC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73F0D3CB47D0F40B688D5301E36CDE4" ma:contentTypeVersion="10" ma:contentTypeDescription="新しいドキュメントを作成します。" ma:contentTypeScope="" ma:versionID="73052524deda3e9b18f62a56b40a3f8d">
  <xsd:schema xmlns:xsd="http://www.w3.org/2001/XMLSchema" xmlns:xs="http://www.w3.org/2001/XMLSchema" xmlns:p="http://schemas.microsoft.com/office/2006/metadata/properties" xmlns:ns2="9e542ebf-0f02-4a5b-a3c6-60cb080530a7" targetNamespace="http://schemas.microsoft.com/office/2006/metadata/properties" ma:root="true" ma:fieldsID="2eb0a2b56d81a1b8855d252ab4930b51" ns2:_="">
    <xsd:import namespace="9e542ebf-0f02-4a5b-a3c6-60cb08053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2ebf-0f02-4a5b-a3c6-60cb08053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CEF1F3-83CB-4ED3-A3F4-8761232B3425}">
  <ds:schemaRefs>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http://purl.org/dc/elements/1.1/"/>
    <ds:schemaRef ds:uri="9e542ebf-0f02-4a5b-a3c6-60cb080530a7"/>
    <ds:schemaRef ds:uri="http://purl.org/dc/dcmitype/"/>
  </ds:schemaRefs>
</ds:datastoreItem>
</file>

<file path=customXml/itemProps2.xml><?xml version="1.0" encoding="utf-8"?>
<ds:datastoreItem xmlns:ds="http://schemas.openxmlformats.org/officeDocument/2006/customXml" ds:itemID="{06D4CDE8-92CA-4D90-A2A1-0EC09C4082DB}">
  <ds:schemaRefs>
    <ds:schemaRef ds:uri="http://schemas.microsoft.com/sharepoint/v3/contenttype/forms"/>
  </ds:schemaRefs>
</ds:datastoreItem>
</file>

<file path=customXml/itemProps3.xml><?xml version="1.0" encoding="utf-8"?>
<ds:datastoreItem xmlns:ds="http://schemas.openxmlformats.org/officeDocument/2006/customXml" ds:itemID="{30A9FB2F-0580-4DD5-A697-9CFC7FCAC992}">
  <ds:schemaRefs>
    <ds:schemaRef ds:uri="9e542ebf-0f02-4a5b-a3c6-60cb080530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パワーポイント統一様式_A4横標準v17</Template>
  <TotalTime>21019</TotalTime>
  <Words>1003</Words>
  <Application>Microsoft Office PowerPoint</Application>
  <PresentationFormat>A4 210 x 297 mm</PresentationFormat>
  <Paragraphs>86</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Meiryo</vt:lpstr>
      <vt:lpstr>Meiryo</vt:lpstr>
      <vt:lpstr>游ゴシック</vt:lpstr>
      <vt:lpstr>Arial</vt:lpstr>
      <vt:lpstr>Segoe UI</vt:lpstr>
      <vt:lpstr>Office テーマ</vt:lpstr>
      <vt:lpstr>一年単位の変形労働時間制に関する協定届における 本社一括届出の開始について</vt:lpstr>
      <vt:lpstr>一年単位の変形労働時間制に関する協定届における本社一括届出の開始</vt:lpstr>
      <vt:lpstr>本社一括届出の要件の詳細</vt:lpstr>
      <vt:lpstr>（参考）変形労働時間制の概要</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一年単位の</dc:title>
  <dc:creator>南日 雄太郎(nannichi-yuutarou.io4)</dc:creator>
  <cp:lastModifiedBy>南日 雄太郎(nannichi-yuutarou.io4)</cp:lastModifiedBy>
  <cp:revision>203</cp:revision>
  <cp:lastPrinted>2023-02-06T05:42:41Z</cp:lastPrinted>
  <dcterms:created xsi:type="dcterms:W3CDTF">2022-10-26T09:33:05Z</dcterms:created>
  <dcterms:modified xsi:type="dcterms:W3CDTF">2023-02-06T05:48:32Z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0x010100573F0D3CB47D0F40B688D5301E36CDE4</vt:lpwstr>
  </property>
</Properties>
</file>