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2"/>
  </p:notesMasterIdLst>
  <p:sldIdLst>
    <p:sldId id="367" r:id="rId2"/>
    <p:sldId id="256" r:id="rId3"/>
    <p:sldId id="348" r:id="rId4"/>
    <p:sldId id="265" r:id="rId5"/>
    <p:sldId id="266" r:id="rId6"/>
    <p:sldId id="282" r:id="rId7"/>
    <p:sldId id="349" r:id="rId8"/>
    <p:sldId id="280" r:id="rId9"/>
    <p:sldId id="377" r:id="rId10"/>
    <p:sldId id="285" r:id="rId11"/>
    <p:sldId id="289" r:id="rId12"/>
    <p:sldId id="287" r:id="rId13"/>
    <p:sldId id="267" r:id="rId14"/>
    <p:sldId id="374" r:id="rId15"/>
    <p:sldId id="379" r:id="rId16"/>
    <p:sldId id="378" r:id="rId17"/>
    <p:sldId id="268" r:id="rId18"/>
    <p:sldId id="369" r:id="rId19"/>
    <p:sldId id="370" r:id="rId20"/>
    <p:sldId id="373" r:id="rId21"/>
    <p:sldId id="368" r:id="rId22"/>
    <p:sldId id="290" r:id="rId23"/>
    <p:sldId id="291" r:id="rId24"/>
    <p:sldId id="342" r:id="rId25"/>
    <p:sldId id="273" r:id="rId26"/>
    <p:sldId id="375" r:id="rId27"/>
    <p:sldId id="257" r:id="rId28"/>
    <p:sldId id="258" r:id="rId29"/>
    <p:sldId id="380" r:id="rId30"/>
    <p:sldId id="376" r:id="rId3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33CC33"/>
    <a:srgbClr val="9C9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03" autoAdjust="0"/>
    <p:restoredTop sz="83643" autoAdjust="0"/>
  </p:normalViewPr>
  <p:slideViewPr>
    <p:cSldViewPr snapToGrid="0">
      <p:cViewPr varScale="1">
        <p:scale>
          <a:sx n="60" d="100"/>
          <a:sy n="60" d="100"/>
        </p:scale>
        <p:origin x="1356" y="66"/>
      </p:cViewPr>
      <p:guideLst/>
    </p:cSldViewPr>
  </p:slideViewPr>
  <p:outlineViewPr>
    <p:cViewPr>
      <p:scale>
        <a:sx n="33" d="100"/>
        <a:sy n="33" d="100"/>
      </p:scale>
      <p:origin x="0" y="-144"/>
    </p:cViewPr>
  </p:outlin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26" tIns="45713" rIns="91426" bIns="45713" rtlCol="0"/>
          <a:lstStyle>
            <a:lvl1pPr algn="r">
              <a:defRPr sz="1200"/>
            </a:lvl1pPr>
          </a:lstStyle>
          <a:p>
            <a:fld id="{A1B69652-B77C-44DE-A7F0-200BFD6121E2}" type="datetimeFigureOut">
              <a:rPr kumimoji="1" lang="ja-JP" altLang="en-US" smtClean="0"/>
              <a:t>2023/5/24</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26" tIns="45713" rIns="91426" bIns="45713" rtlCol="0" anchor="b"/>
          <a:lstStyle>
            <a:lvl1pPr algn="r">
              <a:defRPr sz="1200"/>
            </a:lvl1pPr>
          </a:lstStyle>
          <a:p>
            <a:fld id="{3B06E59A-DA3D-4D4D-810B-44EE7D087B31}" type="slidenum">
              <a:rPr kumimoji="1" lang="ja-JP" altLang="en-US" smtClean="0"/>
              <a:t>‹#›</a:t>
            </a:fld>
            <a:endParaRPr kumimoji="1" lang="ja-JP" altLang="en-US"/>
          </a:p>
        </p:txBody>
      </p:sp>
    </p:spTree>
    <p:extLst>
      <p:ext uri="{BB962C8B-B14F-4D97-AF65-F5344CB8AC3E}">
        <p14:creationId xmlns:p14="http://schemas.microsoft.com/office/powerpoint/2010/main" val="4296537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600" dirty="0"/>
          </a:p>
        </p:txBody>
      </p:sp>
      <p:sp>
        <p:nvSpPr>
          <p:cNvPr id="4" name="スライド番号プレースホルダー 3"/>
          <p:cNvSpPr>
            <a:spLocks noGrp="1"/>
          </p:cNvSpPr>
          <p:nvPr>
            <p:ph type="sldNum" sz="quarter" idx="5"/>
          </p:nvPr>
        </p:nvSpPr>
        <p:spPr/>
        <p:txBody>
          <a:bodyPr/>
          <a:lstStyle/>
          <a:p>
            <a:fld id="{3B06E59A-DA3D-4D4D-810B-44EE7D087B31}" type="slidenum">
              <a:rPr kumimoji="1" lang="ja-JP" altLang="en-US" smtClean="0"/>
              <a:t>2</a:t>
            </a:fld>
            <a:endParaRPr kumimoji="1" lang="ja-JP" altLang="en-US"/>
          </a:p>
        </p:txBody>
      </p:sp>
    </p:spTree>
    <p:extLst>
      <p:ext uri="{BB962C8B-B14F-4D97-AF65-F5344CB8AC3E}">
        <p14:creationId xmlns:p14="http://schemas.microsoft.com/office/powerpoint/2010/main" val="91401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B06E59A-DA3D-4D4D-810B-44EE7D087B31}" type="slidenum">
              <a:rPr kumimoji="1" lang="ja-JP" altLang="en-US" smtClean="0"/>
              <a:t>8</a:t>
            </a:fld>
            <a:endParaRPr kumimoji="1" lang="ja-JP" altLang="en-US"/>
          </a:p>
        </p:txBody>
      </p:sp>
    </p:spTree>
    <p:extLst>
      <p:ext uri="{BB962C8B-B14F-4D97-AF65-F5344CB8AC3E}">
        <p14:creationId xmlns:p14="http://schemas.microsoft.com/office/powerpoint/2010/main" val="281362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B06E59A-DA3D-4D4D-810B-44EE7D087B31}" type="slidenum">
              <a:rPr kumimoji="1" lang="ja-JP" altLang="en-US" smtClean="0"/>
              <a:t>13</a:t>
            </a:fld>
            <a:endParaRPr kumimoji="1" lang="ja-JP" altLang="en-US"/>
          </a:p>
        </p:txBody>
      </p:sp>
    </p:spTree>
    <p:extLst>
      <p:ext uri="{BB962C8B-B14F-4D97-AF65-F5344CB8AC3E}">
        <p14:creationId xmlns:p14="http://schemas.microsoft.com/office/powerpoint/2010/main" val="113534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B06E59A-DA3D-4D4D-810B-44EE7D087B31}" type="slidenum">
              <a:rPr kumimoji="1" lang="ja-JP" altLang="en-US" smtClean="0"/>
              <a:t>20</a:t>
            </a:fld>
            <a:endParaRPr kumimoji="1" lang="ja-JP" altLang="en-US"/>
          </a:p>
        </p:txBody>
      </p:sp>
    </p:spTree>
    <p:extLst>
      <p:ext uri="{BB962C8B-B14F-4D97-AF65-F5344CB8AC3E}">
        <p14:creationId xmlns:p14="http://schemas.microsoft.com/office/powerpoint/2010/main" val="403788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029EEAA-2DCF-47A9-3D64-804FAEF0F1E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5pPr>
            <a:lvl6pPr marL="2514213" indent="-228564" defTabSz="457130" eaLnBrk="0" fontAlgn="base" hangingPunct="0">
              <a:spcBef>
                <a:spcPct val="30000"/>
              </a:spcBef>
              <a:spcAft>
                <a:spcPct val="0"/>
              </a:spcAft>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6pPr>
            <a:lvl7pPr marL="2971343" indent="-228564" defTabSz="457130" eaLnBrk="0" fontAlgn="base" hangingPunct="0">
              <a:spcBef>
                <a:spcPct val="30000"/>
              </a:spcBef>
              <a:spcAft>
                <a:spcPct val="0"/>
              </a:spcAft>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7pPr>
            <a:lvl8pPr marL="3428471" indent="-228564" defTabSz="457130" eaLnBrk="0" fontAlgn="base" hangingPunct="0">
              <a:spcBef>
                <a:spcPct val="30000"/>
              </a:spcBef>
              <a:spcAft>
                <a:spcPct val="0"/>
              </a:spcAft>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8pPr>
            <a:lvl9pPr marL="3885601" indent="-228564" defTabSz="457130" eaLnBrk="0" fontAlgn="base" hangingPunct="0">
              <a:spcBef>
                <a:spcPct val="30000"/>
              </a:spcBef>
              <a:spcAft>
                <a:spcPct val="0"/>
              </a:spcAft>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9pPr>
          </a:lstStyle>
          <a:p>
            <a:pPr>
              <a:spcBef>
                <a:spcPct val="0"/>
              </a:spcBef>
              <a:buClrTx/>
              <a:buFontTx/>
              <a:buNone/>
            </a:pPr>
            <a:fld id="{B3D701A1-4F7B-4E3F-B908-2EE77A486CFE}" type="slidenum">
              <a:rPr lang="ja-JP" altLang="ja-JP">
                <a:latin typeface="Arial" panose="020B0604020202020204" pitchFamily="34" charset="0"/>
              </a:rPr>
              <a:pPr>
                <a:spcBef>
                  <a:spcPct val="0"/>
                </a:spcBef>
                <a:buClrTx/>
                <a:buFontTx/>
                <a:buNone/>
              </a:pPr>
              <a:t>27</a:t>
            </a:fld>
            <a:endParaRPr lang="ja-JP" altLang="ja-JP">
              <a:latin typeface="Arial" panose="020B0604020202020204" pitchFamily="34" charset="0"/>
            </a:endParaRPr>
          </a:p>
        </p:txBody>
      </p:sp>
      <p:sp>
        <p:nvSpPr>
          <p:cNvPr id="6147" name="Rectangle 1">
            <a:extLst>
              <a:ext uri="{FF2B5EF4-FFF2-40B4-BE49-F238E27FC236}">
                <a16:creationId xmlns:a16="http://schemas.microsoft.com/office/drawing/2014/main" id="{CE86EAA3-3ED3-8486-40A3-982B13045B43}"/>
              </a:ext>
            </a:extLst>
          </p:cNvPr>
          <p:cNvSpPr>
            <a:spLocks noGrp="1" noRot="1" noChangeAspect="1" noChangeArrowheads="1" noTextEdit="1"/>
          </p:cNvSpPr>
          <p:nvPr>
            <p:ph type="sldImg"/>
          </p:nvPr>
        </p:nvSpPr>
        <p:spPr>
          <a:xfrm>
            <a:off x="901700" y="739775"/>
            <a:ext cx="4933950" cy="37004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F31D7D2D-4DDD-0141-50E9-1E33242F0128}"/>
              </a:ext>
            </a:extLst>
          </p:cNvPr>
          <p:cNvSpPr txBox="1">
            <a:spLocks noChangeArrowheads="1"/>
          </p:cNvSpPr>
          <p:nvPr/>
        </p:nvSpPr>
        <p:spPr bwMode="auto">
          <a:xfrm>
            <a:off x="673101" y="4686300"/>
            <a:ext cx="5389563" cy="443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6" tIns="45713" rIns="91426" bIns="45713" anchor="ctr"/>
          <a:lstStyle/>
          <a:p>
            <a:pPr>
              <a:buClr>
                <a:srgbClr val="000000"/>
              </a:buClr>
              <a:buSzPct val="100000"/>
              <a:buFont typeface="Times New Roman" panose="02020603050405020304" pitchFamily="18" charset="0"/>
              <a:buNone/>
            </a:pPr>
            <a:endParaRPr lang="ja-JP" altLang="en-US"/>
          </a:p>
        </p:txBody>
      </p:sp>
      <p:sp>
        <p:nvSpPr>
          <p:cNvPr id="6149" name="Text Box 3">
            <a:extLst>
              <a:ext uri="{FF2B5EF4-FFF2-40B4-BE49-F238E27FC236}">
                <a16:creationId xmlns:a16="http://schemas.microsoft.com/office/drawing/2014/main" id="{AFE56B0E-3CAB-CF07-491C-2929D800A3C3}"/>
              </a:ext>
            </a:extLst>
          </p:cNvPr>
          <p:cNvSpPr txBox="1">
            <a:spLocks noChangeArrowheads="1"/>
          </p:cNvSpPr>
          <p:nvPr/>
        </p:nvSpPr>
        <p:spPr bwMode="auto">
          <a:xfrm>
            <a:off x="3814764" y="9369426"/>
            <a:ext cx="2919412"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6" tIns="46793" rIns="89986" bIns="46793"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F8EC099-882E-4353-B01C-721A78DDE88D}" type="slidenum">
              <a:rPr lang="ja-JP" altLang="ja-JP">
                <a:latin typeface="Arial" panose="020B0604020202020204" pitchFamily="34" charset="0"/>
              </a:rPr>
              <a:pPr algn="r" eaLnBrk="1" hangingPunct="1">
                <a:spcBef>
                  <a:spcPct val="0"/>
                </a:spcBef>
                <a:buClrTx/>
                <a:buFontTx/>
                <a:buNone/>
              </a:pPr>
              <a:t>27</a:t>
            </a:fld>
            <a:endParaRPr lang="ja-JP" altLang="ja-JP">
              <a:latin typeface="Arial" panose="020B0604020202020204" pitchFamily="34" charset="0"/>
            </a:endParaRPr>
          </a:p>
        </p:txBody>
      </p:sp>
      <p:sp>
        <p:nvSpPr>
          <p:cNvPr id="2" name="ノート プレースホルダー 1">
            <a:extLst>
              <a:ext uri="{FF2B5EF4-FFF2-40B4-BE49-F238E27FC236}">
                <a16:creationId xmlns:a16="http://schemas.microsoft.com/office/drawing/2014/main" id="{9FF0B2C3-E88C-F3E3-CD02-D45F2016F10A}"/>
              </a:ext>
            </a:extLst>
          </p:cNvPr>
          <p:cNvSpPr>
            <a:spLocks noGrp="1"/>
          </p:cNvSpPr>
          <p:nvPr>
            <p:ph type="body" idx="1"/>
          </p:nvPr>
        </p:nvSpPr>
        <p:spPr/>
        <p:txBody>
          <a:bodyPr/>
          <a:lstStyle/>
          <a:p>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AC9D1B1-C090-F3AD-E6E2-67C194356F9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5pPr>
            <a:lvl6pPr marL="2514213" indent="-228564" defTabSz="457130" eaLnBrk="0" fontAlgn="base" hangingPunct="0">
              <a:spcBef>
                <a:spcPct val="30000"/>
              </a:spcBef>
              <a:spcAft>
                <a:spcPct val="0"/>
              </a:spcAft>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6pPr>
            <a:lvl7pPr marL="2971343" indent="-228564" defTabSz="457130" eaLnBrk="0" fontAlgn="base" hangingPunct="0">
              <a:spcBef>
                <a:spcPct val="30000"/>
              </a:spcBef>
              <a:spcAft>
                <a:spcPct val="0"/>
              </a:spcAft>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7pPr>
            <a:lvl8pPr marL="3428471" indent="-228564" defTabSz="457130" eaLnBrk="0" fontAlgn="base" hangingPunct="0">
              <a:spcBef>
                <a:spcPct val="30000"/>
              </a:spcBef>
              <a:spcAft>
                <a:spcPct val="0"/>
              </a:spcAft>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8pPr>
            <a:lvl9pPr marL="3885601" indent="-228564" defTabSz="457130" eaLnBrk="0" fontAlgn="base" hangingPunct="0">
              <a:spcBef>
                <a:spcPct val="30000"/>
              </a:spcBef>
              <a:spcAft>
                <a:spcPct val="0"/>
              </a:spcAft>
              <a:buClr>
                <a:srgbClr val="000000"/>
              </a:buClr>
              <a:buSzPct val="100000"/>
              <a:buFont typeface="Times New Roman" panose="02020603050405020304" pitchFamily="18" charset="0"/>
              <a:tabLst>
                <a:tab pos="0" algn="l"/>
                <a:tab pos="457130" algn="l"/>
                <a:tab pos="914259" algn="l"/>
                <a:tab pos="1371389" algn="l"/>
                <a:tab pos="1828518" algn="l"/>
                <a:tab pos="2285648" algn="l"/>
                <a:tab pos="2742777" algn="l"/>
                <a:tab pos="3199907" algn="l"/>
                <a:tab pos="3657037" algn="l"/>
                <a:tab pos="4114166" algn="l"/>
                <a:tab pos="4571296" algn="l"/>
                <a:tab pos="5028425" algn="l"/>
                <a:tab pos="5485555" algn="l"/>
                <a:tab pos="5942684" algn="l"/>
                <a:tab pos="6399814" algn="l"/>
                <a:tab pos="6856944" algn="l"/>
                <a:tab pos="7314074" algn="l"/>
                <a:tab pos="7771203" algn="l"/>
                <a:tab pos="8228333" algn="l"/>
                <a:tab pos="8685462" algn="l"/>
                <a:tab pos="9142591" algn="l"/>
              </a:tabLst>
              <a:defRPr sz="1200">
                <a:solidFill>
                  <a:srgbClr val="000000"/>
                </a:solidFill>
                <a:latin typeface="Times New Roman" panose="02020603050405020304" pitchFamily="18" charset="0"/>
              </a:defRPr>
            </a:lvl9pPr>
          </a:lstStyle>
          <a:p>
            <a:pPr>
              <a:spcBef>
                <a:spcPct val="0"/>
              </a:spcBef>
              <a:buClrTx/>
              <a:buFontTx/>
              <a:buNone/>
            </a:pPr>
            <a:fld id="{1AC92E9F-B566-4984-94B1-C634109EF373}" type="slidenum">
              <a:rPr lang="ja-JP" altLang="ja-JP">
                <a:latin typeface="Arial" panose="020B0604020202020204" pitchFamily="34" charset="0"/>
              </a:rPr>
              <a:pPr>
                <a:spcBef>
                  <a:spcPct val="0"/>
                </a:spcBef>
                <a:buClrTx/>
                <a:buFontTx/>
                <a:buNone/>
              </a:pPr>
              <a:t>28</a:t>
            </a:fld>
            <a:endParaRPr lang="ja-JP" altLang="ja-JP">
              <a:latin typeface="Arial" panose="020B0604020202020204" pitchFamily="34" charset="0"/>
            </a:endParaRPr>
          </a:p>
        </p:txBody>
      </p:sp>
      <p:sp>
        <p:nvSpPr>
          <p:cNvPr id="8195" name="Rectangle 1">
            <a:extLst>
              <a:ext uri="{FF2B5EF4-FFF2-40B4-BE49-F238E27FC236}">
                <a16:creationId xmlns:a16="http://schemas.microsoft.com/office/drawing/2014/main" id="{3D9819B7-CD1F-9F57-1D8B-E5154D2E5A4C}"/>
              </a:ext>
            </a:extLst>
          </p:cNvPr>
          <p:cNvSpPr>
            <a:spLocks noGrp="1" noRot="1" noChangeAspect="1" noChangeArrowheads="1" noTextEdit="1"/>
          </p:cNvSpPr>
          <p:nvPr>
            <p:ph type="sldImg"/>
          </p:nvPr>
        </p:nvSpPr>
        <p:spPr>
          <a:xfrm>
            <a:off x="901700" y="739775"/>
            <a:ext cx="4933950" cy="37004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Text Box 2">
            <a:extLst>
              <a:ext uri="{FF2B5EF4-FFF2-40B4-BE49-F238E27FC236}">
                <a16:creationId xmlns:a16="http://schemas.microsoft.com/office/drawing/2014/main" id="{7A1BBA88-8CC0-98E2-6A58-445AE0FB7CB0}"/>
              </a:ext>
            </a:extLst>
          </p:cNvPr>
          <p:cNvSpPr txBox="1">
            <a:spLocks noChangeArrowheads="1"/>
          </p:cNvSpPr>
          <p:nvPr/>
        </p:nvSpPr>
        <p:spPr bwMode="auto">
          <a:xfrm>
            <a:off x="673101" y="4686300"/>
            <a:ext cx="5389563" cy="443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6" tIns="45713" rIns="91426" bIns="45713" anchor="ctr"/>
          <a:lstStyle/>
          <a:p>
            <a:pPr>
              <a:buClr>
                <a:srgbClr val="000000"/>
              </a:buClr>
              <a:buSzPct val="100000"/>
              <a:buFont typeface="Times New Roman" panose="02020603050405020304" pitchFamily="18" charset="0"/>
              <a:buNone/>
            </a:pPr>
            <a:endParaRPr lang="ja-JP" altLang="en-US"/>
          </a:p>
        </p:txBody>
      </p:sp>
      <p:sp>
        <p:nvSpPr>
          <p:cNvPr id="8197" name="Text Box 3">
            <a:extLst>
              <a:ext uri="{FF2B5EF4-FFF2-40B4-BE49-F238E27FC236}">
                <a16:creationId xmlns:a16="http://schemas.microsoft.com/office/drawing/2014/main" id="{E7ED50AD-95BE-0B85-1053-1FE4EA5D618A}"/>
              </a:ext>
            </a:extLst>
          </p:cNvPr>
          <p:cNvSpPr txBox="1">
            <a:spLocks noChangeArrowheads="1"/>
          </p:cNvSpPr>
          <p:nvPr/>
        </p:nvSpPr>
        <p:spPr bwMode="auto">
          <a:xfrm>
            <a:off x="3814764" y="9369426"/>
            <a:ext cx="2919412"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6" tIns="46793" rIns="89986" bIns="46793"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E17CE0D-E72F-4634-A490-5E5137F93670}" type="slidenum">
              <a:rPr lang="ja-JP" altLang="ja-JP">
                <a:latin typeface="Arial" panose="020B0604020202020204" pitchFamily="34" charset="0"/>
              </a:rPr>
              <a:pPr algn="r" eaLnBrk="1" hangingPunct="1">
                <a:spcBef>
                  <a:spcPct val="0"/>
                </a:spcBef>
                <a:buClrTx/>
                <a:buFontTx/>
                <a:buNone/>
              </a:pPr>
              <a:t>28</a:t>
            </a:fld>
            <a:endParaRPr lang="ja-JP" altLang="ja-JP">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72802-F7A0-7FDF-6582-A5A7DAE18C8C}"/>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3656134-28B1-78B9-C9B1-AAFF13B29DB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0F79749-544D-1FC4-2DDA-D56D53734BBA}"/>
              </a:ext>
            </a:extLst>
          </p:cNvPr>
          <p:cNvSpPr>
            <a:spLocks noGrp="1"/>
          </p:cNvSpPr>
          <p:nvPr>
            <p:ph type="dt" sz="half" idx="10"/>
          </p:nvPr>
        </p:nvSpPr>
        <p:spPr/>
        <p:txBody>
          <a:bodyPr/>
          <a:lstStyle/>
          <a:p>
            <a:fld id="{F2E8D45D-59B7-4C38-8F7D-FC311037F2D6}" type="datetimeFigureOut">
              <a:rPr kumimoji="1" lang="ja-JP" altLang="en-US" smtClean="0"/>
              <a:t>2023/5/24</a:t>
            </a:fld>
            <a:endParaRPr kumimoji="1" lang="ja-JP" altLang="en-US"/>
          </a:p>
        </p:txBody>
      </p:sp>
      <p:sp>
        <p:nvSpPr>
          <p:cNvPr id="5" name="フッター プレースホルダー 4">
            <a:extLst>
              <a:ext uri="{FF2B5EF4-FFF2-40B4-BE49-F238E27FC236}">
                <a16:creationId xmlns:a16="http://schemas.microsoft.com/office/drawing/2014/main" id="{E77F48E6-821F-76D9-5243-45015B6F19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4C7B08-F3B8-143A-A5A9-4A125FA69CC0}"/>
              </a:ext>
            </a:extLst>
          </p:cNvPr>
          <p:cNvSpPr>
            <a:spLocks noGrp="1"/>
          </p:cNvSpPr>
          <p:nvPr>
            <p:ph type="sldNum" sz="quarter" idx="12"/>
          </p:nvPr>
        </p:nvSpPr>
        <p:spPr/>
        <p:txBody>
          <a:body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231696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66340-F85C-3785-89C3-368322F7DDA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02403CA-A6A3-FA60-C0A3-79BD9DEF768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744AD8-25A3-1838-910C-03ED00665652}"/>
              </a:ext>
            </a:extLst>
          </p:cNvPr>
          <p:cNvSpPr>
            <a:spLocks noGrp="1"/>
          </p:cNvSpPr>
          <p:nvPr>
            <p:ph type="dt" sz="half" idx="10"/>
          </p:nvPr>
        </p:nvSpPr>
        <p:spPr/>
        <p:txBody>
          <a:bodyPr/>
          <a:lstStyle/>
          <a:p>
            <a:fld id="{F2E8D45D-59B7-4C38-8F7D-FC311037F2D6}" type="datetimeFigureOut">
              <a:rPr kumimoji="1" lang="ja-JP" altLang="en-US" smtClean="0"/>
              <a:t>2023/5/24</a:t>
            </a:fld>
            <a:endParaRPr kumimoji="1" lang="ja-JP" altLang="en-US"/>
          </a:p>
        </p:txBody>
      </p:sp>
      <p:sp>
        <p:nvSpPr>
          <p:cNvPr id="5" name="フッター プレースホルダー 4">
            <a:extLst>
              <a:ext uri="{FF2B5EF4-FFF2-40B4-BE49-F238E27FC236}">
                <a16:creationId xmlns:a16="http://schemas.microsoft.com/office/drawing/2014/main" id="{97FE81C4-64E7-3165-27F1-E94D7D6824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7E1CCC-86F4-A357-5A0A-9E52EEE8E1DB}"/>
              </a:ext>
            </a:extLst>
          </p:cNvPr>
          <p:cNvSpPr>
            <a:spLocks noGrp="1"/>
          </p:cNvSpPr>
          <p:nvPr>
            <p:ph type="sldNum" sz="quarter" idx="12"/>
          </p:nvPr>
        </p:nvSpPr>
        <p:spPr/>
        <p:txBody>
          <a:body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363058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2C8772B-6390-0C0C-B2F1-6E8D709AC45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DC6F09-5065-F9DA-B45A-AEA75CBEEC4E}"/>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AB45EC-60B9-7B88-1229-879D1E8DD4BB}"/>
              </a:ext>
            </a:extLst>
          </p:cNvPr>
          <p:cNvSpPr>
            <a:spLocks noGrp="1"/>
          </p:cNvSpPr>
          <p:nvPr>
            <p:ph type="dt" sz="half" idx="10"/>
          </p:nvPr>
        </p:nvSpPr>
        <p:spPr/>
        <p:txBody>
          <a:bodyPr/>
          <a:lstStyle/>
          <a:p>
            <a:fld id="{F2E8D45D-59B7-4C38-8F7D-FC311037F2D6}" type="datetimeFigureOut">
              <a:rPr kumimoji="1" lang="ja-JP" altLang="en-US" smtClean="0"/>
              <a:t>2023/5/24</a:t>
            </a:fld>
            <a:endParaRPr kumimoji="1" lang="ja-JP" altLang="en-US"/>
          </a:p>
        </p:txBody>
      </p:sp>
      <p:sp>
        <p:nvSpPr>
          <p:cNvPr id="5" name="フッター プレースホルダー 4">
            <a:extLst>
              <a:ext uri="{FF2B5EF4-FFF2-40B4-BE49-F238E27FC236}">
                <a16:creationId xmlns:a16="http://schemas.microsoft.com/office/drawing/2014/main" id="{45BE7CC4-2103-E99D-5334-FB8E77264D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01B203-A683-081F-1AD9-67AFF246E921}"/>
              </a:ext>
            </a:extLst>
          </p:cNvPr>
          <p:cNvSpPr>
            <a:spLocks noGrp="1"/>
          </p:cNvSpPr>
          <p:nvPr>
            <p:ph type="sldNum" sz="quarter" idx="12"/>
          </p:nvPr>
        </p:nvSpPr>
        <p:spPr/>
        <p:txBody>
          <a:body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366244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8F7D7A-47CD-52DB-AAC0-594B028A183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49B8A5-F672-3CED-6AE5-32459F9822C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FD49E9-2E49-54BC-1D75-7509ECBEDEF7}"/>
              </a:ext>
            </a:extLst>
          </p:cNvPr>
          <p:cNvSpPr>
            <a:spLocks noGrp="1"/>
          </p:cNvSpPr>
          <p:nvPr>
            <p:ph type="dt" sz="half" idx="10"/>
          </p:nvPr>
        </p:nvSpPr>
        <p:spPr/>
        <p:txBody>
          <a:bodyPr/>
          <a:lstStyle/>
          <a:p>
            <a:fld id="{F2E8D45D-59B7-4C38-8F7D-FC311037F2D6}" type="datetimeFigureOut">
              <a:rPr kumimoji="1" lang="ja-JP" altLang="en-US" smtClean="0"/>
              <a:t>2023/5/24</a:t>
            </a:fld>
            <a:endParaRPr kumimoji="1" lang="ja-JP" altLang="en-US"/>
          </a:p>
        </p:txBody>
      </p:sp>
      <p:sp>
        <p:nvSpPr>
          <p:cNvPr id="5" name="フッター プレースホルダー 4">
            <a:extLst>
              <a:ext uri="{FF2B5EF4-FFF2-40B4-BE49-F238E27FC236}">
                <a16:creationId xmlns:a16="http://schemas.microsoft.com/office/drawing/2014/main" id="{2C462895-F346-128D-DC48-AFC6095C16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8C259D-21C5-89F6-CCB7-B9D80B02E554}"/>
              </a:ext>
            </a:extLst>
          </p:cNvPr>
          <p:cNvSpPr>
            <a:spLocks noGrp="1"/>
          </p:cNvSpPr>
          <p:nvPr>
            <p:ph type="sldNum" sz="quarter" idx="12"/>
          </p:nvPr>
        </p:nvSpPr>
        <p:spPr/>
        <p:txBody>
          <a:body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78805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A1FC97-9A54-2729-2D91-A14D1172294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033DB3-633A-A9D0-54A3-A2631C25058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A434A8B-EE87-6D98-FD31-D3EAB06D6D81}"/>
              </a:ext>
            </a:extLst>
          </p:cNvPr>
          <p:cNvSpPr>
            <a:spLocks noGrp="1"/>
          </p:cNvSpPr>
          <p:nvPr>
            <p:ph type="dt" sz="half" idx="10"/>
          </p:nvPr>
        </p:nvSpPr>
        <p:spPr/>
        <p:txBody>
          <a:bodyPr/>
          <a:lstStyle/>
          <a:p>
            <a:fld id="{F2E8D45D-59B7-4C38-8F7D-FC311037F2D6}" type="datetimeFigureOut">
              <a:rPr kumimoji="1" lang="ja-JP" altLang="en-US" smtClean="0"/>
              <a:t>2023/5/24</a:t>
            </a:fld>
            <a:endParaRPr kumimoji="1" lang="ja-JP" altLang="en-US"/>
          </a:p>
        </p:txBody>
      </p:sp>
      <p:sp>
        <p:nvSpPr>
          <p:cNvPr id="5" name="フッター プレースホルダー 4">
            <a:extLst>
              <a:ext uri="{FF2B5EF4-FFF2-40B4-BE49-F238E27FC236}">
                <a16:creationId xmlns:a16="http://schemas.microsoft.com/office/drawing/2014/main" id="{5D141F3D-A46D-75FD-6341-977E913562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43AFE4-72B6-D22E-7E54-FFADC3F47E50}"/>
              </a:ext>
            </a:extLst>
          </p:cNvPr>
          <p:cNvSpPr>
            <a:spLocks noGrp="1"/>
          </p:cNvSpPr>
          <p:nvPr>
            <p:ph type="sldNum" sz="quarter" idx="12"/>
          </p:nvPr>
        </p:nvSpPr>
        <p:spPr/>
        <p:txBody>
          <a:body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332634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B99F1-1CE1-A456-DE0E-E6C2B5F3DBC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408C17-8043-5481-EA39-F9C80A25FAD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FAF613F-291E-13A2-5951-A988616D2AC5}"/>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79E5E83-0C43-5B52-2B9E-A33076B62292}"/>
              </a:ext>
            </a:extLst>
          </p:cNvPr>
          <p:cNvSpPr>
            <a:spLocks noGrp="1"/>
          </p:cNvSpPr>
          <p:nvPr>
            <p:ph type="dt" sz="half" idx="10"/>
          </p:nvPr>
        </p:nvSpPr>
        <p:spPr/>
        <p:txBody>
          <a:bodyPr/>
          <a:lstStyle/>
          <a:p>
            <a:fld id="{F2E8D45D-59B7-4C38-8F7D-FC311037F2D6}" type="datetimeFigureOut">
              <a:rPr kumimoji="1" lang="ja-JP" altLang="en-US" smtClean="0"/>
              <a:t>2023/5/24</a:t>
            </a:fld>
            <a:endParaRPr kumimoji="1" lang="ja-JP" altLang="en-US"/>
          </a:p>
        </p:txBody>
      </p:sp>
      <p:sp>
        <p:nvSpPr>
          <p:cNvPr id="6" name="フッター プレースホルダー 5">
            <a:extLst>
              <a:ext uri="{FF2B5EF4-FFF2-40B4-BE49-F238E27FC236}">
                <a16:creationId xmlns:a16="http://schemas.microsoft.com/office/drawing/2014/main" id="{125BAA88-A91B-48AB-7764-655765CE48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DAEF95B-6E4B-5569-BB3B-AE9CA67C6CA0}"/>
              </a:ext>
            </a:extLst>
          </p:cNvPr>
          <p:cNvSpPr>
            <a:spLocks noGrp="1"/>
          </p:cNvSpPr>
          <p:nvPr>
            <p:ph type="sldNum" sz="quarter" idx="12"/>
          </p:nvPr>
        </p:nvSpPr>
        <p:spPr/>
        <p:txBody>
          <a:body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25029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7B9AE0-2ABB-7DBC-4EC2-A313E75E237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34CD7A-D373-8396-95F0-7BC0E9EB5C1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59F0A10-C1D5-A1C5-ACDE-0872E4B65E9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06747BD-EA61-60E1-68F1-1A1084AE32A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B6A0223-0345-620A-EEA6-A835E696A6D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1C5D5AF-EAF3-E637-15F2-828EA0D66F79}"/>
              </a:ext>
            </a:extLst>
          </p:cNvPr>
          <p:cNvSpPr>
            <a:spLocks noGrp="1"/>
          </p:cNvSpPr>
          <p:nvPr>
            <p:ph type="dt" sz="half" idx="10"/>
          </p:nvPr>
        </p:nvSpPr>
        <p:spPr/>
        <p:txBody>
          <a:bodyPr/>
          <a:lstStyle/>
          <a:p>
            <a:fld id="{F2E8D45D-59B7-4C38-8F7D-FC311037F2D6}" type="datetimeFigureOut">
              <a:rPr kumimoji="1" lang="ja-JP" altLang="en-US" smtClean="0"/>
              <a:t>2023/5/24</a:t>
            </a:fld>
            <a:endParaRPr kumimoji="1" lang="ja-JP" altLang="en-US"/>
          </a:p>
        </p:txBody>
      </p:sp>
      <p:sp>
        <p:nvSpPr>
          <p:cNvPr id="8" name="フッター プレースホルダー 7">
            <a:extLst>
              <a:ext uri="{FF2B5EF4-FFF2-40B4-BE49-F238E27FC236}">
                <a16:creationId xmlns:a16="http://schemas.microsoft.com/office/drawing/2014/main" id="{05BAE5C3-3E5A-1E22-3E54-167A561B062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B7A5595-7015-4B5C-8C65-5F2203837DF6}"/>
              </a:ext>
            </a:extLst>
          </p:cNvPr>
          <p:cNvSpPr>
            <a:spLocks noGrp="1"/>
          </p:cNvSpPr>
          <p:nvPr>
            <p:ph type="sldNum" sz="quarter" idx="12"/>
          </p:nvPr>
        </p:nvSpPr>
        <p:spPr/>
        <p:txBody>
          <a:body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136508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F7322F-F7C1-70FF-DB51-F97FC20F1B9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3DA8DE2-7D99-E770-35CD-5BB498F34A73}"/>
              </a:ext>
            </a:extLst>
          </p:cNvPr>
          <p:cNvSpPr>
            <a:spLocks noGrp="1"/>
          </p:cNvSpPr>
          <p:nvPr>
            <p:ph type="dt" sz="half" idx="10"/>
          </p:nvPr>
        </p:nvSpPr>
        <p:spPr/>
        <p:txBody>
          <a:bodyPr/>
          <a:lstStyle/>
          <a:p>
            <a:fld id="{F2E8D45D-59B7-4C38-8F7D-FC311037F2D6}" type="datetimeFigureOut">
              <a:rPr kumimoji="1" lang="ja-JP" altLang="en-US" smtClean="0"/>
              <a:t>2023/5/24</a:t>
            </a:fld>
            <a:endParaRPr kumimoji="1" lang="ja-JP" altLang="en-US"/>
          </a:p>
        </p:txBody>
      </p:sp>
      <p:sp>
        <p:nvSpPr>
          <p:cNvPr id="4" name="フッター プレースホルダー 3">
            <a:extLst>
              <a:ext uri="{FF2B5EF4-FFF2-40B4-BE49-F238E27FC236}">
                <a16:creationId xmlns:a16="http://schemas.microsoft.com/office/drawing/2014/main" id="{CE73F301-08DC-6FAD-3068-15162EC3609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6313E0F-003B-A802-CBDB-7893B3A8F0DF}"/>
              </a:ext>
            </a:extLst>
          </p:cNvPr>
          <p:cNvSpPr>
            <a:spLocks noGrp="1"/>
          </p:cNvSpPr>
          <p:nvPr>
            <p:ph type="sldNum" sz="quarter" idx="12"/>
          </p:nvPr>
        </p:nvSpPr>
        <p:spPr/>
        <p:txBody>
          <a:body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221423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899431-E8DA-1853-9F2C-2DFB62BDFF88}"/>
              </a:ext>
            </a:extLst>
          </p:cNvPr>
          <p:cNvSpPr>
            <a:spLocks noGrp="1"/>
          </p:cNvSpPr>
          <p:nvPr>
            <p:ph type="dt" sz="half" idx="10"/>
          </p:nvPr>
        </p:nvSpPr>
        <p:spPr/>
        <p:txBody>
          <a:bodyPr/>
          <a:lstStyle/>
          <a:p>
            <a:fld id="{F2E8D45D-59B7-4C38-8F7D-FC311037F2D6}" type="datetimeFigureOut">
              <a:rPr kumimoji="1" lang="ja-JP" altLang="en-US" smtClean="0"/>
              <a:t>2023/5/24</a:t>
            </a:fld>
            <a:endParaRPr kumimoji="1" lang="ja-JP" altLang="en-US"/>
          </a:p>
        </p:txBody>
      </p:sp>
      <p:sp>
        <p:nvSpPr>
          <p:cNvPr id="3" name="フッター プレースホルダー 2">
            <a:extLst>
              <a:ext uri="{FF2B5EF4-FFF2-40B4-BE49-F238E27FC236}">
                <a16:creationId xmlns:a16="http://schemas.microsoft.com/office/drawing/2014/main" id="{AA9716A3-38F1-348B-5DBF-80BFE1C0D71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A6496A4-CA1A-18AE-2133-3F42F3F853A2}"/>
              </a:ext>
            </a:extLst>
          </p:cNvPr>
          <p:cNvSpPr>
            <a:spLocks noGrp="1"/>
          </p:cNvSpPr>
          <p:nvPr>
            <p:ph type="sldNum" sz="quarter" idx="12"/>
          </p:nvPr>
        </p:nvSpPr>
        <p:spPr/>
        <p:txBody>
          <a:body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172167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B0BE21-E32F-670A-39EB-AA7381D6A55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8874E7-D11B-5C0F-347A-AEC9F4F0260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0320EC0-2704-9828-5F38-E90A1DEA57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52A43C-A804-3F30-2005-1FB499F0CFB5}"/>
              </a:ext>
            </a:extLst>
          </p:cNvPr>
          <p:cNvSpPr>
            <a:spLocks noGrp="1"/>
          </p:cNvSpPr>
          <p:nvPr>
            <p:ph type="dt" sz="half" idx="10"/>
          </p:nvPr>
        </p:nvSpPr>
        <p:spPr/>
        <p:txBody>
          <a:bodyPr/>
          <a:lstStyle/>
          <a:p>
            <a:fld id="{F2E8D45D-59B7-4C38-8F7D-FC311037F2D6}" type="datetimeFigureOut">
              <a:rPr kumimoji="1" lang="ja-JP" altLang="en-US" smtClean="0"/>
              <a:t>2023/5/24</a:t>
            </a:fld>
            <a:endParaRPr kumimoji="1" lang="ja-JP" altLang="en-US"/>
          </a:p>
        </p:txBody>
      </p:sp>
      <p:sp>
        <p:nvSpPr>
          <p:cNvPr id="6" name="フッター プレースホルダー 5">
            <a:extLst>
              <a:ext uri="{FF2B5EF4-FFF2-40B4-BE49-F238E27FC236}">
                <a16:creationId xmlns:a16="http://schemas.microsoft.com/office/drawing/2014/main" id="{B0EEDC39-9F43-D244-B4C2-589E9D97F7A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98A29A-D497-A58B-48A2-163A3F13F0D9}"/>
              </a:ext>
            </a:extLst>
          </p:cNvPr>
          <p:cNvSpPr>
            <a:spLocks noGrp="1"/>
          </p:cNvSpPr>
          <p:nvPr>
            <p:ph type="sldNum" sz="quarter" idx="12"/>
          </p:nvPr>
        </p:nvSpPr>
        <p:spPr/>
        <p:txBody>
          <a:body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6314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401A17-676B-D237-B50E-AF6C1171EC6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F5BDCA0-3666-D0FD-F782-38034C8D3B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D0D1C4CB-7925-D95C-D893-E8DA1EE0046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5AE9DD3-F695-0CDE-05D4-F43663DC1356}"/>
              </a:ext>
            </a:extLst>
          </p:cNvPr>
          <p:cNvSpPr>
            <a:spLocks noGrp="1"/>
          </p:cNvSpPr>
          <p:nvPr>
            <p:ph type="dt" sz="half" idx="10"/>
          </p:nvPr>
        </p:nvSpPr>
        <p:spPr/>
        <p:txBody>
          <a:bodyPr/>
          <a:lstStyle/>
          <a:p>
            <a:fld id="{F2E8D45D-59B7-4C38-8F7D-FC311037F2D6}" type="datetimeFigureOut">
              <a:rPr kumimoji="1" lang="ja-JP" altLang="en-US" smtClean="0"/>
              <a:t>2023/5/24</a:t>
            </a:fld>
            <a:endParaRPr kumimoji="1" lang="ja-JP" altLang="en-US"/>
          </a:p>
        </p:txBody>
      </p:sp>
      <p:sp>
        <p:nvSpPr>
          <p:cNvPr id="6" name="フッター プレースホルダー 5">
            <a:extLst>
              <a:ext uri="{FF2B5EF4-FFF2-40B4-BE49-F238E27FC236}">
                <a16:creationId xmlns:a16="http://schemas.microsoft.com/office/drawing/2014/main" id="{5BC0D12D-4AFF-4196-F08C-32AC74FB93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890519F-E053-3B25-CF1A-BF5B84201811}"/>
              </a:ext>
            </a:extLst>
          </p:cNvPr>
          <p:cNvSpPr>
            <a:spLocks noGrp="1"/>
          </p:cNvSpPr>
          <p:nvPr>
            <p:ph type="sldNum" sz="quarter" idx="12"/>
          </p:nvPr>
        </p:nvSpPr>
        <p:spPr/>
        <p:txBody>
          <a:body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147077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7516585-C8F9-6961-DC74-3428D5EB86A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3A99A5-28D7-03AA-4F65-A299AEE06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4F8CB9-0907-4E80-B217-D44341E18FA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E8D45D-59B7-4C38-8F7D-FC311037F2D6}" type="datetimeFigureOut">
              <a:rPr kumimoji="1" lang="ja-JP" altLang="en-US" smtClean="0"/>
              <a:t>2023/5/24</a:t>
            </a:fld>
            <a:endParaRPr kumimoji="1" lang="ja-JP" altLang="en-US"/>
          </a:p>
        </p:txBody>
      </p:sp>
      <p:sp>
        <p:nvSpPr>
          <p:cNvPr id="5" name="フッター プレースホルダー 4">
            <a:extLst>
              <a:ext uri="{FF2B5EF4-FFF2-40B4-BE49-F238E27FC236}">
                <a16:creationId xmlns:a16="http://schemas.microsoft.com/office/drawing/2014/main" id="{F6F6C588-6ACD-215E-D89A-E5671D578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A9C6282-D02F-1186-7966-ECABF4CE289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642E35-9A89-4B8C-A32B-9D9EAF3F5E89}" type="slidenum">
              <a:rPr kumimoji="1" lang="ja-JP" altLang="en-US" smtClean="0"/>
              <a:t>‹#›</a:t>
            </a:fld>
            <a:endParaRPr kumimoji="1" lang="ja-JP" altLang="en-US"/>
          </a:p>
        </p:txBody>
      </p:sp>
    </p:spTree>
    <p:extLst>
      <p:ext uri="{BB962C8B-B14F-4D97-AF65-F5344CB8AC3E}">
        <p14:creationId xmlns:p14="http://schemas.microsoft.com/office/powerpoint/2010/main" val="3120478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17ECCB-28CA-4D55-9B9A-27521E337E4E}"/>
              </a:ext>
            </a:extLst>
          </p:cNvPr>
          <p:cNvSpPr>
            <a:spLocks noGrp="1"/>
          </p:cNvSpPr>
          <p:nvPr>
            <p:ph type="ctrTitle"/>
          </p:nvPr>
        </p:nvSpPr>
        <p:spPr>
          <a:xfrm>
            <a:off x="747963" y="1844841"/>
            <a:ext cx="7648074" cy="1760621"/>
          </a:xfrm>
        </p:spPr>
        <p:txBody>
          <a:bodyPr>
            <a:normAutofit/>
          </a:bodyPr>
          <a:lstStyle/>
          <a:p>
            <a:r>
              <a:rPr lang="ja-JP" altLang="en-US" sz="4800" dirty="0">
                <a:latin typeface="メイリオ" panose="020B0604030504040204" pitchFamily="50" charset="-128"/>
                <a:ea typeface="メイリオ" panose="020B0604030504040204" pitchFamily="50" charset="-128"/>
              </a:rPr>
              <a:t>松山市の補助制度について</a:t>
            </a:r>
            <a:br>
              <a:rPr lang="en-US" altLang="ja-JP" sz="48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労政雇用関係</a:t>
            </a:r>
            <a:r>
              <a:rPr lang="en-US" altLang="ja-JP" sz="4000" dirty="0">
                <a:latin typeface="メイリオ" panose="020B0604030504040204" pitchFamily="50" charset="-128"/>
                <a:ea typeface="メイリオ" panose="020B0604030504040204" pitchFamily="50" charset="-128"/>
              </a:rPr>
              <a:t>)</a:t>
            </a:r>
            <a:endParaRPr lang="ja-JP" altLang="en-US" sz="40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228F46F-11DE-405E-B106-7556B573A9C1}"/>
              </a:ext>
            </a:extLst>
          </p:cNvPr>
          <p:cNvSpPr txBox="1"/>
          <p:nvPr/>
        </p:nvSpPr>
        <p:spPr>
          <a:xfrm>
            <a:off x="2270695" y="4104135"/>
            <a:ext cx="4953336" cy="830997"/>
          </a:xfrm>
          <a:prstGeom prst="rect">
            <a:avLst/>
          </a:prstGeom>
          <a:noFill/>
        </p:spPr>
        <p:txBody>
          <a:bodyPr wrap="square" rtlCol="0" anchor="ctr">
            <a:spAutoFit/>
          </a:bodyPr>
          <a:lstStyle/>
          <a:p>
            <a:pPr algn="ctr"/>
            <a:r>
              <a:rPr lang="ja-JP" altLang="en-US" sz="2400">
                <a:latin typeface="メイリオ" panose="020B0604030504040204" pitchFamily="50" charset="-128"/>
                <a:ea typeface="メイリオ" panose="020B0604030504040204" pitchFamily="50" charset="-128"/>
                <a:cs typeface="メイリオ" panose="020B0604030504040204" pitchFamily="50" charset="-128"/>
              </a:rPr>
              <a:t>令和５年５月２４日</a:t>
            </a:r>
            <a:endParaRPr lang="en-US" altLang="ja-JP" sz="240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a:latin typeface="メイリオ" panose="020B0604030504040204" pitchFamily="50" charset="-128"/>
                <a:ea typeface="メイリオ" panose="020B0604030504040204" pitchFamily="50" charset="-128"/>
                <a:cs typeface="メイリオ" panose="020B0604030504040204" pitchFamily="50" charset="-128"/>
              </a:rPr>
              <a:t>松山市　産業経済部　地域経済課</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descr="松山市市章の画像">
            <a:extLst>
              <a:ext uri="{FF2B5EF4-FFF2-40B4-BE49-F238E27FC236}">
                <a16:creationId xmlns:a16="http://schemas.microsoft.com/office/drawing/2014/main" id="{58D764DD-8180-4473-B840-41E965FBCB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7347" y="4353484"/>
            <a:ext cx="540822" cy="55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89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352926" y="581361"/>
            <a:ext cx="8325853" cy="5149850"/>
          </a:xfrm>
        </p:spPr>
        <p:txBody>
          <a:bodyPr>
            <a:normAutofit/>
          </a:bodyPr>
          <a:lstStyle/>
          <a:p>
            <a:pPr marL="0" indent="0">
              <a:lnSpc>
                <a:spcPct val="100000"/>
              </a:lnSpc>
              <a:buNone/>
            </a:pPr>
            <a:r>
              <a:rPr lang="ja-JP" altLang="en-US" sz="2800" dirty="0">
                <a:latin typeface="メイリオ" panose="020B0604030504040204" pitchFamily="50" charset="-128"/>
                <a:ea typeface="メイリオ" panose="020B0604030504040204" pitchFamily="50" charset="-128"/>
              </a:rPr>
              <a:t>（３）中小企業支援</a:t>
            </a:r>
            <a:endParaRPr lang="en-US" altLang="ja-JP" sz="2800" dirty="0">
              <a:latin typeface="メイリオ" panose="020B0604030504040204" pitchFamily="50" charset="-128"/>
              <a:ea typeface="メイリオ" panose="020B0604030504040204" pitchFamily="50" charset="-128"/>
            </a:endParaRPr>
          </a:p>
          <a:p>
            <a:pPr marL="0" indent="0">
              <a:lnSpc>
                <a:spcPct val="100000"/>
              </a:lnSpc>
              <a:buNone/>
            </a:pPr>
            <a:r>
              <a:rPr kumimoji="1" lang="ja-JP" altLang="en-US" sz="2600" b="1" dirty="0">
                <a:latin typeface="メイリオ" panose="020B0604030504040204" pitchFamily="50" charset="-128"/>
                <a:ea typeface="メイリオ" panose="020B0604030504040204" pitchFamily="50" charset="-128"/>
              </a:rPr>
              <a:t>新型コロナウイルス対策営業時間短縮等協力金</a:t>
            </a:r>
            <a:endParaRPr kumimoji="1" lang="en-US" altLang="ja-JP" sz="2600" b="1" dirty="0">
              <a:latin typeface="メイリオ" panose="020B0604030504040204" pitchFamily="50" charset="-128"/>
              <a:ea typeface="メイリオ" panose="020B0604030504040204" pitchFamily="50" charset="-128"/>
            </a:endParaRPr>
          </a:p>
          <a:p>
            <a:pPr marL="0" indent="0" algn="r">
              <a:lnSpc>
                <a:spcPct val="100000"/>
              </a:lnSpc>
              <a:buNone/>
            </a:pPr>
            <a:r>
              <a:rPr kumimoji="1" lang="ja-JP" altLang="en-US" sz="2400" b="1" dirty="0">
                <a:latin typeface="メイリオ" panose="020B0604030504040204" pitchFamily="50" charset="-128"/>
                <a:ea typeface="メイリオ" panose="020B0604030504040204" pitchFamily="50" charset="-128"/>
              </a:rPr>
              <a:t>（令和</a:t>
            </a:r>
            <a:r>
              <a:rPr kumimoji="1" lang="en-US" altLang="ja-JP" sz="2400" b="1" dirty="0">
                <a:latin typeface="メイリオ" panose="020B0604030504040204" pitchFamily="50" charset="-128"/>
                <a:ea typeface="メイリオ" panose="020B0604030504040204" pitchFamily="50" charset="-128"/>
              </a:rPr>
              <a:t>2</a:t>
            </a:r>
            <a:r>
              <a:rPr kumimoji="1" lang="ja-JP" altLang="en-US" sz="2400" b="1" dirty="0">
                <a:latin typeface="メイリオ" panose="020B0604030504040204" pitchFamily="50" charset="-128"/>
                <a:ea typeface="メイリオ" panose="020B0604030504040204" pitchFamily="50" charset="-128"/>
              </a:rPr>
              <a:t>年度～令和</a:t>
            </a:r>
            <a:r>
              <a:rPr kumimoji="1" lang="en-US" altLang="ja-JP" sz="2400" b="1" dirty="0">
                <a:latin typeface="メイリオ" panose="020B0604030504040204" pitchFamily="50" charset="-128"/>
                <a:ea typeface="メイリオ" panose="020B0604030504040204" pitchFamily="50" charset="-128"/>
              </a:rPr>
              <a:t>3</a:t>
            </a:r>
            <a:r>
              <a:rPr kumimoji="1" lang="ja-JP" altLang="en-US" sz="2400" b="1" dirty="0">
                <a:latin typeface="メイリオ" panose="020B0604030504040204" pitchFamily="50" charset="-128"/>
                <a:ea typeface="メイリオ" panose="020B0604030504040204" pitchFamily="50" charset="-128"/>
              </a:rPr>
              <a:t>年度）</a:t>
            </a:r>
            <a:endParaRPr kumimoji="1" lang="en-US" altLang="zh-TW" sz="2400" b="1"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「感染対策期」や「まん延防止等重点措置」期間など、愛媛県からの飲食店への営業時間短縮要請に協力した対象事業者に、国の基準に沿って愛媛県と松山市が連携して協力金を給付</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lnSpc>
                <a:spcPct val="130000"/>
              </a:lnSpc>
              <a:buNone/>
            </a:pPr>
            <a:r>
              <a:rPr kumimoji="1" lang="zh-TW" altLang="en-US" sz="2600" b="1" dirty="0">
                <a:latin typeface="メイリオ" panose="020B0604030504040204" pitchFamily="50" charset="-128"/>
                <a:ea typeface="メイリオ" panose="020B0604030504040204" pitchFamily="50" charset="-128"/>
              </a:rPr>
              <a:t>松山市中小企業等応援金</a:t>
            </a:r>
            <a:r>
              <a:rPr kumimoji="1" lang="ja-JP" altLang="en-US" sz="2600" b="1" dirty="0">
                <a:latin typeface="メイリオ" panose="020B0604030504040204" pitchFamily="50" charset="-128"/>
                <a:ea typeface="メイリオ" panose="020B0604030504040204" pitchFamily="50" charset="-128"/>
              </a:rPr>
              <a:t>（令和</a:t>
            </a:r>
            <a:r>
              <a:rPr kumimoji="1" lang="en-US" altLang="ja-JP" sz="2600" b="1" dirty="0">
                <a:latin typeface="メイリオ" panose="020B0604030504040204" pitchFamily="50" charset="-128"/>
                <a:ea typeface="メイリオ" panose="020B0604030504040204" pitchFamily="50" charset="-128"/>
              </a:rPr>
              <a:t>3</a:t>
            </a:r>
            <a:r>
              <a:rPr kumimoji="1" lang="ja-JP" altLang="en-US" sz="2600" b="1" dirty="0">
                <a:latin typeface="メイリオ" panose="020B0604030504040204" pitchFamily="50" charset="-128"/>
                <a:ea typeface="メイリオ" panose="020B0604030504040204" pitchFamily="50" charset="-128"/>
              </a:rPr>
              <a:t>年度）</a:t>
            </a:r>
            <a:endParaRPr kumimoji="1" lang="en-US" altLang="zh-TW" sz="2600" b="1"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感染症拡大で事業収入が減少する中、</a:t>
            </a:r>
            <a:r>
              <a:rPr kumimoji="1" lang="ja-JP" altLang="en-US" sz="2400" dirty="0">
                <a:latin typeface="メイリオ" panose="020B0604030504040204" pitchFamily="50" charset="-128"/>
                <a:ea typeface="メイリオ" panose="020B0604030504040204" pitchFamily="50" charset="-128"/>
              </a:rPr>
              <a:t>感染拡大を予防しながら、事業継続に取り組む中小企業、個人事業主を支援するため、応援金を給付</a:t>
            </a:r>
            <a:endParaRPr lang="en-US" altLang="ja-JP" sz="2400" dirty="0">
              <a:latin typeface="メイリオ" panose="020B0604030504040204" pitchFamily="50" charset="-128"/>
              <a:ea typeface="メイリオ" panose="020B0604030504040204" pitchFamily="50" charset="-128"/>
            </a:endParaRPr>
          </a:p>
          <a:p>
            <a:pPr marL="0" indent="0">
              <a:buNone/>
            </a:pPr>
            <a:endParaRPr kumimoji="1" lang="ja-JP" altLang="en-US" sz="26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6433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561474" y="192088"/>
            <a:ext cx="8582526" cy="6305550"/>
          </a:xfrm>
        </p:spPr>
        <p:txBody>
          <a:bodyPr>
            <a:normAutofit/>
          </a:bodyPr>
          <a:lstStyle/>
          <a:p>
            <a:pPr marL="0" indent="0">
              <a:buNone/>
            </a:pPr>
            <a:r>
              <a:rPr lang="ja-JP" altLang="en-US" sz="2800" dirty="0">
                <a:latin typeface="メイリオ" panose="020B0604030504040204" pitchFamily="50" charset="-128"/>
                <a:ea typeface="メイリオ" panose="020B0604030504040204" pitchFamily="50" charset="-128"/>
              </a:rPr>
              <a:t>（３）中小企業支援</a:t>
            </a:r>
            <a:endParaRPr lang="en-US" altLang="ja-JP" sz="2800" dirty="0">
              <a:latin typeface="メイリオ" panose="020B0604030504040204" pitchFamily="50" charset="-128"/>
              <a:ea typeface="メイリオ" panose="020B0604030504040204" pitchFamily="50" charset="-128"/>
            </a:endParaRPr>
          </a:p>
          <a:p>
            <a:pPr marL="0" indent="0">
              <a:buNone/>
            </a:pPr>
            <a:r>
              <a:rPr kumimoji="1" lang="ja-JP" altLang="en-US" sz="2600" b="1" dirty="0">
                <a:latin typeface="メイリオ" panose="020B0604030504040204" pitchFamily="50" charset="-128"/>
                <a:ea typeface="メイリオ" panose="020B0604030504040204" pitchFamily="50" charset="-128"/>
              </a:rPr>
              <a:t>新型コロナウイルス感染症対策雇用維持助成金</a:t>
            </a:r>
            <a:endParaRPr kumimoji="1" lang="en-US" altLang="ja-JP" sz="2600" b="1" dirty="0">
              <a:latin typeface="メイリオ" panose="020B0604030504040204" pitchFamily="50" charset="-128"/>
              <a:ea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rPr>
              <a:t>　　　　　　　　　　　　　　　　　　</a:t>
            </a:r>
            <a:r>
              <a:rPr kumimoji="1" lang="ja-JP" altLang="en-US" b="1" dirty="0">
                <a:latin typeface="メイリオ" panose="020B0604030504040204" pitchFamily="50" charset="-128"/>
                <a:ea typeface="メイリオ" panose="020B0604030504040204" pitchFamily="50" charset="-128"/>
              </a:rPr>
              <a:t>（令和</a:t>
            </a:r>
            <a:r>
              <a:rPr kumimoji="1" lang="en-US" altLang="ja-JP" b="1" dirty="0">
                <a:latin typeface="メイリオ" panose="020B0604030504040204" pitchFamily="50" charset="-128"/>
                <a:ea typeface="メイリオ" panose="020B0604030504040204" pitchFamily="50" charset="-128"/>
              </a:rPr>
              <a:t>2</a:t>
            </a:r>
            <a:r>
              <a:rPr kumimoji="1" lang="ja-JP" altLang="en-US" b="1" dirty="0">
                <a:latin typeface="メイリオ" panose="020B0604030504040204" pitchFamily="50" charset="-128"/>
                <a:ea typeface="メイリオ" panose="020B0604030504040204" pitchFamily="50" charset="-128"/>
              </a:rPr>
              <a:t>年度～令和</a:t>
            </a:r>
            <a:r>
              <a:rPr kumimoji="1" lang="en-US" altLang="ja-JP" b="1" dirty="0">
                <a:latin typeface="メイリオ" panose="020B0604030504040204" pitchFamily="50" charset="-128"/>
                <a:ea typeface="メイリオ" panose="020B0604030504040204" pitchFamily="50" charset="-128"/>
              </a:rPr>
              <a:t>4</a:t>
            </a:r>
            <a:r>
              <a:rPr kumimoji="1" lang="ja-JP" altLang="en-US" b="1" dirty="0">
                <a:latin typeface="メイリオ" panose="020B0604030504040204" pitchFamily="50" charset="-128"/>
                <a:ea typeface="メイリオ" panose="020B0604030504040204" pitchFamily="50" charset="-128"/>
              </a:rPr>
              <a:t>年度）</a:t>
            </a: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sz="26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雇用調整助成金等の支給決定を受けた中小企業者に対して、休業手当額の上乗せ助成</a:t>
            </a:r>
            <a:endParaRPr kumimoji="1"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実績</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令和</a:t>
            </a:r>
            <a:r>
              <a:rPr kumimoji="1" lang="en-US" altLang="ja-JP" sz="2400" dirty="0">
                <a:latin typeface="メイリオ" panose="020B0604030504040204" pitchFamily="50" charset="-128"/>
                <a:ea typeface="メイリオ" panose="020B0604030504040204" pitchFamily="50" charset="-128"/>
              </a:rPr>
              <a:t>4</a:t>
            </a:r>
            <a:r>
              <a:rPr kumimoji="1" lang="ja-JP" altLang="en-US" sz="2400" dirty="0">
                <a:latin typeface="メイリオ" panose="020B0604030504040204" pitchFamily="50" charset="-128"/>
                <a:ea typeface="メイリオ" panose="020B0604030504040204" pitchFamily="50" charset="-128"/>
              </a:rPr>
              <a:t>年度　申請件数　約</a:t>
            </a:r>
            <a:r>
              <a:rPr kumimoji="1" lang="en-US" altLang="ja-JP" sz="2400" dirty="0">
                <a:latin typeface="メイリオ" panose="020B0604030504040204" pitchFamily="50" charset="-128"/>
                <a:ea typeface="メイリオ" panose="020B0604030504040204" pitchFamily="50" charset="-128"/>
              </a:rPr>
              <a:t>1,300</a:t>
            </a:r>
            <a:r>
              <a:rPr kumimoji="1" lang="ja-JP" altLang="en-US" sz="2400" dirty="0">
                <a:latin typeface="メイリオ" panose="020B0604030504040204" pitchFamily="50" charset="-128"/>
                <a:ea typeface="メイリオ" panose="020B0604030504040204" pitchFamily="50" charset="-128"/>
              </a:rPr>
              <a:t>件（約</a:t>
            </a:r>
            <a:r>
              <a:rPr kumimoji="1" lang="en-US" altLang="ja-JP" sz="2400" dirty="0">
                <a:latin typeface="メイリオ" panose="020B0604030504040204" pitchFamily="50" charset="-128"/>
                <a:ea typeface="メイリオ" panose="020B0604030504040204" pitchFamily="50" charset="-128"/>
              </a:rPr>
              <a:t>300</a:t>
            </a:r>
            <a:r>
              <a:rPr kumimoji="1" lang="ja-JP" altLang="en-US" sz="2400" dirty="0">
                <a:latin typeface="メイリオ" panose="020B0604030504040204" pitchFamily="50" charset="-128"/>
                <a:ea typeface="メイリオ" panose="020B0604030504040204" pitchFamily="50" charset="-128"/>
              </a:rPr>
              <a:t>社）</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令和</a:t>
            </a:r>
            <a:r>
              <a:rPr kumimoji="1" lang="en-US" altLang="ja-JP" sz="2400" dirty="0">
                <a:latin typeface="メイリオ" panose="020B0604030504040204" pitchFamily="50" charset="-128"/>
                <a:ea typeface="メイリオ" panose="020B0604030504040204" pitchFamily="50" charset="-128"/>
              </a:rPr>
              <a:t>3</a:t>
            </a:r>
            <a:r>
              <a:rPr kumimoji="1" lang="ja-JP" altLang="en-US" sz="2400" dirty="0">
                <a:latin typeface="メイリオ" panose="020B0604030504040204" pitchFamily="50" charset="-128"/>
                <a:ea typeface="メイリオ" panose="020B0604030504040204" pitchFamily="50" charset="-128"/>
              </a:rPr>
              <a:t>年度　申請件数　約</a:t>
            </a:r>
            <a:r>
              <a:rPr lang="en-US" altLang="ja-JP" sz="2400" dirty="0">
                <a:latin typeface="メイリオ" panose="020B0604030504040204" pitchFamily="50" charset="-128"/>
                <a:ea typeface="メイリオ" panose="020B0604030504040204" pitchFamily="50" charset="-128"/>
              </a:rPr>
              <a:t>1,000</a:t>
            </a:r>
            <a:r>
              <a:rPr kumimoji="1" lang="ja-JP" altLang="en-US" sz="2400" dirty="0">
                <a:latin typeface="メイリオ" panose="020B0604030504040204" pitchFamily="50" charset="-128"/>
                <a:ea typeface="メイリオ" panose="020B0604030504040204" pitchFamily="50" charset="-128"/>
              </a:rPr>
              <a:t>件（約</a:t>
            </a:r>
            <a:r>
              <a:rPr kumimoji="1" lang="en-US" altLang="ja-JP" sz="2400" dirty="0">
                <a:latin typeface="メイリオ" panose="020B0604030504040204" pitchFamily="50" charset="-128"/>
                <a:ea typeface="メイリオ" panose="020B0604030504040204" pitchFamily="50" charset="-128"/>
              </a:rPr>
              <a:t>200</a:t>
            </a:r>
            <a:r>
              <a:rPr kumimoji="1" lang="ja-JP" altLang="en-US" sz="2400" dirty="0">
                <a:latin typeface="メイリオ" panose="020B0604030504040204" pitchFamily="50" charset="-128"/>
                <a:ea typeface="メイリオ" panose="020B0604030504040204" pitchFamily="50" charset="-128"/>
              </a:rPr>
              <a:t>社）</a:t>
            </a:r>
            <a:endParaRPr lang="en-US" altLang="ja-JP" sz="2400" dirty="0">
              <a:latin typeface="メイリオ" panose="020B0604030504040204" pitchFamily="50" charset="-128"/>
              <a:ea typeface="メイリオ" panose="020B0604030504040204" pitchFamily="50" charset="-128"/>
            </a:endParaRPr>
          </a:p>
          <a:p>
            <a:pPr marL="0" indent="0">
              <a:buNone/>
            </a:pPr>
            <a:endParaRPr kumimoji="1" lang="en-US" altLang="ja-JP" sz="800" dirty="0">
              <a:latin typeface="メイリオ" panose="020B0604030504040204" pitchFamily="50" charset="-128"/>
              <a:ea typeface="メイリオ" panose="020B0604030504040204" pitchFamily="50" charset="-128"/>
            </a:endParaRPr>
          </a:p>
          <a:p>
            <a:pPr marL="0" indent="0">
              <a:buNone/>
            </a:pPr>
            <a:r>
              <a:rPr kumimoji="1" lang="zh-TW" altLang="en-US" sz="2600" b="1" dirty="0">
                <a:latin typeface="メイリオ" panose="020B0604030504040204" pitchFamily="50" charset="-128"/>
                <a:ea typeface="メイリオ" panose="020B0604030504040204" pitchFamily="50" charset="-128"/>
              </a:rPr>
              <a:t>雇用調整助成金申請等手数料補助金</a:t>
            </a:r>
            <a:endParaRPr kumimoji="1" lang="en-US" altLang="zh-TW" sz="2600" b="1" dirty="0">
              <a:latin typeface="メイリオ" panose="020B0604030504040204" pitchFamily="50" charset="-128"/>
              <a:ea typeface="メイリオ" panose="020B0604030504040204" pitchFamily="50" charset="-128"/>
            </a:endParaRPr>
          </a:p>
          <a:p>
            <a:pPr marL="0" indent="0">
              <a:buNone/>
            </a:pPr>
            <a:r>
              <a:rPr lang="ja-JP" altLang="en-US" sz="2400" b="1" dirty="0">
                <a:latin typeface="メイリオ" panose="020B0604030504040204" pitchFamily="50" charset="-128"/>
                <a:ea typeface="メイリオ" panose="020B0604030504040204" pitchFamily="50" charset="-128"/>
              </a:rPr>
              <a:t>　　　　　　　　　　　　　　　　</a:t>
            </a:r>
            <a:r>
              <a:rPr kumimoji="1" lang="ja-JP" altLang="en-US" b="1" dirty="0">
                <a:latin typeface="メイリオ" panose="020B0604030504040204" pitchFamily="50" charset="-128"/>
                <a:ea typeface="メイリオ" panose="020B0604030504040204" pitchFamily="50" charset="-128"/>
              </a:rPr>
              <a:t>（令和</a:t>
            </a:r>
            <a:r>
              <a:rPr kumimoji="1" lang="en-US" altLang="ja-JP" b="1" dirty="0">
                <a:latin typeface="メイリオ" panose="020B0604030504040204" pitchFamily="50" charset="-128"/>
                <a:ea typeface="メイリオ" panose="020B0604030504040204" pitchFamily="50" charset="-128"/>
              </a:rPr>
              <a:t>2</a:t>
            </a:r>
            <a:r>
              <a:rPr kumimoji="1" lang="ja-JP" altLang="en-US" b="1" dirty="0">
                <a:latin typeface="メイリオ" panose="020B0604030504040204" pitchFamily="50" charset="-128"/>
                <a:ea typeface="メイリオ" panose="020B0604030504040204" pitchFamily="50" charset="-128"/>
              </a:rPr>
              <a:t>年度～令和</a:t>
            </a:r>
            <a:r>
              <a:rPr kumimoji="1" lang="en-US" altLang="ja-JP" b="1" dirty="0">
                <a:latin typeface="メイリオ" panose="020B0604030504040204" pitchFamily="50" charset="-128"/>
                <a:ea typeface="メイリオ" panose="020B0604030504040204" pitchFamily="50" charset="-128"/>
              </a:rPr>
              <a:t>4</a:t>
            </a:r>
            <a:r>
              <a:rPr kumimoji="1" lang="ja-JP" altLang="en-US" b="1" dirty="0">
                <a:latin typeface="メイリオ" panose="020B0604030504040204" pitchFamily="50" charset="-128"/>
                <a:ea typeface="メイリオ" panose="020B0604030504040204" pitchFamily="50" charset="-128"/>
              </a:rPr>
              <a:t>年度）</a:t>
            </a:r>
            <a:endParaRPr kumimoji="1" lang="en-US" altLang="zh-TW" b="1" dirty="0">
              <a:latin typeface="メイリオ" panose="020B0604030504040204" pitchFamily="50" charset="-128"/>
              <a:ea typeface="メイリオ" panose="020B0604030504040204" pitchFamily="50" charset="-128"/>
            </a:endParaRPr>
          </a:p>
          <a:p>
            <a:pPr marL="0" indent="0">
              <a:buNone/>
            </a:pPr>
            <a:r>
              <a:rPr kumimoji="1" lang="ja-JP" altLang="en-US" sz="26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雇用調整助成金等の申請に際し、申請書類の作成等を社会保険労務士に依頼した場合の手数料を補助</a:t>
            </a:r>
            <a:endParaRPr kumimoji="1" lang="en-US" altLang="ja-JP" sz="2000" dirty="0">
              <a:latin typeface="メイリオ" panose="020B0604030504040204" pitchFamily="50" charset="-128"/>
              <a:ea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実績</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令和</a:t>
            </a:r>
            <a:r>
              <a:rPr kumimoji="1" lang="en-US" altLang="ja-JP" sz="2400" dirty="0">
                <a:latin typeface="メイリオ" panose="020B0604030504040204" pitchFamily="50" charset="-128"/>
                <a:ea typeface="メイリオ" panose="020B0604030504040204" pitchFamily="50" charset="-128"/>
              </a:rPr>
              <a:t>4</a:t>
            </a:r>
            <a:r>
              <a:rPr kumimoji="1" lang="ja-JP" altLang="en-US" sz="2400" dirty="0">
                <a:latin typeface="メイリオ" panose="020B0604030504040204" pitchFamily="50" charset="-128"/>
                <a:ea typeface="メイリオ" panose="020B0604030504040204" pitchFamily="50" charset="-128"/>
              </a:rPr>
              <a:t>年度　申請件数　約</a:t>
            </a:r>
            <a:r>
              <a:rPr kumimoji="1" lang="en-US" altLang="ja-JP" sz="2400" dirty="0">
                <a:latin typeface="メイリオ" panose="020B0604030504040204" pitchFamily="50" charset="-128"/>
                <a:ea typeface="メイリオ" panose="020B0604030504040204" pitchFamily="50" charset="-128"/>
              </a:rPr>
              <a:t>200</a:t>
            </a:r>
            <a:r>
              <a:rPr kumimoji="1" lang="ja-JP" altLang="en-US" sz="2400" dirty="0">
                <a:latin typeface="メイリオ" panose="020B0604030504040204" pitchFamily="50" charset="-128"/>
                <a:ea typeface="メイリオ" panose="020B0604030504040204" pitchFamily="50" charset="-128"/>
              </a:rPr>
              <a:t>件</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令和</a:t>
            </a:r>
            <a:r>
              <a:rPr kumimoji="1" lang="en-US" altLang="ja-JP" sz="2400" dirty="0">
                <a:latin typeface="メイリオ" panose="020B0604030504040204" pitchFamily="50" charset="-128"/>
                <a:ea typeface="メイリオ" panose="020B0604030504040204" pitchFamily="50" charset="-128"/>
              </a:rPr>
              <a:t>3</a:t>
            </a:r>
            <a:r>
              <a:rPr kumimoji="1" lang="ja-JP" altLang="en-US" sz="2400" dirty="0">
                <a:latin typeface="メイリオ" panose="020B0604030504040204" pitchFamily="50" charset="-128"/>
                <a:ea typeface="メイリオ" panose="020B0604030504040204" pitchFamily="50" charset="-128"/>
              </a:rPr>
              <a:t>年度　申請件数　約</a:t>
            </a:r>
            <a:r>
              <a:rPr lang="en-US" altLang="ja-JP" sz="2400" dirty="0">
                <a:latin typeface="メイリオ" panose="020B0604030504040204" pitchFamily="50" charset="-128"/>
                <a:ea typeface="メイリオ" panose="020B0604030504040204" pitchFamily="50" charset="-128"/>
              </a:rPr>
              <a:t>3</a:t>
            </a:r>
            <a:r>
              <a:rPr kumimoji="1" lang="en-US" altLang="ja-JP" sz="2400" dirty="0">
                <a:latin typeface="メイリオ" panose="020B0604030504040204" pitchFamily="50" charset="-128"/>
                <a:ea typeface="メイリオ" panose="020B0604030504040204" pitchFamily="50" charset="-128"/>
              </a:rPr>
              <a:t>00</a:t>
            </a:r>
            <a:r>
              <a:rPr kumimoji="1" lang="ja-JP" altLang="en-US" sz="2400" dirty="0">
                <a:latin typeface="メイリオ" panose="020B0604030504040204" pitchFamily="50" charset="-128"/>
                <a:ea typeface="メイリオ" panose="020B0604030504040204" pitchFamily="50" charset="-128"/>
              </a:rPr>
              <a:t>件</a:t>
            </a:r>
            <a:endParaRPr kumimoji="1" lang="en-US" altLang="ja-JP" sz="24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6622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657724" y="449263"/>
            <a:ext cx="8005013" cy="3882105"/>
          </a:xfrm>
        </p:spPr>
        <p:txBody>
          <a:bodyPr>
            <a:normAutofit/>
          </a:bodyPr>
          <a:lstStyle/>
          <a:p>
            <a:pPr marL="0" indent="0">
              <a:lnSpc>
                <a:spcPct val="100000"/>
              </a:lnSpc>
              <a:buNone/>
            </a:pPr>
            <a:r>
              <a:rPr lang="ja-JP" altLang="en-US" sz="3000" dirty="0">
                <a:latin typeface="メイリオ" panose="020B0604030504040204" pitchFamily="50" charset="-128"/>
                <a:ea typeface="メイリオ" panose="020B0604030504040204" pitchFamily="50" charset="-128"/>
              </a:rPr>
              <a:t>（３）中小企業支援</a:t>
            </a:r>
            <a:endParaRPr lang="en-US" altLang="ja-JP" sz="3000" dirty="0">
              <a:latin typeface="メイリオ" panose="020B0604030504040204" pitchFamily="50" charset="-128"/>
              <a:ea typeface="メイリオ" panose="020B0604030504040204" pitchFamily="50" charset="-128"/>
            </a:endParaRPr>
          </a:p>
          <a:p>
            <a:pPr marL="0" indent="0">
              <a:lnSpc>
                <a:spcPct val="100000"/>
              </a:lnSpc>
              <a:buNone/>
            </a:pPr>
            <a:r>
              <a:rPr kumimoji="1" lang="en-US" altLang="zh-TW" sz="2600" b="1" dirty="0">
                <a:latin typeface="メイリオ" panose="020B0604030504040204" pitchFamily="50" charset="-128"/>
                <a:ea typeface="メイリオ" panose="020B0604030504040204" pitchFamily="50" charset="-128"/>
              </a:rPr>
              <a:t>DX</a:t>
            </a:r>
            <a:r>
              <a:rPr kumimoji="1" lang="zh-TW" altLang="en-US" sz="2600" b="1" dirty="0">
                <a:latin typeface="メイリオ" panose="020B0604030504040204" pitchFamily="50" charset="-128"/>
                <a:ea typeface="メイリオ" panose="020B0604030504040204" pitchFamily="50" charset="-128"/>
              </a:rPr>
              <a:t>推進補助金</a:t>
            </a:r>
            <a:r>
              <a:rPr kumimoji="1" lang="ja-JP" altLang="en-US" sz="2600" b="1" dirty="0">
                <a:latin typeface="メイリオ" panose="020B0604030504040204" pitchFamily="50" charset="-128"/>
                <a:ea typeface="メイリオ" panose="020B0604030504040204" pitchFamily="50" charset="-128"/>
              </a:rPr>
              <a:t>（令和</a:t>
            </a:r>
            <a:r>
              <a:rPr kumimoji="1" lang="en-US" altLang="ja-JP" sz="2600" b="1" dirty="0">
                <a:latin typeface="メイリオ" panose="020B0604030504040204" pitchFamily="50" charset="-128"/>
                <a:ea typeface="メイリオ" panose="020B0604030504040204" pitchFamily="50" charset="-128"/>
              </a:rPr>
              <a:t>4</a:t>
            </a:r>
            <a:r>
              <a:rPr kumimoji="1" lang="ja-JP" altLang="en-US" sz="2600" b="1" dirty="0">
                <a:latin typeface="メイリオ" panose="020B0604030504040204" pitchFamily="50" charset="-128"/>
                <a:ea typeface="メイリオ" panose="020B0604030504040204" pitchFamily="50" charset="-128"/>
              </a:rPr>
              <a:t>年度～）</a:t>
            </a:r>
            <a:endParaRPr kumimoji="1" lang="en-US" altLang="zh-TW" sz="2600" b="1"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生産性の向上、人手不足の解消等を図るため、先進的に</a:t>
            </a:r>
            <a:r>
              <a:rPr kumimoji="1" lang="en-US" altLang="ja-JP" sz="2400" dirty="0">
                <a:latin typeface="メイリオ" panose="020B0604030504040204" pitchFamily="50" charset="-128"/>
                <a:ea typeface="メイリオ" panose="020B0604030504040204" pitchFamily="50" charset="-128"/>
              </a:rPr>
              <a:t>DX</a:t>
            </a:r>
            <a:r>
              <a:rPr kumimoji="1" lang="ja-JP" altLang="en-US" sz="2400" dirty="0">
                <a:latin typeface="メイリオ" panose="020B0604030504040204" pitchFamily="50" charset="-128"/>
                <a:ea typeface="メイリオ" panose="020B0604030504040204" pitchFamily="50" charset="-128"/>
              </a:rPr>
              <a:t>に取り組む市内中小企業者に対し、必要経費の一部を補助</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松山市新ビジネスチャレンジ促進補助金（令和</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コロナ禍や原油価格・原材料の高騰で厳しい経営を強いられている中、事業再構築や新ビジネスに前向きに取り組む事業者に対し、補助金を交付</a:t>
            </a: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zh-TW" sz="32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788E4E8C-3FF1-00BA-CD6F-E045873EB229}"/>
              </a:ext>
            </a:extLst>
          </p:cNvPr>
          <p:cNvSpPr txBox="1"/>
          <p:nvPr/>
        </p:nvSpPr>
        <p:spPr>
          <a:xfrm>
            <a:off x="449177" y="4999611"/>
            <a:ext cx="8422105" cy="1846659"/>
          </a:xfrm>
          <a:prstGeom prst="rect">
            <a:avLst/>
          </a:prstGeom>
          <a:noFill/>
        </p:spPr>
        <p:txBody>
          <a:bodyPr wrap="square" rtlCol="0">
            <a:spAutoFit/>
          </a:bodyPr>
          <a:lstStyle/>
          <a:p>
            <a:pPr marL="0" indent="0">
              <a:buNone/>
            </a:pPr>
            <a:r>
              <a:rPr kumimoji="1" lang="ja-JP" altLang="en-US" sz="2400" dirty="0">
                <a:solidFill>
                  <a:srgbClr val="FF0000"/>
                </a:solidFill>
                <a:latin typeface="メイリオ" panose="020B0604030504040204" pitchFamily="50" charset="-128"/>
                <a:ea typeface="メイリオ" panose="020B0604030504040204" pitchFamily="50" charset="-128"/>
              </a:rPr>
              <a:t>◆コロナ禍やデジタル技術の急速な進歩によりビジネス環境</a:t>
            </a:r>
            <a:r>
              <a:rPr lang="ja-JP" altLang="en-US" sz="2400" dirty="0">
                <a:solidFill>
                  <a:srgbClr val="FF0000"/>
                </a:solidFill>
                <a:latin typeface="メイリオ" panose="020B0604030504040204" pitchFamily="50" charset="-128"/>
                <a:ea typeface="メイリオ" panose="020B0604030504040204" pitchFamily="50" charset="-128"/>
              </a:rPr>
              <a:t>の</a:t>
            </a:r>
            <a:r>
              <a:rPr kumimoji="1" lang="ja-JP" altLang="en-US" sz="2400" dirty="0">
                <a:solidFill>
                  <a:srgbClr val="FF0000"/>
                </a:solidFill>
                <a:latin typeface="メイリオ" panose="020B0604030504040204" pitchFamily="50" charset="-128"/>
                <a:ea typeface="メイリオ" panose="020B0604030504040204" pitchFamily="50" charset="-128"/>
              </a:rPr>
              <a:t>変化に対応し</a:t>
            </a:r>
            <a:r>
              <a:rPr kumimoji="1" lang="en-US" altLang="ja-JP" sz="2400" dirty="0">
                <a:solidFill>
                  <a:srgbClr val="FF0000"/>
                </a:solidFill>
                <a:latin typeface="メイリオ" panose="020B0604030504040204" pitchFamily="50" charset="-128"/>
                <a:ea typeface="メイリオ" panose="020B0604030504040204" pitchFamily="50" charset="-128"/>
              </a:rPr>
              <a:t>DX</a:t>
            </a:r>
            <a:r>
              <a:rPr kumimoji="1" lang="ja-JP" altLang="en-US" sz="2400" dirty="0">
                <a:solidFill>
                  <a:srgbClr val="FF0000"/>
                </a:solidFill>
                <a:latin typeface="メイリオ" panose="020B0604030504040204" pitchFamily="50" charset="-128"/>
                <a:ea typeface="メイリオ" panose="020B0604030504040204" pitchFamily="50" charset="-128"/>
              </a:rPr>
              <a:t>（デジタルトランスフォーメーション）を推進する市内中小企業者を支援</a:t>
            </a:r>
            <a:endParaRPr kumimoji="1" lang="en-US" altLang="ja-JP" sz="2400"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◆新ビジネスへの転換や業務改善を後押し</a:t>
            </a:r>
            <a:endParaRPr kumimoji="1" lang="en-US" altLang="ja-JP"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endParaRPr kumimoji="1" lang="ja-JP" altLang="en-US" dirty="0"/>
          </a:p>
        </p:txBody>
      </p:sp>
      <p:sp>
        <p:nvSpPr>
          <p:cNvPr id="4" name="フローチャート: 組合せ 3">
            <a:extLst>
              <a:ext uri="{FF2B5EF4-FFF2-40B4-BE49-F238E27FC236}">
                <a16:creationId xmlns:a16="http://schemas.microsoft.com/office/drawing/2014/main" id="{82741590-18B8-B897-1D6B-278A5070C648}"/>
              </a:ext>
            </a:extLst>
          </p:cNvPr>
          <p:cNvSpPr/>
          <p:nvPr/>
        </p:nvSpPr>
        <p:spPr>
          <a:xfrm>
            <a:off x="4106779" y="4235116"/>
            <a:ext cx="930441" cy="66824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915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628650" y="593640"/>
            <a:ext cx="7886700" cy="5278437"/>
          </a:xfrm>
        </p:spPr>
        <p:txBody>
          <a:bodyPr>
            <a:normAutofit/>
          </a:bodyPr>
          <a:lstStyle/>
          <a:p>
            <a:pPr marL="0" indent="0">
              <a:lnSpc>
                <a:spcPct val="100000"/>
              </a:lnSpc>
              <a:buNone/>
            </a:pPr>
            <a:r>
              <a:rPr lang="ja-JP" altLang="en-US" sz="2800" dirty="0">
                <a:latin typeface="メイリオ" panose="020B0604030504040204" pitchFamily="50" charset="-128"/>
                <a:ea typeface="メイリオ" panose="020B0604030504040204" pitchFamily="50" charset="-128"/>
              </a:rPr>
              <a:t>（３）中小企業支援</a:t>
            </a:r>
            <a:endParaRPr lang="en-US" altLang="ja-JP" sz="2800" dirty="0">
              <a:latin typeface="メイリオ" panose="020B0604030504040204" pitchFamily="50" charset="-128"/>
              <a:ea typeface="メイリオ" panose="020B0604030504040204" pitchFamily="50" charset="-128"/>
            </a:endParaRPr>
          </a:p>
          <a:p>
            <a:pPr marL="0" indent="0">
              <a:lnSpc>
                <a:spcPct val="100000"/>
              </a:lnSpc>
              <a:buNone/>
            </a:pPr>
            <a:r>
              <a:rPr kumimoji="1" lang="zh-TW" altLang="en-US" sz="2600" b="1" dirty="0">
                <a:latin typeface="メイリオ" panose="020B0604030504040204" pitchFamily="50" charset="-128"/>
                <a:ea typeface="メイリオ" panose="020B0604030504040204" pitchFamily="50" charset="-128"/>
              </a:rPr>
              <a:t>人材育成事業補助金</a:t>
            </a:r>
            <a:r>
              <a:rPr kumimoji="1" lang="ja-JP" altLang="en-US" sz="2600" b="1" dirty="0">
                <a:latin typeface="メイリオ" panose="020B0604030504040204" pitchFamily="50" charset="-128"/>
                <a:ea typeface="メイリオ" panose="020B0604030504040204" pitchFamily="50" charset="-128"/>
              </a:rPr>
              <a:t>（平成</a:t>
            </a:r>
            <a:r>
              <a:rPr kumimoji="1" lang="en-US" altLang="ja-JP" sz="2600" b="1" dirty="0">
                <a:latin typeface="メイリオ" panose="020B0604030504040204" pitchFamily="50" charset="-128"/>
                <a:ea typeface="メイリオ" panose="020B0604030504040204" pitchFamily="50" charset="-128"/>
              </a:rPr>
              <a:t>7</a:t>
            </a:r>
            <a:r>
              <a:rPr kumimoji="1" lang="ja-JP" altLang="en-US" sz="2600" b="1" dirty="0">
                <a:latin typeface="メイリオ" panose="020B0604030504040204" pitchFamily="50" charset="-128"/>
                <a:ea typeface="メイリオ" panose="020B0604030504040204" pitchFamily="50" charset="-128"/>
              </a:rPr>
              <a:t>年度～）</a:t>
            </a:r>
            <a:endParaRPr kumimoji="1" lang="en-US" altLang="zh-TW" sz="2600" b="1"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市内の中小企業者または中小企業団体が、従事者の</a:t>
            </a:r>
            <a:br>
              <a:rPr kumimoji="1" lang="en-US" altLang="ja-JP"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　資質向上</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国家資格・公的資格の習得</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を</a:t>
            </a:r>
            <a:r>
              <a:rPr kumimoji="1" lang="ja-JP" altLang="en-US" sz="2400" dirty="0">
                <a:latin typeface="メイリオ" panose="020B0604030504040204" pitchFamily="50" charset="-128"/>
                <a:ea typeface="メイリオ" panose="020B0604030504040204" pitchFamily="50" charset="-128"/>
              </a:rPr>
              <a:t>図るため、研修等を受講する際に、必要となる経費の一部を補助</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令和</a:t>
            </a:r>
            <a:r>
              <a:rPr lang="en-US" altLang="ja-JP" sz="2400" dirty="0">
                <a:solidFill>
                  <a:srgbClr val="FF0000"/>
                </a:solidFill>
                <a:latin typeface="メイリオ" panose="020B0604030504040204" pitchFamily="50" charset="-128"/>
                <a:ea typeface="メイリオ" panose="020B0604030504040204" pitchFamily="50" charset="-128"/>
              </a:rPr>
              <a:t>5</a:t>
            </a:r>
            <a:r>
              <a:rPr lang="ja-JP" altLang="en-US" sz="2400" dirty="0">
                <a:solidFill>
                  <a:srgbClr val="FF0000"/>
                </a:solidFill>
                <a:latin typeface="メイリオ" panose="020B0604030504040204" pitchFamily="50" charset="-128"/>
                <a:ea typeface="メイリオ" panose="020B0604030504040204" pitchFamily="50" charset="-128"/>
              </a:rPr>
              <a:t>年度中には、若年者向けの高度</a:t>
            </a:r>
            <a:r>
              <a:rPr lang="en-US" altLang="ja-JP" sz="2400" dirty="0">
                <a:solidFill>
                  <a:srgbClr val="FF0000"/>
                </a:solidFill>
                <a:latin typeface="メイリオ" panose="020B0604030504040204" pitchFamily="50" charset="-128"/>
                <a:ea typeface="メイリオ" panose="020B0604030504040204" pitchFamily="50" charset="-128"/>
              </a:rPr>
              <a:t>DX</a:t>
            </a:r>
            <a:r>
              <a:rPr lang="ja-JP" altLang="en-US" sz="2400" dirty="0">
                <a:solidFill>
                  <a:srgbClr val="FF0000"/>
                </a:solidFill>
                <a:latin typeface="メイリオ" panose="020B0604030504040204" pitchFamily="50" charset="-128"/>
                <a:ea typeface="メイリオ" panose="020B0604030504040204" pitchFamily="50" charset="-128"/>
              </a:rPr>
              <a:t>人材育成補助制度を創設予定。</a:t>
            </a:r>
            <a:endParaRPr kumimoji="1" lang="en-US" altLang="ja-JP" sz="2400"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sz="2400" dirty="0">
                <a:solidFill>
                  <a:srgbClr val="FF0000"/>
                </a:solidFill>
                <a:latin typeface="メイリオ" panose="020B0604030504040204" pitchFamily="50" charset="-128"/>
                <a:ea typeface="メイリオ" panose="020B0604030504040204" pitchFamily="50" charset="-128"/>
              </a:rPr>
              <a:t>　　　　　人材育成に取り組む事業者への支援</a:t>
            </a:r>
            <a:endParaRPr lang="en-US" altLang="zh-TW" dirty="0">
              <a:solidFill>
                <a:srgbClr val="FF0000"/>
              </a:solidFill>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sp>
        <p:nvSpPr>
          <p:cNvPr id="2" name="フローチャート: 組合せ 1">
            <a:extLst>
              <a:ext uri="{FF2B5EF4-FFF2-40B4-BE49-F238E27FC236}">
                <a16:creationId xmlns:a16="http://schemas.microsoft.com/office/drawing/2014/main" id="{58802BA3-819B-63B0-DB32-DF904EC92D26}"/>
              </a:ext>
            </a:extLst>
          </p:cNvPr>
          <p:cNvSpPr/>
          <p:nvPr/>
        </p:nvSpPr>
        <p:spPr>
          <a:xfrm>
            <a:off x="4106779" y="3649953"/>
            <a:ext cx="930441" cy="77002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632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D25E3444-D71D-2E98-81EE-EFE7FEF65387}"/>
              </a:ext>
            </a:extLst>
          </p:cNvPr>
          <p:cNvSpPr txBox="1">
            <a:spLocks/>
          </p:cNvSpPr>
          <p:nvPr/>
        </p:nvSpPr>
        <p:spPr>
          <a:xfrm>
            <a:off x="786064" y="634750"/>
            <a:ext cx="7886700" cy="52355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800" dirty="0">
                <a:latin typeface="メイリオ" panose="020B0604030504040204" pitchFamily="50" charset="-128"/>
                <a:ea typeface="メイリオ" panose="020B0604030504040204" pitchFamily="50" charset="-128"/>
              </a:rPr>
              <a:t>（４）労政雇用</a:t>
            </a:r>
            <a:endParaRPr lang="en-US" altLang="ja-JP" sz="12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6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労働力人口の減少が見込まれる中、持続的な地域経済の活性化を図るには労働力の確保が重要な課題</a:t>
            </a:r>
            <a:endParaRPr lang="en-US" altLang="ja-JP" dirty="0">
              <a:latin typeface="メイリオ" panose="020B0604030504040204" pitchFamily="50" charset="-128"/>
              <a:ea typeface="メイリオ" panose="020B0604030504040204" pitchFamily="50" charset="-128"/>
            </a:endParaRPr>
          </a:p>
          <a:p>
            <a:pPr marL="0" indent="0" algn="ctr">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600" b="1" dirty="0">
                <a:solidFill>
                  <a:srgbClr val="FF0000"/>
                </a:solidFill>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・若年者の職業能力開発・向上</a:t>
            </a:r>
            <a:endParaRPr lang="en-US" altLang="ja-JP" sz="24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dirty="0">
                <a:latin typeface="メイリオ" panose="020B0604030504040204" pitchFamily="50" charset="-128"/>
                <a:ea typeface="メイリオ" panose="020B0604030504040204" pitchFamily="50" charset="-128"/>
              </a:rPr>
              <a:t>　・求職者向けのリカレント教育</a:t>
            </a:r>
            <a:endParaRPr lang="en-US" altLang="ja-JP" sz="24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dirty="0">
                <a:latin typeface="メイリオ" panose="020B0604030504040204" pitchFamily="50" charset="-128"/>
                <a:ea typeface="メイリオ" panose="020B0604030504040204" pitchFamily="50" charset="-128"/>
              </a:rPr>
              <a:t>　・高年齢者の就労相談窓口の設置など</a:t>
            </a:r>
            <a:endParaRPr lang="en-US" altLang="ja-JP" sz="24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600" dirty="0">
                <a:latin typeface="メイリオ" panose="020B0604030504040204" pitchFamily="50" charset="-128"/>
                <a:ea typeface="メイリオ" panose="020B0604030504040204" pitchFamily="50" charset="-128"/>
              </a:rPr>
              <a:t>　</a:t>
            </a:r>
            <a:endParaRPr lang="en-US" altLang="ja-JP" sz="26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6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就労のための支援を実施し、労働力人口の安定化に向けて取り組む。</a:t>
            </a:r>
            <a:endParaRPr lang="en-US" altLang="ja-JP" sz="24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610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EE41D5D3-7B53-A58D-BFA5-386FBD5D9E7A}"/>
              </a:ext>
            </a:extLst>
          </p:cNvPr>
          <p:cNvSpPr txBox="1">
            <a:spLocks/>
          </p:cNvSpPr>
          <p:nvPr/>
        </p:nvSpPr>
        <p:spPr>
          <a:xfrm>
            <a:off x="48126" y="426204"/>
            <a:ext cx="7886700" cy="79299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5</a:t>
            </a:r>
            <a:r>
              <a:rPr lang="ja-JP" altLang="en-US" sz="2800" dirty="0">
                <a:latin typeface="メイリオ" panose="020B0604030504040204" pitchFamily="50" charset="-128"/>
                <a:ea typeface="メイリオ" panose="020B0604030504040204" pitchFamily="50" charset="-128"/>
              </a:rPr>
              <a:t>）ふるさと納税</a:t>
            </a:r>
            <a:endParaRPr lang="en-US" altLang="ja-JP"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03E2FF70-C476-BAFE-8287-39F218C7717C}"/>
              </a:ext>
            </a:extLst>
          </p:cNvPr>
          <p:cNvSpPr txBox="1">
            <a:spLocks/>
          </p:cNvSpPr>
          <p:nvPr/>
        </p:nvSpPr>
        <p:spPr>
          <a:xfrm>
            <a:off x="420214" y="979655"/>
            <a:ext cx="8723786" cy="16191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000" dirty="0">
                <a:latin typeface="メイリオ" panose="020B0604030504040204" pitchFamily="50" charset="-128"/>
                <a:ea typeface="メイリオ" panose="020B0604030504040204" pitchFamily="50" charset="-128"/>
              </a:rPr>
              <a:t>ふるさと納税のニーズや市場が拡大傾向にある中で、</a:t>
            </a:r>
            <a:endParaRPr lang="en-US" altLang="ja-JP" sz="2000" dirty="0">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ja-JP" altLang="en-US" sz="2000" dirty="0">
                <a:latin typeface="メイリオ" panose="020B0604030504040204" pitchFamily="50" charset="-128"/>
                <a:ea typeface="メイリオ" panose="020B0604030504040204" pitchFamily="50" charset="-128"/>
              </a:rPr>
              <a:t>魅力的ある返礼品の充実を図るとともに、</a:t>
            </a:r>
            <a:endParaRPr lang="en-US" altLang="ja-JP" sz="2000" dirty="0">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ja-JP" altLang="en-US" sz="2000" dirty="0">
                <a:latin typeface="メイリオ" panose="020B0604030504040204" pitchFamily="50" charset="-128"/>
                <a:ea typeface="メイリオ" panose="020B0604030504040204" pitchFamily="50" charset="-128"/>
              </a:rPr>
              <a:t>ふるさと納税をきっかけとした関係人口･交流人口の創出･拡大を図る。</a:t>
            </a:r>
            <a:endParaRPr lang="en-US" altLang="ja-JP" sz="24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4A97614A-32E6-D0D9-CAA0-A0200EA1E86D}"/>
              </a:ext>
            </a:extLst>
          </p:cNvPr>
          <p:cNvSpPr/>
          <p:nvPr/>
        </p:nvSpPr>
        <p:spPr>
          <a:xfrm>
            <a:off x="274109" y="2727157"/>
            <a:ext cx="8869891" cy="1660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2000" b="1" dirty="0">
                <a:solidFill>
                  <a:schemeClr val="tx1"/>
                </a:solidFill>
                <a:latin typeface="メイリオ" panose="020B0604030504040204" pitchFamily="50" charset="-128"/>
                <a:ea typeface="メイリオ" panose="020B0604030504040204" pitchFamily="50" charset="-128"/>
              </a:rPr>
              <a:t>【</a:t>
            </a:r>
            <a:r>
              <a:rPr kumimoji="1" lang="ja-JP" altLang="en-US" sz="2000" b="1" dirty="0">
                <a:solidFill>
                  <a:schemeClr val="tx1"/>
                </a:solidFill>
                <a:latin typeface="メイリオ" panose="020B0604030504040204" pitchFamily="50" charset="-128"/>
                <a:ea typeface="メイリオ" panose="020B0604030504040204" pitchFamily="50" charset="-128"/>
              </a:rPr>
              <a:t>松山市が利用する申込受付サイト</a:t>
            </a:r>
            <a:r>
              <a:rPr kumimoji="1" lang="en-US" altLang="ja-JP" sz="2000" b="1" dirty="0">
                <a:solidFill>
                  <a:schemeClr val="tx1"/>
                </a:solidFill>
                <a:latin typeface="メイリオ" panose="020B0604030504040204" pitchFamily="50" charset="-128"/>
                <a:ea typeface="メイリオ" panose="020B0604030504040204" pitchFamily="50" charset="-128"/>
              </a:rPr>
              <a:t>】</a:t>
            </a:r>
          </a:p>
          <a:p>
            <a:endParaRPr lang="en-US" altLang="ja-JP" sz="2000" b="1" dirty="0">
              <a:solidFill>
                <a:schemeClr val="tx1"/>
              </a:solidFill>
              <a:latin typeface="メイリオ" panose="020B0604030504040204" pitchFamily="50" charset="-128"/>
              <a:ea typeface="メイリオ" panose="020B0604030504040204" pitchFamily="50" charset="-128"/>
            </a:endParaRPr>
          </a:p>
          <a:p>
            <a:endParaRPr kumimoji="1" lang="en-US" altLang="ja-JP" sz="2000" b="1" dirty="0">
              <a:solidFill>
                <a:schemeClr val="tx1"/>
              </a:solidFill>
              <a:latin typeface="メイリオ" panose="020B0604030504040204" pitchFamily="50" charset="-128"/>
              <a:ea typeface="メイリオ" panose="020B0604030504040204" pitchFamily="50" charset="-128"/>
            </a:endParaRPr>
          </a:p>
          <a:p>
            <a:endParaRPr lang="en-US" altLang="ja-JP" sz="2000" b="1" dirty="0">
              <a:solidFill>
                <a:schemeClr val="tx1"/>
              </a:solidFill>
              <a:latin typeface="メイリオ" panose="020B0604030504040204" pitchFamily="50" charset="-128"/>
              <a:ea typeface="メイリオ" panose="020B0604030504040204" pitchFamily="50" charset="-128"/>
            </a:endParaRPr>
          </a:p>
          <a:p>
            <a:r>
              <a:rPr kumimoji="1" lang="ja-JP" altLang="en-US" sz="2000" b="1" dirty="0">
                <a:solidFill>
                  <a:schemeClr val="tx1"/>
                </a:solidFill>
                <a:latin typeface="メイリオ" panose="020B0604030504040204" pitchFamily="50" charset="-128"/>
                <a:ea typeface="メイリオ" panose="020B0604030504040204" pitchFamily="50" charset="-128"/>
              </a:rPr>
              <a:t>　　　　　　　　　　　　　　　　　　　　　　　　　　　　　　　　 </a:t>
            </a:r>
            <a:r>
              <a:rPr kumimoji="1" lang="ja-JP" altLang="en-US" dirty="0">
                <a:solidFill>
                  <a:schemeClr val="tx1"/>
                </a:solidFill>
                <a:latin typeface="メイリオ" panose="020B0604030504040204" pitchFamily="50" charset="-128"/>
                <a:ea typeface="メイリオ" panose="020B0604030504040204" pitchFamily="50" charset="-128"/>
              </a:rPr>
              <a:t>ほか</a:t>
            </a:r>
          </a:p>
        </p:txBody>
      </p:sp>
      <p:pic>
        <p:nvPicPr>
          <p:cNvPr id="5" name="図 4">
            <a:extLst>
              <a:ext uri="{FF2B5EF4-FFF2-40B4-BE49-F238E27FC236}">
                <a16:creationId xmlns:a16="http://schemas.microsoft.com/office/drawing/2014/main" id="{75445BDC-B80A-96C1-C560-45F92BAAB39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0213" y="3216267"/>
            <a:ext cx="723577" cy="682138"/>
          </a:xfrm>
          <a:prstGeom prst="rect">
            <a:avLst/>
          </a:prstGeom>
        </p:spPr>
      </p:pic>
      <p:pic>
        <p:nvPicPr>
          <p:cNvPr id="6" name="図 5">
            <a:extLst>
              <a:ext uri="{FF2B5EF4-FFF2-40B4-BE49-F238E27FC236}">
                <a16:creationId xmlns:a16="http://schemas.microsoft.com/office/drawing/2014/main" id="{2A255965-0400-8042-500E-7FC02ED1A65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73359" y="3185008"/>
            <a:ext cx="2088438" cy="681490"/>
          </a:xfrm>
          <a:prstGeom prst="rect">
            <a:avLst/>
          </a:prstGeom>
        </p:spPr>
      </p:pic>
      <p:pic>
        <p:nvPicPr>
          <p:cNvPr id="7" name="図 6">
            <a:extLst>
              <a:ext uri="{FF2B5EF4-FFF2-40B4-BE49-F238E27FC236}">
                <a16:creationId xmlns:a16="http://schemas.microsoft.com/office/drawing/2014/main" id="{455B2739-4D6E-3E7F-9677-0D965E01CAD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86678" y="3211932"/>
            <a:ext cx="2138832" cy="681490"/>
          </a:xfrm>
          <a:prstGeom prst="rect">
            <a:avLst/>
          </a:prstGeom>
        </p:spPr>
      </p:pic>
      <p:pic>
        <p:nvPicPr>
          <p:cNvPr id="8" name="図 7">
            <a:extLst>
              <a:ext uri="{FF2B5EF4-FFF2-40B4-BE49-F238E27FC236}">
                <a16:creationId xmlns:a16="http://schemas.microsoft.com/office/drawing/2014/main" id="{CF2C1EED-0025-B6ED-4DA7-DFAC46E1853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998666" y="3274159"/>
            <a:ext cx="1845672" cy="429106"/>
          </a:xfrm>
          <a:prstGeom prst="rect">
            <a:avLst/>
          </a:prstGeom>
          <a:ln w="63500">
            <a:noFill/>
            <a:prstDash val="sysDash"/>
          </a:ln>
        </p:spPr>
      </p:pic>
      <p:pic>
        <p:nvPicPr>
          <p:cNvPr id="9" name="図 8">
            <a:extLst>
              <a:ext uri="{FF2B5EF4-FFF2-40B4-BE49-F238E27FC236}">
                <a16:creationId xmlns:a16="http://schemas.microsoft.com/office/drawing/2014/main" id="{12DC5B1B-70C5-76D2-DB0A-5E41DDA1CEC3}"/>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21762" y="3216841"/>
            <a:ext cx="875083" cy="974006"/>
          </a:xfrm>
          <a:prstGeom prst="rect">
            <a:avLst/>
          </a:prstGeom>
        </p:spPr>
      </p:pic>
      <p:sp>
        <p:nvSpPr>
          <p:cNvPr id="12" name="正方形/長方形 11">
            <a:extLst>
              <a:ext uri="{FF2B5EF4-FFF2-40B4-BE49-F238E27FC236}">
                <a16:creationId xmlns:a16="http://schemas.microsoft.com/office/drawing/2014/main" id="{F18D9232-FB15-B3C4-1E99-45B4CEDCF662}"/>
              </a:ext>
            </a:extLst>
          </p:cNvPr>
          <p:cNvSpPr/>
          <p:nvPr/>
        </p:nvSpPr>
        <p:spPr>
          <a:xfrm>
            <a:off x="274108" y="4315322"/>
            <a:ext cx="8570229" cy="1267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2000" b="1" dirty="0">
                <a:solidFill>
                  <a:schemeClr val="tx1"/>
                </a:solidFill>
                <a:latin typeface="メイリオ" panose="020B0604030504040204" pitchFamily="50" charset="-128"/>
                <a:ea typeface="メイリオ" panose="020B0604030504040204" pitchFamily="50" charset="-128"/>
              </a:rPr>
              <a:t>【</a:t>
            </a:r>
            <a:r>
              <a:rPr kumimoji="1" lang="ja-JP" altLang="en-US" sz="2000" b="1" dirty="0">
                <a:solidFill>
                  <a:schemeClr val="tx1"/>
                </a:solidFill>
                <a:latin typeface="メイリオ" panose="020B0604030504040204" pitchFamily="50" charset="-128"/>
                <a:ea typeface="メイリオ" panose="020B0604030504040204" pitchFamily="50" charset="-128"/>
              </a:rPr>
              <a:t>松山市の人気の返礼品</a:t>
            </a:r>
            <a:r>
              <a:rPr kumimoji="1" lang="en-US" altLang="ja-JP" sz="2000" b="1" dirty="0">
                <a:solidFill>
                  <a:schemeClr val="tx1"/>
                </a:solidFill>
                <a:latin typeface="メイリオ" panose="020B0604030504040204" pitchFamily="50" charset="-128"/>
                <a:ea typeface="メイリオ" panose="020B0604030504040204" pitchFamily="50" charset="-128"/>
              </a:rPr>
              <a:t>TOP3】</a:t>
            </a:r>
          </a:p>
          <a:p>
            <a:r>
              <a:rPr kumimoji="1" lang="ja-JP" altLang="en-US" sz="700" dirty="0">
                <a:solidFill>
                  <a:schemeClr val="tx1"/>
                </a:solidFill>
                <a:latin typeface="メイリオ" panose="020B0604030504040204" pitchFamily="50" charset="-128"/>
                <a:ea typeface="メイリオ" panose="020B0604030504040204" pitchFamily="50" charset="-128"/>
              </a:rPr>
              <a:t>　</a:t>
            </a:r>
            <a:endParaRPr kumimoji="1" lang="en-US" altLang="ja-JP" sz="700"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　</a:t>
            </a:r>
            <a:r>
              <a:rPr kumimoji="1" lang="en-US" altLang="ja-JP" dirty="0">
                <a:solidFill>
                  <a:schemeClr val="tx1"/>
                </a:solidFill>
                <a:latin typeface="メイリオ" panose="020B0604030504040204" pitchFamily="50" charset="-128"/>
                <a:ea typeface="メイリオ" panose="020B0604030504040204" pitchFamily="50" charset="-128"/>
              </a:rPr>
              <a:t>1</a:t>
            </a:r>
            <a:r>
              <a:rPr kumimoji="1" lang="ja-JP" altLang="en-US" dirty="0">
                <a:solidFill>
                  <a:schemeClr val="tx1"/>
                </a:solidFill>
                <a:latin typeface="メイリオ" panose="020B0604030504040204" pitchFamily="50" charset="-128"/>
                <a:ea typeface="メイリオ" panose="020B0604030504040204" pitchFamily="50" charset="-128"/>
              </a:rPr>
              <a:t>位：柑橘（紅まどんな、せとか、甘平など）</a:t>
            </a:r>
            <a:endParaRPr kumimoji="1"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a:t>
            </a:r>
            <a:r>
              <a:rPr lang="en-US" altLang="ja-JP" dirty="0">
                <a:solidFill>
                  <a:schemeClr val="tx1"/>
                </a:solidFill>
                <a:latin typeface="メイリオ" panose="020B0604030504040204" pitchFamily="50" charset="-128"/>
                <a:ea typeface="メイリオ" panose="020B0604030504040204" pitchFamily="50" charset="-128"/>
              </a:rPr>
              <a:t>2</a:t>
            </a:r>
            <a:r>
              <a:rPr lang="ja-JP" altLang="en-US" dirty="0">
                <a:solidFill>
                  <a:schemeClr val="tx1"/>
                </a:solidFill>
                <a:latin typeface="メイリオ" panose="020B0604030504040204" pitchFamily="50" charset="-128"/>
                <a:ea typeface="メイリオ" panose="020B0604030504040204" pitchFamily="50" charset="-128"/>
              </a:rPr>
              <a:t>位：</a:t>
            </a:r>
            <a:r>
              <a:rPr kumimoji="1" lang="ja-JP" altLang="en-US" dirty="0">
                <a:solidFill>
                  <a:schemeClr val="tx1"/>
                </a:solidFill>
                <a:latin typeface="メイリオ" panose="020B0604030504040204" pitchFamily="50" charset="-128"/>
                <a:ea typeface="メイリオ" panose="020B0604030504040204" pitchFamily="50" charset="-128"/>
              </a:rPr>
              <a:t>旅行</a:t>
            </a:r>
            <a:r>
              <a:rPr lang="ja-JP" altLang="en-US"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宿泊クーポン</a:t>
            </a:r>
            <a:endParaRPr kumimoji="1"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a:t>
            </a:r>
            <a:r>
              <a:rPr lang="en-US" altLang="ja-JP" dirty="0">
                <a:solidFill>
                  <a:schemeClr val="tx1"/>
                </a:solidFill>
                <a:latin typeface="メイリオ" panose="020B0604030504040204" pitchFamily="50" charset="-128"/>
                <a:ea typeface="メイリオ" panose="020B0604030504040204" pitchFamily="50" charset="-128"/>
              </a:rPr>
              <a:t>3</a:t>
            </a:r>
            <a:r>
              <a:rPr lang="ja-JP" altLang="en-US" dirty="0">
                <a:solidFill>
                  <a:schemeClr val="tx1"/>
                </a:solidFill>
                <a:latin typeface="メイリオ" panose="020B0604030504040204" pitchFamily="50" charset="-128"/>
                <a:ea typeface="メイリオ" panose="020B0604030504040204" pitchFamily="50" charset="-128"/>
              </a:rPr>
              <a:t>位：</a:t>
            </a:r>
            <a:r>
              <a:rPr kumimoji="1" lang="en-US" altLang="ja-JP" dirty="0">
                <a:solidFill>
                  <a:schemeClr val="tx1"/>
                </a:solidFill>
                <a:latin typeface="メイリオ" panose="020B0604030504040204" pitchFamily="50" charset="-128"/>
                <a:ea typeface="メイリオ" panose="020B0604030504040204" pitchFamily="50" charset="-128"/>
              </a:rPr>
              <a:t>POM</a:t>
            </a:r>
            <a:r>
              <a:rPr kumimoji="1" lang="ja-JP" altLang="en-US" dirty="0">
                <a:solidFill>
                  <a:schemeClr val="tx1"/>
                </a:solidFill>
                <a:latin typeface="メイリオ" panose="020B0604030504040204" pitchFamily="50" charset="-128"/>
                <a:ea typeface="メイリオ" panose="020B0604030504040204" pitchFamily="50" charset="-128"/>
              </a:rPr>
              <a:t>ジュース</a:t>
            </a:r>
          </a:p>
        </p:txBody>
      </p:sp>
      <p:sp>
        <p:nvSpPr>
          <p:cNvPr id="18" name="正方形/長方形 17">
            <a:extLst>
              <a:ext uri="{FF2B5EF4-FFF2-40B4-BE49-F238E27FC236}">
                <a16:creationId xmlns:a16="http://schemas.microsoft.com/office/drawing/2014/main" id="{FA723EDE-4343-7F76-2ECF-703070E8D6CE}"/>
              </a:ext>
            </a:extLst>
          </p:cNvPr>
          <p:cNvSpPr/>
          <p:nvPr/>
        </p:nvSpPr>
        <p:spPr>
          <a:xfrm>
            <a:off x="274107" y="5862548"/>
            <a:ext cx="8570229" cy="79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2000" b="1" dirty="0">
                <a:solidFill>
                  <a:schemeClr val="tx1"/>
                </a:solidFill>
                <a:latin typeface="メイリオ" panose="020B0604030504040204" pitchFamily="50" charset="-128"/>
                <a:ea typeface="メイリオ" panose="020B0604030504040204" pitchFamily="50" charset="-128"/>
              </a:rPr>
              <a:t>【</a:t>
            </a:r>
            <a:r>
              <a:rPr kumimoji="1" lang="ja-JP" altLang="en-US" sz="2000" b="1" dirty="0">
                <a:solidFill>
                  <a:schemeClr val="tx1"/>
                </a:solidFill>
                <a:latin typeface="メイリオ" panose="020B0604030504040204" pitchFamily="50" charset="-128"/>
                <a:ea typeface="メイリオ" panose="020B0604030504040204" pitchFamily="50" charset="-128"/>
              </a:rPr>
              <a:t>最近追加された返礼品</a:t>
            </a:r>
            <a:r>
              <a:rPr kumimoji="1" lang="en-US" altLang="ja-JP" sz="2000" b="1" dirty="0">
                <a:solidFill>
                  <a:schemeClr val="tx1"/>
                </a:solidFill>
                <a:latin typeface="メイリオ" panose="020B0604030504040204" pitchFamily="50" charset="-128"/>
                <a:ea typeface="メイリオ" panose="020B0604030504040204" pitchFamily="50" charset="-128"/>
              </a:rPr>
              <a:t>】</a:t>
            </a:r>
          </a:p>
          <a:p>
            <a:endParaRPr kumimoji="1" lang="en-US" altLang="ja-JP" sz="700" b="1"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　</a:t>
            </a:r>
            <a:r>
              <a:rPr kumimoji="1" lang="en-US" altLang="ja-JP" dirty="0">
                <a:solidFill>
                  <a:schemeClr val="tx1"/>
                </a:solidFill>
                <a:latin typeface="メイリオ" panose="020B0604030504040204" pitchFamily="50" charset="-128"/>
                <a:ea typeface="メイリオ" panose="020B0604030504040204" pitchFamily="50" charset="-128"/>
              </a:rPr>
              <a:t>R</a:t>
            </a:r>
            <a:r>
              <a:rPr lang="en-US" altLang="ja-JP" dirty="0">
                <a:solidFill>
                  <a:schemeClr val="tx1"/>
                </a:solidFill>
                <a:latin typeface="メイリオ" panose="020B0604030504040204" pitchFamily="50" charset="-128"/>
                <a:ea typeface="メイリオ" panose="020B0604030504040204" pitchFamily="50" charset="-128"/>
              </a:rPr>
              <a:t>5</a:t>
            </a:r>
            <a:r>
              <a:rPr kumimoji="1" lang="en-US" altLang="ja-JP" dirty="0">
                <a:solidFill>
                  <a:schemeClr val="tx1"/>
                </a:solidFill>
                <a:latin typeface="メイリオ" panose="020B0604030504040204" pitchFamily="50" charset="-128"/>
                <a:ea typeface="メイリオ" panose="020B0604030504040204" pitchFamily="50" charset="-128"/>
              </a:rPr>
              <a:t>.4.26</a:t>
            </a:r>
            <a:r>
              <a:rPr kumimoji="1" lang="ja-JP" altLang="en-US" dirty="0">
                <a:solidFill>
                  <a:schemeClr val="tx1"/>
                </a:solidFill>
                <a:latin typeface="メイリオ" panose="020B0604030504040204" pitchFamily="50" charset="-128"/>
                <a:ea typeface="メイリオ" panose="020B0604030504040204" pitchFamily="50" charset="-128"/>
              </a:rPr>
              <a:t>から四国明治のスナック菓子「カール」を追加</a:t>
            </a:r>
          </a:p>
        </p:txBody>
      </p:sp>
      <p:pic>
        <p:nvPicPr>
          <p:cNvPr id="20" name="図 19">
            <a:extLst>
              <a:ext uri="{FF2B5EF4-FFF2-40B4-BE49-F238E27FC236}">
                <a16:creationId xmlns:a16="http://schemas.microsoft.com/office/drawing/2014/main" id="{3EEA7015-9E1F-0F38-5026-049A36FC7411}"/>
              </a:ext>
            </a:extLst>
          </p:cNvPr>
          <p:cNvPicPr>
            <a:picLocks noChangeAspect="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6352674" y="5413666"/>
            <a:ext cx="2661596" cy="1301646"/>
          </a:xfrm>
          <a:prstGeom prst="rect">
            <a:avLst/>
          </a:prstGeom>
        </p:spPr>
      </p:pic>
    </p:spTree>
    <p:extLst>
      <p:ext uri="{BB962C8B-B14F-4D97-AF65-F5344CB8AC3E}">
        <p14:creationId xmlns:p14="http://schemas.microsoft.com/office/powerpoint/2010/main" val="122703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0EDEF-FD2C-4390-540E-1F673DC01AC8}"/>
              </a:ext>
            </a:extLst>
          </p:cNvPr>
          <p:cNvSpPr txBox="1">
            <a:spLocks/>
          </p:cNvSpPr>
          <p:nvPr/>
        </p:nvSpPr>
        <p:spPr>
          <a:xfrm>
            <a:off x="352928" y="681037"/>
            <a:ext cx="8791072" cy="1325563"/>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600" dirty="0">
                <a:latin typeface="メイリオ" panose="020B0604030504040204" pitchFamily="50" charset="-128"/>
                <a:ea typeface="メイリオ" panose="020B0604030504040204" pitchFamily="50" charset="-128"/>
              </a:rPr>
              <a:t>２．松山市の補助制度（労政雇用関係）</a:t>
            </a:r>
          </a:p>
        </p:txBody>
      </p:sp>
      <p:sp>
        <p:nvSpPr>
          <p:cNvPr id="3" name="コンテンツ プレースホルダー 2">
            <a:extLst>
              <a:ext uri="{FF2B5EF4-FFF2-40B4-BE49-F238E27FC236}">
                <a16:creationId xmlns:a16="http://schemas.microsoft.com/office/drawing/2014/main" id="{AF957F30-6BA0-617D-6B30-110E26BC8230}"/>
              </a:ext>
            </a:extLst>
          </p:cNvPr>
          <p:cNvSpPr txBox="1">
            <a:spLocks/>
          </p:cNvSpPr>
          <p:nvPr/>
        </p:nvSpPr>
        <p:spPr>
          <a:xfrm>
            <a:off x="1242980" y="1825625"/>
            <a:ext cx="7272370" cy="271429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１</a:t>
            </a: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人材確保への支援</a:t>
            </a:r>
            <a:endParaRPr lang="en-US" altLang="ja-JP" sz="2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24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２</a:t>
            </a: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求職者への支援</a:t>
            </a:r>
            <a:endParaRPr lang="en-US" altLang="ja-JP" sz="2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2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３</a:t>
            </a: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労働環境整備への支援</a:t>
            </a:r>
            <a:endParaRPr lang="en-US" altLang="ja-JP" sz="2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2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p:txBody>
      </p:sp>
      <p:pic>
        <p:nvPicPr>
          <p:cNvPr id="4" name="Picture 15">
            <a:extLst>
              <a:ext uri="{FF2B5EF4-FFF2-40B4-BE49-F238E27FC236}">
                <a16:creationId xmlns:a16="http://schemas.microsoft.com/office/drawing/2014/main" id="{E4856BDE-24A4-1FA3-48F2-BDD89FB5B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949" t="23016" r="12386" b="49020"/>
          <a:stretch>
            <a:fillRect/>
          </a:stretch>
        </p:blipFill>
        <p:spPr bwMode="auto">
          <a:xfrm>
            <a:off x="6167522" y="3978800"/>
            <a:ext cx="2078120" cy="2021700"/>
          </a:xfrm>
          <a:prstGeom prst="rect">
            <a:avLst/>
          </a:prstGeom>
          <a:noFill/>
          <a:ln>
            <a:noFill/>
          </a:ln>
          <a:effectLst/>
          <a:extLst>
            <a:ext uri="{909E8E84-426E-40DD-AFC4-6F175D3DCCD1}">
              <a14:hiddenFill xmlns:a14="http://schemas.microsoft.com/office/drawing/2010/main">
                <a:blipFill dpi="0" rotWithShape="0">
                  <a:blip/>
                  <a:srcRect l="73949" t="23016" r="12386" b="49020"/>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87819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160420" y="1066549"/>
            <a:ext cx="8823159" cy="2246312"/>
          </a:xfrm>
        </p:spPr>
        <p:txBody>
          <a:bodyPr>
            <a:normAutofit/>
          </a:bodyPr>
          <a:lstStyle/>
          <a:p>
            <a:pPr marL="0" indent="0">
              <a:lnSpc>
                <a:spcPct val="100000"/>
              </a:lnSpc>
              <a:buNone/>
            </a:pPr>
            <a:r>
              <a:rPr kumimoji="1" lang="ja-JP" altLang="en-US" b="1"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課題１．</a:t>
            </a:r>
            <a:r>
              <a:rPr lang="ja-JP" altLang="en-US" dirty="0">
                <a:latin typeface="メイリオ" panose="020B0604030504040204" pitchFamily="50" charset="-128"/>
                <a:ea typeface="メイリオ" panose="020B0604030504040204" pitchFamily="50" charset="-128"/>
              </a:rPr>
              <a:t>経済活動が進む中、再び企業の人手不足が顕在化。</a:t>
            </a:r>
            <a:endParaRPr lang="en-US" altLang="ja-JP" dirty="0">
              <a:latin typeface="メイリオ" panose="020B0604030504040204" pitchFamily="50" charset="-128"/>
              <a:ea typeface="メイリオ" panose="020B0604030504040204" pitchFamily="50" charset="-128"/>
            </a:endParaRPr>
          </a:p>
          <a:p>
            <a:pPr marL="0" indent="0">
              <a:lnSpc>
                <a:spcPct val="100000"/>
              </a:lnSpc>
              <a:buNone/>
            </a:pPr>
            <a:r>
              <a:rPr lang="ja-JP" altLang="en-US" dirty="0">
                <a:latin typeface="メイリオ" panose="020B0604030504040204" pitchFamily="50" charset="-128"/>
                <a:ea typeface="メイリオ" panose="020B0604030504040204" pitchFamily="50" charset="-128"/>
              </a:rPr>
              <a:t>　　　　　人口減少に伴って、労働力人口も減少していくことで　　</a:t>
            </a:r>
            <a:endParaRPr lang="en-US" altLang="ja-JP" dirty="0">
              <a:latin typeface="メイリオ" panose="020B0604030504040204" pitchFamily="50" charset="-128"/>
              <a:ea typeface="メイリオ" panose="020B0604030504040204" pitchFamily="50" charset="-128"/>
            </a:endParaRPr>
          </a:p>
          <a:p>
            <a:pPr marL="0" indent="0">
              <a:lnSpc>
                <a:spcPct val="100000"/>
              </a:lnSpc>
              <a:buNone/>
            </a:pPr>
            <a:r>
              <a:rPr lang="ja-JP" altLang="en-US" dirty="0">
                <a:latin typeface="メイリオ" panose="020B0604030504040204" pitchFamily="50" charset="-128"/>
                <a:ea typeface="メイリオ" panose="020B0604030504040204" pitchFamily="50" charset="-128"/>
              </a:rPr>
              <a:t>　　　　　地域経済が縮小</a:t>
            </a:r>
            <a:endParaRPr kumimoji="1" lang="en-US" altLang="ja-JP" dirty="0">
              <a:latin typeface="メイリオ" panose="020B0604030504040204" pitchFamily="50" charset="-128"/>
              <a:ea typeface="メイリオ" panose="020B0604030504040204" pitchFamily="50" charset="-128"/>
            </a:endParaRPr>
          </a:p>
          <a:p>
            <a:pPr marL="0" indent="0">
              <a:lnSpc>
                <a:spcPct val="130000"/>
              </a:lnSpc>
              <a:buNone/>
            </a:pPr>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課題２．求人と求職者のミスマッチや若年者の早期離職率の高止まり</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E051A2F8-00D2-92EF-4C04-E67CC95506E3}"/>
              </a:ext>
            </a:extLst>
          </p:cNvPr>
          <p:cNvSpPr/>
          <p:nvPr/>
        </p:nvSpPr>
        <p:spPr>
          <a:xfrm>
            <a:off x="272716" y="753979"/>
            <a:ext cx="8710863" cy="224631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a:extLst>
              <a:ext uri="{FF2B5EF4-FFF2-40B4-BE49-F238E27FC236}">
                <a16:creationId xmlns:a16="http://schemas.microsoft.com/office/drawing/2014/main" id="{659595E9-8D67-8BAB-A82C-21B5B22590D5}"/>
              </a:ext>
            </a:extLst>
          </p:cNvPr>
          <p:cNvSpPr txBox="1">
            <a:spLocks/>
          </p:cNvSpPr>
          <p:nvPr/>
        </p:nvSpPr>
        <p:spPr>
          <a:xfrm>
            <a:off x="1860885" y="4636167"/>
            <a:ext cx="5534524" cy="130743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メイリオ" panose="020B0604030504040204" pitchFamily="50" charset="-128"/>
                <a:ea typeface="メイリオ" panose="020B0604030504040204" pitchFamily="50" charset="-128"/>
              </a:rPr>
              <a:t>　</a:t>
            </a:r>
            <a:r>
              <a:rPr lang="ja-JP" altLang="en-US" sz="3200" dirty="0">
                <a:solidFill>
                  <a:srgbClr val="FF0000"/>
                </a:solidFill>
                <a:latin typeface="メイリオ" panose="020B0604030504040204" pitchFamily="50" charset="-128"/>
                <a:ea typeface="メイリオ" panose="020B0604030504040204" pitchFamily="50" charset="-128"/>
              </a:rPr>
              <a:t>◎</a:t>
            </a:r>
            <a:r>
              <a:rPr lang="ja-JP" altLang="en-US" sz="3200" u="sng" dirty="0">
                <a:solidFill>
                  <a:srgbClr val="FF0000"/>
                </a:solidFill>
                <a:latin typeface="メイリオ" panose="020B0604030504040204" pitchFamily="50" charset="-128"/>
                <a:ea typeface="メイリオ" panose="020B0604030504040204" pitchFamily="50" charset="-128"/>
              </a:rPr>
              <a:t>企業の人材不足の改善</a:t>
            </a:r>
            <a:endParaRPr lang="en-US" altLang="ja-JP" sz="3200" u="sng" dirty="0">
              <a:solidFill>
                <a:srgbClr val="FF0000"/>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3200" dirty="0">
                <a:solidFill>
                  <a:srgbClr val="FF0000"/>
                </a:solidFill>
                <a:latin typeface="メイリオ" panose="020B0604030504040204" pitchFamily="50" charset="-128"/>
                <a:ea typeface="メイリオ" panose="020B0604030504040204" pitchFamily="50" charset="-128"/>
              </a:rPr>
              <a:t>　◎</a:t>
            </a:r>
            <a:r>
              <a:rPr lang="ja-JP" altLang="en-US" sz="3200" u="sng" dirty="0">
                <a:solidFill>
                  <a:srgbClr val="FF0000"/>
                </a:solidFill>
                <a:latin typeface="メイリオ" panose="020B0604030504040204" pitchFamily="50" charset="-128"/>
                <a:ea typeface="メイリオ" panose="020B0604030504040204" pitchFamily="50" charset="-128"/>
              </a:rPr>
              <a:t>求職者の安定した雇用</a:t>
            </a:r>
            <a:endParaRPr lang="en-US" altLang="ja-JP" sz="3200" u="sng" dirty="0">
              <a:solidFill>
                <a:srgbClr val="FF0000"/>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p:txBody>
      </p:sp>
      <p:sp>
        <p:nvSpPr>
          <p:cNvPr id="2" name="フローチャート: 組合せ 1">
            <a:extLst>
              <a:ext uri="{FF2B5EF4-FFF2-40B4-BE49-F238E27FC236}">
                <a16:creationId xmlns:a16="http://schemas.microsoft.com/office/drawing/2014/main" id="{16A0DA74-E70E-F263-633C-7B852B00CCC0}"/>
              </a:ext>
            </a:extLst>
          </p:cNvPr>
          <p:cNvSpPr/>
          <p:nvPr/>
        </p:nvSpPr>
        <p:spPr>
          <a:xfrm>
            <a:off x="4106778" y="3381373"/>
            <a:ext cx="930441" cy="77002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898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82456F48-8434-87E1-0EF2-FD2096A592D5}"/>
              </a:ext>
            </a:extLst>
          </p:cNvPr>
          <p:cNvSpPr txBox="1">
            <a:spLocks/>
          </p:cNvSpPr>
          <p:nvPr/>
        </p:nvSpPr>
        <p:spPr>
          <a:xfrm>
            <a:off x="417095" y="673770"/>
            <a:ext cx="8293768" cy="524652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FF0000"/>
                </a:solidFill>
                <a:latin typeface="メイリオ" panose="020B0604030504040204" pitchFamily="50" charset="-128"/>
                <a:ea typeface="メイリオ" panose="020B0604030504040204" pitchFamily="50" charset="-128"/>
              </a:rPr>
              <a:t>（１）人材確保への支援</a:t>
            </a:r>
            <a:endParaRPr lang="en-US" altLang="ja-JP" dirty="0">
              <a:solidFill>
                <a:srgbClr val="FF0000"/>
              </a:solidFill>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ja-JP" altLang="en-US" b="1" dirty="0">
                <a:latin typeface="メイリオ" panose="020B0604030504040204" pitchFamily="50" charset="-128"/>
                <a:ea typeface="メイリオ" panose="020B0604030504040204" pitchFamily="50" charset="-128"/>
              </a:rPr>
              <a:t>採用情報ホームページ導入支援補助金</a:t>
            </a:r>
            <a:endParaRPr lang="en-US" altLang="ja-JP" b="1" dirty="0">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ja-JP" altLang="en-US" sz="2400" dirty="0">
                <a:latin typeface="メイリオ" panose="020B0604030504040204" pitchFamily="50" charset="-128"/>
                <a:ea typeface="メイリオ" panose="020B0604030504040204" pitchFamily="50" charset="-128"/>
              </a:rPr>
              <a:t>　</a:t>
            </a:r>
            <a:r>
              <a:rPr lang="ja-JP" altLang="en-US" sz="2600" dirty="0">
                <a:latin typeface="メイリオ" panose="020B0604030504040204" pitchFamily="50" charset="-128"/>
                <a:ea typeface="メイリオ" panose="020B0604030504040204" pitchFamily="50" charset="-128"/>
              </a:rPr>
              <a:t>中小企業者が人材確保のために、採用情報ホームページを新設又は改修を外部に委託した場合の経費の一部を補助</a:t>
            </a:r>
            <a:endParaRPr lang="en-US" altLang="ja-JP" sz="26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対象者</a:t>
            </a:r>
            <a:r>
              <a:rPr lang="en-US" altLang="ja-JP" sz="2200" dirty="0">
                <a:latin typeface="メイリオ" panose="020B0604030504040204" pitchFamily="50" charset="-128"/>
                <a:ea typeface="メイリオ" panose="020B0604030504040204" pitchFamily="50" charset="-128"/>
              </a:rPr>
              <a:t>】</a:t>
            </a:r>
            <a:br>
              <a:rPr lang="en-US" altLang="ja-JP" sz="22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a:t>
            </a:r>
            <a:r>
              <a:rPr lang="ja-JP" altLang="en-US" sz="2200" dirty="0">
                <a:latin typeface="メイリオ" panose="020B0604030504040204" pitchFamily="50" charset="-128"/>
                <a:ea typeface="メイリオ" panose="020B0604030504040204" pitchFamily="50" charset="-128"/>
              </a:rPr>
              <a:t>・中小企業者（市内に本社、本部等を有するもの）</a:t>
            </a:r>
            <a:endParaRPr lang="en-US" altLang="ja-JP" sz="22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中小企業者：中小企業基本法第</a:t>
            </a:r>
            <a:r>
              <a:rPr lang="en-US" altLang="ja-JP" sz="1800" dirty="0">
                <a:latin typeface="メイリオ" panose="020B0604030504040204" pitchFamily="50" charset="-128"/>
                <a:ea typeface="メイリオ" panose="020B0604030504040204" pitchFamily="50" charset="-128"/>
              </a:rPr>
              <a:t>2</a:t>
            </a:r>
            <a:r>
              <a:rPr lang="ja-JP" altLang="en-US" sz="1800" dirty="0">
                <a:latin typeface="メイリオ" panose="020B0604030504040204" pitchFamily="50" charset="-128"/>
                <a:ea typeface="メイリオ" panose="020B0604030504040204" pitchFamily="50" charset="-128"/>
              </a:rPr>
              <a:t>条第</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項に規定する中小企業者又は常時雇　</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　　　用する従業員の数が</a:t>
            </a:r>
            <a:r>
              <a:rPr lang="en-US" altLang="ja-JP" sz="1800" dirty="0">
                <a:latin typeface="メイリオ" panose="020B0604030504040204" pitchFamily="50" charset="-128"/>
                <a:ea typeface="メイリオ" panose="020B0604030504040204" pitchFamily="50" charset="-128"/>
              </a:rPr>
              <a:t>100</a:t>
            </a:r>
            <a:r>
              <a:rPr lang="ja-JP" altLang="en-US" sz="1800" dirty="0">
                <a:latin typeface="メイリオ" panose="020B0604030504040204" pitchFamily="50" charset="-128"/>
                <a:ea typeface="メイリオ" panose="020B0604030504040204" pitchFamily="50" charset="-128"/>
              </a:rPr>
              <a:t>人以下の医療法人若しくは社会福祉法人</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補助金額</a:t>
            </a:r>
            <a:r>
              <a:rPr lang="en-US" altLang="ja-JP" sz="2200" dirty="0">
                <a:latin typeface="メイリオ" panose="020B0604030504040204" pitchFamily="50" charset="-128"/>
                <a:ea typeface="メイリオ" panose="020B0604030504040204" pitchFamily="50" charset="-128"/>
              </a:rPr>
              <a:t>】</a:t>
            </a:r>
          </a:p>
          <a:p>
            <a:pPr marL="0" indent="0">
              <a:lnSpc>
                <a:spcPct val="100000"/>
              </a:lnSpc>
              <a:spcBef>
                <a:spcPts val="600"/>
              </a:spcBef>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　</a:t>
            </a:r>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30</a:t>
            </a:r>
            <a:r>
              <a:rPr lang="ja-JP" altLang="en-US" sz="2200" dirty="0">
                <a:latin typeface="メイリオ" panose="020B0604030504040204" pitchFamily="50" charset="-128"/>
                <a:ea typeface="メイリオ" panose="020B0604030504040204" pitchFamily="50" charset="-128"/>
              </a:rPr>
              <a:t>万円</a:t>
            </a:r>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上限額</a:t>
            </a:r>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　</a:t>
            </a:r>
            <a:endParaRPr lang="en-US" altLang="ja-JP" sz="22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採用情報ホームページの新設又は改修に掛かった委託費用の</a:t>
            </a:r>
            <a:r>
              <a:rPr lang="en-US" altLang="ja-JP" sz="1800" dirty="0">
                <a:latin typeface="メイリオ" panose="020B0604030504040204" pitchFamily="50" charset="-128"/>
                <a:ea typeface="メイリオ" panose="020B0604030504040204" pitchFamily="50" charset="-128"/>
              </a:rPr>
              <a:t>1/2</a:t>
            </a:r>
            <a:r>
              <a:rPr lang="ja-JP" altLang="en-US" sz="1800" dirty="0">
                <a:latin typeface="メイリオ" panose="020B0604030504040204" pitchFamily="50" charset="-128"/>
                <a:ea typeface="メイリオ" panose="020B0604030504040204" pitchFamily="50" charset="-128"/>
              </a:rPr>
              <a:t>以下の額</a:t>
            </a:r>
            <a:endParaRPr lang="en-US" altLang="ja-JP" sz="1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AE614A0-BC58-28BD-8A83-D516CA959D2F}"/>
              </a:ext>
            </a:extLst>
          </p:cNvPr>
          <p:cNvPicPr>
            <a:picLocks noChangeAspect="1"/>
          </p:cNvPicPr>
          <p:nvPr/>
        </p:nvPicPr>
        <p:blipFill>
          <a:blip r:embed="rId2"/>
          <a:stretch>
            <a:fillRect/>
          </a:stretch>
        </p:blipFill>
        <p:spPr>
          <a:xfrm>
            <a:off x="7522826" y="673770"/>
            <a:ext cx="891818" cy="900000"/>
          </a:xfrm>
          <a:prstGeom prst="rect">
            <a:avLst/>
          </a:prstGeom>
          <a:ln>
            <a:solidFill>
              <a:schemeClr val="tx1"/>
            </a:solidFill>
          </a:ln>
        </p:spPr>
      </p:pic>
    </p:spTree>
    <p:extLst>
      <p:ext uri="{BB962C8B-B14F-4D97-AF65-F5344CB8AC3E}">
        <p14:creationId xmlns:p14="http://schemas.microsoft.com/office/powerpoint/2010/main" val="172951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D5A12025-7B70-B3A9-1B68-36BB0C81E07C}"/>
              </a:ext>
            </a:extLst>
          </p:cNvPr>
          <p:cNvSpPr txBox="1">
            <a:spLocks/>
          </p:cNvSpPr>
          <p:nvPr/>
        </p:nvSpPr>
        <p:spPr>
          <a:xfrm>
            <a:off x="481262" y="449179"/>
            <a:ext cx="8181475" cy="6408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FF0000"/>
                </a:solidFill>
                <a:latin typeface="メイリオ" panose="020B0604030504040204" pitchFamily="50" charset="-128"/>
                <a:ea typeface="メイリオ" panose="020B0604030504040204" pitchFamily="50" charset="-128"/>
              </a:rPr>
              <a:t>（１）人材確保への支援</a:t>
            </a:r>
            <a:endParaRPr lang="en-US" altLang="ja-JP" dirty="0">
              <a:solidFill>
                <a:srgbClr val="FF0000"/>
              </a:solidFill>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ja-JP" altLang="en-US" sz="2600" b="1" dirty="0">
                <a:latin typeface="メイリオ" panose="020B0604030504040204" pitchFamily="50" charset="-128"/>
                <a:ea typeface="メイリオ" panose="020B0604030504040204" pitchFamily="50" charset="-128"/>
              </a:rPr>
              <a:t>外国人材育成支援補助金</a:t>
            </a:r>
            <a:endParaRPr lang="en-US" altLang="ja-JP" sz="2600" b="1" dirty="0">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ja-JP" altLang="en-US" sz="18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外国人材のキャリアアップを支援するため、外国人技能実習生等を雇用する中小企業等に対して、技能実習生らが受ける日本語研修の費用や技能講習等の費用の一部を補助</a:t>
            </a:r>
            <a:endParaRPr lang="en-US" altLang="ja-JP" sz="20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対象者</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中小企業者</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市内に本社、本部等を有するもの</a:t>
            </a:r>
            <a:r>
              <a:rPr lang="en-US" altLang="ja-JP" sz="1800" dirty="0">
                <a:latin typeface="メイリオ" panose="020B0604030504040204" pitchFamily="50" charset="-128"/>
                <a:ea typeface="メイリオ" panose="020B0604030504040204" pitchFamily="50" charset="-128"/>
              </a:rPr>
              <a:t>)</a:t>
            </a:r>
          </a:p>
          <a:p>
            <a:pPr marL="0" indent="0">
              <a:lnSpc>
                <a:spcPct val="100000"/>
              </a:lnSpc>
              <a:spcBef>
                <a:spcPts val="600"/>
              </a:spcBef>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中小企業者：中小企業基本法第</a:t>
            </a:r>
            <a:r>
              <a:rPr lang="en-US" altLang="ja-JP" sz="1800" dirty="0">
                <a:latin typeface="メイリオ" panose="020B0604030504040204" pitchFamily="50" charset="-128"/>
                <a:ea typeface="メイリオ" panose="020B0604030504040204" pitchFamily="50" charset="-128"/>
              </a:rPr>
              <a:t>2</a:t>
            </a:r>
            <a:r>
              <a:rPr lang="ja-JP" altLang="en-US" sz="1800" dirty="0">
                <a:latin typeface="メイリオ" panose="020B0604030504040204" pitchFamily="50" charset="-128"/>
                <a:ea typeface="メイリオ" panose="020B0604030504040204" pitchFamily="50" charset="-128"/>
              </a:rPr>
              <a:t>条第</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項に規定する中小企業者又は常　</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　　　時雇用する従業員の数が</a:t>
            </a:r>
            <a:r>
              <a:rPr lang="en-US" altLang="ja-JP" sz="1800" dirty="0">
                <a:latin typeface="メイリオ" panose="020B0604030504040204" pitchFamily="50" charset="-128"/>
                <a:ea typeface="メイリオ" panose="020B0604030504040204" pitchFamily="50" charset="-128"/>
              </a:rPr>
              <a:t>100</a:t>
            </a:r>
            <a:r>
              <a:rPr lang="ja-JP" altLang="en-US" sz="1800" dirty="0">
                <a:latin typeface="メイリオ" panose="020B0604030504040204" pitchFamily="50" charset="-128"/>
                <a:ea typeface="メイリオ" panose="020B0604030504040204" pitchFamily="50" charset="-128"/>
              </a:rPr>
              <a:t>人以下の医療法人若しくは社会福祉法人</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補助金額</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企業につき</a:t>
            </a:r>
            <a:r>
              <a:rPr lang="en-US" altLang="ja-JP" sz="1800" dirty="0">
                <a:latin typeface="メイリオ" panose="020B0604030504040204" pitchFamily="50" charset="-128"/>
                <a:ea typeface="メイリオ" panose="020B0604030504040204" pitchFamily="50" charset="-128"/>
              </a:rPr>
              <a:t>10</a:t>
            </a:r>
            <a:r>
              <a:rPr lang="ja-JP" altLang="en-US" sz="1800" dirty="0">
                <a:latin typeface="メイリオ" panose="020B0604030504040204" pitchFamily="50" charset="-128"/>
                <a:ea typeface="メイリオ" panose="020B0604030504040204" pitchFamily="50" charset="-128"/>
              </a:rPr>
              <a:t>万円</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上限額</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補助対象経費の</a:t>
            </a:r>
            <a:r>
              <a:rPr lang="en-US" altLang="ja-JP" sz="1800" dirty="0">
                <a:latin typeface="メイリオ" panose="020B0604030504040204" pitchFamily="50" charset="-128"/>
                <a:ea typeface="メイリオ" panose="020B0604030504040204" pitchFamily="50" charset="-128"/>
              </a:rPr>
              <a:t>1/2</a:t>
            </a:r>
            <a:r>
              <a:rPr lang="ja-JP" altLang="en-US" sz="1800" dirty="0">
                <a:latin typeface="メイリオ" panose="020B0604030504040204" pitchFamily="50" charset="-128"/>
                <a:ea typeface="メイリオ" panose="020B0604030504040204" pitchFamily="50" charset="-128"/>
              </a:rPr>
              <a:t>以内</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en-US" altLang="ja-JP" sz="1800" dirty="0">
                <a:solidFill>
                  <a:prstClr val="black"/>
                </a:solidFill>
                <a:latin typeface="メイリオ" panose="020B0604030504040204" pitchFamily="50" charset="-128"/>
                <a:ea typeface="メイリオ" panose="020B0604030504040204" pitchFamily="50" charset="-128"/>
              </a:rPr>
              <a:t>【</a:t>
            </a:r>
            <a:r>
              <a:rPr lang="ja-JP" altLang="en-US" sz="1800" dirty="0">
                <a:solidFill>
                  <a:prstClr val="black"/>
                </a:solidFill>
                <a:latin typeface="メイリオ" panose="020B0604030504040204" pitchFamily="50" charset="-128"/>
                <a:ea typeface="メイリオ" panose="020B0604030504040204" pitchFamily="50" charset="-128"/>
              </a:rPr>
              <a:t>補助対象経費</a:t>
            </a:r>
            <a:r>
              <a:rPr lang="en-US" altLang="ja-JP" sz="1800" dirty="0">
                <a:solidFill>
                  <a:prstClr val="black"/>
                </a:solidFill>
                <a:latin typeface="メイリオ" panose="020B0604030504040204" pitchFamily="50" charset="-128"/>
                <a:ea typeface="メイリオ" panose="020B0604030504040204" pitchFamily="50" charset="-128"/>
              </a:rPr>
              <a:t>】</a:t>
            </a:r>
            <a:endParaRPr lang="en-US" altLang="ja-JP" dirty="0">
              <a:solidFill>
                <a:prstClr val="black"/>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defRPr/>
            </a:pPr>
            <a:r>
              <a:rPr lang="ja-JP" altLang="en-US" sz="2000" dirty="0">
                <a:solidFill>
                  <a:prstClr val="black"/>
                </a:solidFill>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p:txBody>
      </p:sp>
      <p:graphicFrame>
        <p:nvGraphicFramePr>
          <p:cNvPr id="3" name="表 3">
            <a:extLst>
              <a:ext uri="{FF2B5EF4-FFF2-40B4-BE49-F238E27FC236}">
                <a16:creationId xmlns:a16="http://schemas.microsoft.com/office/drawing/2014/main" id="{BFBEB92F-0EB9-1D0A-6F54-79FC597CD13C}"/>
              </a:ext>
            </a:extLst>
          </p:cNvPr>
          <p:cNvGraphicFramePr>
            <a:graphicFrameLocks noGrp="1"/>
          </p:cNvGraphicFramePr>
          <p:nvPr>
            <p:extLst>
              <p:ext uri="{D42A27DB-BD31-4B8C-83A1-F6EECF244321}">
                <p14:modId xmlns:p14="http://schemas.microsoft.com/office/powerpoint/2010/main" val="3354898364"/>
              </p:ext>
            </p:extLst>
          </p:nvPr>
        </p:nvGraphicFramePr>
        <p:xfrm>
          <a:off x="513346" y="4629084"/>
          <a:ext cx="8117306" cy="1651401"/>
        </p:xfrm>
        <a:graphic>
          <a:graphicData uri="http://schemas.openxmlformats.org/drawingml/2006/table">
            <a:tbl>
              <a:tblPr firstRow="1" bandRow="1">
                <a:tableStyleId>{5C22544A-7EE6-4342-B048-85BDC9FD1C3A}</a:tableStyleId>
              </a:tblPr>
              <a:tblGrid>
                <a:gridCol w="4379496">
                  <a:extLst>
                    <a:ext uri="{9D8B030D-6E8A-4147-A177-3AD203B41FA5}">
                      <a16:colId xmlns:a16="http://schemas.microsoft.com/office/drawing/2014/main" val="1865680817"/>
                    </a:ext>
                  </a:extLst>
                </a:gridCol>
                <a:gridCol w="3737810">
                  <a:extLst>
                    <a:ext uri="{9D8B030D-6E8A-4147-A177-3AD203B41FA5}">
                      <a16:colId xmlns:a16="http://schemas.microsoft.com/office/drawing/2014/main" val="211446023"/>
                    </a:ext>
                  </a:extLst>
                </a:gridCol>
              </a:tblGrid>
              <a:tr h="276673">
                <a:tc>
                  <a:txBody>
                    <a:bodyPr/>
                    <a:lstStyle/>
                    <a:p>
                      <a:pPr algn="ctr"/>
                      <a:r>
                        <a:rPr kumimoji="1" lang="ja-JP" altLang="en-US" dirty="0">
                          <a:solidFill>
                            <a:schemeClr val="tx1"/>
                          </a:solidFill>
                        </a:rPr>
                        <a:t>対象事業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dirty="0">
                          <a:solidFill>
                            <a:schemeClr val="tx1"/>
                          </a:solidFill>
                        </a:rPr>
                        <a:t>対象経費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2918856"/>
                  </a:ext>
                </a:extLst>
              </a:tr>
              <a:tr h="468216">
                <a:tc>
                  <a:txBody>
                    <a:bodyPr/>
                    <a:lstStyle/>
                    <a:p>
                      <a:pPr algn="l"/>
                      <a:r>
                        <a:rPr kumimoji="1" lang="ja-JP" altLang="en-US" dirty="0">
                          <a:solidFill>
                            <a:schemeClr val="tx1"/>
                          </a:solidFill>
                        </a:rPr>
                        <a:t>日本語の習得を目的とした日本語研修等への受講や自社で行う日本語講座の開催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dirty="0">
                          <a:solidFill>
                            <a:schemeClr val="tx1"/>
                          </a:solidFill>
                        </a:rPr>
                        <a:t>講師謝金、通訳謝金、会場使用料、入学料、授業</a:t>
                      </a:r>
                      <a:r>
                        <a:rPr kumimoji="1" lang="en-US" altLang="ja-JP" dirty="0">
                          <a:solidFill>
                            <a:schemeClr val="tx1"/>
                          </a:solidFill>
                        </a:rPr>
                        <a:t>(</a:t>
                      </a:r>
                      <a:r>
                        <a:rPr kumimoji="1" lang="ja-JP" altLang="en-US" dirty="0">
                          <a:solidFill>
                            <a:schemeClr val="tx1"/>
                          </a:solidFill>
                        </a:rPr>
                        <a:t>研修</a:t>
                      </a:r>
                      <a:r>
                        <a:rPr kumimoji="1" lang="en-US" altLang="ja-JP" dirty="0">
                          <a:solidFill>
                            <a:schemeClr val="tx1"/>
                          </a:solidFill>
                        </a:rPr>
                        <a:t>)</a:t>
                      </a:r>
                      <a:r>
                        <a:rPr kumimoji="1" lang="ja-JP" altLang="en-US" dirty="0">
                          <a:solidFill>
                            <a:schemeClr val="tx1"/>
                          </a:solidFill>
                        </a:rPr>
                        <a:t>料、教材費等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368368"/>
                  </a:ext>
                </a:extLst>
              </a:tr>
              <a:tr h="851301">
                <a:tc>
                  <a:txBody>
                    <a:bodyPr/>
                    <a:lstStyle/>
                    <a:p>
                      <a:pPr algn="l"/>
                      <a:r>
                        <a:rPr kumimoji="1" lang="ja-JP" altLang="en-US" dirty="0">
                          <a:solidFill>
                            <a:schemeClr val="tx1"/>
                          </a:solidFill>
                        </a:rPr>
                        <a:t>業務上必要な技能・知識等の習得を目的とした法人が実施する外国人を対象とした技能講習等への受講</a:t>
                      </a:r>
                      <a:r>
                        <a:rPr kumimoji="1" lang="en-US" altLang="ja-JP" dirty="0">
                          <a:solidFill>
                            <a:schemeClr val="tx1"/>
                          </a:solidFill>
                        </a:rPr>
                        <a:t>(</a:t>
                      </a:r>
                      <a:r>
                        <a:rPr kumimoji="1" lang="ja-JP" altLang="en-US" dirty="0">
                          <a:solidFill>
                            <a:schemeClr val="tx1"/>
                          </a:solidFill>
                        </a:rPr>
                        <a:t>試験が実施される場合は、合格したものに限る</a:t>
                      </a:r>
                      <a:r>
                        <a:rPr kumimoji="1" lang="en-US" altLang="ja-JP" dirty="0">
                          <a:solidFill>
                            <a:schemeClr val="tx1"/>
                          </a:solidFill>
                        </a:rPr>
                        <a:t>)</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dirty="0">
                          <a:solidFill>
                            <a:schemeClr val="tx1"/>
                          </a:solidFill>
                        </a:rPr>
                        <a:t>講習料、通訳料、受験料、教材費等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0404459"/>
                  </a:ext>
                </a:extLst>
              </a:tr>
            </a:tbl>
          </a:graphicData>
        </a:graphic>
      </p:graphicFrame>
      <p:pic>
        <p:nvPicPr>
          <p:cNvPr id="5" name="図 4">
            <a:extLst>
              <a:ext uri="{FF2B5EF4-FFF2-40B4-BE49-F238E27FC236}">
                <a16:creationId xmlns:a16="http://schemas.microsoft.com/office/drawing/2014/main" id="{FCFADA47-8DC2-AB2A-AD01-686756C532E2}"/>
              </a:ext>
            </a:extLst>
          </p:cNvPr>
          <p:cNvPicPr>
            <a:picLocks noChangeAspect="1"/>
          </p:cNvPicPr>
          <p:nvPr/>
        </p:nvPicPr>
        <p:blipFill>
          <a:blip r:embed="rId2"/>
          <a:stretch>
            <a:fillRect/>
          </a:stretch>
        </p:blipFill>
        <p:spPr>
          <a:xfrm>
            <a:off x="7558256" y="449179"/>
            <a:ext cx="900000" cy="900000"/>
          </a:xfrm>
          <a:prstGeom prst="rect">
            <a:avLst/>
          </a:prstGeom>
          <a:ln>
            <a:solidFill>
              <a:schemeClr val="tx1"/>
            </a:solidFill>
          </a:ln>
        </p:spPr>
      </p:pic>
    </p:spTree>
    <p:extLst>
      <p:ext uri="{BB962C8B-B14F-4D97-AF65-F5344CB8AC3E}">
        <p14:creationId xmlns:p14="http://schemas.microsoft.com/office/powerpoint/2010/main" val="229782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C26E9F5-76A4-468C-9BB1-76C605F7BC53}"/>
              </a:ext>
            </a:extLst>
          </p:cNvPr>
          <p:cNvSpPr>
            <a:spLocks noGrp="1"/>
          </p:cNvSpPr>
          <p:nvPr>
            <p:ph type="title"/>
          </p:nvPr>
        </p:nvSpPr>
        <p:spPr>
          <a:xfrm>
            <a:off x="965534" y="381169"/>
            <a:ext cx="7886700" cy="1325563"/>
          </a:xfrm>
        </p:spPr>
        <p:txBody>
          <a:bodyPr>
            <a:normAutofit/>
          </a:bodyPr>
          <a:lstStyle/>
          <a:p>
            <a:r>
              <a:rPr lang="ja-JP" altLang="en-US" sz="3600" dirty="0">
                <a:latin typeface="メイリオ" panose="020B0604030504040204" pitchFamily="50" charset="-128"/>
                <a:ea typeface="メイリオ" panose="020B0604030504040204" pitchFamily="50" charset="-128"/>
              </a:rPr>
              <a:t>目次</a:t>
            </a:r>
          </a:p>
        </p:txBody>
      </p:sp>
      <p:sp>
        <p:nvSpPr>
          <p:cNvPr id="5" name="コンテンツ プレースホルダー 4">
            <a:extLst>
              <a:ext uri="{FF2B5EF4-FFF2-40B4-BE49-F238E27FC236}">
                <a16:creationId xmlns:a16="http://schemas.microsoft.com/office/drawing/2014/main" id="{D9D49A90-E3C2-41D5-B543-57791BBABF0E}"/>
              </a:ext>
            </a:extLst>
          </p:cNvPr>
          <p:cNvSpPr>
            <a:spLocks noGrp="1"/>
          </p:cNvSpPr>
          <p:nvPr>
            <p:ph idx="1"/>
          </p:nvPr>
        </p:nvSpPr>
        <p:spPr>
          <a:xfrm>
            <a:off x="1109914" y="1407695"/>
            <a:ext cx="7886700" cy="4592052"/>
          </a:xfrm>
        </p:spPr>
        <p:txBody>
          <a:bodyPr>
            <a:normAutofit/>
          </a:bodyPr>
          <a:lstStyle/>
          <a:p>
            <a:pPr marL="0" indent="0">
              <a:buNone/>
            </a:pPr>
            <a:r>
              <a:rPr lang="ja-JP" altLang="en-US" sz="2800" b="1" dirty="0">
                <a:latin typeface="メイリオ" panose="020B0604030504040204" pitchFamily="50" charset="-128"/>
                <a:ea typeface="メイリオ" panose="020B0604030504040204" pitchFamily="50" charset="-128"/>
              </a:rPr>
              <a:t>１．地域経済課の紹介</a:t>
            </a:r>
            <a:endParaRPr lang="en-US" altLang="ja-JP" sz="2800" b="1" dirty="0">
              <a:latin typeface="メイリオ" panose="020B0604030504040204" pitchFamily="50" charset="-128"/>
              <a:ea typeface="メイリオ" panose="020B0604030504040204" pitchFamily="50" charset="-128"/>
            </a:endParaRPr>
          </a:p>
          <a:p>
            <a:pPr marL="0" indent="0">
              <a:buNone/>
            </a:pPr>
            <a:r>
              <a:rPr lang="en-US" altLang="ja-JP" sz="2200" dirty="0">
                <a:latin typeface="メイリオ" panose="020B0604030504040204" pitchFamily="50" charset="-128"/>
                <a:ea typeface="メイリオ" panose="020B0604030504040204" pitchFamily="50" charset="-128"/>
              </a:rPr>
              <a:t>      </a:t>
            </a:r>
            <a:r>
              <a:rPr lang="ja-JP" altLang="en-US" sz="2200" dirty="0">
                <a:latin typeface="メイリオ" panose="020B0604030504040204" pitchFamily="50" charset="-128"/>
                <a:ea typeface="メイリオ" panose="020B0604030504040204" pitchFamily="50" charset="-128"/>
              </a:rPr>
              <a:t>（</a:t>
            </a:r>
            <a:r>
              <a:rPr lang="en-US" altLang="ja-JP" sz="2200" dirty="0">
                <a:latin typeface="メイリオ" panose="020B0604030504040204" pitchFamily="50" charset="-128"/>
                <a:ea typeface="メイリオ" panose="020B0604030504040204" pitchFamily="50" charset="-128"/>
              </a:rPr>
              <a:t>1</a:t>
            </a:r>
            <a:r>
              <a:rPr lang="ja-JP" altLang="en-US" sz="2200" dirty="0">
                <a:latin typeface="メイリオ" panose="020B0604030504040204" pitchFamily="50" charset="-128"/>
                <a:ea typeface="メイリオ" panose="020B0604030504040204" pitchFamily="50" charset="-128"/>
              </a:rPr>
              <a:t>）企業立地</a:t>
            </a:r>
            <a:endParaRPr lang="en-US" altLang="ja-JP" sz="2200" dirty="0">
              <a:latin typeface="メイリオ" panose="020B0604030504040204" pitchFamily="50" charset="-128"/>
              <a:ea typeface="メイリオ" panose="020B0604030504040204" pitchFamily="50" charset="-128"/>
            </a:endParaRPr>
          </a:p>
          <a:p>
            <a:pPr marL="0" indent="0">
              <a:buNone/>
            </a:pPr>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rPr>
              <a:t>）商業振興</a:t>
            </a:r>
            <a:endParaRPr lang="en-US" altLang="ja-JP" sz="2200" dirty="0">
              <a:latin typeface="メイリオ" panose="020B0604030504040204" pitchFamily="50" charset="-128"/>
              <a:ea typeface="メイリオ" panose="020B0604030504040204" pitchFamily="50" charset="-128"/>
            </a:endParaRPr>
          </a:p>
          <a:p>
            <a:pPr marL="0" indent="0">
              <a:buNone/>
            </a:pPr>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3</a:t>
            </a:r>
            <a:r>
              <a:rPr lang="ja-JP" altLang="en-US" sz="2200" dirty="0">
                <a:latin typeface="メイリオ" panose="020B0604030504040204" pitchFamily="50" charset="-128"/>
                <a:ea typeface="メイリオ" panose="020B0604030504040204" pitchFamily="50" charset="-128"/>
              </a:rPr>
              <a:t>）中小企業支援</a:t>
            </a:r>
            <a:endParaRPr lang="en-US" altLang="ja-JP" sz="2200" dirty="0">
              <a:latin typeface="メイリオ" panose="020B0604030504040204" pitchFamily="50" charset="-128"/>
              <a:ea typeface="メイリオ" panose="020B0604030504040204" pitchFamily="50" charset="-128"/>
            </a:endParaRPr>
          </a:p>
          <a:p>
            <a:pPr marL="0" indent="0">
              <a:buNone/>
            </a:pPr>
            <a:r>
              <a:rPr lang="ja-JP" altLang="en-US" sz="2200" dirty="0">
                <a:latin typeface="メイリオ" panose="020B0604030504040204" pitchFamily="50" charset="-128"/>
                <a:ea typeface="メイリオ" panose="020B0604030504040204" pitchFamily="50" charset="-128"/>
              </a:rPr>
              <a:t>　　</a:t>
            </a:r>
            <a:r>
              <a:rPr lang="ja-JP" altLang="en-US" sz="2200" dirty="0">
                <a:solidFill>
                  <a:srgbClr val="FF0000"/>
                </a:solidFill>
                <a:latin typeface="メイリオ" panose="020B0604030504040204" pitchFamily="50" charset="-128"/>
                <a:ea typeface="メイリオ" panose="020B0604030504040204" pitchFamily="50" charset="-128"/>
              </a:rPr>
              <a:t>（</a:t>
            </a:r>
            <a:r>
              <a:rPr lang="en-US" altLang="ja-JP" sz="2200" dirty="0">
                <a:solidFill>
                  <a:srgbClr val="FF0000"/>
                </a:solidFill>
                <a:latin typeface="メイリオ" panose="020B0604030504040204" pitchFamily="50" charset="-128"/>
                <a:ea typeface="メイリオ" panose="020B0604030504040204" pitchFamily="50" charset="-128"/>
              </a:rPr>
              <a:t>4</a:t>
            </a:r>
            <a:r>
              <a:rPr lang="ja-JP" altLang="en-US" sz="2200" dirty="0">
                <a:solidFill>
                  <a:srgbClr val="FF0000"/>
                </a:solidFill>
                <a:latin typeface="メイリオ" panose="020B0604030504040204" pitchFamily="50" charset="-128"/>
                <a:ea typeface="メイリオ" panose="020B0604030504040204" pitchFamily="50" charset="-128"/>
              </a:rPr>
              <a:t>）労政雇用</a:t>
            </a:r>
            <a:endParaRPr lang="en-US" altLang="ja-JP" sz="2200"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2200" dirty="0">
                <a:solidFill>
                  <a:srgbClr val="FF0000"/>
                </a:solidFill>
                <a:latin typeface="メイリオ" panose="020B0604030504040204" pitchFamily="50" charset="-128"/>
                <a:ea typeface="メイリオ" panose="020B0604030504040204" pitchFamily="50" charset="-128"/>
              </a:rPr>
              <a:t>　　</a:t>
            </a:r>
            <a:r>
              <a:rPr lang="ja-JP" altLang="en-US" sz="2200" dirty="0">
                <a:latin typeface="メイリオ" panose="020B0604030504040204" pitchFamily="50" charset="-128"/>
                <a:ea typeface="メイリオ" panose="020B0604030504040204" pitchFamily="50" charset="-128"/>
              </a:rPr>
              <a:t>（</a:t>
            </a:r>
            <a:r>
              <a:rPr lang="en-US" altLang="ja-JP" sz="2200" dirty="0">
                <a:latin typeface="メイリオ" panose="020B0604030504040204" pitchFamily="50" charset="-128"/>
                <a:ea typeface="メイリオ" panose="020B0604030504040204" pitchFamily="50" charset="-128"/>
              </a:rPr>
              <a:t>5</a:t>
            </a:r>
            <a:r>
              <a:rPr lang="ja-JP" altLang="en-US" sz="2200" dirty="0">
                <a:latin typeface="メイリオ" panose="020B0604030504040204" pitchFamily="50" charset="-128"/>
                <a:ea typeface="メイリオ" panose="020B0604030504040204" pitchFamily="50" charset="-128"/>
              </a:rPr>
              <a:t>）ふるさと納税</a:t>
            </a:r>
            <a:endParaRPr lang="en-US" altLang="ja-JP" sz="2200" dirty="0">
              <a:latin typeface="メイリオ" panose="020B0604030504040204" pitchFamily="50" charset="-128"/>
              <a:ea typeface="メイリオ" panose="020B0604030504040204" pitchFamily="50" charset="-128"/>
            </a:endParaRPr>
          </a:p>
          <a:p>
            <a:pPr marL="0" indent="0">
              <a:buNone/>
            </a:pPr>
            <a:endParaRPr lang="en-US" altLang="ja-JP" sz="1400" dirty="0">
              <a:latin typeface="メイリオ" panose="020B0604030504040204" pitchFamily="50" charset="-128"/>
              <a:ea typeface="メイリオ" panose="020B0604030504040204" pitchFamily="50" charset="-128"/>
            </a:endParaRPr>
          </a:p>
          <a:p>
            <a:pPr marL="0" indent="0">
              <a:buNone/>
            </a:pPr>
            <a:r>
              <a:rPr lang="ja-JP" altLang="en-US" sz="2800" b="1" dirty="0">
                <a:latin typeface="メイリオ" panose="020B0604030504040204" pitchFamily="50" charset="-128"/>
                <a:ea typeface="メイリオ" panose="020B0604030504040204" pitchFamily="50" charset="-128"/>
              </a:rPr>
              <a:t>２．松山市の補助制度</a:t>
            </a:r>
            <a:r>
              <a:rPr lang="en-US" altLang="ja-JP" sz="2800" b="1" dirty="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rPr>
              <a:t>労政雇用関係</a:t>
            </a:r>
            <a:r>
              <a:rPr lang="en-US" altLang="ja-JP" sz="2800" b="1" dirty="0">
                <a:latin typeface="メイリオ" panose="020B0604030504040204" pitchFamily="50" charset="-128"/>
                <a:ea typeface="メイリオ" panose="020B0604030504040204" pitchFamily="50" charset="-128"/>
              </a:rPr>
              <a:t>)</a:t>
            </a:r>
          </a:p>
          <a:p>
            <a:pPr marL="0" indent="0">
              <a:buNone/>
            </a:pPr>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1</a:t>
            </a:r>
            <a:r>
              <a:rPr lang="ja-JP" altLang="en-US" sz="2200" dirty="0">
                <a:latin typeface="メイリオ" panose="020B0604030504040204" pitchFamily="50" charset="-128"/>
                <a:ea typeface="メイリオ" panose="020B0604030504040204" pitchFamily="50" charset="-128"/>
              </a:rPr>
              <a:t>）人材確保への支援</a:t>
            </a:r>
            <a:endParaRPr lang="en-US" altLang="ja-JP" sz="2200" dirty="0">
              <a:latin typeface="メイリオ" panose="020B0604030504040204" pitchFamily="50" charset="-128"/>
              <a:ea typeface="メイリオ" panose="020B0604030504040204" pitchFamily="50" charset="-128"/>
            </a:endParaRPr>
          </a:p>
          <a:p>
            <a:pPr marL="0" indent="0">
              <a:buNone/>
            </a:pPr>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rPr>
              <a:t>）求職者への支援</a:t>
            </a:r>
            <a:endParaRPr lang="en-US" altLang="ja-JP" sz="2200" dirty="0">
              <a:latin typeface="メイリオ" panose="020B0604030504040204" pitchFamily="50" charset="-128"/>
              <a:ea typeface="メイリオ" panose="020B0604030504040204" pitchFamily="50" charset="-128"/>
            </a:endParaRPr>
          </a:p>
          <a:p>
            <a:pPr marL="0" indent="0">
              <a:buNone/>
            </a:pPr>
            <a:r>
              <a:rPr lang="ja-JP" altLang="en-US" sz="2200" dirty="0">
                <a:latin typeface="メイリオ" panose="020B0604030504040204" pitchFamily="50" charset="-128"/>
                <a:ea typeface="メイリオ" panose="020B0604030504040204" pitchFamily="50" charset="-128"/>
              </a:rPr>
              <a:t>　　（</a:t>
            </a:r>
            <a:r>
              <a:rPr lang="en-US" altLang="ja-JP" sz="2200" dirty="0">
                <a:latin typeface="メイリオ" panose="020B0604030504040204" pitchFamily="50" charset="-128"/>
                <a:ea typeface="メイリオ" panose="020B0604030504040204" pitchFamily="50" charset="-128"/>
              </a:rPr>
              <a:t>3</a:t>
            </a:r>
            <a:r>
              <a:rPr lang="ja-JP" altLang="en-US" sz="2200" dirty="0">
                <a:latin typeface="メイリオ" panose="020B0604030504040204" pitchFamily="50" charset="-128"/>
                <a:ea typeface="メイリオ" panose="020B0604030504040204" pitchFamily="50" charset="-128"/>
              </a:rPr>
              <a:t>）労働環境の整備</a:t>
            </a:r>
            <a:endParaRPr lang="en-US" altLang="ja-JP" sz="2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87286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D5A12025-7B70-B3A9-1B68-36BB0C81E07C}"/>
              </a:ext>
            </a:extLst>
          </p:cNvPr>
          <p:cNvSpPr txBox="1">
            <a:spLocks/>
          </p:cNvSpPr>
          <p:nvPr/>
        </p:nvSpPr>
        <p:spPr>
          <a:xfrm>
            <a:off x="216568" y="212559"/>
            <a:ext cx="8686800" cy="44697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FF0000"/>
                </a:solidFill>
                <a:latin typeface="メイリオ" panose="020B0604030504040204" pitchFamily="50" charset="-128"/>
                <a:ea typeface="メイリオ" panose="020B0604030504040204" pitchFamily="50" charset="-128"/>
              </a:rPr>
              <a:t>（１）人材確保への支援</a:t>
            </a:r>
            <a:endParaRPr lang="en-US" altLang="ja-JP" dirty="0">
              <a:solidFill>
                <a:srgbClr val="FF0000"/>
              </a:solidFill>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ja-JP" altLang="en-US" sz="2600" b="1" dirty="0">
                <a:latin typeface="メイリオ" panose="020B0604030504040204" pitchFamily="50" charset="-128"/>
                <a:ea typeface="メイリオ" panose="020B0604030504040204" pitchFamily="50" charset="-128"/>
              </a:rPr>
              <a:t>離職者等安定雇用奨励金</a:t>
            </a:r>
            <a:endParaRPr lang="en-US" altLang="ja-JP" sz="2600" b="1" dirty="0">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ja-JP" altLang="en-US" sz="18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コロナ感染症等の影響により離職を余儀なくされた方等の安定した雇用での再就職支援を目的に、事業者が国のトライアル雇用助成金の対象事業者として、離職者等を一定期間試行雇用した後に引き続き正規雇用が実現し、正規雇用期間が</a:t>
            </a:r>
            <a:r>
              <a:rPr lang="en-US" altLang="ja-JP" sz="2000" dirty="0">
                <a:latin typeface="メイリオ" panose="020B0604030504040204" pitchFamily="50" charset="-128"/>
                <a:ea typeface="メイリオ" panose="020B0604030504040204" pitchFamily="50" charset="-128"/>
              </a:rPr>
              <a:t>3</a:t>
            </a:r>
            <a:r>
              <a:rPr lang="ja-JP" altLang="en-US" sz="2000" dirty="0">
                <a:latin typeface="メイリオ" panose="020B0604030504040204" pitchFamily="50" charset="-128"/>
                <a:ea typeface="メイリオ" panose="020B0604030504040204" pitchFamily="50" charset="-128"/>
              </a:rPr>
              <a:t>か月経過した場合に奨励金を交付。</a:t>
            </a:r>
            <a:endParaRPr lang="en-US" altLang="ja-JP" sz="2000" dirty="0">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対象者</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市内に事業所を有する事業者</a:t>
            </a:r>
            <a:endParaRPr lang="en-US" altLang="ja-JP" sz="1800" dirty="0">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奨励金額</a:t>
            </a: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万円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対象者</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人あたり（</a:t>
            </a:r>
            <a:r>
              <a:rPr lang="en-US" altLang="ja-JP" sz="1800" dirty="0">
                <a:latin typeface="メイリオ" panose="020B0604030504040204" pitchFamily="50" charset="-128"/>
                <a:ea typeface="メイリオ" panose="020B0604030504040204" pitchFamily="50" charset="-128"/>
              </a:rPr>
              <a:t>1</a:t>
            </a:r>
            <a:r>
              <a:rPr lang="ja-JP" altLang="en-US" sz="1800" dirty="0">
                <a:latin typeface="メイリオ" panose="020B0604030504040204" pitchFamily="50" charset="-128"/>
                <a:ea typeface="メイリオ" panose="020B0604030504040204" pitchFamily="50" charset="-128"/>
              </a:rPr>
              <a:t>事業所</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人まで）</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en-US" altLang="ja-JP" sz="1800" dirty="0">
                <a:solidFill>
                  <a:prstClr val="black"/>
                </a:solidFill>
                <a:latin typeface="メイリオ" panose="020B0604030504040204" pitchFamily="50" charset="-128"/>
                <a:ea typeface="メイリオ" panose="020B0604030504040204" pitchFamily="50" charset="-128"/>
              </a:rPr>
              <a:t>【</a:t>
            </a:r>
            <a:r>
              <a:rPr lang="ja-JP" altLang="en-US" sz="1800" dirty="0">
                <a:solidFill>
                  <a:prstClr val="black"/>
                </a:solidFill>
                <a:latin typeface="メイリオ" panose="020B0604030504040204" pitchFamily="50" charset="-128"/>
                <a:ea typeface="メイリオ" panose="020B0604030504040204" pitchFamily="50" charset="-128"/>
              </a:rPr>
              <a:t>事業イメージ</a:t>
            </a:r>
            <a:r>
              <a:rPr lang="en-US" altLang="ja-JP" sz="1800" dirty="0">
                <a:solidFill>
                  <a:prstClr val="black"/>
                </a:solidFill>
                <a:latin typeface="メイリオ" panose="020B0604030504040204" pitchFamily="50" charset="-128"/>
                <a:ea typeface="メイリオ" panose="020B0604030504040204" pitchFamily="50" charset="-128"/>
              </a:rPr>
              <a:t>】</a:t>
            </a:r>
            <a:endParaRPr lang="en-US" altLang="ja-JP" dirty="0">
              <a:solidFill>
                <a:prstClr val="black"/>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defRPr/>
            </a:pPr>
            <a:r>
              <a:rPr lang="ja-JP" altLang="en-US" sz="2000" dirty="0">
                <a:solidFill>
                  <a:prstClr val="black"/>
                </a:solidFill>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0B6B4297-24A5-B763-3A46-1F6064FD449C}"/>
              </a:ext>
            </a:extLst>
          </p:cNvPr>
          <p:cNvSpPr/>
          <p:nvPr/>
        </p:nvSpPr>
        <p:spPr>
          <a:xfrm>
            <a:off x="304800" y="4074695"/>
            <a:ext cx="8502316" cy="26389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577F1400-A2AA-0D07-26D7-8878AD9E2321}"/>
              </a:ext>
            </a:extLst>
          </p:cNvPr>
          <p:cNvSpPr/>
          <p:nvPr/>
        </p:nvSpPr>
        <p:spPr>
          <a:xfrm>
            <a:off x="417097" y="4648201"/>
            <a:ext cx="3248526" cy="199323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山形 6">
            <a:extLst>
              <a:ext uri="{FF2B5EF4-FFF2-40B4-BE49-F238E27FC236}">
                <a16:creationId xmlns:a16="http://schemas.microsoft.com/office/drawing/2014/main" id="{211989F4-8DBA-409D-EBE9-E486F9BA698C}"/>
              </a:ext>
            </a:extLst>
          </p:cNvPr>
          <p:cNvSpPr/>
          <p:nvPr/>
        </p:nvSpPr>
        <p:spPr>
          <a:xfrm>
            <a:off x="593558" y="4235117"/>
            <a:ext cx="3577389" cy="328864"/>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lumMod val="95000"/>
                  </a:schemeClr>
                </a:solidFill>
              </a:rPr>
              <a:t>トライアル雇用</a:t>
            </a:r>
            <a:r>
              <a:rPr kumimoji="1" lang="ja-JP" altLang="en-US" sz="1600" dirty="0">
                <a:solidFill>
                  <a:schemeClr val="bg1">
                    <a:lumMod val="95000"/>
                  </a:schemeClr>
                </a:solidFill>
              </a:rPr>
              <a:t>（原則</a:t>
            </a:r>
            <a:r>
              <a:rPr kumimoji="1" lang="en-US" altLang="ja-JP" sz="1600" dirty="0">
                <a:solidFill>
                  <a:schemeClr val="bg1">
                    <a:lumMod val="95000"/>
                  </a:schemeClr>
                </a:solidFill>
              </a:rPr>
              <a:t>3</a:t>
            </a:r>
            <a:r>
              <a:rPr kumimoji="1" lang="ja-JP" altLang="en-US" sz="1600" dirty="0">
                <a:solidFill>
                  <a:schemeClr val="bg1">
                    <a:lumMod val="95000"/>
                  </a:schemeClr>
                </a:solidFill>
              </a:rPr>
              <a:t>か月）</a:t>
            </a:r>
            <a:endParaRPr kumimoji="1" lang="ja-JP" altLang="en-US" dirty="0">
              <a:solidFill>
                <a:schemeClr val="bg1">
                  <a:lumMod val="95000"/>
                </a:schemeClr>
              </a:solidFill>
            </a:endParaRPr>
          </a:p>
        </p:txBody>
      </p:sp>
      <p:sp>
        <p:nvSpPr>
          <p:cNvPr id="10" name="矢印: 山形 9">
            <a:extLst>
              <a:ext uri="{FF2B5EF4-FFF2-40B4-BE49-F238E27FC236}">
                <a16:creationId xmlns:a16="http://schemas.microsoft.com/office/drawing/2014/main" id="{07297DFF-2B33-09C5-D674-9CFF25683895}"/>
              </a:ext>
            </a:extLst>
          </p:cNvPr>
          <p:cNvSpPr/>
          <p:nvPr/>
        </p:nvSpPr>
        <p:spPr>
          <a:xfrm>
            <a:off x="4315325" y="4235117"/>
            <a:ext cx="4347412" cy="348916"/>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lumMod val="95000"/>
                  </a:schemeClr>
                </a:solidFill>
              </a:rPr>
              <a:t>正規雇用</a:t>
            </a:r>
            <a:r>
              <a:rPr kumimoji="1" lang="ja-JP" altLang="en-US" sz="1600" dirty="0">
                <a:solidFill>
                  <a:schemeClr val="bg1">
                    <a:lumMod val="95000"/>
                  </a:schemeClr>
                </a:solidFill>
              </a:rPr>
              <a:t>（無期雇用契約</a:t>
            </a:r>
            <a:r>
              <a:rPr kumimoji="1" lang="ja-JP" altLang="en-US" dirty="0">
                <a:solidFill>
                  <a:schemeClr val="bg1">
                    <a:lumMod val="95000"/>
                  </a:schemeClr>
                </a:solidFill>
              </a:rPr>
              <a:t>）</a:t>
            </a:r>
            <a:r>
              <a:rPr kumimoji="1" lang="en-US" altLang="ja-JP" dirty="0">
                <a:solidFill>
                  <a:schemeClr val="bg1">
                    <a:lumMod val="95000"/>
                  </a:schemeClr>
                </a:solidFill>
              </a:rPr>
              <a:t>3</a:t>
            </a:r>
            <a:r>
              <a:rPr kumimoji="1" lang="ja-JP" altLang="en-US" dirty="0">
                <a:solidFill>
                  <a:schemeClr val="bg1">
                    <a:lumMod val="95000"/>
                  </a:schemeClr>
                </a:solidFill>
              </a:rPr>
              <a:t>か月経過</a:t>
            </a:r>
          </a:p>
        </p:txBody>
      </p:sp>
      <p:sp>
        <p:nvSpPr>
          <p:cNvPr id="11" name="矢印: 右 10">
            <a:extLst>
              <a:ext uri="{FF2B5EF4-FFF2-40B4-BE49-F238E27FC236}">
                <a16:creationId xmlns:a16="http://schemas.microsoft.com/office/drawing/2014/main" id="{C0FD90FF-C506-9964-0F7C-16AB409FB184}"/>
              </a:ext>
            </a:extLst>
          </p:cNvPr>
          <p:cNvSpPr/>
          <p:nvPr/>
        </p:nvSpPr>
        <p:spPr>
          <a:xfrm>
            <a:off x="3773904" y="4840705"/>
            <a:ext cx="1917034" cy="1596191"/>
          </a:xfrm>
          <a:prstGeom prst="rightArrow">
            <a:avLst>
              <a:gd name="adj1" fmla="val 6621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正規雇用で雇い入れ</a:t>
            </a:r>
            <a:endParaRPr kumimoji="1" lang="en-US" altLang="ja-JP" dirty="0"/>
          </a:p>
          <a:p>
            <a:pPr algn="ctr"/>
            <a:r>
              <a:rPr kumimoji="1" lang="en-US" altLang="ja-JP" dirty="0"/>
              <a:t>3</a:t>
            </a:r>
            <a:r>
              <a:rPr kumimoji="1" lang="ja-JP" altLang="en-US" dirty="0"/>
              <a:t>か月経過</a:t>
            </a:r>
          </a:p>
        </p:txBody>
      </p:sp>
      <p:sp>
        <p:nvSpPr>
          <p:cNvPr id="12" name="四角形: 角を丸くする 11">
            <a:extLst>
              <a:ext uri="{FF2B5EF4-FFF2-40B4-BE49-F238E27FC236}">
                <a16:creationId xmlns:a16="http://schemas.microsoft.com/office/drawing/2014/main" id="{BF95712C-4971-B852-CC6B-75D868C2109B}"/>
              </a:ext>
            </a:extLst>
          </p:cNvPr>
          <p:cNvSpPr/>
          <p:nvPr/>
        </p:nvSpPr>
        <p:spPr>
          <a:xfrm>
            <a:off x="5799220" y="4800599"/>
            <a:ext cx="2863518" cy="17967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BA87BCB-9316-27BC-A929-14B9F3FAA173}"/>
              </a:ext>
            </a:extLst>
          </p:cNvPr>
          <p:cNvSpPr/>
          <p:nvPr/>
        </p:nvSpPr>
        <p:spPr>
          <a:xfrm>
            <a:off x="6284491" y="4682288"/>
            <a:ext cx="1917034" cy="28875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松山市</a:t>
            </a:r>
          </a:p>
        </p:txBody>
      </p:sp>
      <p:sp>
        <p:nvSpPr>
          <p:cNvPr id="14" name="正方形/長方形 13">
            <a:extLst>
              <a:ext uri="{FF2B5EF4-FFF2-40B4-BE49-F238E27FC236}">
                <a16:creationId xmlns:a16="http://schemas.microsoft.com/office/drawing/2014/main" id="{524BDEF8-2F7B-FA77-B358-C8DCE9180DF8}"/>
              </a:ext>
            </a:extLst>
          </p:cNvPr>
          <p:cNvSpPr/>
          <p:nvPr/>
        </p:nvSpPr>
        <p:spPr>
          <a:xfrm>
            <a:off x="770017" y="4644188"/>
            <a:ext cx="2470490" cy="28875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ハローワーク・労働局</a:t>
            </a:r>
            <a:endParaRPr kumimoji="1" lang="ja-JP" altLang="en-US" dirty="0">
              <a:solidFill>
                <a:srgbClr val="FF0000"/>
              </a:solidFill>
            </a:endParaRPr>
          </a:p>
        </p:txBody>
      </p:sp>
      <p:sp>
        <p:nvSpPr>
          <p:cNvPr id="15" name="四角形: 角を丸くする 14">
            <a:extLst>
              <a:ext uri="{FF2B5EF4-FFF2-40B4-BE49-F238E27FC236}">
                <a16:creationId xmlns:a16="http://schemas.microsoft.com/office/drawing/2014/main" id="{1FB3777C-8128-CF3F-2498-6E806BA277B0}"/>
              </a:ext>
            </a:extLst>
          </p:cNvPr>
          <p:cNvSpPr/>
          <p:nvPr/>
        </p:nvSpPr>
        <p:spPr>
          <a:xfrm>
            <a:off x="770017" y="5073319"/>
            <a:ext cx="2470490" cy="288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トライアル雇用求人を提出</a:t>
            </a:r>
          </a:p>
        </p:txBody>
      </p:sp>
      <p:sp>
        <p:nvSpPr>
          <p:cNvPr id="18" name="四角形: 角を丸くする 17">
            <a:extLst>
              <a:ext uri="{FF2B5EF4-FFF2-40B4-BE49-F238E27FC236}">
                <a16:creationId xmlns:a16="http://schemas.microsoft.com/office/drawing/2014/main" id="{56CFE965-2D6B-2176-75B3-254BF09F4FDA}"/>
              </a:ext>
            </a:extLst>
          </p:cNvPr>
          <p:cNvSpPr/>
          <p:nvPr/>
        </p:nvSpPr>
        <p:spPr>
          <a:xfrm>
            <a:off x="481262" y="5616746"/>
            <a:ext cx="3064049" cy="254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離職者等を有期雇用で雇い入れる</a:t>
            </a:r>
            <a:endParaRPr kumimoji="1" lang="ja-JP" altLang="en-US" sz="1400" dirty="0"/>
          </a:p>
        </p:txBody>
      </p:sp>
      <p:sp>
        <p:nvSpPr>
          <p:cNvPr id="21" name="四角形: 角を丸くする 20">
            <a:extLst>
              <a:ext uri="{FF2B5EF4-FFF2-40B4-BE49-F238E27FC236}">
                <a16:creationId xmlns:a16="http://schemas.microsoft.com/office/drawing/2014/main" id="{7062D3DB-B9C6-399B-2352-F4145B346EE4}"/>
              </a:ext>
            </a:extLst>
          </p:cNvPr>
          <p:cNvSpPr/>
          <p:nvPr/>
        </p:nvSpPr>
        <p:spPr>
          <a:xfrm>
            <a:off x="778041" y="6160173"/>
            <a:ext cx="2470490" cy="288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トライアル雇用助成金申請</a:t>
            </a:r>
            <a:endParaRPr kumimoji="1" lang="ja-JP" altLang="en-US" sz="1400" dirty="0"/>
          </a:p>
        </p:txBody>
      </p:sp>
      <p:sp>
        <p:nvSpPr>
          <p:cNvPr id="22" name="矢印: 下 21">
            <a:extLst>
              <a:ext uri="{FF2B5EF4-FFF2-40B4-BE49-F238E27FC236}">
                <a16:creationId xmlns:a16="http://schemas.microsoft.com/office/drawing/2014/main" id="{F9BB896A-A9FE-D7FF-5825-11C9B3338A8C}"/>
              </a:ext>
            </a:extLst>
          </p:cNvPr>
          <p:cNvSpPr/>
          <p:nvPr/>
        </p:nvSpPr>
        <p:spPr>
          <a:xfrm>
            <a:off x="1844842" y="5394157"/>
            <a:ext cx="577516" cy="190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F08B07B1-F05C-868F-E0D9-04DBC759921B}"/>
              </a:ext>
            </a:extLst>
          </p:cNvPr>
          <p:cNvSpPr/>
          <p:nvPr/>
        </p:nvSpPr>
        <p:spPr>
          <a:xfrm>
            <a:off x="1840832" y="5920549"/>
            <a:ext cx="577516" cy="190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077AAE1A-68D3-9024-A906-F9D36D1EC30A}"/>
              </a:ext>
            </a:extLst>
          </p:cNvPr>
          <p:cNvSpPr/>
          <p:nvPr/>
        </p:nvSpPr>
        <p:spPr>
          <a:xfrm>
            <a:off x="6284491" y="5069301"/>
            <a:ext cx="2089492" cy="998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離職者等安定雇用奨励金申請</a:t>
            </a:r>
          </a:p>
        </p:txBody>
      </p:sp>
      <p:sp>
        <p:nvSpPr>
          <p:cNvPr id="25" name="テキスト ボックス 24">
            <a:extLst>
              <a:ext uri="{FF2B5EF4-FFF2-40B4-BE49-F238E27FC236}">
                <a16:creationId xmlns:a16="http://schemas.microsoft.com/office/drawing/2014/main" id="{8499D96D-5E4B-3F5F-2AFA-417B9DE72474}"/>
              </a:ext>
            </a:extLst>
          </p:cNvPr>
          <p:cNvSpPr txBox="1"/>
          <p:nvPr/>
        </p:nvSpPr>
        <p:spPr>
          <a:xfrm>
            <a:off x="6785812" y="6119886"/>
            <a:ext cx="1299410" cy="369332"/>
          </a:xfrm>
          <a:prstGeom prst="rect">
            <a:avLst/>
          </a:prstGeom>
          <a:noFill/>
        </p:spPr>
        <p:txBody>
          <a:bodyPr wrap="square" rtlCol="0">
            <a:spAutoFit/>
          </a:bodyPr>
          <a:lstStyle/>
          <a:p>
            <a:r>
              <a:rPr kumimoji="1" lang="en-US" altLang="ja-JP" dirty="0"/>
              <a:t>15</a:t>
            </a:r>
            <a:r>
              <a:rPr kumimoji="1" lang="ja-JP" altLang="en-US" dirty="0"/>
              <a:t>万円</a:t>
            </a:r>
          </a:p>
        </p:txBody>
      </p:sp>
      <p:pic>
        <p:nvPicPr>
          <p:cNvPr id="6" name="図 5">
            <a:extLst>
              <a:ext uri="{FF2B5EF4-FFF2-40B4-BE49-F238E27FC236}">
                <a16:creationId xmlns:a16="http://schemas.microsoft.com/office/drawing/2014/main" id="{E0A887F6-9B72-ABEC-88BA-038C03AEB8B0}"/>
              </a:ext>
            </a:extLst>
          </p:cNvPr>
          <p:cNvPicPr>
            <a:picLocks noChangeAspect="1"/>
          </p:cNvPicPr>
          <p:nvPr/>
        </p:nvPicPr>
        <p:blipFill>
          <a:blip r:embed="rId3"/>
          <a:stretch>
            <a:fillRect/>
          </a:stretch>
        </p:blipFill>
        <p:spPr>
          <a:xfrm>
            <a:off x="7747396" y="260685"/>
            <a:ext cx="908257" cy="900000"/>
          </a:xfrm>
          <a:prstGeom prst="rect">
            <a:avLst/>
          </a:prstGeom>
          <a:ln>
            <a:solidFill>
              <a:schemeClr val="tx1"/>
            </a:solidFill>
          </a:ln>
        </p:spPr>
      </p:pic>
    </p:spTree>
    <p:extLst>
      <p:ext uri="{BB962C8B-B14F-4D97-AF65-F5344CB8AC3E}">
        <p14:creationId xmlns:p14="http://schemas.microsoft.com/office/powerpoint/2010/main" val="406383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A77440DD-A393-FFE2-EF29-DBFBE233AF97}"/>
              </a:ext>
            </a:extLst>
          </p:cNvPr>
          <p:cNvSpPr txBox="1">
            <a:spLocks/>
          </p:cNvSpPr>
          <p:nvPr/>
        </p:nvSpPr>
        <p:spPr>
          <a:xfrm>
            <a:off x="593558" y="452176"/>
            <a:ext cx="8438147" cy="601279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solidFill>
                  <a:srgbClr val="FF0000"/>
                </a:solidFill>
                <a:latin typeface="メイリオ" panose="020B0604030504040204" pitchFamily="50" charset="-128"/>
                <a:ea typeface="メイリオ" panose="020B0604030504040204" pitchFamily="50" charset="-128"/>
              </a:rPr>
              <a:t>（２）求職者への支援</a:t>
            </a:r>
            <a:endParaRPr lang="en-US" altLang="ja-JP" dirty="0">
              <a:solidFill>
                <a:srgbClr val="FF0000"/>
              </a:solidFill>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zh-TW" altLang="en-US" b="1" dirty="0">
                <a:latin typeface="メイリオ" panose="020B0604030504040204" pitchFamily="50" charset="-128"/>
                <a:ea typeface="メイリオ" panose="020B0604030504040204" pitchFamily="50" charset="-128"/>
              </a:rPr>
              <a:t>職業訓練奨励金</a:t>
            </a:r>
            <a:endParaRPr lang="en-US" altLang="zh-TW" b="1" dirty="0">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ja-JP" altLang="en-US" sz="2300" dirty="0">
                <a:latin typeface="メイリオ" panose="020B0604030504040204" pitchFamily="50" charset="-128"/>
                <a:ea typeface="メイリオ" panose="020B0604030504040204" pitchFamily="50" charset="-128"/>
              </a:rPr>
              <a:t>　公共職業訓練の対象講座を受講する若年者（</a:t>
            </a:r>
            <a:r>
              <a:rPr lang="en-US" altLang="ja-JP" sz="2300" dirty="0">
                <a:latin typeface="メイリオ" panose="020B0604030504040204" pitchFamily="50" charset="-128"/>
                <a:ea typeface="メイリオ" panose="020B0604030504040204" pitchFamily="50" charset="-128"/>
              </a:rPr>
              <a:t>40</a:t>
            </a:r>
            <a:r>
              <a:rPr lang="ja-JP" altLang="en-US" sz="2300" dirty="0">
                <a:latin typeface="メイリオ" panose="020B0604030504040204" pitchFamily="50" charset="-128"/>
                <a:ea typeface="メイリオ" panose="020B0604030504040204" pitchFamily="50" charset="-128"/>
              </a:rPr>
              <a:t>歳未満）を対象に、訓練中の奨励金を支給。</a:t>
            </a:r>
            <a:endParaRPr lang="en-US" altLang="ja-JP" sz="2300" dirty="0">
              <a:latin typeface="メイリオ" panose="020B0604030504040204" pitchFamily="50" charset="-128"/>
              <a:ea typeface="メイリオ" panose="020B0604030504040204" pitchFamily="50" charset="-128"/>
            </a:endParaRPr>
          </a:p>
          <a:p>
            <a:pPr marL="0" indent="0">
              <a:lnSpc>
                <a:spcPct val="110000"/>
              </a:lnSpc>
              <a:spcAft>
                <a:spcPts val="600"/>
              </a:spcAft>
              <a:buFont typeface="Arial" panose="020B0604020202020204" pitchFamily="34" charset="0"/>
              <a:buNone/>
            </a:pPr>
            <a:r>
              <a:rPr lang="ja-JP" altLang="en-US" sz="2300" dirty="0">
                <a:latin typeface="メイリオ" panose="020B0604030504040204" pitchFamily="50" charset="-128"/>
                <a:ea typeface="メイリオ" panose="020B0604030504040204" pitchFamily="50" charset="-128"/>
              </a:rPr>
              <a:t>　令和２年５月からは年齢制限を</a:t>
            </a:r>
            <a:r>
              <a:rPr lang="en-US" altLang="ja-JP" sz="2300" dirty="0">
                <a:latin typeface="メイリオ" panose="020B0604030504040204" pitchFamily="50" charset="-128"/>
                <a:ea typeface="メイリオ" panose="020B0604030504040204" pitchFamily="50" charset="-128"/>
              </a:rPr>
              <a:t>45</a:t>
            </a:r>
            <a:r>
              <a:rPr lang="ja-JP" altLang="en-US" sz="2300" dirty="0">
                <a:latin typeface="メイリオ" panose="020B0604030504040204" pitchFamily="50" charset="-128"/>
                <a:ea typeface="メイリオ" panose="020B0604030504040204" pitchFamily="50" charset="-128"/>
              </a:rPr>
              <a:t>歳未満までに拡大し、再就職を支援。</a:t>
            </a:r>
            <a:endParaRPr lang="en-US" altLang="ja-JP" sz="2300" dirty="0">
              <a:latin typeface="メイリオ" panose="020B0604030504040204" pitchFamily="50" charset="-128"/>
              <a:ea typeface="メイリオ" panose="020B0604030504040204" pitchFamily="50" charset="-128"/>
            </a:endParaRPr>
          </a:p>
          <a:p>
            <a:pPr marL="0" indent="0">
              <a:lnSpc>
                <a:spcPct val="110000"/>
              </a:lnSpc>
              <a:spcAft>
                <a:spcPts val="600"/>
              </a:spcAft>
              <a:buFont typeface="Arial" panose="020B0604020202020204" pitchFamily="34" charset="0"/>
              <a:buNone/>
            </a:pPr>
            <a:r>
              <a:rPr lang="en-US" altLang="ja-JP" sz="2300" dirty="0">
                <a:latin typeface="メイリオ" panose="020B0604030504040204" pitchFamily="50" charset="-128"/>
                <a:ea typeface="メイリオ" panose="020B0604030504040204" pitchFamily="50" charset="-128"/>
              </a:rPr>
              <a:t>【</a:t>
            </a:r>
            <a:r>
              <a:rPr lang="ja-JP" altLang="en-US" sz="2300" dirty="0">
                <a:latin typeface="メイリオ" panose="020B0604030504040204" pitchFamily="50" charset="-128"/>
                <a:ea typeface="メイリオ" panose="020B0604030504040204" pitchFamily="50" charset="-128"/>
              </a:rPr>
              <a:t>奨励金額</a:t>
            </a:r>
            <a:r>
              <a:rPr lang="en-US" altLang="ja-JP" sz="2300" dirty="0">
                <a:latin typeface="メイリオ" panose="020B0604030504040204" pitchFamily="50" charset="-128"/>
                <a:ea typeface="メイリオ" panose="020B0604030504040204" pitchFamily="50" charset="-128"/>
              </a:rPr>
              <a:t>】</a:t>
            </a:r>
            <a:br>
              <a:rPr lang="en-US" altLang="ja-JP" sz="2300" dirty="0">
                <a:latin typeface="メイリオ" panose="020B0604030504040204" pitchFamily="50" charset="-128"/>
                <a:ea typeface="メイリオ" panose="020B0604030504040204" pitchFamily="50" charset="-128"/>
              </a:rPr>
            </a:br>
            <a:r>
              <a:rPr lang="ja-JP" altLang="en-US" sz="2300" dirty="0">
                <a:latin typeface="メイリオ" panose="020B0604030504040204" pitchFamily="50" charset="-128"/>
                <a:ea typeface="メイリオ" panose="020B0604030504040204" pitchFamily="50" charset="-128"/>
              </a:rPr>
              <a:t>　　</a:t>
            </a:r>
            <a:r>
              <a:rPr lang="ja-JP" altLang="en-US" sz="1900" dirty="0">
                <a:latin typeface="メイリオ" panose="020B0604030504040204" pitchFamily="50" charset="-128"/>
                <a:ea typeface="メイリオ" panose="020B0604030504040204" pitchFamily="50" charset="-128"/>
              </a:rPr>
              <a:t>日額 </a:t>
            </a:r>
            <a:r>
              <a:rPr lang="en-US" altLang="ja-JP" sz="1900" dirty="0">
                <a:latin typeface="メイリオ" panose="020B0604030504040204" pitchFamily="50" charset="-128"/>
                <a:ea typeface="メイリオ" panose="020B0604030504040204" pitchFamily="50" charset="-128"/>
              </a:rPr>
              <a:t>3,930</a:t>
            </a:r>
            <a:r>
              <a:rPr lang="ja-JP" altLang="en-US" sz="1900" dirty="0">
                <a:latin typeface="メイリオ" panose="020B0604030504040204" pitchFamily="50" charset="-128"/>
                <a:ea typeface="メイリオ" panose="020B0604030504040204" pitchFamily="50" charset="-128"/>
              </a:rPr>
              <a:t>円 </a:t>
            </a:r>
            <a:r>
              <a:rPr lang="en-US" altLang="ja-JP" sz="1900" dirty="0">
                <a:latin typeface="メイリオ" panose="020B0604030504040204" pitchFamily="50" charset="-128"/>
                <a:ea typeface="メイリオ" panose="020B0604030504040204" pitchFamily="50" charset="-128"/>
              </a:rPr>
              <a:t>× </a:t>
            </a:r>
            <a:r>
              <a:rPr lang="ja-JP" altLang="en-US" sz="1900" dirty="0">
                <a:latin typeface="メイリオ" panose="020B0604030504040204" pitchFamily="50" charset="-128"/>
                <a:ea typeface="メイリオ" panose="020B0604030504040204" pitchFamily="50" charset="-128"/>
              </a:rPr>
              <a:t>訓練を受講した日数</a:t>
            </a:r>
            <a:endParaRPr lang="en-US" altLang="ja-JP" sz="19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en-US" altLang="ja-JP" sz="2300" dirty="0">
                <a:latin typeface="メイリオ" panose="020B0604030504040204" pitchFamily="50" charset="-128"/>
                <a:ea typeface="メイリオ" panose="020B0604030504040204" pitchFamily="50" charset="-128"/>
              </a:rPr>
              <a:t>【</a:t>
            </a:r>
            <a:r>
              <a:rPr lang="ja-JP" altLang="en-US" sz="2300" dirty="0">
                <a:latin typeface="メイリオ" panose="020B0604030504040204" pitchFamily="50" charset="-128"/>
                <a:ea typeface="メイリオ" panose="020B0604030504040204" pitchFamily="50" charset="-128"/>
              </a:rPr>
              <a:t>対象となる職業訓練</a:t>
            </a:r>
            <a:r>
              <a:rPr lang="en-US" altLang="ja-JP" sz="2300" dirty="0">
                <a:latin typeface="メイリオ" panose="020B0604030504040204" pitchFamily="50" charset="-128"/>
                <a:ea typeface="メイリオ" panose="020B0604030504040204" pitchFamily="50" charset="-128"/>
              </a:rPr>
              <a:t>】</a:t>
            </a:r>
            <a:br>
              <a:rPr lang="en-US" altLang="ja-JP" sz="2300" dirty="0">
                <a:latin typeface="メイリオ" panose="020B0604030504040204" pitchFamily="50" charset="-128"/>
                <a:ea typeface="メイリオ" panose="020B0604030504040204" pitchFamily="50" charset="-128"/>
              </a:rPr>
            </a:br>
            <a:r>
              <a:rPr lang="ja-JP" altLang="en-US" sz="1900" dirty="0">
                <a:latin typeface="メイリオ" panose="020B0604030504040204" pitchFamily="50" charset="-128"/>
                <a:ea typeface="メイリオ" panose="020B0604030504040204" pitchFamily="50" charset="-128"/>
              </a:rPr>
              <a:t>　・介護福祉士養成コース　・保育士養成コース</a:t>
            </a:r>
            <a:endParaRPr lang="en-US" altLang="ja-JP" sz="19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ja-JP" altLang="en-US" sz="1900" dirty="0">
                <a:latin typeface="メイリオ" panose="020B0604030504040204" pitchFamily="50" charset="-128"/>
                <a:ea typeface="メイリオ" panose="020B0604030504040204" pitchFamily="50" charset="-128"/>
              </a:rPr>
              <a:t>　・機械ＣＡＤ／ＮＣ科　　・電気設備技術科</a:t>
            </a:r>
            <a:endParaRPr lang="en-US" altLang="ja-JP" sz="1900" dirty="0">
              <a:latin typeface="メイリオ" panose="020B0604030504040204" pitchFamily="50" charset="-128"/>
              <a:ea typeface="メイリオ" panose="020B0604030504040204" pitchFamily="50" charset="-128"/>
            </a:endParaRPr>
          </a:p>
          <a:p>
            <a:pPr marL="0" indent="0">
              <a:lnSpc>
                <a:spcPct val="100000"/>
              </a:lnSpc>
              <a:spcBef>
                <a:spcPts val="600"/>
              </a:spcBef>
              <a:buFont typeface="Arial" panose="020B0604020202020204" pitchFamily="34" charset="0"/>
              <a:buNone/>
            </a:pPr>
            <a:r>
              <a:rPr lang="ja-JP" altLang="en-US" sz="1900" dirty="0">
                <a:latin typeface="メイリオ" panose="020B0604030504040204" pitchFamily="50" charset="-128"/>
                <a:ea typeface="メイリオ" panose="020B0604030504040204" pitchFamily="50" charset="-128"/>
              </a:rPr>
              <a:t>　・ＩＣＴ生産サポート科　・住環境コーディネート科　など</a:t>
            </a:r>
            <a:endParaRPr lang="en-US" altLang="ja-JP" sz="1900" dirty="0">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defRPr/>
            </a:pPr>
            <a:r>
              <a:rPr lang="en-US" altLang="ja-JP" sz="2300" dirty="0">
                <a:solidFill>
                  <a:prstClr val="black"/>
                </a:solidFill>
                <a:latin typeface="メイリオ" panose="020B0604030504040204" pitchFamily="50" charset="-128"/>
                <a:ea typeface="メイリオ" panose="020B0604030504040204" pitchFamily="50" charset="-128"/>
              </a:rPr>
              <a:t>【</a:t>
            </a:r>
            <a:r>
              <a:rPr lang="ja-JP" altLang="en-US" sz="2300" dirty="0">
                <a:solidFill>
                  <a:prstClr val="black"/>
                </a:solidFill>
                <a:latin typeface="メイリオ" panose="020B0604030504040204" pitchFamily="50" charset="-128"/>
                <a:ea typeface="メイリオ" panose="020B0604030504040204" pitchFamily="50" charset="-128"/>
              </a:rPr>
              <a:t>実績</a:t>
            </a:r>
            <a:r>
              <a:rPr lang="en-US" altLang="ja-JP" sz="2300" dirty="0">
                <a:solidFill>
                  <a:prstClr val="black"/>
                </a:solidFill>
                <a:latin typeface="メイリオ" panose="020B0604030504040204" pitchFamily="50" charset="-128"/>
                <a:ea typeface="メイリオ" panose="020B0604030504040204" pitchFamily="50" charset="-128"/>
              </a:rPr>
              <a:t>】</a:t>
            </a:r>
            <a:r>
              <a:rPr lang="ja-JP" altLang="en-US" sz="1900" dirty="0">
                <a:solidFill>
                  <a:prstClr val="black"/>
                </a:solidFill>
                <a:latin typeface="メイリオ" panose="020B0604030504040204" pitchFamily="50" charset="-128"/>
                <a:ea typeface="メイリオ" panose="020B0604030504040204" pitchFamily="50" charset="-128"/>
              </a:rPr>
              <a:t>（令和</a:t>
            </a:r>
            <a:r>
              <a:rPr lang="en-US" altLang="ja-JP" sz="1900" dirty="0">
                <a:solidFill>
                  <a:prstClr val="black"/>
                </a:solidFill>
                <a:latin typeface="メイリオ" panose="020B0604030504040204" pitchFamily="50" charset="-128"/>
                <a:ea typeface="メイリオ" panose="020B0604030504040204" pitchFamily="50" charset="-128"/>
              </a:rPr>
              <a:t>4</a:t>
            </a:r>
            <a:r>
              <a:rPr lang="ja-JP" altLang="en-US" sz="1900" dirty="0">
                <a:solidFill>
                  <a:prstClr val="black"/>
                </a:solidFill>
                <a:latin typeface="メイリオ" panose="020B0604030504040204" pitchFamily="50" charset="-128"/>
                <a:ea typeface="メイリオ" panose="020B0604030504040204" pitchFamily="50" charset="-128"/>
              </a:rPr>
              <a:t>年度末時点）</a:t>
            </a:r>
            <a:endParaRPr lang="en-US" altLang="ja-JP" sz="1900" dirty="0">
              <a:solidFill>
                <a:prstClr val="black"/>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defRPr/>
            </a:pPr>
            <a:r>
              <a:rPr lang="ja-JP" altLang="en-US" sz="1900" dirty="0">
                <a:solidFill>
                  <a:prstClr val="black"/>
                </a:solidFill>
                <a:latin typeface="メイリオ" panose="020B0604030504040204" pitchFamily="50" charset="-128"/>
                <a:ea typeface="メイリオ" panose="020B0604030504040204" pitchFamily="50" charset="-128"/>
              </a:rPr>
              <a:t>　　約</a:t>
            </a:r>
            <a:r>
              <a:rPr lang="en-US" altLang="ja-JP" sz="1900" dirty="0">
                <a:solidFill>
                  <a:prstClr val="black"/>
                </a:solidFill>
                <a:latin typeface="メイリオ" panose="020B0604030504040204" pitchFamily="50" charset="-128"/>
                <a:ea typeface="メイリオ" panose="020B0604030504040204" pitchFamily="50" charset="-128"/>
              </a:rPr>
              <a:t>600</a:t>
            </a:r>
            <a:r>
              <a:rPr lang="ja-JP" altLang="en-US" sz="1900" dirty="0">
                <a:solidFill>
                  <a:prstClr val="black"/>
                </a:solidFill>
                <a:latin typeface="メイリオ" panose="020B0604030504040204" pitchFamily="50" charset="-128"/>
                <a:ea typeface="メイリオ" panose="020B0604030504040204" pitchFamily="50" charset="-128"/>
              </a:rPr>
              <a:t>人が奨励金の認定を受けて職業訓練を受講</a:t>
            </a:r>
            <a:endParaRPr lang="en-US" altLang="ja-JP" sz="1900" dirty="0">
              <a:solidFill>
                <a:prstClr val="black"/>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defRPr/>
            </a:pPr>
            <a:r>
              <a:rPr lang="ja-JP" altLang="en-US" sz="1900" dirty="0">
                <a:solidFill>
                  <a:prstClr val="black"/>
                </a:solidFill>
                <a:latin typeface="メイリオ" panose="020B0604030504040204" pitchFamily="50" charset="-128"/>
                <a:ea typeface="メイリオ" panose="020B0604030504040204" pitchFamily="50" charset="-128"/>
              </a:rPr>
              <a:t>　　訓練修了生のうち、約</a:t>
            </a:r>
            <a:r>
              <a:rPr lang="en-US" altLang="ja-JP" sz="1900" dirty="0">
                <a:solidFill>
                  <a:prstClr val="black"/>
                </a:solidFill>
                <a:latin typeface="メイリオ" panose="020B0604030504040204" pitchFamily="50" charset="-128"/>
                <a:ea typeface="メイリオ" panose="020B0604030504040204" pitchFamily="50" charset="-128"/>
              </a:rPr>
              <a:t>74%</a:t>
            </a:r>
            <a:r>
              <a:rPr lang="ja-JP" altLang="en-US" sz="1900" dirty="0">
                <a:solidFill>
                  <a:prstClr val="black"/>
                </a:solidFill>
                <a:latin typeface="メイリオ" panose="020B0604030504040204" pitchFamily="50" charset="-128"/>
                <a:ea typeface="メイリオ" panose="020B0604030504040204" pitchFamily="50" charset="-128"/>
              </a:rPr>
              <a:t>が就職</a:t>
            </a:r>
            <a:endParaRPr lang="en-US" altLang="ja-JP" sz="1900" dirty="0">
              <a:solidFill>
                <a:prstClr val="black"/>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defRPr/>
            </a:pPr>
            <a:r>
              <a:rPr lang="ja-JP" altLang="en-US" sz="1900" dirty="0">
                <a:solidFill>
                  <a:prstClr val="black"/>
                </a:solidFill>
                <a:latin typeface="メイリオ" panose="020B0604030504040204" pitchFamily="50" charset="-128"/>
                <a:ea typeface="メイリオ" panose="020B0604030504040204" pitchFamily="50" charset="-128"/>
              </a:rPr>
              <a:t>　　就職者のうち、約</a:t>
            </a:r>
            <a:r>
              <a:rPr lang="en-US" altLang="ja-JP" sz="1900" dirty="0">
                <a:solidFill>
                  <a:prstClr val="black"/>
                </a:solidFill>
                <a:latin typeface="メイリオ" panose="020B0604030504040204" pitchFamily="50" charset="-128"/>
                <a:ea typeface="メイリオ" panose="020B0604030504040204" pitchFamily="50" charset="-128"/>
              </a:rPr>
              <a:t>70%</a:t>
            </a:r>
            <a:r>
              <a:rPr lang="ja-JP" altLang="en-US" sz="1900" dirty="0">
                <a:solidFill>
                  <a:prstClr val="black"/>
                </a:solidFill>
                <a:latin typeface="メイリオ" panose="020B0604030504040204" pitchFamily="50" charset="-128"/>
                <a:ea typeface="メイリオ" panose="020B0604030504040204" pitchFamily="50" charset="-128"/>
              </a:rPr>
              <a:t>が正規で雇用</a:t>
            </a:r>
            <a:endParaRPr lang="en-US" altLang="ja-JP" sz="19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C78512E-0598-78EF-7132-2A75C09DBC15}"/>
              </a:ext>
            </a:extLst>
          </p:cNvPr>
          <p:cNvPicPr>
            <a:picLocks noChangeAspect="1"/>
          </p:cNvPicPr>
          <p:nvPr/>
        </p:nvPicPr>
        <p:blipFill>
          <a:blip r:embed="rId2"/>
          <a:stretch>
            <a:fillRect/>
          </a:stretch>
        </p:blipFill>
        <p:spPr>
          <a:xfrm>
            <a:off x="7645803" y="393030"/>
            <a:ext cx="904639" cy="900000"/>
          </a:xfrm>
          <a:prstGeom prst="rect">
            <a:avLst/>
          </a:prstGeom>
          <a:ln>
            <a:solidFill>
              <a:schemeClr val="tx1"/>
            </a:solidFill>
          </a:ln>
        </p:spPr>
      </p:pic>
    </p:spTree>
    <p:extLst>
      <p:ext uri="{BB962C8B-B14F-4D97-AF65-F5344CB8AC3E}">
        <p14:creationId xmlns:p14="http://schemas.microsoft.com/office/powerpoint/2010/main" val="2581603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593391" y="452177"/>
            <a:ext cx="8213725" cy="6099348"/>
          </a:xfrm>
        </p:spPr>
        <p:txBody>
          <a:bodyPr>
            <a:normAutofit/>
          </a:bodyPr>
          <a:lstStyle/>
          <a:p>
            <a:pPr marL="0" indent="0">
              <a:lnSpc>
                <a:spcPct val="130000"/>
              </a:lnSpc>
              <a:buNone/>
            </a:pPr>
            <a:r>
              <a:rPr lang="ja-JP" altLang="en-US" sz="2800" dirty="0">
                <a:solidFill>
                  <a:srgbClr val="FF0000"/>
                </a:solidFill>
                <a:latin typeface="メイリオ" panose="020B0604030504040204" pitchFamily="50" charset="-128"/>
                <a:ea typeface="メイリオ" panose="020B0604030504040204" pitchFamily="50" charset="-128"/>
              </a:rPr>
              <a:t>（２）求職者への支援</a:t>
            </a:r>
            <a:endParaRPr kumimoji="1" lang="en-US" altLang="ja-JP" sz="2800" b="1" dirty="0">
              <a:latin typeface="メイリオ" panose="020B0604030504040204" pitchFamily="50" charset="-128"/>
              <a:ea typeface="メイリオ" panose="020B0604030504040204" pitchFamily="50" charset="-128"/>
            </a:endParaRPr>
          </a:p>
          <a:p>
            <a:pPr marL="0" indent="0">
              <a:lnSpc>
                <a:spcPct val="130000"/>
              </a:lnSpc>
              <a:buNone/>
            </a:pPr>
            <a:r>
              <a:rPr kumimoji="1" lang="ja-JP" altLang="en-US" sz="2600" b="1" dirty="0">
                <a:latin typeface="メイリオ" panose="020B0604030504040204" pitchFamily="50" charset="-128"/>
                <a:ea typeface="メイリオ" panose="020B0604030504040204" pitchFamily="50" charset="-128"/>
              </a:rPr>
              <a:t>正規雇用奨励金</a:t>
            </a:r>
            <a:endParaRPr kumimoji="1" lang="en-US" altLang="ja-JP" sz="2600" b="1" dirty="0">
              <a:latin typeface="メイリオ" panose="020B0604030504040204" pitchFamily="50" charset="-128"/>
              <a:ea typeface="メイリオ" panose="020B0604030504040204" pitchFamily="50" charset="-128"/>
            </a:endParaRPr>
          </a:p>
          <a:p>
            <a:pPr marL="0" indent="0">
              <a:lnSpc>
                <a:spcPct val="130000"/>
              </a:lnSpc>
              <a:buNone/>
            </a:pPr>
            <a:r>
              <a:rPr kumimoji="1" lang="ja-JP" altLang="en-US" sz="2600" dirty="0">
                <a:latin typeface="メイリオ" panose="020B0604030504040204" pitchFamily="50" charset="-128"/>
                <a:ea typeface="メイリオ" panose="020B0604030504040204" pitchFamily="50" charset="-128"/>
              </a:rPr>
              <a:t>　</a:t>
            </a:r>
            <a:r>
              <a:rPr kumimoji="1" lang="zh-TW" altLang="en-US" dirty="0">
                <a:latin typeface="メイリオ" panose="020B0604030504040204" pitchFamily="50" charset="-128"/>
                <a:ea typeface="メイリオ" panose="020B0604030504040204" pitchFamily="50" charset="-128"/>
              </a:rPr>
              <a:t>職業訓練奨励金</a:t>
            </a:r>
            <a:r>
              <a:rPr kumimoji="1" lang="ja-JP" altLang="en-US" dirty="0">
                <a:latin typeface="メイリオ" panose="020B0604030504040204" pitchFamily="50" charset="-128"/>
                <a:ea typeface="メイリオ" panose="020B0604030504040204" pitchFamily="50" charset="-128"/>
              </a:rPr>
              <a:t>の認定を受けた方を正規雇用として雇い入れた事業所を対象に奨励金を支給</a:t>
            </a:r>
            <a:endParaRPr kumimoji="1" lang="en-US" altLang="ja-JP" dirty="0">
              <a:latin typeface="メイリオ" panose="020B0604030504040204" pitchFamily="50" charset="-128"/>
              <a:ea typeface="メイリオ" panose="020B0604030504040204" pitchFamily="50" charset="-128"/>
            </a:endParaRPr>
          </a:p>
          <a:p>
            <a:pPr marL="0" indent="0">
              <a:lnSpc>
                <a:spcPct val="130000"/>
              </a:lnSpc>
              <a:buNone/>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奨励金額</a:t>
            </a:r>
            <a:r>
              <a:rPr kumimoji="1" lang="en-US" altLang="ja-JP"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　・雇い入れした日から６ヶ月間、雇用継続 </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 </a:t>
            </a:r>
            <a:r>
              <a:rPr kumimoji="1" lang="en-US" altLang="ja-JP" sz="1800" dirty="0">
                <a:latin typeface="メイリオ" panose="020B0604030504040204" pitchFamily="50" charset="-128"/>
                <a:ea typeface="メイリオ" panose="020B0604030504040204" pitchFamily="50" charset="-128"/>
              </a:rPr>
              <a:t>15</a:t>
            </a:r>
            <a:r>
              <a:rPr kumimoji="1" lang="ja-JP" altLang="en-US" sz="1800" dirty="0">
                <a:latin typeface="メイリオ" panose="020B0604030504040204" pitchFamily="50" charset="-128"/>
                <a:ea typeface="メイリオ" panose="020B0604030504040204" pitchFamily="50" charset="-128"/>
              </a:rPr>
              <a:t>万円</a:t>
            </a:r>
            <a:br>
              <a:rPr kumimoji="1" lang="en-US" altLang="ja-JP" sz="1800" dirty="0">
                <a:latin typeface="メイリオ" panose="020B0604030504040204" pitchFamily="50" charset="-128"/>
                <a:ea typeface="メイリオ" panose="020B0604030504040204" pitchFamily="50" charset="-128"/>
              </a:rPr>
            </a:br>
            <a:r>
              <a:rPr kumimoji="1" lang="ja-JP" altLang="en-US" sz="1800" dirty="0">
                <a:latin typeface="メイリオ" panose="020B0604030504040204" pitchFamily="50" charset="-128"/>
                <a:ea typeface="メイリオ" panose="020B0604030504040204" pitchFamily="50" charset="-128"/>
              </a:rPr>
              <a:t>　　　　　　　　・さらに６ヶ月間、雇用継続  </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 </a:t>
            </a:r>
            <a:r>
              <a:rPr kumimoji="1" lang="en-US" altLang="ja-JP" sz="1800" dirty="0">
                <a:latin typeface="メイリオ" panose="020B0604030504040204" pitchFamily="50" charset="-128"/>
                <a:ea typeface="メイリオ" panose="020B0604030504040204" pitchFamily="50" charset="-128"/>
              </a:rPr>
              <a:t>15</a:t>
            </a:r>
            <a:r>
              <a:rPr kumimoji="1" lang="ja-JP" altLang="en-US" sz="1800" dirty="0">
                <a:latin typeface="メイリオ" panose="020B0604030504040204" pitchFamily="50" charset="-128"/>
                <a:ea typeface="メイリオ" panose="020B0604030504040204" pitchFamily="50" charset="-128"/>
              </a:rPr>
              <a:t>万円</a:t>
            </a:r>
            <a:endParaRPr kumimoji="1" lang="en-US" altLang="ja-JP" sz="1800" dirty="0">
              <a:latin typeface="メイリオ" panose="020B0604030504040204" pitchFamily="50" charset="-128"/>
              <a:ea typeface="メイリオ" panose="020B0604030504040204" pitchFamily="50" charset="-128"/>
            </a:endParaRPr>
          </a:p>
          <a:p>
            <a:pPr marL="0" indent="0">
              <a:buNone/>
            </a:pPr>
            <a:r>
              <a:rPr kumimoji="1" lang="ja-JP" altLang="en-US" sz="2000" dirty="0">
                <a:latin typeface="メイリオ" panose="020B0604030504040204" pitchFamily="50" charset="-128"/>
                <a:ea typeface="メイリオ" panose="020B0604030504040204" pitchFamily="50" charset="-128"/>
              </a:rPr>
              <a:t>　　　　　　➡１年間の雇用継続で、合計</a:t>
            </a:r>
            <a:r>
              <a:rPr kumimoji="1" lang="en-US" altLang="ja-JP" sz="2000" dirty="0">
                <a:latin typeface="メイリオ" panose="020B0604030504040204" pitchFamily="50" charset="-128"/>
                <a:ea typeface="メイリオ" panose="020B0604030504040204" pitchFamily="50" charset="-128"/>
              </a:rPr>
              <a:t>30</a:t>
            </a:r>
            <a:r>
              <a:rPr kumimoji="1" lang="ja-JP" altLang="en-US" sz="2000" dirty="0">
                <a:latin typeface="メイリオ" panose="020B0604030504040204" pitchFamily="50" charset="-128"/>
                <a:ea typeface="メイリオ" panose="020B0604030504040204" pitchFamily="50" charset="-128"/>
              </a:rPr>
              <a:t>万円支給</a:t>
            </a: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sz="2400" dirty="0">
              <a:latin typeface="メイリオ" panose="020B0604030504040204" pitchFamily="50" charset="-128"/>
              <a:ea typeface="メイリオ" panose="020B0604030504040204" pitchFamily="50" charset="-128"/>
            </a:endParaRPr>
          </a:p>
          <a:p>
            <a:pPr marL="0" indent="0" algn="ctr">
              <a:buNone/>
            </a:pPr>
            <a:r>
              <a:rPr kumimoji="1" lang="ja-JP" altLang="en-US" sz="2400" dirty="0">
                <a:latin typeface="メイリオ" panose="020B0604030504040204" pitchFamily="50" charset="-128"/>
                <a:ea typeface="メイリオ" panose="020B0604030504040204" pitchFamily="50" charset="-128"/>
              </a:rPr>
              <a:t>職業訓練奨励金認定者で正規雇用で就職した</a:t>
            </a:r>
            <a:br>
              <a:rPr kumimoji="1" lang="en-US" altLang="ja-JP"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約</a:t>
            </a:r>
            <a:r>
              <a:rPr lang="ja-JP" altLang="en-US" sz="2400" dirty="0">
                <a:latin typeface="メイリオ" panose="020B0604030504040204" pitchFamily="50" charset="-128"/>
                <a:ea typeface="メイリオ" panose="020B0604030504040204" pitchFamily="50" charset="-128"/>
              </a:rPr>
              <a:t>８０</a:t>
            </a:r>
            <a:r>
              <a:rPr kumimoji="1" lang="ja-JP" altLang="en-US" sz="2400" dirty="0">
                <a:latin typeface="メイリオ" panose="020B0604030504040204" pitchFamily="50" charset="-128"/>
                <a:ea typeface="メイリオ" panose="020B0604030504040204" pitchFamily="50" charset="-128"/>
              </a:rPr>
              <a:t>人が本制度を活用</a:t>
            </a:r>
            <a:endParaRPr kumimoji="1" lang="en-US" altLang="ja-JP" sz="2400" dirty="0">
              <a:latin typeface="メイリオ" panose="020B0604030504040204" pitchFamily="50" charset="-128"/>
              <a:ea typeface="メイリオ" panose="020B0604030504040204" pitchFamily="50" charset="-128"/>
            </a:endParaRPr>
          </a:p>
          <a:p>
            <a:pPr marL="0" indent="0" algn="ctr">
              <a:buNone/>
            </a:pPr>
            <a:endParaRPr lang="en-US" altLang="ja-JP" sz="3200" dirty="0">
              <a:latin typeface="メイリオ" panose="020B0604030504040204" pitchFamily="50" charset="-128"/>
              <a:ea typeface="メイリオ" panose="020B0604030504040204" pitchFamily="50" charset="-128"/>
            </a:endParaRPr>
          </a:p>
          <a:p>
            <a:pPr marL="0" indent="0" algn="ctr">
              <a:buNone/>
            </a:pPr>
            <a:r>
              <a:rPr lang="ja-JP" altLang="en-US" sz="2400" dirty="0">
                <a:latin typeface="メイリオ" panose="020B0604030504040204" pitchFamily="50" charset="-128"/>
                <a:ea typeface="メイリオ" panose="020B0604030504040204" pitchFamily="50" charset="-128"/>
              </a:rPr>
              <a:t>職業訓練奨励金・正規雇用奨励金制度により</a:t>
            </a:r>
            <a:br>
              <a:rPr lang="en-US" altLang="ja-JP" sz="2400" dirty="0">
                <a:latin typeface="メイリオ" panose="020B0604030504040204" pitchFamily="50" charset="-128"/>
                <a:ea typeface="メイリオ" panose="020B0604030504040204" pitchFamily="50" charset="-128"/>
              </a:rPr>
            </a:br>
            <a:r>
              <a:rPr kumimoji="1" lang="ja-JP" altLang="en-US" sz="2400" b="1" dirty="0">
                <a:solidFill>
                  <a:srgbClr val="FF0000"/>
                </a:solidFill>
                <a:latin typeface="メイリオ" panose="020B0604030504040204" pitchFamily="50" charset="-128"/>
                <a:ea typeface="メイリオ" panose="020B0604030504040204" pitchFamily="50" charset="-128"/>
              </a:rPr>
              <a:t>就職率向上、正規雇用</a:t>
            </a:r>
            <a:r>
              <a:rPr kumimoji="1" lang="ja-JP" altLang="en-US" sz="2400" dirty="0">
                <a:latin typeface="メイリオ" panose="020B0604030504040204" pitchFamily="50" charset="-128"/>
                <a:ea typeface="メイリオ" panose="020B0604030504040204" pitchFamily="50" charset="-128"/>
              </a:rPr>
              <a:t>につなげている。</a:t>
            </a: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3F72A63B-DCD7-4D51-AF2F-278A4C75156F}"/>
              </a:ext>
            </a:extLst>
          </p:cNvPr>
          <p:cNvPicPr>
            <a:picLocks noChangeAspect="1"/>
          </p:cNvPicPr>
          <p:nvPr/>
        </p:nvPicPr>
        <p:blipFill>
          <a:blip r:embed="rId2"/>
          <a:stretch>
            <a:fillRect/>
          </a:stretch>
        </p:blipFill>
        <p:spPr>
          <a:xfrm>
            <a:off x="3983685" y="5259770"/>
            <a:ext cx="1176630" cy="414564"/>
          </a:xfrm>
          <a:prstGeom prst="rect">
            <a:avLst/>
          </a:prstGeom>
        </p:spPr>
      </p:pic>
      <p:pic>
        <p:nvPicPr>
          <p:cNvPr id="5" name="図 4">
            <a:extLst>
              <a:ext uri="{FF2B5EF4-FFF2-40B4-BE49-F238E27FC236}">
                <a16:creationId xmlns:a16="http://schemas.microsoft.com/office/drawing/2014/main" id="{05146E0A-539E-89D0-19E5-1765F3F644CE}"/>
              </a:ext>
            </a:extLst>
          </p:cNvPr>
          <p:cNvPicPr>
            <a:picLocks noChangeAspect="1"/>
          </p:cNvPicPr>
          <p:nvPr/>
        </p:nvPicPr>
        <p:blipFill>
          <a:blip r:embed="rId3"/>
          <a:stretch>
            <a:fillRect/>
          </a:stretch>
        </p:blipFill>
        <p:spPr>
          <a:xfrm>
            <a:off x="7300783" y="570377"/>
            <a:ext cx="909326" cy="900000"/>
          </a:xfrm>
          <a:prstGeom prst="rect">
            <a:avLst/>
          </a:prstGeom>
          <a:ln>
            <a:solidFill>
              <a:schemeClr val="tx1"/>
            </a:solidFill>
          </a:ln>
        </p:spPr>
      </p:pic>
    </p:spTree>
    <p:extLst>
      <p:ext uri="{BB962C8B-B14F-4D97-AF65-F5344CB8AC3E}">
        <p14:creationId xmlns:p14="http://schemas.microsoft.com/office/powerpoint/2010/main" val="409547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542611" y="733717"/>
            <a:ext cx="8390374" cy="5817808"/>
          </a:xfrm>
        </p:spPr>
        <p:txBody>
          <a:bodyPr>
            <a:normAutofit fontScale="92500" lnSpcReduction="10000"/>
          </a:bodyPr>
          <a:lstStyle/>
          <a:p>
            <a:pPr marL="0" indent="0">
              <a:lnSpc>
                <a:spcPct val="130000"/>
              </a:lnSpc>
              <a:buNone/>
            </a:pPr>
            <a:r>
              <a:rPr lang="ja-JP" altLang="en-US" sz="2800" dirty="0">
                <a:solidFill>
                  <a:srgbClr val="FF0000"/>
                </a:solidFill>
                <a:latin typeface="メイリオ" panose="020B0604030504040204" pitchFamily="50" charset="-128"/>
                <a:ea typeface="メイリオ" panose="020B0604030504040204" pitchFamily="50" charset="-128"/>
              </a:rPr>
              <a:t>（２）求職者への支援</a:t>
            </a:r>
            <a:endParaRPr lang="en-US" altLang="ja-JP" sz="2800" dirty="0">
              <a:solidFill>
                <a:srgbClr val="FF0000"/>
              </a:solidFill>
              <a:latin typeface="メイリオ" panose="020B0604030504040204" pitchFamily="50" charset="-128"/>
              <a:ea typeface="メイリオ" panose="020B0604030504040204" pitchFamily="50" charset="-128"/>
            </a:endParaRPr>
          </a:p>
          <a:p>
            <a:pPr marL="0" indent="0">
              <a:lnSpc>
                <a:spcPct val="130000"/>
              </a:lnSpc>
              <a:buNone/>
            </a:pPr>
            <a:r>
              <a:rPr kumimoji="1" lang="zh-TW" altLang="en-US" sz="2600" b="1" dirty="0">
                <a:latin typeface="メイリオ" panose="020B0604030504040204" pitchFamily="50" charset="-128"/>
                <a:ea typeface="メイリオ" panose="020B0604030504040204" pitchFamily="50" charset="-128"/>
              </a:rPr>
              <a:t>資格取得等助成金</a:t>
            </a:r>
            <a:endParaRPr kumimoji="1" lang="en-US" altLang="zh-TW" sz="2600" b="1" dirty="0">
              <a:latin typeface="メイリオ" panose="020B0604030504040204" pitchFamily="50" charset="-128"/>
              <a:ea typeface="メイリオ" panose="020B0604030504040204" pitchFamily="50" charset="-128"/>
            </a:endParaRPr>
          </a:p>
          <a:p>
            <a:pPr marL="0" indent="0">
              <a:spcAft>
                <a:spcPts val="600"/>
              </a:spcAft>
              <a:buNone/>
            </a:pPr>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資格取得や職業能力の開発・向上のために、厚生労働大臣指定教育訓練講座を受講・修了した求職者を対象に、受講に係る費用（入学料・受講料）の一部を助成</a:t>
            </a:r>
            <a:endParaRPr kumimoji="1" lang="en-US" altLang="ja-JP" sz="2400" dirty="0">
              <a:latin typeface="メイリオ" panose="020B0604030504040204" pitchFamily="50" charset="-128"/>
              <a:ea typeface="メイリオ" panose="020B0604030504040204" pitchFamily="50" charset="-128"/>
            </a:endParaRPr>
          </a:p>
          <a:p>
            <a:pPr marL="0" indent="0">
              <a:lnSpc>
                <a:spcPct val="130000"/>
              </a:lnSpc>
              <a:buNone/>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助成金額</a:t>
            </a:r>
            <a:r>
              <a:rPr kumimoji="1" lang="en-US" altLang="ja-JP"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endParaRPr>
          </a:p>
          <a:p>
            <a:pPr marL="0" indent="0">
              <a:lnSpc>
                <a:spcPct val="130000"/>
              </a:lnSpc>
              <a:buNone/>
            </a:pPr>
            <a:r>
              <a:rPr lang="ja-JP" altLang="en-US" sz="1800" dirty="0">
                <a:latin typeface="メイリオ" panose="020B0604030504040204" pitchFamily="50" charset="-128"/>
                <a:ea typeface="メイリオ" panose="020B0604030504040204" pitchFamily="50" charset="-128"/>
              </a:rPr>
              <a:t>　講座受講のための入学金と受講料の合計に以下の割合を乗じた額（上限</a:t>
            </a:r>
            <a:r>
              <a:rPr lang="en-US" altLang="ja-JP" sz="1800" dirty="0">
                <a:latin typeface="メイリオ" panose="020B0604030504040204" pitchFamily="50" charset="-128"/>
                <a:ea typeface="メイリオ" panose="020B0604030504040204" pitchFamily="50" charset="-128"/>
              </a:rPr>
              <a:t>10</a:t>
            </a:r>
            <a:r>
              <a:rPr lang="ja-JP" altLang="en-US" sz="1800" dirty="0">
                <a:latin typeface="メイリオ" panose="020B0604030504040204" pitchFamily="50" charset="-128"/>
                <a:ea typeface="メイリオ" panose="020B0604030504040204" pitchFamily="50" charset="-128"/>
              </a:rPr>
              <a:t>万円）</a:t>
            </a:r>
            <a:br>
              <a:rPr lang="en-US" altLang="ja-JP" sz="1800" dirty="0">
                <a:latin typeface="メイリオ" panose="020B0604030504040204" pitchFamily="50" charset="-128"/>
                <a:ea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一般</a:t>
            </a:r>
            <a:r>
              <a:rPr kumimoji="1" lang="ja-JP" altLang="en-US" sz="1800" dirty="0">
                <a:latin typeface="メイリオ" panose="020B0604030504040204" pitchFamily="50" charset="-128"/>
                <a:ea typeface="メイリオ" panose="020B0604030504040204" pitchFamily="50" charset="-128"/>
              </a:rPr>
              <a:t>教育訓練講座</a:t>
            </a:r>
            <a:r>
              <a:rPr kumimoji="1" lang="en-US" altLang="ja-JP" sz="1800" dirty="0">
                <a:latin typeface="メイリオ" panose="020B0604030504040204" pitchFamily="50" charset="-128"/>
                <a:ea typeface="メイリオ" panose="020B0604030504040204" pitchFamily="50" charset="-128"/>
              </a:rPr>
              <a:t>》20</a:t>
            </a:r>
            <a:r>
              <a:rPr kumimoji="1" lang="ja-JP" altLang="en-US" sz="1800" dirty="0">
                <a:latin typeface="メイリオ" panose="020B0604030504040204" pitchFamily="50" charset="-128"/>
                <a:ea typeface="メイリオ" panose="020B0604030504040204" pitchFamily="50" charset="-128"/>
              </a:rPr>
              <a:t>％　　</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特定</a:t>
            </a:r>
            <a:r>
              <a:rPr lang="ja-JP" altLang="en-US" sz="1800" dirty="0">
                <a:latin typeface="メイリオ" panose="020B0604030504040204" pitchFamily="50" charset="-128"/>
                <a:ea typeface="メイリオ" panose="020B0604030504040204" pitchFamily="50" charset="-128"/>
              </a:rPr>
              <a:t>一般</a:t>
            </a:r>
            <a:r>
              <a:rPr kumimoji="1" lang="ja-JP" altLang="en-US" sz="1800" dirty="0">
                <a:latin typeface="メイリオ" panose="020B0604030504040204" pitchFamily="50" charset="-128"/>
                <a:ea typeface="メイリオ" panose="020B0604030504040204" pitchFamily="50" charset="-128"/>
              </a:rPr>
              <a:t>教育訓練講座</a:t>
            </a:r>
            <a:r>
              <a:rPr kumimoji="1" lang="en-US" altLang="ja-JP" sz="1800" dirty="0">
                <a:latin typeface="メイリオ" panose="020B0604030504040204" pitchFamily="50" charset="-128"/>
                <a:ea typeface="メイリオ" panose="020B0604030504040204" pitchFamily="50" charset="-128"/>
              </a:rPr>
              <a:t>》40</a:t>
            </a:r>
            <a:r>
              <a:rPr kumimoji="1" lang="ja-JP" altLang="en-US" sz="1800" dirty="0">
                <a:latin typeface="メイリオ" panose="020B0604030504040204" pitchFamily="50" charset="-128"/>
                <a:ea typeface="メイリオ" panose="020B0604030504040204" pitchFamily="50" charset="-128"/>
              </a:rPr>
              <a:t>％</a:t>
            </a:r>
            <a:endParaRPr kumimoji="1" lang="en-US" altLang="ja-JP" sz="1800" dirty="0">
              <a:latin typeface="メイリオ" panose="020B0604030504040204" pitchFamily="50" charset="-128"/>
              <a:ea typeface="メイリオ" panose="020B0604030504040204" pitchFamily="50" charset="-128"/>
            </a:endParaRPr>
          </a:p>
          <a:p>
            <a:pPr marL="0" indent="0">
              <a:lnSpc>
                <a:spcPct val="130000"/>
              </a:lnSpc>
              <a:buNone/>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助成金制度を使って受講される講座の例</a:t>
            </a:r>
            <a:r>
              <a:rPr kumimoji="1" lang="en-US" altLang="ja-JP" dirty="0">
                <a:latin typeface="メイリオ" panose="020B0604030504040204" pitchFamily="50" charset="-128"/>
                <a:ea typeface="メイリオ" panose="020B0604030504040204" pitchFamily="50" charset="-128"/>
              </a:rPr>
              <a:t>】</a:t>
            </a:r>
          </a:p>
          <a:p>
            <a:pPr marL="0" indent="0">
              <a:lnSpc>
                <a:spcPct val="100000"/>
              </a:lnSpc>
              <a:spcBef>
                <a:spcPts val="600"/>
              </a:spcBef>
              <a:buNone/>
            </a:pPr>
            <a:r>
              <a:rPr lang="ja-JP" altLang="en-US" sz="1800" dirty="0">
                <a:latin typeface="メイリオ" panose="020B0604030504040204" pitchFamily="50" charset="-128"/>
                <a:ea typeface="メイリオ" panose="020B0604030504040204" pitchFamily="50" charset="-128"/>
              </a:rPr>
              <a:t>・医療福祉系講座　</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None/>
            </a:pP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介護職員初任者研修、医療事務講座</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None/>
            </a:pPr>
            <a:r>
              <a:rPr kumimoji="1" lang="ja-JP" altLang="en-US" sz="1800" dirty="0">
                <a:latin typeface="メイリオ" panose="020B0604030504040204" pitchFamily="50" charset="-128"/>
                <a:ea typeface="メイリオ" panose="020B0604030504040204" pitchFamily="50" charset="-128"/>
              </a:rPr>
              <a:t>・運転技能講習</a:t>
            </a:r>
            <a:endParaRPr kumimoji="1"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None/>
            </a:pP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フォークリフト運転技能講習</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None/>
            </a:pPr>
            <a:r>
              <a:rPr lang="ja-JP" altLang="en-US" sz="1800" dirty="0">
                <a:latin typeface="メイリオ" panose="020B0604030504040204" pitchFamily="50" charset="-128"/>
                <a:ea typeface="メイリオ" panose="020B0604030504040204" pitchFamily="50" charset="-128"/>
              </a:rPr>
              <a:t>　　大型自動車免許取得、普通二種免許取得</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None/>
            </a:pPr>
            <a:r>
              <a:rPr kumimoji="1" lang="ja-JP" altLang="en-US" sz="1800" dirty="0">
                <a:latin typeface="メイリオ" panose="020B0604030504040204" pitchFamily="50" charset="-128"/>
                <a:ea typeface="メイリオ" panose="020B0604030504040204" pitchFamily="50" charset="-128"/>
              </a:rPr>
              <a:t>・ＷＥＢサイト構築技術習得講座</a:t>
            </a:r>
            <a:endParaRPr kumimoji="1" lang="en-US" altLang="ja-JP" sz="1800" dirty="0">
              <a:latin typeface="メイリオ" panose="020B0604030504040204" pitchFamily="50" charset="-128"/>
              <a:ea typeface="メイリオ" panose="020B0604030504040204" pitchFamily="50" charset="-128"/>
            </a:endParaRPr>
          </a:p>
          <a:p>
            <a:pPr marL="0" indent="0">
              <a:lnSpc>
                <a:spcPct val="100000"/>
              </a:lnSpc>
              <a:spcBef>
                <a:spcPts val="600"/>
              </a:spcBef>
              <a:buNone/>
            </a:pP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ＷＥＢマスター、ＷＥＢデザイナー　など</a:t>
            </a:r>
            <a:endParaRPr kumimoji="1" lang="en-US" altLang="ja-JP" sz="18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6E8E86D3-B28C-3537-2BF4-CEF1B506AB48}"/>
              </a:ext>
            </a:extLst>
          </p:cNvPr>
          <p:cNvPicPr>
            <a:picLocks noChangeAspect="1"/>
          </p:cNvPicPr>
          <p:nvPr/>
        </p:nvPicPr>
        <p:blipFill>
          <a:blip r:embed="rId2"/>
          <a:stretch>
            <a:fillRect/>
          </a:stretch>
        </p:blipFill>
        <p:spPr>
          <a:xfrm>
            <a:off x="7446226" y="733717"/>
            <a:ext cx="895387" cy="900000"/>
          </a:xfrm>
          <a:prstGeom prst="rect">
            <a:avLst/>
          </a:prstGeom>
          <a:ln>
            <a:solidFill>
              <a:schemeClr val="tx1"/>
            </a:solidFill>
          </a:ln>
        </p:spPr>
      </p:pic>
    </p:spTree>
    <p:extLst>
      <p:ext uri="{BB962C8B-B14F-4D97-AF65-F5344CB8AC3E}">
        <p14:creationId xmlns:p14="http://schemas.microsoft.com/office/powerpoint/2010/main" val="349010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449179" y="788987"/>
            <a:ext cx="7886700" cy="5659939"/>
          </a:xfrm>
        </p:spPr>
        <p:txBody>
          <a:bodyPr>
            <a:normAutofit/>
          </a:bodyPr>
          <a:lstStyle/>
          <a:p>
            <a:pPr marL="0" indent="0">
              <a:lnSpc>
                <a:spcPct val="130000"/>
              </a:lnSpc>
              <a:buNone/>
            </a:pPr>
            <a:r>
              <a:rPr lang="ja-JP" altLang="en-US" sz="2800" dirty="0">
                <a:solidFill>
                  <a:srgbClr val="FF0000"/>
                </a:solidFill>
                <a:latin typeface="メイリオ" panose="020B0604030504040204" pitchFamily="50" charset="-128"/>
                <a:ea typeface="メイリオ" panose="020B0604030504040204" pitchFamily="50" charset="-128"/>
              </a:rPr>
              <a:t>（２）求職者への支援</a:t>
            </a:r>
            <a:endParaRPr lang="en-US" altLang="ja-JP" sz="2400" dirty="0">
              <a:latin typeface="メイリオ" panose="020B0604030504040204" pitchFamily="50" charset="-128"/>
              <a:ea typeface="メイリオ" panose="020B0604030504040204" pitchFamily="50" charset="-128"/>
            </a:endParaRPr>
          </a:p>
          <a:p>
            <a:pPr marL="0" indent="0" algn="ctr">
              <a:lnSpc>
                <a:spcPct val="130000"/>
              </a:lnSpc>
              <a:buNone/>
            </a:pPr>
            <a:r>
              <a:rPr lang="en-US" altLang="ja-JP" sz="2400" dirty="0">
                <a:latin typeface="メイリオ" panose="020B0604030504040204" pitchFamily="50" charset="-128"/>
                <a:ea typeface="メイリオ" panose="020B0604030504040204" pitchFamily="50" charset="-128"/>
              </a:rPr>
              <a:t>220</a:t>
            </a:r>
            <a:r>
              <a:rPr lang="ja-JP" altLang="en-US" sz="2400" dirty="0">
                <a:latin typeface="メイリオ" panose="020B0604030504040204" pitchFamily="50" charset="-128"/>
                <a:ea typeface="メイリオ" panose="020B0604030504040204" pitchFamily="50" charset="-128"/>
              </a:rPr>
              <a:t>人が助成金を活用して講座を受講</a:t>
            </a:r>
            <a:endParaRPr lang="en-US" altLang="ja-JP" sz="2400" dirty="0">
              <a:latin typeface="メイリオ" panose="020B0604030504040204" pitchFamily="50" charset="-128"/>
              <a:ea typeface="メイリオ" panose="020B0604030504040204" pitchFamily="50" charset="-128"/>
            </a:endParaRPr>
          </a:p>
          <a:p>
            <a:pPr marL="0" indent="0" algn="ctr">
              <a:buNone/>
            </a:pPr>
            <a:r>
              <a:rPr lang="ja-JP" altLang="en-US" sz="2400" dirty="0">
                <a:latin typeface="メイリオ" panose="020B0604030504040204" pitchFamily="50" charset="-128"/>
                <a:ea typeface="メイリオ" panose="020B0604030504040204" pitchFamily="50" charset="-128"/>
              </a:rPr>
              <a:t>そのうち約</a:t>
            </a:r>
            <a:r>
              <a:rPr lang="en-US" altLang="ja-JP" sz="2400" dirty="0">
                <a:latin typeface="メイリオ" panose="020B0604030504040204" pitchFamily="50" charset="-128"/>
                <a:ea typeface="メイリオ" panose="020B0604030504040204" pitchFamily="50" charset="-128"/>
              </a:rPr>
              <a:t>50%</a:t>
            </a:r>
            <a:r>
              <a:rPr lang="ja-JP" altLang="en-US" sz="2400" dirty="0">
                <a:latin typeface="メイリオ" panose="020B0604030504040204" pitchFamily="50" charset="-128"/>
                <a:ea typeface="メイリオ" panose="020B0604030504040204" pitchFamily="50" charset="-128"/>
              </a:rPr>
              <a:t>が就職</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lgn="ctr">
              <a:lnSpc>
                <a:spcPct val="130000"/>
              </a:lnSpc>
              <a:buNone/>
            </a:pPr>
            <a:r>
              <a:rPr lang="ja-JP" altLang="en-US" sz="2600" dirty="0">
                <a:latin typeface="メイリオ" panose="020B0604030504040204" pitchFamily="50" charset="-128"/>
                <a:ea typeface="メイリオ" panose="020B0604030504040204" pitchFamily="50" charset="-128"/>
              </a:rPr>
              <a:t>能力や資格を取得することにより</a:t>
            </a:r>
            <a:br>
              <a:rPr lang="en-US" altLang="ja-JP" sz="2600" dirty="0">
                <a:latin typeface="メイリオ" panose="020B0604030504040204" pitchFamily="50" charset="-128"/>
                <a:ea typeface="メイリオ" panose="020B0604030504040204" pitchFamily="50" charset="-128"/>
              </a:rPr>
            </a:br>
            <a:r>
              <a:rPr lang="ja-JP" altLang="en-US" sz="2600" b="1" dirty="0">
                <a:solidFill>
                  <a:srgbClr val="FF0000"/>
                </a:solidFill>
                <a:latin typeface="メイリオ" panose="020B0604030504040204" pitchFamily="50" charset="-128"/>
                <a:ea typeface="メイリオ" panose="020B0604030504040204" pitchFamily="50" charset="-128"/>
              </a:rPr>
              <a:t>再就職</a:t>
            </a:r>
            <a:r>
              <a:rPr lang="ja-JP" altLang="en-US" sz="2600" dirty="0">
                <a:latin typeface="メイリオ" panose="020B0604030504040204" pitchFamily="50" charset="-128"/>
                <a:ea typeface="メイリオ" panose="020B0604030504040204" pitchFamily="50" charset="-128"/>
              </a:rPr>
              <a:t>や</a:t>
            </a:r>
            <a:r>
              <a:rPr lang="ja-JP" altLang="en-US" sz="2600" b="1" dirty="0">
                <a:solidFill>
                  <a:srgbClr val="FF0000"/>
                </a:solidFill>
                <a:latin typeface="メイリオ" panose="020B0604030504040204" pitchFamily="50" charset="-128"/>
                <a:ea typeface="メイリオ" panose="020B0604030504040204" pitchFamily="50" charset="-128"/>
              </a:rPr>
              <a:t>安定雇用</a:t>
            </a:r>
            <a:r>
              <a:rPr lang="ja-JP" altLang="en-US" sz="2600" dirty="0">
                <a:latin typeface="メイリオ" panose="020B0604030504040204" pitchFamily="50" charset="-128"/>
                <a:ea typeface="メイリオ" panose="020B0604030504040204" pitchFamily="50" charset="-128"/>
              </a:rPr>
              <a:t>につなげる。</a:t>
            </a:r>
            <a:endParaRPr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369F728A-E847-4C49-A5DF-C88744C44CF7}"/>
              </a:ext>
            </a:extLst>
          </p:cNvPr>
          <p:cNvPicPr>
            <a:picLocks noChangeAspect="1"/>
          </p:cNvPicPr>
          <p:nvPr/>
        </p:nvPicPr>
        <p:blipFill>
          <a:blip r:embed="rId2"/>
          <a:stretch>
            <a:fillRect/>
          </a:stretch>
        </p:blipFill>
        <p:spPr>
          <a:xfrm>
            <a:off x="3804214" y="2788582"/>
            <a:ext cx="1176630" cy="414564"/>
          </a:xfrm>
          <a:prstGeom prst="rect">
            <a:avLst/>
          </a:prstGeom>
        </p:spPr>
      </p:pic>
    </p:spTree>
    <p:extLst>
      <p:ext uri="{BB962C8B-B14F-4D97-AF65-F5344CB8AC3E}">
        <p14:creationId xmlns:p14="http://schemas.microsoft.com/office/powerpoint/2010/main" val="2240681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338959" y="417095"/>
            <a:ext cx="7886700" cy="5792120"/>
          </a:xfrm>
        </p:spPr>
        <p:txBody>
          <a:bodyPr/>
          <a:lstStyle/>
          <a:p>
            <a:pPr marL="0" indent="0">
              <a:spcAft>
                <a:spcPts val="600"/>
              </a:spcAft>
              <a:buNone/>
            </a:pPr>
            <a:r>
              <a:rPr lang="ja-JP" altLang="en-US" sz="2800" dirty="0">
                <a:solidFill>
                  <a:srgbClr val="FF0000"/>
                </a:solidFill>
                <a:latin typeface="メイリオ" panose="020B0604030504040204" pitchFamily="50" charset="-128"/>
                <a:ea typeface="メイリオ" panose="020B0604030504040204" pitchFamily="50" charset="-128"/>
              </a:rPr>
              <a:t>（２）求職者への支援</a:t>
            </a:r>
            <a:endParaRPr lang="en-US" altLang="ja-JP" sz="2800" dirty="0">
              <a:solidFill>
                <a:srgbClr val="FF0000"/>
              </a:solidFill>
              <a:latin typeface="メイリオ" panose="020B0604030504040204" pitchFamily="50" charset="-128"/>
              <a:ea typeface="メイリオ" panose="020B0604030504040204" pitchFamily="50" charset="-128"/>
            </a:endParaRPr>
          </a:p>
          <a:p>
            <a:pPr marL="0" indent="0">
              <a:spcAft>
                <a:spcPts val="600"/>
              </a:spcAft>
              <a:buNone/>
            </a:pPr>
            <a:r>
              <a:rPr kumimoji="1" lang="ja-JP" altLang="en-US" sz="3200" dirty="0">
                <a:latin typeface="メイリオ" panose="020B0604030504040204" pitchFamily="50" charset="-128"/>
                <a:ea typeface="メイリオ" panose="020B0604030504040204" pitchFamily="50" charset="-128"/>
              </a:rPr>
              <a:t>就職活動に関する相談窓口</a:t>
            </a:r>
            <a:endParaRPr kumimoji="1" lang="en-US" altLang="ja-JP" sz="3200" dirty="0">
              <a:latin typeface="メイリオ" panose="020B0604030504040204" pitchFamily="50" charset="-128"/>
              <a:ea typeface="メイリオ" panose="020B0604030504040204" pitchFamily="50" charset="-128"/>
            </a:endParaRPr>
          </a:p>
          <a:p>
            <a:pPr marL="0" indent="0">
              <a:buNone/>
            </a:pPr>
            <a:r>
              <a:rPr kumimoji="1" lang="ja-JP" altLang="en-US" sz="2400" b="1" dirty="0">
                <a:latin typeface="メイリオ" panose="020B0604030504040204" pitchFamily="50" charset="-128"/>
                <a:ea typeface="メイリオ" panose="020B0604030504040204" pitchFamily="50" charset="-128"/>
              </a:rPr>
              <a:t>◆ジョブカフェ愛</a:t>
            </a:r>
            <a:r>
              <a:rPr kumimoji="1" lang="en-US" altLang="ja-JP" sz="2400" b="1" dirty="0">
                <a:latin typeface="メイリオ" panose="020B0604030504040204" pitchFamily="50" charset="-128"/>
                <a:ea typeface="メイリオ" panose="020B0604030504040204" pitchFamily="50" charset="-128"/>
              </a:rPr>
              <a:t>work</a:t>
            </a:r>
          </a:p>
          <a:p>
            <a:pPr marL="0" indent="0">
              <a:buNone/>
            </a:pPr>
            <a:r>
              <a:rPr lang="ja-JP" altLang="en-US" sz="2400" dirty="0">
                <a:latin typeface="メイリオ" panose="020B0604030504040204" pitchFamily="50" charset="-128"/>
                <a:ea typeface="メイリオ" panose="020B0604030504040204" pitchFamily="50" charset="-128"/>
              </a:rPr>
              <a:t>　愛媛県が設置している若者向けの就職支援センター</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キャリアコンサルタントによる個別相談</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自己分析・応募準備など就活に役立つ</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セミナーの開催</a:t>
            </a:r>
            <a:endParaRPr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合同就職説明会の開催　など</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111AA46A-6CCB-81A5-B483-E31B6713C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185" y="2571235"/>
            <a:ext cx="2571856" cy="3248167"/>
          </a:xfrm>
          <a:prstGeom prst="rect">
            <a:avLst/>
          </a:prstGeom>
          <a:effectLst>
            <a:softEdge rad="63500"/>
          </a:effectLst>
        </p:spPr>
      </p:pic>
      <p:sp>
        <p:nvSpPr>
          <p:cNvPr id="4" name="テキスト ボックス 3">
            <a:extLst>
              <a:ext uri="{FF2B5EF4-FFF2-40B4-BE49-F238E27FC236}">
                <a16:creationId xmlns:a16="http://schemas.microsoft.com/office/drawing/2014/main" id="{C2C0C108-6048-2CD2-0722-1414E4C5FA64}"/>
              </a:ext>
            </a:extLst>
          </p:cNvPr>
          <p:cNvSpPr txBox="1"/>
          <p:nvPr/>
        </p:nvSpPr>
        <p:spPr>
          <a:xfrm flipH="1">
            <a:off x="5621070" y="5839883"/>
            <a:ext cx="3921588" cy="369332"/>
          </a:xfrm>
          <a:prstGeom prst="rect">
            <a:avLst/>
          </a:prstGeom>
          <a:noFill/>
        </p:spPr>
        <p:txBody>
          <a:bodyPr wrap="square" rtlCol="0">
            <a:spAutoFit/>
          </a:bodyPr>
          <a:lstStyle/>
          <a:p>
            <a:pPr algn="ctr"/>
            <a:r>
              <a:rPr lang="ja-JP" altLang="en-US" b="1">
                <a:latin typeface="メイリオ" panose="020B0604030504040204" pitchFamily="50" charset="-128"/>
                <a:ea typeface="メイリオ" panose="020B0604030504040204" pitchFamily="50" charset="-128"/>
              </a:rPr>
              <a:t>銀天街にあります！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950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AF27178C-DDA2-8CFE-DD7B-40B14C215608}"/>
              </a:ext>
            </a:extLst>
          </p:cNvPr>
          <p:cNvSpPr txBox="1">
            <a:spLocks/>
          </p:cNvSpPr>
          <p:nvPr/>
        </p:nvSpPr>
        <p:spPr>
          <a:xfrm>
            <a:off x="329900" y="532940"/>
            <a:ext cx="8484200" cy="206588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ja-JP" altLang="en-US" sz="3200" dirty="0">
                <a:latin typeface="メイリオ" panose="020B0604030504040204" pitchFamily="50" charset="-128"/>
                <a:ea typeface="メイリオ" panose="020B0604030504040204" pitchFamily="50" charset="-128"/>
              </a:rPr>
              <a:t>社会保険労務士による相談窓口</a:t>
            </a:r>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27</a:t>
            </a:r>
            <a:r>
              <a:rPr lang="ja-JP" altLang="en-US" sz="2400" dirty="0">
                <a:latin typeface="メイリオ" panose="020B0604030504040204" pitchFamily="50" charset="-128"/>
                <a:ea typeface="メイリオ" panose="020B0604030504040204" pitchFamily="50" charset="-128"/>
              </a:rPr>
              <a:t>年度～）</a:t>
            </a:r>
            <a:endParaRPr lang="en-US" altLang="ja-JP" sz="24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800" b="1" dirty="0">
                <a:latin typeface="メイリオ" panose="020B0604030504040204" pitchFamily="50" charset="-128"/>
                <a:ea typeface="メイリオ" panose="020B0604030504040204" pitchFamily="50" charset="-128"/>
              </a:rPr>
              <a:t>◆無料労働相談窓口</a:t>
            </a:r>
            <a:endParaRPr lang="en-US" altLang="ja-JP" sz="28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A98E4692-24EA-EC9C-BEDD-34ACBB3EE07B}"/>
              </a:ext>
            </a:extLst>
          </p:cNvPr>
          <p:cNvSpPr txBox="1"/>
          <p:nvPr/>
        </p:nvSpPr>
        <p:spPr>
          <a:xfrm>
            <a:off x="510221" y="1898009"/>
            <a:ext cx="8123557" cy="743280"/>
          </a:xfrm>
          <a:prstGeom prst="rect">
            <a:avLst/>
          </a:prstGeom>
          <a:noFill/>
          <a:ln w="3175">
            <a:solidFill>
              <a:schemeClr val="tx1"/>
            </a:solidFill>
          </a:ln>
        </p:spPr>
        <p:txBody>
          <a:bodyPr wrap="square" rtlCol="0" anchor="ctr">
            <a:spAutoFit/>
          </a:bodyPr>
          <a:lstStyle/>
          <a:p>
            <a:pPr marL="92075">
              <a:lnSpc>
                <a:spcPct val="120000"/>
              </a:lnSpc>
            </a:pPr>
            <a:r>
              <a:rPr lang="en-US" altLang="ja-JP" dirty="0">
                <a:latin typeface="メイリオ" pitchFamily="50" charset="-128"/>
                <a:ea typeface="メイリオ" pitchFamily="50" charset="-128"/>
                <a:cs typeface="メイリオ" pitchFamily="50" charset="-128"/>
              </a:rPr>
              <a:t>『</a:t>
            </a:r>
            <a:r>
              <a:rPr lang="ja-JP" altLang="en-US" dirty="0">
                <a:latin typeface="メイリオ" pitchFamily="50" charset="-128"/>
                <a:ea typeface="メイリオ" pitchFamily="50" charset="-128"/>
                <a:cs typeface="メイリオ" pitchFamily="50" charset="-128"/>
              </a:rPr>
              <a:t>年金・健康保険、雇用・労災保険、職場でのトラブル、労務管理</a:t>
            </a:r>
            <a:r>
              <a:rPr lang="en-US" altLang="ja-JP" dirty="0">
                <a:latin typeface="メイリオ" pitchFamily="50" charset="-128"/>
                <a:ea typeface="メイリオ" pitchFamily="50" charset="-128"/>
                <a:cs typeface="メイリオ" pitchFamily="50" charset="-128"/>
              </a:rPr>
              <a:t>』</a:t>
            </a:r>
            <a:r>
              <a:rPr lang="ja-JP" altLang="en-US" dirty="0">
                <a:latin typeface="メイリオ" pitchFamily="50" charset="-128"/>
                <a:ea typeface="メイリオ" pitchFamily="50" charset="-128"/>
                <a:cs typeface="メイリオ" pitchFamily="50" charset="-128"/>
              </a:rPr>
              <a:t>などのお悩みを、社会保険労務士が無料相談に応じます。　</a:t>
            </a:r>
          </a:p>
        </p:txBody>
      </p:sp>
      <p:sp>
        <p:nvSpPr>
          <p:cNvPr id="4" name="テキスト ボックス 3">
            <a:extLst>
              <a:ext uri="{FF2B5EF4-FFF2-40B4-BE49-F238E27FC236}">
                <a16:creationId xmlns:a16="http://schemas.microsoft.com/office/drawing/2014/main" id="{AAC1BFC0-5326-248A-FF41-0DB98EDBA679}"/>
              </a:ext>
            </a:extLst>
          </p:cNvPr>
          <p:cNvSpPr txBox="1"/>
          <p:nvPr/>
        </p:nvSpPr>
        <p:spPr>
          <a:xfrm>
            <a:off x="465408" y="3944470"/>
            <a:ext cx="1147759" cy="461665"/>
          </a:xfrm>
          <a:prstGeom prst="rect">
            <a:avLst/>
          </a:prstGeom>
          <a:noFill/>
        </p:spPr>
        <p:txBody>
          <a:bodyPr wrap="square" rtlCol="0" anchor="ctr">
            <a:spAutoFit/>
          </a:bodyPr>
          <a:lstStyle/>
          <a:p>
            <a:r>
              <a:rPr kumimoji="1" lang="ja-JP" altLang="en-US" sz="2400" b="1" dirty="0">
                <a:highlight>
                  <a:srgbClr val="C0C0C0"/>
                </a:highlight>
                <a:latin typeface="メイリオ" pitchFamily="50" charset="-128"/>
                <a:ea typeface="メイリオ" pitchFamily="50" charset="-128"/>
                <a:cs typeface="メイリオ" pitchFamily="50" charset="-128"/>
              </a:rPr>
              <a:t>日　時</a:t>
            </a:r>
          </a:p>
        </p:txBody>
      </p:sp>
      <p:sp>
        <p:nvSpPr>
          <p:cNvPr id="5" name="テキスト ボックス 4">
            <a:extLst>
              <a:ext uri="{FF2B5EF4-FFF2-40B4-BE49-F238E27FC236}">
                <a16:creationId xmlns:a16="http://schemas.microsoft.com/office/drawing/2014/main" id="{388DF82C-35F8-D976-1612-D3176AF93998}"/>
              </a:ext>
            </a:extLst>
          </p:cNvPr>
          <p:cNvSpPr txBox="1"/>
          <p:nvPr/>
        </p:nvSpPr>
        <p:spPr>
          <a:xfrm>
            <a:off x="465408" y="3062047"/>
            <a:ext cx="1147759" cy="461665"/>
          </a:xfrm>
          <a:prstGeom prst="rect">
            <a:avLst/>
          </a:prstGeom>
          <a:noFill/>
        </p:spPr>
        <p:txBody>
          <a:bodyPr wrap="square" rtlCol="0" anchor="ctr">
            <a:spAutoFit/>
          </a:bodyPr>
          <a:lstStyle/>
          <a:p>
            <a:r>
              <a:rPr kumimoji="1" lang="ja-JP" altLang="en-US" sz="2400" b="1" dirty="0">
                <a:highlight>
                  <a:srgbClr val="C0C0C0"/>
                </a:highlight>
                <a:latin typeface="メイリオ" pitchFamily="50" charset="-128"/>
                <a:ea typeface="メイリオ" pitchFamily="50" charset="-128"/>
                <a:cs typeface="メイリオ" pitchFamily="50" charset="-128"/>
              </a:rPr>
              <a:t>場　所</a:t>
            </a:r>
          </a:p>
        </p:txBody>
      </p:sp>
      <p:sp>
        <p:nvSpPr>
          <p:cNvPr id="6" name="テキスト ボックス 5">
            <a:extLst>
              <a:ext uri="{FF2B5EF4-FFF2-40B4-BE49-F238E27FC236}">
                <a16:creationId xmlns:a16="http://schemas.microsoft.com/office/drawing/2014/main" id="{AE977CC4-157A-0BC2-BA47-088FB75A833E}"/>
              </a:ext>
            </a:extLst>
          </p:cNvPr>
          <p:cNvSpPr txBox="1"/>
          <p:nvPr/>
        </p:nvSpPr>
        <p:spPr>
          <a:xfrm>
            <a:off x="1613168" y="3005181"/>
            <a:ext cx="6831687" cy="755976"/>
          </a:xfrm>
          <a:prstGeom prst="rect">
            <a:avLst/>
          </a:prstGeom>
          <a:noFill/>
        </p:spPr>
        <p:txBody>
          <a:bodyPr wrap="square" rtlCol="0">
            <a:spAutoFit/>
          </a:bodyPr>
          <a:lstStyle/>
          <a:p>
            <a:r>
              <a:rPr lang="ja-JP" altLang="en-US" sz="2400" b="1" dirty="0">
                <a:latin typeface="メイリオ" pitchFamily="50" charset="-128"/>
                <a:ea typeface="メイリオ" pitchFamily="50" charset="-128"/>
                <a:cs typeface="メイリオ" pitchFamily="50" charset="-128"/>
              </a:rPr>
              <a:t>毎月第一金曜日　</a:t>
            </a:r>
            <a:r>
              <a:rPr lang="en-US" altLang="ja-JP" sz="2400" b="1" dirty="0">
                <a:latin typeface="メイリオ" pitchFamily="50" charset="-128"/>
                <a:ea typeface="メイリオ" pitchFamily="50" charset="-128"/>
                <a:cs typeface="メイリオ" pitchFamily="50" charset="-128"/>
              </a:rPr>
              <a:t> 10:00</a:t>
            </a:r>
            <a:r>
              <a:rPr lang="ja-JP" altLang="en-US" sz="2400" b="1" dirty="0">
                <a:latin typeface="メイリオ" pitchFamily="50" charset="-128"/>
                <a:ea typeface="メイリオ" pitchFamily="50" charset="-128"/>
                <a:cs typeface="メイリオ" pitchFamily="50" charset="-128"/>
              </a:rPr>
              <a:t>～</a:t>
            </a:r>
            <a:r>
              <a:rPr lang="en-US" altLang="ja-JP" sz="2400" b="1" dirty="0">
                <a:latin typeface="メイリオ" pitchFamily="50" charset="-128"/>
                <a:ea typeface="メイリオ" pitchFamily="50" charset="-128"/>
                <a:cs typeface="メイリオ" pitchFamily="50" charset="-128"/>
              </a:rPr>
              <a:t>16:00</a:t>
            </a:r>
          </a:p>
          <a:p>
            <a:pPr>
              <a:lnSpc>
                <a:spcPts val="2000"/>
              </a:lnSpc>
            </a:pPr>
            <a:r>
              <a:rPr lang="ja-JP" altLang="en-US" sz="1600" dirty="0">
                <a:latin typeface="メイリオ" pitchFamily="50" charset="-128"/>
                <a:ea typeface="メイリオ" pitchFamily="50" charset="-128"/>
                <a:cs typeface="メイリオ" pitchFamily="50" charset="-128"/>
              </a:rPr>
              <a:t>（第一金曜日が閉庁日の場合は、第二金曜日）</a:t>
            </a:r>
            <a:r>
              <a:rPr lang="en-US" altLang="ja-JP" sz="2400" b="1" dirty="0">
                <a:latin typeface="メイリオ" pitchFamily="50" charset="-128"/>
                <a:ea typeface="メイリオ" pitchFamily="50" charset="-128"/>
                <a:cs typeface="メイリオ" pitchFamily="50" charset="-128"/>
              </a:rPr>
              <a:t> </a:t>
            </a:r>
            <a:endParaRPr kumimoji="1" lang="ja-JP" altLang="en-US" dirty="0">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ED5402BE-902E-4FA9-B734-B6059EDE0729}"/>
              </a:ext>
            </a:extLst>
          </p:cNvPr>
          <p:cNvSpPr txBox="1"/>
          <p:nvPr/>
        </p:nvSpPr>
        <p:spPr>
          <a:xfrm>
            <a:off x="1613167" y="3894216"/>
            <a:ext cx="7113003" cy="461665"/>
          </a:xfrm>
          <a:prstGeom prst="rect">
            <a:avLst/>
          </a:prstGeom>
          <a:noFill/>
        </p:spPr>
        <p:txBody>
          <a:bodyPr wrap="square" rtlCol="0">
            <a:spAutoFit/>
          </a:bodyPr>
          <a:lstStyle/>
          <a:p>
            <a:r>
              <a:rPr lang="zh-TW" altLang="en-US" sz="2400" b="1" dirty="0">
                <a:latin typeface="メイリオ" pitchFamily="50" charset="-128"/>
                <a:ea typeface="メイリオ" pitchFamily="50" charset="-128"/>
                <a:cs typeface="メイリオ" pitchFamily="50" charset="-128"/>
              </a:rPr>
              <a:t>福祉</a:t>
            </a:r>
            <a:r>
              <a:rPr lang="ja-JP" altLang="en-US" sz="2400" b="1" dirty="0">
                <a:latin typeface="メイリオ" pitchFamily="50" charset="-128"/>
                <a:ea typeface="メイリオ" pitchFamily="50" charset="-128"/>
                <a:cs typeface="メイリオ" pitchFamily="50" charset="-128"/>
              </a:rPr>
              <a:t>・子育て相談</a:t>
            </a:r>
            <a:r>
              <a:rPr lang="zh-TW" altLang="en-US" sz="2400" b="1" dirty="0">
                <a:latin typeface="メイリオ" pitchFamily="50" charset="-128"/>
                <a:ea typeface="メイリオ" pitchFamily="50" charset="-128"/>
                <a:cs typeface="メイリオ" pitchFamily="50" charset="-128"/>
              </a:rPr>
              <a:t>窓口　相談室</a:t>
            </a:r>
            <a:r>
              <a:rPr lang="ja-JP" altLang="en-US" sz="2000" dirty="0">
                <a:latin typeface="メイリオ" pitchFamily="50" charset="-128"/>
                <a:ea typeface="メイリオ" pitchFamily="50" charset="-128"/>
                <a:cs typeface="メイリオ" pitchFamily="50" charset="-128"/>
              </a:rPr>
              <a:t>（</a:t>
            </a:r>
            <a:r>
              <a:rPr lang="zh-TW" altLang="en-US" sz="2000" dirty="0">
                <a:latin typeface="メイリオ" pitchFamily="50" charset="-128"/>
                <a:ea typeface="メイリオ" pitchFamily="50" charset="-128"/>
                <a:cs typeface="メイリオ" pitchFamily="50" charset="-128"/>
              </a:rPr>
              <a:t>市役所別館</a:t>
            </a:r>
            <a:r>
              <a:rPr lang="ja-JP" altLang="en-US" sz="2000" dirty="0">
                <a:latin typeface="メイリオ" pitchFamily="50" charset="-128"/>
                <a:ea typeface="メイリオ" pitchFamily="50" charset="-128"/>
                <a:cs typeface="メイリオ" pitchFamily="50" charset="-128"/>
              </a:rPr>
              <a:t>１</a:t>
            </a:r>
            <a:r>
              <a:rPr lang="zh-TW" altLang="en-US" sz="2000" dirty="0">
                <a:latin typeface="メイリオ" pitchFamily="50" charset="-128"/>
                <a:ea typeface="メイリオ" pitchFamily="50" charset="-128"/>
                <a:cs typeface="メイリオ" pitchFamily="50" charset="-128"/>
              </a:rPr>
              <a:t>階</a:t>
            </a:r>
            <a:r>
              <a:rPr lang="ja-JP" altLang="en-US" sz="2000" dirty="0">
                <a:latin typeface="メイリオ" pitchFamily="50" charset="-128"/>
                <a:ea typeface="メイリオ" pitchFamily="50" charset="-128"/>
                <a:cs typeface="メイリオ" pitchFamily="50" charset="-128"/>
              </a:rPr>
              <a:t>）</a:t>
            </a:r>
            <a:endParaRPr kumimoji="1" lang="ja-JP" altLang="en-US" sz="2400" dirty="0">
              <a:latin typeface="メイリオ" pitchFamily="50" charset="-128"/>
              <a:ea typeface="メイリオ" pitchFamily="50" charset="-128"/>
              <a:cs typeface="メイリオ" pitchFamily="50" charset="-128"/>
            </a:endParaRPr>
          </a:p>
        </p:txBody>
      </p:sp>
      <p:pic>
        <p:nvPicPr>
          <p:cNvPr id="9" name="図 8">
            <a:extLst>
              <a:ext uri="{FF2B5EF4-FFF2-40B4-BE49-F238E27FC236}">
                <a16:creationId xmlns:a16="http://schemas.microsoft.com/office/drawing/2014/main" id="{8533F00F-23CE-67A9-D37A-5D57377C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9022" y="4304984"/>
            <a:ext cx="3637563" cy="2239113"/>
          </a:xfrm>
          <a:prstGeom prst="rect">
            <a:avLst/>
          </a:prstGeom>
        </p:spPr>
      </p:pic>
    </p:spTree>
    <p:extLst>
      <p:ext uri="{BB962C8B-B14F-4D97-AF65-F5344CB8AC3E}">
        <p14:creationId xmlns:p14="http://schemas.microsoft.com/office/powerpoint/2010/main" val="1180223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643159F9-5909-1915-634A-97CE680D4B76}"/>
              </a:ext>
            </a:extLst>
          </p:cNvPr>
          <p:cNvGrpSpPr>
            <a:grpSpLocks/>
          </p:cNvGrpSpPr>
          <p:nvPr/>
        </p:nvGrpSpPr>
        <p:grpSpPr bwMode="auto">
          <a:xfrm>
            <a:off x="4418763" y="4864100"/>
            <a:ext cx="4408923" cy="1779588"/>
            <a:chOff x="2642" y="2953"/>
            <a:chExt cx="2579" cy="1232"/>
          </a:xfrm>
        </p:grpSpPr>
        <p:pic>
          <p:nvPicPr>
            <p:cNvPr id="5137" name="Picture 2">
              <a:extLst>
                <a:ext uri="{FF2B5EF4-FFF2-40B4-BE49-F238E27FC236}">
                  <a16:creationId xmlns:a16="http://schemas.microsoft.com/office/drawing/2014/main" id="{300D1A09-68E2-BA08-DBB8-A76E49ED7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 y="2953"/>
              <a:ext cx="2579" cy="12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8" name="Text Box 3">
              <a:extLst>
                <a:ext uri="{FF2B5EF4-FFF2-40B4-BE49-F238E27FC236}">
                  <a16:creationId xmlns:a16="http://schemas.microsoft.com/office/drawing/2014/main" id="{CB0D3E37-0760-3874-FE90-6370CBE88417}"/>
                </a:ext>
              </a:extLst>
            </p:cNvPr>
            <p:cNvSpPr txBox="1">
              <a:spLocks noChangeArrowheads="1"/>
            </p:cNvSpPr>
            <p:nvPr/>
          </p:nvSpPr>
          <p:spPr bwMode="auto">
            <a:xfrm>
              <a:off x="2718" y="3028"/>
              <a:ext cx="2428" cy="1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ja-JP" altLang="en-US"/>
            </a:p>
          </p:txBody>
        </p:sp>
      </p:grpSp>
      <p:grpSp>
        <p:nvGrpSpPr>
          <p:cNvPr id="5123" name="Group 4">
            <a:extLst>
              <a:ext uri="{FF2B5EF4-FFF2-40B4-BE49-F238E27FC236}">
                <a16:creationId xmlns:a16="http://schemas.microsoft.com/office/drawing/2014/main" id="{87EFA6EF-C590-3C9B-B16B-A0ACDAB96568}"/>
              </a:ext>
            </a:extLst>
          </p:cNvPr>
          <p:cNvGrpSpPr>
            <a:grpSpLocks/>
          </p:cNvGrpSpPr>
          <p:nvPr/>
        </p:nvGrpSpPr>
        <p:grpSpPr bwMode="auto">
          <a:xfrm>
            <a:off x="182563" y="4864100"/>
            <a:ext cx="4160000" cy="1816100"/>
            <a:chOff x="115" y="2953"/>
            <a:chExt cx="2426" cy="1255"/>
          </a:xfrm>
        </p:grpSpPr>
        <p:pic>
          <p:nvPicPr>
            <p:cNvPr id="5135" name="Picture 5">
              <a:extLst>
                <a:ext uri="{FF2B5EF4-FFF2-40B4-BE49-F238E27FC236}">
                  <a16:creationId xmlns:a16="http://schemas.microsoft.com/office/drawing/2014/main" id="{970A9F19-00D7-3502-FA76-726C91160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 y="2953"/>
              <a:ext cx="2426" cy="12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6" name="Text Box 6">
              <a:extLst>
                <a:ext uri="{FF2B5EF4-FFF2-40B4-BE49-F238E27FC236}">
                  <a16:creationId xmlns:a16="http://schemas.microsoft.com/office/drawing/2014/main" id="{D9329827-C3CA-A1B3-0517-69B36EBEE146}"/>
                </a:ext>
              </a:extLst>
            </p:cNvPr>
            <p:cNvSpPr txBox="1">
              <a:spLocks noChangeArrowheads="1"/>
            </p:cNvSpPr>
            <p:nvPr/>
          </p:nvSpPr>
          <p:spPr bwMode="auto">
            <a:xfrm>
              <a:off x="193" y="3029"/>
              <a:ext cx="2273" cy="1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ja-JP" altLang="en-US"/>
            </a:p>
          </p:txBody>
        </p:sp>
      </p:grpSp>
      <p:grpSp>
        <p:nvGrpSpPr>
          <p:cNvPr id="5124" name="Group 7">
            <a:extLst>
              <a:ext uri="{FF2B5EF4-FFF2-40B4-BE49-F238E27FC236}">
                <a16:creationId xmlns:a16="http://schemas.microsoft.com/office/drawing/2014/main" id="{7C20DBD4-D239-4BB1-2653-A5A715D24A96}"/>
              </a:ext>
            </a:extLst>
          </p:cNvPr>
          <p:cNvGrpSpPr>
            <a:grpSpLocks/>
          </p:cNvGrpSpPr>
          <p:nvPr/>
        </p:nvGrpSpPr>
        <p:grpSpPr bwMode="auto">
          <a:xfrm>
            <a:off x="182562" y="3063811"/>
            <a:ext cx="8645123" cy="1676714"/>
            <a:chOff x="115" y="1647"/>
            <a:chExt cx="4615" cy="1228"/>
          </a:xfrm>
        </p:grpSpPr>
        <p:pic>
          <p:nvPicPr>
            <p:cNvPr id="5133" name="Picture 8">
              <a:extLst>
                <a:ext uri="{FF2B5EF4-FFF2-40B4-BE49-F238E27FC236}">
                  <a16:creationId xmlns:a16="http://schemas.microsoft.com/office/drawing/2014/main" id="{D7C9F2D3-946F-DBC8-E314-1CAD21B91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 y="1647"/>
              <a:ext cx="4615" cy="12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4" name="Text Box 9">
              <a:extLst>
                <a:ext uri="{FF2B5EF4-FFF2-40B4-BE49-F238E27FC236}">
                  <a16:creationId xmlns:a16="http://schemas.microsoft.com/office/drawing/2014/main" id="{0426BE23-D3FE-6022-77DA-06E318B5036A}"/>
                </a:ext>
              </a:extLst>
            </p:cNvPr>
            <p:cNvSpPr txBox="1">
              <a:spLocks noChangeArrowheads="1"/>
            </p:cNvSpPr>
            <p:nvPr/>
          </p:nvSpPr>
          <p:spPr bwMode="auto">
            <a:xfrm>
              <a:off x="191" y="1725"/>
              <a:ext cx="4462" cy="1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ja-JP" altLang="en-US"/>
            </a:p>
          </p:txBody>
        </p:sp>
      </p:grpSp>
      <p:sp>
        <p:nvSpPr>
          <p:cNvPr id="5125" name="Text Box 10">
            <a:extLst>
              <a:ext uri="{FF2B5EF4-FFF2-40B4-BE49-F238E27FC236}">
                <a16:creationId xmlns:a16="http://schemas.microsoft.com/office/drawing/2014/main" id="{E69BC066-A151-CEE1-9E51-65D2AF457979}"/>
              </a:ext>
            </a:extLst>
          </p:cNvPr>
          <p:cNvSpPr txBox="1">
            <a:spLocks noChangeArrowheads="1"/>
          </p:cNvSpPr>
          <p:nvPr/>
        </p:nvSpPr>
        <p:spPr bwMode="auto">
          <a:xfrm>
            <a:off x="452437" y="3261182"/>
            <a:ext cx="7219950" cy="1356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9pPr>
          </a:lstStyle>
          <a:p>
            <a:pPr>
              <a:spcBef>
                <a:spcPct val="0"/>
              </a:spcBef>
              <a:buClrTx/>
              <a:buFontTx/>
              <a:buNone/>
            </a:pPr>
            <a:r>
              <a:rPr lang="ja-JP" altLang="ja-JP" sz="2400" b="1" dirty="0">
                <a:latin typeface="メイリオ" panose="020B0604030504040204" pitchFamily="50" charset="-128"/>
                <a:ea typeface="メイリオ" panose="020B0604030504040204" pitchFamily="50" charset="-128"/>
              </a:rPr>
              <a:t>＜ご加入について＞</a:t>
            </a:r>
          </a:p>
          <a:p>
            <a:pPr>
              <a:spcBef>
                <a:spcPct val="0"/>
              </a:spcBef>
              <a:buClrTx/>
              <a:buFontTx/>
              <a:buNone/>
            </a:pPr>
            <a:endParaRPr lang="en-US" altLang="ja-JP" sz="1000" b="1" dirty="0">
              <a:latin typeface="メイリオ" panose="020B0604030504040204" pitchFamily="50" charset="-128"/>
              <a:ea typeface="メイリオ" panose="020B0604030504040204" pitchFamily="50" charset="-128"/>
            </a:endParaRPr>
          </a:p>
          <a:p>
            <a:pPr>
              <a:spcBef>
                <a:spcPct val="0"/>
              </a:spcBef>
              <a:buClrTx/>
              <a:buFontTx/>
              <a:buNone/>
            </a:pPr>
            <a:r>
              <a:rPr lang="ja-JP" altLang="ja-JP" sz="2400" b="1" dirty="0">
                <a:latin typeface="メイリオ" panose="020B0604030504040204" pitchFamily="50" charset="-128"/>
                <a:ea typeface="メイリオ" panose="020B0604030504040204" pitchFamily="50" charset="-128"/>
              </a:rPr>
              <a:t>・松山市内の中小企業で働く従業員及び事業主</a:t>
            </a:r>
            <a:endParaRPr lang="en-US" altLang="ja-JP" sz="1200" b="1" dirty="0">
              <a:latin typeface="メイリオ" panose="020B0604030504040204" pitchFamily="50" charset="-128"/>
              <a:ea typeface="メイリオ" panose="020B0604030504040204" pitchFamily="50" charset="-128"/>
            </a:endParaRPr>
          </a:p>
          <a:p>
            <a:pPr>
              <a:spcBef>
                <a:spcPct val="0"/>
              </a:spcBef>
              <a:buClrTx/>
              <a:buFontTx/>
              <a:buNone/>
            </a:pPr>
            <a:r>
              <a:rPr lang="ja-JP" altLang="ja-JP" sz="2400" b="1" dirty="0">
                <a:latin typeface="メイリオ" panose="020B0604030504040204" pitchFamily="50" charset="-128"/>
                <a:ea typeface="メイリオ" panose="020B0604030504040204" pitchFamily="50" charset="-128"/>
              </a:rPr>
              <a:t>・松山市内に居住し、市外の中小企業に勤務する方</a:t>
            </a:r>
          </a:p>
        </p:txBody>
      </p:sp>
      <p:sp>
        <p:nvSpPr>
          <p:cNvPr id="5126" name="Text Box 11">
            <a:extLst>
              <a:ext uri="{FF2B5EF4-FFF2-40B4-BE49-F238E27FC236}">
                <a16:creationId xmlns:a16="http://schemas.microsoft.com/office/drawing/2014/main" id="{1D6A38A4-FFA6-17B5-7304-9E1B2352AE77}"/>
              </a:ext>
            </a:extLst>
          </p:cNvPr>
          <p:cNvSpPr txBox="1">
            <a:spLocks noChangeArrowheads="1"/>
          </p:cNvSpPr>
          <p:nvPr/>
        </p:nvSpPr>
        <p:spPr bwMode="auto">
          <a:xfrm>
            <a:off x="119062" y="1906459"/>
            <a:ext cx="8842375" cy="11409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9pPr>
          </a:lstStyle>
          <a:p>
            <a:pPr>
              <a:spcBef>
                <a:spcPct val="0"/>
              </a:spcBef>
              <a:buClrTx/>
              <a:buFontTx/>
              <a:buNone/>
            </a:pPr>
            <a:r>
              <a:rPr lang="ja-JP" altLang="ja-JP" sz="2000" b="1" dirty="0">
                <a:latin typeface="メイリオ" panose="020B0604030504040204" pitchFamily="50" charset="-128"/>
                <a:ea typeface="メイリオ" panose="020B0604030504040204" pitchFamily="50" charset="-128"/>
              </a:rPr>
              <a:t>・平成</a:t>
            </a:r>
            <a:r>
              <a:rPr lang="en-US" altLang="ja-JP" sz="2000" b="1" dirty="0">
                <a:latin typeface="メイリオ" panose="020B0604030504040204" pitchFamily="50" charset="-128"/>
                <a:ea typeface="メイリオ" panose="020B0604030504040204" pitchFamily="50" charset="-128"/>
              </a:rPr>
              <a:t>11</a:t>
            </a:r>
            <a:r>
              <a:rPr lang="ja-JP" altLang="ja-JP" sz="2000" b="1" dirty="0">
                <a:latin typeface="メイリオ" panose="020B0604030504040204" pitchFamily="50" charset="-128"/>
                <a:ea typeface="メイリオ" panose="020B0604030504040204" pitchFamily="50" charset="-128"/>
              </a:rPr>
              <a:t>年</a:t>
            </a:r>
            <a:r>
              <a:rPr lang="en-US" altLang="ja-JP" sz="2000" b="1" dirty="0">
                <a:latin typeface="メイリオ" panose="020B0604030504040204" pitchFamily="50" charset="-128"/>
                <a:ea typeface="メイリオ" panose="020B0604030504040204" pitchFamily="50" charset="-128"/>
              </a:rPr>
              <a:t>4</a:t>
            </a:r>
            <a:r>
              <a:rPr lang="ja-JP" altLang="ja-JP" sz="2000" b="1" dirty="0">
                <a:latin typeface="メイリオ" panose="020B0604030504040204" pitchFamily="50" charset="-128"/>
                <a:ea typeface="メイリオ" panose="020B0604030504040204" pitchFamily="50" charset="-128"/>
              </a:rPr>
              <a:t>月</a:t>
            </a:r>
            <a:r>
              <a:rPr lang="en-US" altLang="ja-JP" sz="2000" b="1" dirty="0">
                <a:latin typeface="メイリオ" panose="020B0604030504040204" pitchFamily="50" charset="-128"/>
                <a:ea typeface="メイリオ" panose="020B0604030504040204" pitchFamily="50" charset="-128"/>
              </a:rPr>
              <a:t>1</a:t>
            </a:r>
            <a:r>
              <a:rPr lang="ja-JP" altLang="ja-JP" sz="2000" b="1" dirty="0">
                <a:latin typeface="メイリオ" panose="020B0604030504040204" pitchFamily="50" charset="-128"/>
                <a:ea typeface="メイリオ" panose="020B0604030504040204" pitchFamily="50" charset="-128"/>
              </a:rPr>
              <a:t>日より中小企業で働く勤労者が、生涯にわたり豊かで　</a:t>
            </a:r>
          </a:p>
          <a:p>
            <a:pPr>
              <a:spcBef>
                <a:spcPct val="0"/>
              </a:spcBef>
              <a:buClrTx/>
              <a:buFontTx/>
              <a:buNone/>
            </a:pPr>
            <a:r>
              <a:rPr lang="ja-JP" altLang="ja-JP" sz="2000" b="1" dirty="0">
                <a:latin typeface="メイリオ" panose="020B0604030504040204" pitchFamily="50" charset="-128"/>
                <a:ea typeface="メイリオ" panose="020B0604030504040204" pitchFamily="50" charset="-128"/>
              </a:rPr>
              <a:t>　充実した生活を送ることができるよう、総合的な福利厚生事業を実施</a:t>
            </a:r>
          </a:p>
          <a:p>
            <a:pPr>
              <a:spcBef>
                <a:spcPct val="0"/>
              </a:spcBef>
              <a:buClrTx/>
              <a:buFontTx/>
              <a:buNone/>
            </a:pPr>
            <a:endParaRPr lang="en-US" altLang="ja-JP" sz="800" b="1" dirty="0">
              <a:latin typeface="メイリオ" panose="020B0604030504040204" pitchFamily="50" charset="-128"/>
              <a:ea typeface="メイリオ" panose="020B0604030504040204" pitchFamily="50" charset="-128"/>
            </a:endParaRPr>
          </a:p>
          <a:p>
            <a:pPr>
              <a:spcBef>
                <a:spcPct val="0"/>
              </a:spcBef>
              <a:buClrTx/>
              <a:buFontTx/>
              <a:buNone/>
            </a:pPr>
            <a:r>
              <a:rPr lang="ja-JP" altLang="ja-JP" sz="2000" b="1" dirty="0">
                <a:latin typeface="メイリオ" panose="020B0604030504040204" pitchFamily="50" charset="-128"/>
                <a:ea typeface="メイリオ" panose="020B0604030504040204" pitchFamily="50" charset="-128"/>
              </a:rPr>
              <a:t>・松山市が実施している会員制の互助制度</a:t>
            </a:r>
          </a:p>
        </p:txBody>
      </p:sp>
      <p:sp>
        <p:nvSpPr>
          <p:cNvPr id="5127" name="Text Box 12">
            <a:extLst>
              <a:ext uri="{FF2B5EF4-FFF2-40B4-BE49-F238E27FC236}">
                <a16:creationId xmlns:a16="http://schemas.microsoft.com/office/drawing/2014/main" id="{500BCD75-4D1D-A5B6-09D1-B70E571D8881}"/>
              </a:ext>
            </a:extLst>
          </p:cNvPr>
          <p:cNvSpPr txBox="1">
            <a:spLocks noChangeArrowheads="1"/>
          </p:cNvSpPr>
          <p:nvPr/>
        </p:nvSpPr>
        <p:spPr bwMode="auto">
          <a:xfrm>
            <a:off x="247650" y="5162214"/>
            <a:ext cx="4324350" cy="1356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9pPr>
          </a:lstStyle>
          <a:p>
            <a:pPr>
              <a:spcBef>
                <a:spcPct val="0"/>
              </a:spcBef>
              <a:buClrTx/>
              <a:buFontTx/>
              <a:buNone/>
            </a:pPr>
            <a:r>
              <a:rPr lang="ja-JP" altLang="ja-JP" sz="2400" b="1" dirty="0">
                <a:latin typeface="メイリオ" panose="020B0604030504040204" pitchFamily="50" charset="-128"/>
                <a:ea typeface="メイリオ" panose="020B0604030504040204" pitchFamily="50" charset="-128"/>
              </a:rPr>
              <a:t>＜入会金・会費＞</a:t>
            </a:r>
          </a:p>
          <a:p>
            <a:pPr>
              <a:spcBef>
                <a:spcPct val="0"/>
              </a:spcBef>
              <a:buClrTx/>
              <a:buFontTx/>
              <a:buNone/>
            </a:pPr>
            <a:endParaRPr lang="en-US" altLang="ja-JP" sz="1000" b="1" dirty="0">
              <a:latin typeface="メイリオ" panose="020B0604030504040204" pitchFamily="50" charset="-128"/>
              <a:ea typeface="メイリオ" panose="020B0604030504040204" pitchFamily="50" charset="-128"/>
            </a:endParaRPr>
          </a:p>
          <a:p>
            <a:pPr>
              <a:spcBef>
                <a:spcPct val="0"/>
              </a:spcBef>
              <a:buClrTx/>
              <a:buFontTx/>
              <a:buNone/>
            </a:pPr>
            <a:r>
              <a:rPr lang="ja-JP" altLang="ja-JP" sz="2400" b="1" dirty="0">
                <a:latin typeface="メイリオ" panose="020B0604030504040204" pitchFamily="50" charset="-128"/>
                <a:ea typeface="メイリオ" panose="020B0604030504040204" pitchFamily="50" charset="-128"/>
              </a:rPr>
              <a:t>・入会金：</a:t>
            </a:r>
            <a:r>
              <a:rPr lang="ja-JP" altLang="ja-JP" sz="1400" b="1" dirty="0">
                <a:latin typeface="メイリオ" panose="020B0604030504040204" pitchFamily="50" charset="-128"/>
                <a:ea typeface="メイリオ" panose="020B0604030504040204" pitchFamily="50" charset="-128"/>
              </a:rPr>
              <a:t>会員</a:t>
            </a:r>
            <a:r>
              <a:rPr lang="en-US" altLang="ja-JP" sz="1400" b="1" dirty="0">
                <a:latin typeface="メイリオ" panose="020B0604030504040204" pitchFamily="50" charset="-128"/>
                <a:ea typeface="メイリオ" panose="020B0604030504040204" pitchFamily="50" charset="-128"/>
              </a:rPr>
              <a:t>1</a:t>
            </a:r>
            <a:r>
              <a:rPr lang="ja-JP" altLang="ja-JP" sz="1400" b="1" dirty="0">
                <a:latin typeface="メイリオ" panose="020B0604030504040204" pitchFamily="50" charset="-128"/>
                <a:ea typeface="メイリオ" panose="020B0604030504040204" pitchFamily="50" charset="-128"/>
              </a:rPr>
              <a:t>人につき</a:t>
            </a:r>
            <a:r>
              <a:rPr lang="ja-JP" altLang="ja-JP" sz="2400" b="1" dirty="0">
                <a:latin typeface="メイリオ" panose="020B0604030504040204" pitchFamily="50" charset="-128"/>
                <a:ea typeface="メイリオ" panose="020B0604030504040204" pitchFamily="50" charset="-128"/>
              </a:rPr>
              <a:t>５００円</a:t>
            </a:r>
            <a:endParaRPr lang="en-US" altLang="ja-JP" sz="1200" b="1" dirty="0">
              <a:latin typeface="メイリオ" panose="020B0604030504040204" pitchFamily="50" charset="-128"/>
              <a:ea typeface="メイリオ" panose="020B0604030504040204" pitchFamily="50" charset="-128"/>
            </a:endParaRPr>
          </a:p>
          <a:p>
            <a:pPr>
              <a:spcBef>
                <a:spcPct val="0"/>
              </a:spcBef>
              <a:buClrTx/>
              <a:buFontTx/>
              <a:buNone/>
            </a:pPr>
            <a:r>
              <a:rPr lang="ja-JP" altLang="ja-JP" sz="2400" b="1" dirty="0">
                <a:latin typeface="メイリオ" panose="020B0604030504040204" pitchFamily="50" charset="-128"/>
                <a:ea typeface="メイリオ" panose="020B0604030504040204" pitchFamily="50" charset="-128"/>
              </a:rPr>
              <a:t>・会</a:t>
            </a:r>
            <a:r>
              <a:rPr lang="ja-JP" altLang="en-US" sz="2400" b="1" dirty="0">
                <a:latin typeface="メイリオ" panose="020B0604030504040204" pitchFamily="50" charset="-128"/>
                <a:ea typeface="メイリオ" panose="020B0604030504040204" pitchFamily="50" charset="-128"/>
              </a:rPr>
              <a:t>　</a:t>
            </a:r>
            <a:r>
              <a:rPr lang="ja-JP" altLang="ja-JP" sz="2400" b="1" dirty="0">
                <a:latin typeface="メイリオ" panose="020B0604030504040204" pitchFamily="50" charset="-128"/>
                <a:ea typeface="メイリオ" panose="020B0604030504040204" pitchFamily="50" charset="-128"/>
              </a:rPr>
              <a:t>費：</a:t>
            </a:r>
            <a:r>
              <a:rPr lang="ja-JP" altLang="ja-JP" sz="1400" b="1" dirty="0">
                <a:latin typeface="メイリオ" panose="020B0604030504040204" pitchFamily="50" charset="-128"/>
                <a:ea typeface="メイリオ" panose="020B0604030504040204" pitchFamily="50" charset="-128"/>
              </a:rPr>
              <a:t>会員</a:t>
            </a:r>
            <a:r>
              <a:rPr lang="en-US" altLang="ja-JP" sz="1400" b="1" dirty="0">
                <a:latin typeface="メイリオ" panose="020B0604030504040204" pitchFamily="50" charset="-128"/>
                <a:ea typeface="メイリオ" panose="020B0604030504040204" pitchFamily="50" charset="-128"/>
              </a:rPr>
              <a:t>1</a:t>
            </a:r>
            <a:r>
              <a:rPr lang="ja-JP" altLang="ja-JP" sz="1400" b="1" dirty="0">
                <a:latin typeface="メイリオ" panose="020B0604030504040204" pitchFamily="50" charset="-128"/>
                <a:ea typeface="メイリオ" panose="020B0604030504040204" pitchFamily="50" charset="-128"/>
              </a:rPr>
              <a:t>人につき</a:t>
            </a:r>
            <a:r>
              <a:rPr lang="ja-JP" altLang="ja-JP" sz="2400" b="1" dirty="0">
                <a:latin typeface="メイリオ" panose="020B0604030504040204" pitchFamily="50" charset="-128"/>
                <a:ea typeface="メイリオ" panose="020B0604030504040204" pitchFamily="50" charset="-128"/>
              </a:rPr>
              <a:t>７００円</a:t>
            </a:r>
          </a:p>
        </p:txBody>
      </p:sp>
      <p:sp>
        <p:nvSpPr>
          <p:cNvPr id="5128" name="Rectangle 13">
            <a:extLst>
              <a:ext uri="{FF2B5EF4-FFF2-40B4-BE49-F238E27FC236}">
                <a16:creationId xmlns:a16="http://schemas.microsoft.com/office/drawing/2014/main" id="{CD7A03F4-0922-0C6A-A168-7D8E08BAD255}"/>
              </a:ext>
            </a:extLst>
          </p:cNvPr>
          <p:cNvSpPr>
            <a:spLocks noChangeArrowheads="1"/>
          </p:cNvSpPr>
          <p:nvPr/>
        </p:nvSpPr>
        <p:spPr bwMode="auto">
          <a:xfrm>
            <a:off x="120650" y="1106488"/>
            <a:ext cx="8874125" cy="5665787"/>
          </a:xfrm>
          <a:prstGeom prst="rect">
            <a:avLst/>
          </a:prstGeom>
          <a:noFill/>
          <a:ln w="28440" cap="sq">
            <a:solidFill>
              <a:srgbClr val="FF66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ja-JP" altLang="en-US"/>
          </a:p>
        </p:txBody>
      </p:sp>
      <p:sp>
        <p:nvSpPr>
          <p:cNvPr id="5129" name="Text Box 14">
            <a:extLst>
              <a:ext uri="{FF2B5EF4-FFF2-40B4-BE49-F238E27FC236}">
                <a16:creationId xmlns:a16="http://schemas.microsoft.com/office/drawing/2014/main" id="{21409F5E-5464-9624-C2D4-8F009541BDBE}"/>
              </a:ext>
            </a:extLst>
          </p:cNvPr>
          <p:cNvSpPr txBox="1">
            <a:spLocks noChangeArrowheads="1"/>
          </p:cNvSpPr>
          <p:nvPr/>
        </p:nvSpPr>
        <p:spPr bwMode="auto">
          <a:xfrm>
            <a:off x="119228" y="767277"/>
            <a:ext cx="8874125" cy="1010596"/>
          </a:xfrm>
          <a:prstGeom prst="rect">
            <a:avLst/>
          </a:prstGeom>
          <a:solidFill>
            <a:srgbClr val="FFE5FF"/>
          </a:solidFill>
          <a:ln w="38160" cap="sq">
            <a:solidFill>
              <a:srgbClr val="FF66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0" rIns="90000" bIns="0" anchor="b" anchorCtr="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ct val="0"/>
              </a:spcBef>
              <a:buClrTx/>
              <a:buFontTx/>
              <a:buNone/>
            </a:pPr>
            <a:r>
              <a:rPr lang="ja-JP" altLang="ja-JP" b="1" dirty="0">
                <a:solidFill>
                  <a:srgbClr val="00B050"/>
                </a:solidFill>
                <a:latin typeface="メイリオ" panose="020B0604030504040204" pitchFamily="50" charset="-128"/>
                <a:ea typeface="メイリオ" panose="020B0604030504040204" pitchFamily="50" charset="-128"/>
              </a:rPr>
              <a:t>松山市勤労者福祉サービスセンター</a:t>
            </a:r>
          </a:p>
          <a:p>
            <a:pPr algn="ctr" eaLnBrk="1" hangingPunct="1">
              <a:lnSpc>
                <a:spcPct val="90000"/>
              </a:lnSpc>
              <a:spcBef>
                <a:spcPct val="0"/>
              </a:spcBef>
              <a:buClrTx/>
              <a:buFontTx/>
              <a:buNone/>
            </a:pPr>
            <a:r>
              <a:rPr lang="en-US" altLang="ja-JP" b="1" dirty="0">
                <a:solidFill>
                  <a:srgbClr val="00B050"/>
                </a:solidFill>
                <a:latin typeface="メイリオ" panose="020B0604030504040204" pitchFamily="50" charset="-128"/>
                <a:ea typeface="メイリオ" panose="020B0604030504040204" pitchFamily="50" charset="-128"/>
              </a:rPr>
              <a:t>(</a:t>
            </a:r>
            <a:r>
              <a:rPr lang="ja-JP" altLang="ja-JP" b="1" dirty="0">
                <a:solidFill>
                  <a:srgbClr val="00B050"/>
                </a:solidFill>
                <a:latin typeface="メイリオ" panose="020B0604030504040204" pitchFamily="50" charset="-128"/>
                <a:ea typeface="メイリオ" panose="020B0604030504040204" pitchFamily="50" charset="-128"/>
              </a:rPr>
              <a:t>ワーク</a:t>
            </a:r>
            <a:r>
              <a:rPr lang="en-US" altLang="ja-JP" b="1" dirty="0">
                <a:solidFill>
                  <a:srgbClr val="00B050"/>
                </a:solidFill>
                <a:latin typeface="メイリオ" panose="020B0604030504040204" pitchFamily="50" charset="-128"/>
                <a:ea typeface="メイリオ" panose="020B0604030504040204" pitchFamily="50" charset="-128"/>
              </a:rPr>
              <a:t>Com</a:t>
            </a:r>
            <a:r>
              <a:rPr lang="ja-JP" altLang="ja-JP" b="1" dirty="0">
                <a:solidFill>
                  <a:srgbClr val="00B050"/>
                </a:solidFill>
                <a:latin typeface="メイリオ" panose="020B0604030504040204" pitchFamily="50" charset="-128"/>
                <a:ea typeface="メイリオ" panose="020B0604030504040204" pitchFamily="50" charset="-128"/>
              </a:rPr>
              <a:t>松山</a:t>
            </a:r>
            <a:r>
              <a:rPr lang="en-US" altLang="ja-JP" b="1" dirty="0">
                <a:solidFill>
                  <a:srgbClr val="00B050"/>
                </a:solidFill>
                <a:latin typeface="メイリオ" panose="020B0604030504040204" pitchFamily="50" charset="-128"/>
                <a:ea typeface="メイリオ" panose="020B0604030504040204" pitchFamily="50" charset="-128"/>
              </a:rPr>
              <a:t>)</a:t>
            </a:r>
            <a:endParaRPr lang="ja-JP" altLang="ja-JP" b="1" dirty="0">
              <a:solidFill>
                <a:srgbClr val="00B050"/>
              </a:solidFill>
              <a:latin typeface="メイリオ" panose="020B0604030504040204" pitchFamily="50" charset="-128"/>
              <a:ea typeface="メイリオ" panose="020B0604030504040204" pitchFamily="50" charset="-128"/>
            </a:endParaRPr>
          </a:p>
        </p:txBody>
      </p:sp>
      <p:sp>
        <p:nvSpPr>
          <p:cNvPr id="5131" name="Text Box 16">
            <a:extLst>
              <a:ext uri="{FF2B5EF4-FFF2-40B4-BE49-F238E27FC236}">
                <a16:creationId xmlns:a16="http://schemas.microsoft.com/office/drawing/2014/main" id="{5F77BE42-9C9D-AFB5-0B58-B0040DD979E3}"/>
              </a:ext>
            </a:extLst>
          </p:cNvPr>
          <p:cNvSpPr txBox="1">
            <a:spLocks noChangeArrowheads="1"/>
          </p:cNvSpPr>
          <p:nvPr/>
        </p:nvSpPr>
        <p:spPr bwMode="auto">
          <a:xfrm>
            <a:off x="4482073" y="5105086"/>
            <a:ext cx="4315260" cy="1417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9pPr>
          </a:lstStyle>
          <a:p>
            <a:pPr>
              <a:spcBef>
                <a:spcPct val="0"/>
              </a:spcBef>
              <a:buClrTx/>
              <a:buFontTx/>
              <a:buNone/>
            </a:pPr>
            <a:r>
              <a:rPr lang="ja-JP" altLang="ja-JP" sz="2400" b="1" dirty="0">
                <a:latin typeface="メイリオ" panose="020B0604030504040204" pitchFamily="50" charset="-128"/>
                <a:ea typeface="メイリオ" panose="020B0604030504040204" pitchFamily="50" charset="-128"/>
              </a:rPr>
              <a:t>＜入会者数＞</a:t>
            </a:r>
            <a:r>
              <a:rPr lang="ja-JP" altLang="ja-JP" sz="1400" b="1" dirty="0">
                <a:latin typeface="メイリオ" panose="020B0604030504040204" pitchFamily="50" charset="-128"/>
                <a:ea typeface="メイリオ" panose="020B0604030504040204" pitchFamily="50" charset="-128"/>
              </a:rPr>
              <a:t>（令和</a:t>
            </a:r>
            <a:r>
              <a:rPr lang="en-US" altLang="ja-JP" sz="1400" b="1" dirty="0">
                <a:latin typeface="メイリオ" panose="020B0604030504040204" pitchFamily="50" charset="-128"/>
                <a:ea typeface="メイリオ" panose="020B0604030504040204" pitchFamily="50" charset="-128"/>
              </a:rPr>
              <a:t>5</a:t>
            </a:r>
            <a:r>
              <a:rPr lang="ja-JP" altLang="ja-JP"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5</a:t>
            </a:r>
            <a:r>
              <a:rPr lang="ja-JP" altLang="ja-JP" sz="1400" b="1" dirty="0">
                <a:latin typeface="メイリオ" panose="020B0604030504040204" pitchFamily="50" charset="-128"/>
                <a:ea typeface="メイリオ" panose="020B0604030504040204" pitchFamily="50" charset="-128"/>
              </a:rPr>
              <a:t>月</a:t>
            </a:r>
            <a:r>
              <a:rPr lang="en-US" altLang="ja-JP" sz="1400" b="1" dirty="0">
                <a:latin typeface="メイリオ" panose="020B0604030504040204" pitchFamily="50" charset="-128"/>
                <a:ea typeface="メイリオ" panose="020B0604030504040204" pitchFamily="50" charset="-128"/>
              </a:rPr>
              <a:t>1</a:t>
            </a:r>
            <a:r>
              <a:rPr lang="ja-JP" altLang="ja-JP" sz="1400" b="1" dirty="0">
                <a:latin typeface="メイリオ" panose="020B0604030504040204" pitchFamily="50" charset="-128"/>
                <a:ea typeface="メイリオ" panose="020B0604030504040204" pitchFamily="50" charset="-128"/>
              </a:rPr>
              <a:t>日付時点）</a:t>
            </a:r>
          </a:p>
          <a:p>
            <a:pPr>
              <a:spcBef>
                <a:spcPct val="0"/>
              </a:spcBef>
              <a:buClrTx/>
              <a:buFontTx/>
              <a:buNone/>
            </a:pPr>
            <a:endParaRPr lang="en-US" altLang="ja-JP" sz="1400" b="1" dirty="0">
              <a:latin typeface="メイリオ" panose="020B0604030504040204" pitchFamily="50" charset="-128"/>
              <a:ea typeface="メイリオ" panose="020B0604030504040204" pitchFamily="50" charset="-128"/>
            </a:endParaRPr>
          </a:p>
          <a:p>
            <a:pPr>
              <a:spcBef>
                <a:spcPct val="0"/>
              </a:spcBef>
              <a:buClrTx/>
              <a:buFontTx/>
              <a:buNone/>
            </a:pPr>
            <a:r>
              <a:rPr lang="ja-JP" altLang="ja-JP" sz="2400" b="1" dirty="0">
                <a:latin typeface="メイリオ" panose="020B0604030504040204" pitchFamily="50" charset="-128"/>
                <a:ea typeface="メイリオ" panose="020B0604030504040204" pitchFamily="50" charset="-128"/>
              </a:rPr>
              <a:t>・事業所数　</a:t>
            </a:r>
            <a:r>
              <a:rPr lang="en-US" altLang="ja-JP" sz="2400" b="1" dirty="0">
                <a:latin typeface="メイリオ" panose="020B0604030504040204" pitchFamily="50" charset="-128"/>
                <a:ea typeface="メイリオ" panose="020B0604030504040204" pitchFamily="50" charset="-128"/>
              </a:rPr>
              <a:t>513</a:t>
            </a:r>
            <a:r>
              <a:rPr lang="ja-JP" altLang="ja-JP" sz="2400" b="1" dirty="0">
                <a:latin typeface="メイリオ" panose="020B0604030504040204" pitchFamily="50" charset="-128"/>
                <a:ea typeface="メイリオ" panose="020B0604030504040204" pitchFamily="50" charset="-128"/>
              </a:rPr>
              <a:t>事業所</a:t>
            </a:r>
            <a:endParaRPr lang="en-US" altLang="ja-JP" sz="1200" b="1" dirty="0">
              <a:latin typeface="メイリオ" panose="020B0604030504040204" pitchFamily="50" charset="-128"/>
              <a:ea typeface="メイリオ" panose="020B0604030504040204" pitchFamily="50" charset="-128"/>
            </a:endParaRPr>
          </a:p>
          <a:p>
            <a:pPr>
              <a:spcBef>
                <a:spcPct val="0"/>
              </a:spcBef>
              <a:buClrTx/>
              <a:buFontTx/>
              <a:buNone/>
            </a:pPr>
            <a:r>
              <a:rPr lang="ja-JP" altLang="ja-JP" sz="2400" b="1" dirty="0">
                <a:latin typeface="メイリオ" panose="020B0604030504040204" pitchFamily="50" charset="-128"/>
                <a:ea typeface="メイリオ" panose="020B0604030504040204" pitchFamily="50" charset="-128"/>
              </a:rPr>
              <a:t>・加入者数　</a:t>
            </a:r>
            <a:r>
              <a:rPr lang="en-US" altLang="ja-JP" sz="2400" b="1" dirty="0">
                <a:latin typeface="メイリオ" panose="020B0604030504040204" pitchFamily="50" charset="-128"/>
                <a:ea typeface="メイリオ" panose="020B0604030504040204" pitchFamily="50" charset="-128"/>
              </a:rPr>
              <a:t>5,750</a:t>
            </a:r>
            <a:r>
              <a:rPr lang="ja-JP" altLang="ja-JP" sz="2400" b="1" dirty="0">
                <a:latin typeface="メイリオ" panose="020B0604030504040204" pitchFamily="50" charset="-128"/>
                <a:ea typeface="メイリオ" panose="020B0604030504040204" pitchFamily="50" charset="-128"/>
              </a:rPr>
              <a:t>人</a:t>
            </a:r>
          </a:p>
        </p:txBody>
      </p:sp>
      <p:pic>
        <p:nvPicPr>
          <p:cNvPr id="5132" name="Picture 17">
            <a:extLst>
              <a:ext uri="{FF2B5EF4-FFF2-40B4-BE49-F238E27FC236}">
                <a16:creationId xmlns:a16="http://schemas.microsoft.com/office/drawing/2014/main" id="{BA746E08-8C72-44C4-6802-360053D7E7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2938" y="6378575"/>
            <a:ext cx="711200" cy="33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コンテンツ プレースホルダー 2">
            <a:extLst>
              <a:ext uri="{FF2B5EF4-FFF2-40B4-BE49-F238E27FC236}">
                <a16:creationId xmlns:a16="http://schemas.microsoft.com/office/drawing/2014/main" id="{9EEC2219-115E-E8F7-4EA9-7766CC00E4B7}"/>
              </a:ext>
            </a:extLst>
          </p:cNvPr>
          <p:cNvSpPr txBox="1">
            <a:spLocks/>
          </p:cNvSpPr>
          <p:nvPr/>
        </p:nvSpPr>
        <p:spPr>
          <a:xfrm>
            <a:off x="119062" y="288498"/>
            <a:ext cx="7886700" cy="46238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ja-JP" altLang="en-US" sz="2800" dirty="0">
                <a:solidFill>
                  <a:srgbClr val="FF0000"/>
                </a:solidFill>
                <a:latin typeface="メイリオ" panose="020B0604030504040204" pitchFamily="50" charset="-128"/>
                <a:ea typeface="メイリオ" panose="020B0604030504040204" pitchFamily="50" charset="-128"/>
              </a:rPr>
              <a:t>（３）労働環境整備への支援</a:t>
            </a:r>
            <a:endParaRPr lang="en-US" altLang="ja-JP" sz="2800" dirty="0">
              <a:solidFill>
                <a:srgbClr val="FF000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BBCA008F-CA6B-D5E5-4599-9F7F3A4B98A4}"/>
              </a:ext>
            </a:extLst>
          </p:cNvPr>
          <p:cNvPicPr>
            <a:picLocks noChangeAspect="1"/>
          </p:cNvPicPr>
          <p:nvPr/>
        </p:nvPicPr>
        <p:blipFill>
          <a:blip r:embed="rId7"/>
          <a:stretch>
            <a:fillRect/>
          </a:stretch>
        </p:blipFill>
        <p:spPr>
          <a:xfrm>
            <a:off x="8005762" y="819715"/>
            <a:ext cx="895909" cy="900000"/>
          </a:xfrm>
          <a:prstGeom prst="rect">
            <a:avLst/>
          </a:prstGeom>
          <a:ln>
            <a:solidFill>
              <a:schemeClr val="tx1"/>
            </a:solid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
            <a:extLst>
              <a:ext uri="{FF2B5EF4-FFF2-40B4-BE49-F238E27FC236}">
                <a16:creationId xmlns:a16="http://schemas.microsoft.com/office/drawing/2014/main" id="{28BE18BB-DC10-0671-E86B-FE495B6509EA}"/>
              </a:ext>
            </a:extLst>
          </p:cNvPr>
          <p:cNvSpPr>
            <a:spLocks noChangeArrowheads="1"/>
          </p:cNvSpPr>
          <p:nvPr/>
        </p:nvSpPr>
        <p:spPr bwMode="auto">
          <a:xfrm>
            <a:off x="287338" y="5146675"/>
            <a:ext cx="8245475" cy="1222375"/>
          </a:xfrm>
          <a:prstGeom prst="foldedCorner">
            <a:avLst>
              <a:gd name="adj" fmla="val 16667"/>
            </a:avLst>
          </a:prstGeom>
          <a:solidFill>
            <a:srgbClr val="FFCCFF"/>
          </a:solidFill>
          <a:ln w="25560" cap="sq">
            <a:solidFill>
              <a:srgbClr val="FF66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ja-JP" altLang="en-US">
              <a:latin typeface="メイリオ" panose="020B0604030504040204" pitchFamily="50" charset="-128"/>
              <a:ea typeface="メイリオ" panose="020B0604030504040204" pitchFamily="50" charset="-128"/>
            </a:endParaRPr>
          </a:p>
        </p:txBody>
      </p:sp>
      <p:sp>
        <p:nvSpPr>
          <p:cNvPr id="7171" name="AutoShape 2">
            <a:extLst>
              <a:ext uri="{FF2B5EF4-FFF2-40B4-BE49-F238E27FC236}">
                <a16:creationId xmlns:a16="http://schemas.microsoft.com/office/drawing/2014/main" id="{814AC9C0-CE5D-DBF4-6278-82B671FC90AA}"/>
              </a:ext>
            </a:extLst>
          </p:cNvPr>
          <p:cNvSpPr>
            <a:spLocks noChangeArrowheads="1"/>
          </p:cNvSpPr>
          <p:nvPr/>
        </p:nvSpPr>
        <p:spPr bwMode="auto">
          <a:xfrm>
            <a:off x="282575" y="3621088"/>
            <a:ext cx="8255000" cy="1239837"/>
          </a:xfrm>
          <a:prstGeom prst="foldedCorner">
            <a:avLst>
              <a:gd name="adj" fmla="val 16667"/>
            </a:avLst>
          </a:prstGeom>
          <a:solidFill>
            <a:srgbClr val="FFCCFF"/>
          </a:solidFill>
          <a:ln w="25560" cap="sq">
            <a:solidFill>
              <a:srgbClr val="FF66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ja-JP" altLang="en-US">
              <a:latin typeface="メイリオ" panose="020B0604030504040204" pitchFamily="50" charset="-128"/>
              <a:ea typeface="メイリオ" panose="020B0604030504040204" pitchFamily="50" charset="-128"/>
            </a:endParaRPr>
          </a:p>
        </p:txBody>
      </p:sp>
      <p:sp>
        <p:nvSpPr>
          <p:cNvPr id="7172" name="AutoShape 3">
            <a:extLst>
              <a:ext uri="{FF2B5EF4-FFF2-40B4-BE49-F238E27FC236}">
                <a16:creationId xmlns:a16="http://schemas.microsoft.com/office/drawing/2014/main" id="{A4A0AD3C-2812-1C52-60DD-C3ABE6756941}"/>
              </a:ext>
            </a:extLst>
          </p:cNvPr>
          <p:cNvSpPr>
            <a:spLocks noChangeArrowheads="1"/>
          </p:cNvSpPr>
          <p:nvPr/>
        </p:nvSpPr>
        <p:spPr bwMode="auto">
          <a:xfrm>
            <a:off x="292100" y="2305050"/>
            <a:ext cx="8245475" cy="1039813"/>
          </a:xfrm>
          <a:prstGeom prst="foldedCorner">
            <a:avLst>
              <a:gd name="adj" fmla="val 16667"/>
            </a:avLst>
          </a:prstGeom>
          <a:solidFill>
            <a:srgbClr val="FFCCFF"/>
          </a:solidFill>
          <a:ln w="25560" cap="sq">
            <a:solidFill>
              <a:srgbClr val="FF66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ja-JP" altLang="en-US">
              <a:latin typeface="メイリオ" panose="020B0604030504040204" pitchFamily="50" charset="-128"/>
              <a:ea typeface="メイリオ" panose="020B0604030504040204" pitchFamily="50" charset="-128"/>
            </a:endParaRPr>
          </a:p>
        </p:txBody>
      </p:sp>
      <p:sp>
        <p:nvSpPr>
          <p:cNvPr id="7173" name="AutoShape 4">
            <a:extLst>
              <a:ext uri="{FF2B5EF4-FFF2-40B4-BE49-F238E27FC236}">
                <a16:creationId xmlns:a16="http://schemas.microsoft.com/office/drawing/2014/main" id="{341EA2A1-F90C-BF60-7EF7-F77CB3CC491C}"/>
              </a:ext>
            </a:extLst>
          </p:cNvPr>
          <p:cNvSpPr>
            <a:spLocks noChangeArrowheads="1"/>
          </p:cNvSpPr>
          <p:nvPr/>
        </p:nvSpPr>
        <p:spPr bwMode="auto">
          <a:xfrm>
            <a:off x="292100" y="1003300"/>
            <a:ext cx="8245475" cy="1055688"/>
          </a:xfrm>
          <a:prstGeom prst="foldedCorner">
            <a:avLst>
              <a:gd name="adj" fmla="val 16667"/>
            </a:avLst>
          </a:prstGeom>
          <a:solidFill>
            <a:srgbClr val="FFCCFF"/>
          </a:solidFill>
          <a:ln w="25560" cap="sq">
            <a:solidFill>
              <a:srgbClr val="FF66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ja-JP" altLang="en-US">
              <a:latin typeface="メイリオ" panose="020B0604030504040204" pitchFamily="50" charset="-128"/>
              <a:ea typeface="メイリオ" panose="020B0604030504040204" pitchFamily="50" charset="-128"/>
            </a:endParaRPr>
          </a:p>
        </p:txBody>
      </p:sp>
      <p:sp>
        <p:nvSpPr>
          <p:cNvPr id="7174" name="Rectangle 5">
            <a:extLst>
              <a:ext uri="{FF2B5EF4-FFF2-40B4-BE49-F238E27FC236}">
                <a16:creationId xmlns:a16="http://schemas.microsoft.com/office/drawing/2014/main" id="{CA1A22EA-C209-8011-DCA1-3F128D3B7639}"/>
              </a:ext>
            </a:extLst>
          </p:cNvPr>
          <p:cNvSpPr>
            <a:spLocks noChangeArrowheads="1"/>
          </p:cNvSpPr>
          <p:nvPr/>
        </p:nvSpPr>
        <p:spPr bwMode="auto">
          <a:xfrm>
            <a:off x="98425" y="539750"/>
            <a:ext cx="8913813" cy="6202363"/>
          </a:xfrm>
          <a:prstGeom prst="rect">
            <a:avLst/>
          </a:prstGeom>
          <a:noFill/>
          <a:ln w="28440" cap="sq">
            <a:solidFill>
              <a:srgbClr val="FF66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ja-JP" altLang="en-US">
              <a:latin typeface="メイリオ" panose="020B0604030504040204" pitchFamily="50" charset="-128"/>
              <a:ea typeface="メイリオ" panose="020B0604030504040204" pitchFamily="50" charset="-128"/>
            </a:endParaRPr>
          </a:p>
        </p:txBody>
      </p:sp>
      <p:sp>
        <p:nvSpPr>
          <p:cNvPr id="7175" name="Rectangle 6">
            <a:extLst>
              <a:ext uri="{FF2B5EF4-FFF2-40B4-BE49-F238E27FC236}">
                <a16:creationId xmlns:a16="http://schemas.microsoft.com/office/drawing/2014/main" id="{DF7FAED3-3DAD-25DF-A179-095408077E98}"/>
              </a:ext>
            </a:extLst>
          </p:cNvPr>
          <p:cNvSpPr>
            <a:spLocks noChangeArrowheads="1"/>
          </p:cNvSpPr>
          <p:nvPr/>
        </p:nvSpPr>
        <p:spPr bwMode="auto">
          <a:xfrm>
            <a:off x="292100" y="1111250"/>
            <a:ext cx="7848600" cy="987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9pPr>
          </a:lstStyle>
          <a:p>
            <a:pPr>
              <a:spcBef>
                <a:spcPct val="0"/>
              </a:spcBef>
              <a:buClrTx/>
              <a:buFontTx/>
              <a:buNone/>
            </a:pPr>
            <a:r>
              <a:rPr lang="ja-JP" altLang="ja-JP" sz="2000" b="1">
                <a:latin typeface="メイリオ" panose="020B0604030504040204" pitchFamily="50" charset="-128"/>
                <a:ea typeface="メイリオ" panose="020B0604030504040204" pitchFamily="50" charset="-128"/>
              </a:rPr>
              <a:t>◎慶弔共済給付に係る事業</a:t>
            </a:r>
          </a:p>
          <a:p>
            <a:pPr>
              <a:spcBef>
                <a:spcPct val="0"/>
              </a:spcBef>
              <a:buClrTx/>
              <a:buFontTx/>
              <a:buNone/>
            </a:pPr>
            <a:r>
              <a:rPr lang="ja-JP" altLang="ja-JP" sz="2000" b="1">
                <a:latin typeface="メイリオ" panose="020B0604030504040204" pitchFamily="50" charset="-128"/>
                <a:ea typeface="メイリオ" panose="020B0604030504040204" pitchFamily="50" charset="-128"/>
              </a:rPr>
              <a:t>　　</a:t>
            </a:r>
            <a:r>
              <a:rPr lang="ja-JP" altLang="ja-JP" sz="1800" b="1">
                <a:latin typeface="メイリオ" panose="020B0604030504040204" pitchFamily="50" charset="-128"/>
                <a:ea typeface="メイリオ" panose="020B0604030504040204" pitchFamily="50" charset="-128"/>
              </a:rPr>
              <a:t>会員とその家族に、お祝いごとやご不幸があった場合に慶弔金を支給</a:t>
            </a:r>
          </a:p>
          <a:p>
            <a:pPr>
              <a:spcBef>
                <a:spcPct val="0"/>
              </a:spcBef>
              <a:buClrTx/>
              <a:buFontTx/>
              <a:buNone/>
            </a:pPr>
            <a:r>
              <a:rPr lang="ja-JP" altLang="ja-JP" sz="1800" b="1">
                <a:latin typeface="メイリオ" panose="020B0604030504040204" pitchFamily="50" charset="-128"/>
                <a:ea typeface="メイリオ" panose="020B0604030504040204" pitchFamily="50" charset="-128"/>
              </a:rPr>
              <a:t>　　　　</a:t>
            </a:r>
            <a:r>
              <a:rPr lang="ja-JP" altLang="ja-JP" sz="1800" b="1">
                <a:solidFill>
                  <a:srgbClr val="FF3300"/>
                </a:solidFill>
                <a:latin typeface="メイリオ" panose="020B0604030504040204" pitchFamily="50" charset="-128"/>
                <a:ea typeface="メイリオ" panose="020B0604030504040204" pitchFamily="50" charset="-128"/>
              </a:rPr>
              <a:t>・結婚祝金　・結婚記念、祝金　・出産祝金　・入学祝金など </a:t>
            </a:r>
          </a:p>
        </p:txBody>
      </p:sp>
      <p:sp>
        <p:nvSpPr>
          <p:cNvPr id="7176" name="Rectangle 7">
            <a:extLst>
              <a:ext uri="{FF2B5EF4-FFF2-40B4-BE49-F238E27FC236}">
                <a16:creationId xmlns:a16="http://schemas.microsoft.com/office/drawing/2014/main" id="{91DD5822-4051-5434-093D-B4F9201925D7}"/>
              </a:ext>
            </a:extLst>
          </p:cNvPr>
          <p:cNvSpPr>
            <a:spLocks noChangeArrowheads="1"/>
          </p:cNvSpPr>
          <p:nvPr/>
        </p:nvSpPr>
        <p:spPr bwMode="auto">
          <a:xfrm>
            <a:off x="292100" y="2400300"/>
            <a:ext cx="8245475" cy="894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9pPr>
          </a:lstStyle>
          <a:p>
            <a:pPr>
              <a:spcBef>
                <a:spcPct val="0"/>
              </a:spcBef>
              <a:buClrTx/>
              <a:buFontTx/>
              <a:buNone/>
            </a:pPr>
            <a:r>
              <a:rPr lang="ja-JP" altLang="ja-JP" sz="2000" b="1">
                <a:latin typeface="メイリオ" panose="020B0604030504040204" pitchFamily="50" charset="-128"/>
                <a:ea typeface="メイリオ" panose="020B0604030504040204" pitchFamily="50" charset="-128"/>
              </a:rPr>
              <a:t>◎健康の維持増進に関わる事業</a:t>
            </a:r>
          </a:p>
          <a:p>
            <a:pPr>
              <a:spcBef>
                <a:spcPct val="0"/>
              </a:spcBef>
              <a:buClrTx/>
              <a:buFontTx/>
              <a:buNone/>
            </a:pPr>
            <a:r>
              <a:rPr lang="ja-JP" altLang="ja-JP" sz="1400" b="1">
                <a:latin typeface="メイリオ" panose="020B0604030504040204" pitchFamily="50" charset="-128"/>
                <a:ea typeface="メイリオ" panose="020B0604030504040204" pitchFamily="50" charset="-128"/>
              </a:rPr>
              <a:t>　　　健康診断やインフルエンザの予防接種など本人負担額に対する助成</a:t>
            </a:r>
          </a:p>
          <a:p>
            <a:pPr>
              <a:spcBef>
                <a:spcPct val="0"/>
              </a:spcBef>
              <a:buClrTx/>
              <a:buFontTx/>
              <a:buNone/>
            </a:pPr>
            <a:r>
              <a:rPr lang="ja-JP" altLang="ja-JP" sz="1800" b="1">
                <a:latin typeface="メイリオ" panose="020B0604030504040204" pitchFamily="50" charset="-128"/>
                <a:ea typeface="メイリオ" panose="020B0604030504040204" pitchFamily="50" charset="-128"/>
              </a:rPr>
              <a:t>　　　　</a:t>
            </a:r>
            <a:r>
              <a:rPr lang="ja-JP" altLang="ja-JP" sz="1800" b="1">
                <a:solidFill>
                  <a:srgbClr val="FF0000"/>
                </a:solidFill>
                <a:latin typeface="メイリオ" panose="020B0604030504040204" pitchFamily="50" charset="-128"/>
                <a:ea typeface="メイリオ" panose="020B0604030504040204" pitchFamily="50" charset="-128"/>
              </a:rPr>
              <a:t>・健康診断　・インフルエンザの予防接種　・温泉割引券の発行</a:t>
            </a:r>
          </a:p>
        </p:txBody>
      </p:sp>
      <p:sp>
        <p:nvSpPr>
          <p:cNvPr id="7177" name="Rectangle 8">
            <a:extLst>
              <a:ext uri="{FF2B5EF4-FFF2-40B4-BE49-F238E27FC236}">
                <a16:creationId xmlns:a16="http://schemas.microsoft.com/office/drawing/2014/main" id="{55D330E7-3D55-A7D1-99CF-BFBC117FDB42}"/>
              </a:ext>
            </a:extLst>
          </p:cNvPr>
          <p:cNvSpPr>
            <a:spLocks noChangeArrowheads="1"/>
          </p:cNvSpPr>
          <p:nvPr/>
        </p:nvSpPr>
        <p:spPr bwMode="auto">
          <a:xfrm>
            <a:off x="292100" y="3619500"/>
            <a:ext cx="8245475" cy="1264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9pPr>
          </a:lstStyle>
          <a:p>
            <a:pPr>
              <a:spcBef>
                <a:spcPct val="0"/>
              </a:spcBef>
              <a:buClrTx/>
              <a:buFontTx/>
              <a:buNone/>
            </a:pPr>
            <a:r>
              <a:rPr lang="ja-JP" altLang="ja-JP" sz="2000" b="1" dirty="0">
                <a:latin typeface="メイリオ" panose="020B0604030504040204" pitchFamily="50" charset="-128"/>
                <a:ea typeface="メイリオ" panose="020B0604030504040204" pitchFamily="50" charset="-128"/>
              </a:rPr>
              <a:t>◎自己啓発・余暇活動に関わる事業</a:t>
            </a:r>
          </a:p>
          <a:p>
            <a:pPr>
              <a:spcBef>
                <a:spcPct val="0"/>
              </a:spcBef>
              <a:buClrTx/>
              <a:buFontTx/>
              <a:buNone/>
            </a:pPr>
            <a:r>
              <a:rPr lang="ja-JP" altLang="ja-JP" sz="1800" b="1" dirty="0">
                <a:latin typeface="メイリオ" panose="020B0604030504040204" pitchFamily="50" charset="-128"/>
                <a:ea typeface="メイリオ" panose="020B0604030504040204" pitchFamily="50" charset="-128"/>
              </a:rPr>
              <a:t>　　食育教室などの開催や宿泊を伴う旅行やレクリエーションに対する助成</a:t>
            </a:r>
          </a:p>
          <a:p>
            <a:pPr>
              <a:spcBef>
                <a:spcPct val="0"/>
              </a:spcBef>
              <a:buClrTx/>
              <a:buFontTx/>
              <a:buNone/>
            </a:pPr>
            <a:r>
              <a:rPr lang="ja-JP" altLang="en-US" sz="2000" b="1" dirty="0">
                <a:solidFill>
                  <a:srgbClr val="FF0000"/>
                </a:solidFill>
                <a:latin typeface="メイリオ" panose="020B0604030504040204" pitchFamily="50" charset="-128"/>
                <a:ea typeface="メイリオ" panose="020B0604030504040204" pitchFamily="50" charset="-128"/>
              </a:rPr>
              <a:t>　</a:t>
            </a:r>
            <a:r>
              <a:rPr lang="ja-JP" altLang="ja-JP" sz="1800" b="1" dirty="0">
                <a:solidFill>
                  <a:srgbClr val="FF0000"/>
                </a:solidFill>
                <a:latin typeface="メイリオ" panose="020B0604030504040204" pitchFamily="50" charset="-128"/>
                <a:ea typeface="メイリオ" panose="020B0604030504040204" pitchFamily="50" charset="-128"/>
              </a:rPr>
              <a:t>・宿泊を伴う旅行やレクリエーション助成</a:t>
            </a:r>
            <a:r>
              <a:rPr lang="ja-JP" altLang="en-US" sz="1800" b="1" dirty="0">
                <a:solidFill>
                  <a:srgbClr val="FF0000"/>
                </a:solidFill>
                <a:latin typeface="メイリオ" panose="020B0604030504040204" pitchFamily="50" charset="-128"/>
                <a:ea typeface="メイリオ" panose="020B0604030504040204" pitchFamily="50" charset="-128"/>
              </a:rPr>
              <a:t>　</a:t>
            </a:r>
            <a:r>
              <a:rPr lang="ja-JP" altLang="ja-JP" sz="1800" b="1" dirty="0">
                <a:solidFill>
                  <a:srgbClr val="FF0000"/>
                </a:solidFill>
                <a:latin typeface="メイリオ" panose="020B0604030504040204" pitchFamily="50" charset="-128"/>
                <a:ea typeface="メイリオ" panose="020B0604030504040204" pitchFamily="50" charset="-128"/>
              </a:rPr>
              <a:t>・映画割引券の発行</a:t>
            </a:r>
            <a:endParaRPr lang="en-US" altLang="ja-JP" sz="1800" b="1" dirty="0">
              <a:solidFill>
                <a:srgbClr val="FF0000"/>
              </a:solidFill>
              <a:latin typeface="メイリオ" panose="020B0604030504040204" pitchFamily="50" charset="-128"/>
              <a:ea typeface="メイリオ" panose="020B0604030504040204" pitchFamily="50" charset="-128"/>
            </a:endParaRPr>
          </a:p>
          <a:p>
            <a:pPr>
              <a:spcBef>
                <a:spcPct val="0"/>
              </a:spcBef>
              <a:buClrTx/>
              <a:buFontTx/>
              <a:buNone/>
            </a:pPr>
            <a:r>
              <a:rPr lang="ja-JP" altLang="en-US" sz="1800" b="1" dirty="0">
                <a:solidFill>
                  <a:srgbClr val="FF0000"/>
                </a:solidFill>
                <a:latin typeface="メイリオ" panose="020B0604030504040204" pitchFamily="50" charset="-128"/>
                <a:ea typeface="メイリオ" panose="020B0604030504040204" pitchFamily="50" charset="-128"/>
              </a:rPr>
              <a:t>　・いちご狩り体験</a:t>
            </a:r>
            <a:endParaRPr lang="ja-JP" altLang="ja-JP" sz="1800" b="1" dirty="0">
              <a:solidFill>
                <a:srgbClr val="FF0000"/>
              </a:solidFill>
              <a:latin typeface="メイリオ" panose="020B0604030504040204" pitchFamily="50" charset="-128"/>
              <a:ea typeface="メイリオ" panose="020B0604030504040204" pitchFamily="50" charset="-128"/>
            </a:endParaRPr>
          </a:p>
        </p:txBody>
      </p:sp>
      <p:sp>
        <p:nvSpPr>
          <p:cNvPr id="7178" name="Rectangle 9">
            <a:extLst>
              <a:ext uri="{FF2B5EF4-FFF2-40B4-BE49-F238E27FC236}">
                <a16:creationId xmlns:a16="http://schemas.microsoft.com/office/drawing/2014/main" id="{EEDE8A13-BDDC-A7B3-05ED-4CA703E01184}"/>
              </a:ext>
            </a:extLst>
          </p:cNvPr>
          <p:cNvSpPr>
            <a:spLocks noChangeArrowheads="1"/>
          </p:cNvSpPr>
          <p:nvPr/>
        </p:nvSpPr>
        <p:spPr bwMode="auto">
          <a:xfrm>
            <a:off x="292100" y="5137150"/>
            <a:ext cx="8245475"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9pPr>
          </a:lstStyle>
          <a:p>
            <a:pPr>
              <a:spcBef>
                <a:spcPct val="0"/>
              </a:spcBef>
              <a:buClrTx/>
              <a:buFontTx/>
              <a:buNone/>
            </a:pPr>
            <a:r>
              <a:rPr lang="ja-JP" altLang="ja-JP" sz="2000" b="1">
                <a:latin typeface="メイリオ" panose="020B0604030504040204" pitchFamily="50" charset="-128"/>
                <a:ea typeface="メイリオ" panose="020B0604030504040204" pitchFamily="50" charset="-128"/>
              </a:rPr>
              <a:t>◎その他</a:t>
            </a:r>
          </a:p>
          <a:p>
            <a:pPr>
              <a:spcBef>
                <a:spcPct val="0"/>
              </a:spcBef>
              <a:buClrTx/>
              <a:buFontTx/>
              <a:buNone/>
            </a:pPr>
            <a:r>
              <a:rPr lang="ja-JP" altLang="ja-JP" sz="1800" b="1">
                <a:latin typeface="メイリオ" panose="020B0604030504040204" pitchFamily="50" charset="-128"/>
                <a:ea typeface="メイリオ" panose="020B0604030504040204" pitchFamily="50" charset="-128"/>
              </a:rPr>
              <a:t>　　（一社）全国中小企業勤労者福祉サービスセンターに加入</a:t>
            </a:r>
          </a:p>
          <a:p>
            <a:pPr>
              <a:spcBef>
                <a:spcPct val="0"/>
              </a:spcBef>
              <a:buClrTx/>
              <a:buFontTx/>
              <a:buNone/>
            </a:pPr>
            <a:r>
              <a:rPr lang="ja-JP" altLang="ja-JP" sz="1800" b="1">
                <a:solidFill>
                  <a:srgbClr val="FF0000"/>
                </a:solidFill>
                <a:latin typeface="メイリオ" panose="020B0604030504040204" pitchFamily="50" charset="-128"/>
                <a:ea typeface="メイリオ" panose="020B0604030504040204" pitchFamily="50" charset="-128"/>
              </a:rPr>
              <a:t>　　全国各地のホテル、レジャー施設などの割引が可能。</a:t>
            </a:r>
          </a:p>
          <a:p>
            <a:pPr>
              <a:spcBef>
                <a:spcPct val="0"/>
              </a:spcBef>
              <a:buClrTx/>
              <a:buFontTx/>
              <a:buNone/>
            </a:pPr>
            <a:r>
              <a:rPr lang="ja-JP" altLang="ja-JP" sz="1800" b="1">
                <a:solidFill>
                  <a:srgbClr val="FF0000"/>
                </a:solidFill>
                <a:latin typeface="メイリオ" panose="020B0604030504040204" pitchFamily="50" charset="-128"/>
                <a:ea typeface="メイリオ" panose="020B0604030504040204" pitchFamily="50" charset="-128"/>
              </a:rPr>
              <a:t>　　</a:t>
            </a:r>
            <a:r>
              <a:rPr lang="ja-JP" altLang="ja-JP" sz="1800" b="1">
                <a:latin typeface="メイリオ" panose="020B0604030504040204" pitchFamily="50" charset="-128"/>
                <a:ea typeface="メイリオ" panose="020B0604030504040204" pitchFamily="50" charset="-128"/>
              </a:rPr>
              <a:t>会報誌やガイドブックの発行</a:t>
            </a:r>
          </a:p>
        </p:txBody>
      </p:sp>
      <p:sp>
        <p:nvSpPr>
          <p:cNvPr id="7179" name="Text Box 10">
            <a:extLst>
              <a:ext uri="{FF2B5EF4-FFF2-40B4-BE49-F238E27FC236}">
                <a16:creationId xmlns:a16="http://schemas.microsoft.com/office/drawing/2014/main" id="{57B5D854-6E2B-FDD2-3430-4F8F7F0914EB}"/>
              </a:ext>
            </a:extLst>
          </p:cNvPr>
          <p:cNvSpPr txBox="1">
            <a:spLocks noChangeArrowheads="1"/>
          </p:cNvSpPr>
          <p:nvPr/>
        </p:nvSpPr>
        <p:spPr bwMode="auto">
          <a:xfrm>
            <a:off x="292100" y="230188"/>
            <a:ext cx="3503613" cy="586957"/>
          </a:xfrm>
          <a:prstGeom prst="rect">
            <a:avLst/>
          </a:prstGeom>
          <a:solidFill>
            <a:srgbClr val="FF66C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50"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50"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50"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50" charset="-128"/>
              </a:defRPr>
            </a:lvl9pPr>
          </a:lstStyle>
          <a:p>
            <a:pPr algn="ctr">
              <a:spcBef>
                <a:spcPct val="0"/>
              </a:spcBef>
              <a:buClrTx/>
              <a:buFontTx/>
              <a:buNone/>
            </a:pPr>
            <a:r>
              <a:rPr lang="ja-JP" altLang="ja-JP" b="1" dirty="0">
                <a:solidFill>
                  <a:srgbClr val="FFFFFF"/>
                </a:solidFill>
                <a:latin typeface="メイリオ" panose="020B0604030504040204" pitchFamily="50" charset="-128"/>
                <a:ea typeface="メイリオ" panose="020B0604030504040204" pitchFamily="50" charset="-128"/>
              </a:rPr>
              <a:t>サービス内容</a:t>
            </a:r>
          </a:p>
        </p:txBody>
      </p:sp>
      <p:pic>
        <p:nvPicPr>
          <p:cNvPr id="7180" name="Picture 11">
            <a:extLst>
              <a:ext uri="{FF2B5EF4-FFF2-40B4-BE49-F238E27FC236}">
                <a16:creationId xmlns:a16="http://schemas.microsoft.com/office/drawing/2014/main" id="{F3A2AF44-D41C-C1B2-67A0-579B8E261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938" y="6378575"/>
            <a:ext cx="711200" cy="33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松山市市章の画像">
            <a:extLst>
              <a:ext uri="{FF2B5EF4-FFF2-40B4-BE49-F238E27FC236}">
                <a16:creationId xmlns:a16="http://schemas.microsoft.com/office/drawing/2014/main" id="{0BCDD561-8543-D2C0-E5AB-F7A9F55EB4E3}"/>
              </a:ext>
            </a:extLst>
          </p:cNvPr>
          <p:cNvPicPr>
            <a:picLocks noChangeAspect="1" noChangeArrowheads="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628650" y="488664"/>
            <a:ext cx="713868" cy="734689"/>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4A2AE5CD-915D-4742-41CD-114FB4DB6789}"/>
              </a:ext>
            </a:extLst>
          </p:cNvPr>
          <p:cNvSpPr>
            <a:spLocks noGrp="1"/>
          </p:cNvSpPr>
          <p:nvPr>
            <p:ph type="title"/>
          </p:nvPr>
        </p:nvSpPr>
        <p:spPr/>
        <p:txBody>
          <a:bodyPr>
            <a:normAutofit/>
          </a:bodyPr>
          <a:lstStyle/>
          <a:p>
            <a:pPr algn="ctr"/>
            <a:r>
              <a:rPr lang="ja-JP" altLang="en-US" sz="3200" b="1" dirty="0">
                <a:latin typeface="メイリオ" panose="020B0604030504040204" pitchFamily="50" charset="-128"/>
                <a:ea typeface="メイリオ" panose="020B0604030504040204" pitchFamily="50" charset="-128"/>
              </a:rPr>
              <a:t>松山市 地域経済課　ホームページ</a:t>
            </a:r>
            <a:br>
              <a:rPr lang="en-US" altLang="ja-JP" sz="3200" b="1" dirty="0">
                <a:latin typeface="メイリオ" panose="020B0604030504040204" pitchFamily="50" charset="-128"/>
                <a:ea typeface="メイリオ" panose="020B0604030504040204" pitchFamily="50" charset="-128"/>
              </a:rPr>
            </a:br>
            <a:r>
              <a:rPr lang="ja-JP" altLang="en-US" sz="3200" b="1" dirty="0">
                <a:latin typeface="メイリオ" panose="020B0604030504040204" pitchFamily="50" charset="-128"/>
                <a:ea typeface="メイリオ" panose="020B0604030504040204" pitchFamily="50" charset="-128"/>
              </a:rPr>
              <a:t>各種ページのご案内</a:t>
            </a:r>
            <a:endParaRPr lang="ja-JP" altLang="en-US" sz="3200" dirty="0"/>
          </a:p>
        </p:txBody>
      </p:sp>
      <p:sp>
        <p:nvSpPr>
          <p:cNvPr id="5" name="コンテンツ プレースホルダー 4">
            <a:extLst>
              <a:ext uri="{FF2B5EF4-FFF2-40B4-BE49-F238E27FC236}">
                <a16:creationId xmlns:a16="http://schemas.microsoft.com/office/drawing/2014/main" id="{DB8AA47C-0639-2E9A-4605-C16ED11B5C93}"/>
              </a:ext>
            </a:extLst>
          </p:cNvPr>
          <p:cNvSpPr>
            <a:spLocks noGrp="1"/>
          </p:cNvSpPr>
          <p:nvPr>
            <p:ph sz="half" idx="1"/>
          </p:nvPr>
        </p:nvSpPr>
        <p:spPr/>
        <p:txBody>
          <a:bodyPr>
            <a:normAutofit/>
          </a:bodyPr>
          <a:lstStyle/>
          <a:p>
            <a:endParaRPr lang="en-US" altLang="ja-JP" sz="18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地域経済課</a:t>
            </a:r>
            <a:br>
              <a:rPr lang="en-US" altLang="ja-JP"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トップ　  ➡</a:t>
            </a:r>
            <a:endParaRPr lang="en-US" altLang="ja-JP" sz="32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企業立地  ➡</a:t>
            </a:r>
            <a:endParaRPr lang="en-US" altLang="ja-JP" sz="32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商業振興  ➡</a:t>
            </a:r>
            <a:endParaRPr lang="en-US" altLang="ja-JP" sz="3200" dirty="0">
              <a:latin typeface="メイリオ" panose="020B0604030504040204" pitchFamily="50" charset="-128"/>
              <a:ea typeface="メイリオ" panose="020B0604030504040204" pitchFamily="50" charset="-128"/>
            </a:endParaRPr>
          </a:p>
        </p:txBody>
      </p:sp>
      <p:sp>
        <p:nvSpPr>
          <p:cNvPr id="12" name="コンテンツ プレースホルダー 11">
            <a:extLst>
              <a:ext uri="{FF2B5EF4-FFF2-40B4-BE49-F238E27FC236}">
                <a16:creationId xmlns:a16="http://schemas.microsoft.com/office/drawing/2014/main" id="{D5C53F9E-C1E4-6835-AA5D-C4672097401B}"/>
              </a:ext>
            </a:extLst>
          </p:cNvPr>
          <p:cNvSpPr>
            <a:spLocks noGrp="1"/>
          </p:cNvSpPr>
          <p:nvPr>
            <p:ph sz="half" idx="2"/>
          </p:nvPr>
        </p:nvSpPr>
        <p:spPr/>
        <p:txBody>
          <a:bodyPr>
            <a:normAutofit/>
          </a:bodyPr>
          <a:lstStyle/>
          <a:p>
            <a:pPr marL="0" indent="0">
              <a:buNone/>
            </a:pPr>
            <a:endParaRPr lang="en-US" altLang="ja-JP" sz="18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中小企業支援</a:t>
            </a:r>
            <a:br>
              <a:rPr lang="en-US" altLang="ja-JP"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労政雇用  ➡</a:t>
            </a:r>
            <a:endParaRPr lang="en-US" altLang="ja-JP" sz="3200" dirty="0">
              <a:latin typeface="メイリオ" panose="020B0604030504040204" pitchFamily="50" charset="-128"/>
              <a:ea typeface="メイリオ" panose="020B0604030504040204" pitchFamily="50" charset="-128"/>
            </a:endParaRPr>
          </a:p>
          <a:p>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ふるさと納税</a:t>
            </a:r>
            <a:br>
              <a:rPr lang="en-US" altLang="ja-JP" sz="3200" dirty="0">
                <a:latin typeface="メイリオ" panose="020B0604030504040204" pitchFamily="50" charset="-128"/>
                <a:ea typeface="メイリオ" panose="020B0604030504040204" pitchFamily="50" charset="-128"/>
              </a:rPr>
            </a:br>
            <a:r>
              <a:rPr lang="ja-JP" altLang="en-US" sz="3200" dirty="0">
                <a:latin typeface="メイリオ" panose="020B0604030504040204" pitchFamily="50" charset="-128"/>
                <a:ea typeface="メイリオ" panose="020B0604030504040204" pitchFamily="50" charset="-128"/>
              </a:rPr>
              <a:t>　　　　  ➡</a:t>
            </a:r>
            <a:endParaRPr lang="en-US" altLang="ja-JP" sz="3200" dirty="0">
              <a:latin typeface="メイリオ" panose="020B0604030504040204" pitchFamily="50" charset="-128"/>
              <a:ea typeface="メイリオ" panose="020B0604030504040204" pitchFamily="50" charset="-128"/>
            </a:endParaRPr>
          </a:p>
          <a:p>
            <a:endParaRPr lang="ja-JP" altLang="en-US" sz="320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365DEE88-2ABE-6057-1DAE-92EC0D7A2B27}"/>
              </a:ext>
            </a:extLst>
          </p:cNvPr>
          <p:cNvPicPr>
            <a:picLocks noChangeAspect="1"/>
          </p:cNvPicPr>
          <p:nvPr/>
        </p:nvPicPr>
        <p:blipFill>
          <a:blip r:embed="rId3"/>
          <a:stretch>
            <a:fillRect/>
          </a:stretch>
        </p:blipFill>
        <p:spPr>
          <a:xfrm>
            <a:off x="3409802" y="3374830"/>
            <a:ext cx="972000" cy="972000"/>
          </a:xfrm>
          <a:prstGeom prst="rect">
            <a:avLst/>
          </a:prstGeom>
          <a:ln>
            <a:solidFill>
              <a:schemeClr val="tx1"/>
            </a:solidFill>
          </a:ln>
        </p:spPr>
      </p:pic>
      <p:pic>
        <p:nvPicPr>
          <p:cNvPr id="14" name="図 13">
            <a:extLst>
              <a:ext uri="{FF2B5EF4-FFF2-40B4-BE49-F238E27FC236}">
                <a16:creationId xmlns:a16="http://schemas.microsoft.com/office/drawing/2014/main" id="{84A14940-DF66-E3DF-043C-23250150784C}"/>
              </a:ext>
            </a:extLst>
          </p:cNvPr>
          <p:cNvPicPr>
            <a:picLocks noChangeAspect="1"/>
          </p:cNvPicPr>
          <p:nvPr/>
        </p:nvPicPr>
        <p:blipFill>
          <a:blip r:embed="rId4"/>
          <a:stretch>
            <a:fillRect/>
          </a:stretch>
        </p:blipFill>
        <p:spPr>
          <a:xfrm>
            <a:off x="3409802" y="4731423"/>
            <a:ext cx="962081" cy="972000"/>
          </a:xfrm>
          <a:prstGeom prst="rect">
            <a:avLst/>
          </a:prstGeom>
          <a:ln>
            <a:solidFill>
              <a:schemeClr val="tx1"/>
            </a:solidFill>
          </a:ln>
        </p:spPr>
      </p:pic>
      <p:pic>
        <p:nvPicPr>
          <p:cNvPr id="16" name="図 15">
            <a:extLst>
              <a:ext uri="{FF2B5EF4-FFF2-40B4-BE49-F238E27FC236}">
                <a16:creationId xmlns:a16="http://schemas.microsoft.com/office/drawing/2014/main" id="{7EE95D1C-7E47-BB80-4ED0-92ED496813C6}"/>
              </a:ext>
            </a:extLst>
          </p:cNvPr>
          <p:cNvPicPr>
            <a:picLocks noChangeAspect="1"/>
          </p:cNvPicPr>
          <p:nvPr/>
        </p:nvPicPr>
        <p:blipFill>
          <a:blip r:embed="rId5"/>
          <a:stretch>
            <a:fillRect/>
          </a:stretch>
        </p:blipFill>
        <p:spPr>
          <a:xfrm>
            <a:off x="7543350" y="2025171"/>
            <a:ext cx="972000" cy="972000"/>
          </a:xfrm>
          <a:prstGeom prst="rect">
            <a:avLst/>
          </a:prstGeom>
          <a:ln>
            <a:solidFill>
              <a:schemeClr val="tx1"/>
            </a:solidFill>
          </a:ln>
        </p:spPr>
      </p:pic>
      <p:pic>
        <p:nvPicPr>
          <p:cNvPr id="18" name="図 17">
            <a:extLst>
              <a:ext uri="{FF2B5EF4-FFF2-40B4-BE49-F238E27FC236}">
                <a16:creationId xmlns:a16="http://schemas.microsoft.com/office/drawing/2014/main" id="{A7EE85A8-75F6-FE10-D83A-0E2EDDE35009}"/>
              </a:ext>
            </a:extLst>
          </p:cNvPr>
          <p:cNvPicPr>
            <a:picLocks noChangeAspect="1"/>
          </p:cNvPicPr>
          <p:nvPr/>
        </p:nvPicPr>
        <p:blipFill>
          <a:blip r:embed="rId6"/>
          <a:stretch>
            <a:fillRect/>
          </a:stretch>
        </p:blipFill>
        <p:spPr>
          <a:xfrm>
            <a:off x="7548334" y="3374830"/>
            <a:ext cx="967016" cy="972000"/>
          </a:xfrm>
          <a:prstGeom prst="rect">
            <a:avLst/>
          </a:prstGeom>
          <a:ln>
            <a:solidFill>
              <a:schemeClr val="tx1"/>
            </a:solidFill>
          </a:ln>
        </p:spPr>
      </p:pic>
      <p:pic>
        <p:nvPicPr>
          <p:cNvPr id="20" name="図 19">
            <a:extLst>
              <a:ext uri="{FF2B5EF4-FFF2-40B4-BE49-F238E27FC236}">
                <a16:creationId xmlns:a16="http://schemas.microsoft.com/office/drawing/2014/main" id="{B05EFC79-31F4-692F-0D59-D2D7E0BC5148}"/>
              </a:ext>
            </a:extLst>
          </p:cNvPr>
          <p:cNvPicPr>
            <a:picLocks noChangeAspect="1"/>
          </p:cNvPicPr>
          <p:nvPr/>
        </p:nvPicPr>
        <p:blipFill>
          <a:blip r:embed="rId7"/>
          <a:stretch>
            <a:fillRect/>
          </a:stretch>
        </p:blipFill>
        <p:spPr>
          <a:xfrm>
            <a:off x="7543350" y="4731423"/>
            <a:ext cx="985376" cy="972000"/>
          </a:xfrm>
          <a:prstGeom prst="rect">
            <a:avLst/>
          </a:prstGeom>
          <a:ln>
            <a:solidFill>
              <a:schemeClr val="tx1"/>
            </a:solidFill>
          </a:ln>
        </p:spPr>
      </p:pic>
      <p:pic>
        <p:nvPicPr>
          <p:cNvPr id="22" name="図 21">
            <a:extLst>
              <a:ext uri="{FF2B5EF4-FFF2-40B4-BE49-F238E27FC236}">
                <a16:creationId xmlns:a16="http://schemas.microsoft.com/office/drawing/2014/main" id="{8DFD599B-DC65-F635-D076-B9556C9D3B9E}"/>
              </a:ext>
            </a:extLst>
          </p:cNvPr>
          <p:cNvPicPr>
            <a:picLocks noChangeAspect="1"/>
          </p:cNvPicPr>
          <p:nvPr/>
        </p:nvPicPr>
        <p:blipFill>
          <a:blip r:embed="rId8"/>
          <a:stretch>
            <a:fillRect/>
          </a:stretch>
        </p:blipFill>
        <p:spPr>
          <a:xfrm>
            <a:off x="3409803" y="2025171"/>
            <a:ext cx="972000" cy="972000"/>
          </a:xfrm>
          <a:prstGeom prst="rect">
            <a:avLst/>
          </a:prstGeom>
          <a:ln>
            <a:solidFill>
              <a:schemeClr val="tx1"/>
            </a:solidFill>
          </a:ln>
        </p:spPr>
      </p:pic>
    </p:spTree>
    <p:extLst>
      <p:ext uri="{BB962C8B-B14F-4D97-AF65-F5344CB8AC3E}">
        <p14:creationId xmlns:p14="http://schemas.microsoft.com/office/powerpoint/2010/main" val="394291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29B6F4-37B2-4659-9734-4E63ED36CC5D}"/>
              </a:ext>
            </a:extLst>
          </p:cNvPr>
          <p:cNvSpPr>
            <a:spLocks noGrp="1"/>
          </p:cNvSpPr>
          <p:nvPr>
            <p:ph type="title"/>
          </p:nvPr>
        </p:nvSpPr>
        <p:spPr/>
        <p:txBody>
          <a:bodyPr>
            <a:normAutofit/>
          </a:bodyPr>
          <a:lstStyle/>
          <a:p>
            <a:r>
              <a:rPr lang="ja-JP" altLang="en-US" sz="3600" dirty="0">
                <a:latin typeface="メイリオ" panose="020B0604030504040204" pitchFamily="50" charset="-128"/>
                <a:ea typeface="メイリオ" panose="020B0604030504040204" pitchFamily="50" charset="-128"/>
              </a:rPr>
              <a:t>１</a:t>
            </a:r>
            <a:r>
              <a:rPr kumimoji="1" lang="ja-JP" altLang="en-US" sz="3600" dirty="0">
                <a:latin typeface="メイリオ" panose="020B0604030504040204" pitchFamily="50" charset="-128"/>
                <a:ea typeface="メイリオ" panose="020B0604030504040204" pitchFamily="50" charset="-128"/>
              </a:rPr>
              <a:t>．地域経済課の紹介</a:t>
            </a:r>
          </a:p>
        </p:txBody>
      </p:sp>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1"/>
          </p:nvPr>
        </p:nvSpPr>
        <p:spPr>
          <a:xfrm>
            <a:off x="1242980" y="1825625"/>
            <a:ext cx="7272370" cy="4351338"/>
          </a:xfrm>
        </p:spPr>
        <p:txBody>
          <a:bodyPr/>
          <a:lstStyle/>
          <a:p>
            <a:pPr marL="0" indent="0">
              <a:buNone/>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１</a:t>
            </a: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企業立地</a:t>
            </a:r>
            <a:endParaRPr lang="en-US" altLang="ja-JP" sz="28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２</a:t>
            </a: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商業振興</a:t>
            </a:r>
            <a:endParaRPr lang="en-US" altLang="ja-JP" sz="2800" dirty="0">
              <a:latin typeface="メイリオ" panose="020B0604030504040204" pitchFamily="50" charset="-128"/>
              <a:ea typeface="メイリオ" panose="020B0604030504040204" pitchFamily="50" charset="-128"/>
            </a:endParaRPr>
          </a:p>
          <a:p>
            <a:pPr marL="0" indent="0">
              <a:buNone/>
            </a:pPr>
            <a:endParaRPr kumimoji="1" lang="en-US" altLang="ja-JP" sz="2800" dirty="0">
              <a:latin typeface="メイリオ" panose="020B0604030504040204" pitchFamily="50" charset="-128"/>
              <a:ea typeface="メイリオ" panose="020B0604030504040204" pitchFamily="50" charset="-128"/>
            </a:endParaRPr>
          </a:p>
          <a:p>
            <a:pPr marL="0" indent="0">
              <a:buNone/>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３</a:t>
            </a: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中小企業支援</a:t>
            </a:r>
            <a:endParaRPr lang="en-US" altLang="ja-JP" sz="2800" dirty="0">
              <a:latin typeface="メイリオ" panose="020B0604030504040204" pitchFamily="50" charset="-128"/>
              <a:ea typeface="メイリオ" panose="020B0604030504040204" pitchFamily="50" charset="-128"/>
            </a:endParaRPr>
          </a:p>
          <a:p>
            <a:pPr marL="0" indent="0">
              <a:buNone/>
            </a:pPr>
            <a:endParaRPr lang="en-US" altLang="ja-JP" sz="2800" dirty="0">
              <a:latin typeface="メイリオ" panose="020B0604030504040204" pitchFamily="50" charset="-128"/>
              <a:ea typeface="メイリオ" panose="020B0604030504040204" pitchFamily="50" charset="-128"/>
            </a:endParaRPr>
          </a:p>
          <a:p>
            <a:pPr marL="0" indent="0">
              <a:buNone/>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４</a:t>
            </a: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労政雇用</a:t>
            </a:r>
            <a:endParaRPr kumimoji="1" lang="en-US" altLang="ja-JP" sz="2800"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５</a:t>
            </a:r>
            <a:r>
              <a:rPr lang="en-US" altLang="ja-JP" sz="28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ふるさと納税</a:t>
            </a:r>
            <a:endParaRPr lang="en-US" altLang="ja-JP" sz="28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3A8CC3F-3D18-4787-BE2A-44F30A617F08}"/>
              </a:ext>
            </a:extLst>
          </p:cNvPr>
          <p:cNvSpPr txBox="1"/>
          <p:nvPr/>
        </p:nvSpPr>
        <p:spPr>
          <a:xfrm>
            <a:off x="5920992" y="2796763"/>
            <a:ext cx="1980029" cy="707886"/>
          </a:xfrm>
          <a:prstGeom prst="rect">
            <a:avLst/>
          </a:prstGeom>
          <a:noFill/>
        </p:spPr>
        <p:txBody>
          <a:bodyPr wrap="none" rtlCol="0">
            <a:spAutoFit/>
          </a:bodyPr>
          <a:lstStyle/>
          <a:p>
            <a:pPr algn="ctr"/>
            <a:r>
              <a:rPr kumimoji="1" lang="ja-JP" altLang="en-US" sz="2000" dirty="0">
                <a:latin typeface="メイリオ" panose="020B0604030504040204" pitchFamily="50" charset="-128"/>
                <a:ea typeface="メイリオ" panose="020B0604030504040204" pitchFamily="50" charset="-128"/>
              </a:rPr>
              <a:t>企業や働く人を</a:t>
            </a:r>
            <a:endParaRPr kumimoji="1" lang="en-US" altLang="ja-JP" sz="2000" dirty="0">
              <a:latin typeface="メイリオ" panose="020B0604030504040204" pitchFamily="50" charset="-128"/>
              <a:ea typeface="メイリオ" panose="020B0604030504040204" pitchFamily="50" charset="-128"/>
            </a:endParaRPr>
          </a:p>
          <a:p>
            <a:pPr algn="ctr"/>
            <a:r>
              <a:rPr kumimoji="1" lang="ja-JP" altLang="en-US" sz="2000" dirty="0">
                <a:latin typeface="メイリオ" panose="020B0604030504040204" pitchFamily="50" charset="-128"/>
                <a:ea typeface="メイリオ" panose="020B0604030504040204" pitchFamily="50" charset="-128"/>
              </a:rPr>
              <a:t>支援</a:t>
            </a:r>
            <a:endParaRPr kumimoji="1" lang="ja-JP" altLang="en-US"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FA0E8554-AF67-469C-B026-EB699E8C57E2}"/>
              </a:ext>
            </a:extLst>
          </p:cNvPr>
          <p:cNvPicPr>
            <a:picLocks noChangeAspect="1"/>
          </p:cNvPicPr>
          <p:nvPr/>
        </p:nvPicPr>
        <p:blipFill>
          <a:blip r:embed="rId2"/>
          <a:stretch>
            <a:fillRect/>
          </a:stretch>
        </p:blipFill>
        <p:spPr>
          <a:xfrm>
            <a:off x="5316857" y="2786885"/>
            <a:ext cx="3151288" cy="3480704"/>
          </a:xfrm>
          <a:prstGeom prst="rect">
            <a:avLst/>
          </a:prstGeom>
        </p:spPr>
      </p:pic>
    </p:spTree>
    <p:extLst>
      <p:ext uri="{BB962C8B-B14F-4D97-AF65-F5344CB8AC3E}">
        <p14:creationId xmlns:p14="http://schemas.microsoft.com/office/powerpoint/2010/main" val="3460803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松山市市章の画像">
            <a:extLst>
              <a:ext uri="{FF2B5EF4-FFF2-40B4-BE49-F238E27FC236}">
                <a16:creationId xmlns:a16="http://schemas.microsoft.com/office/drawing/2014/main" id="{0BCDD561-8543-D2C0-E5AB-F7A9F55EB4E3}"/>
              </a:ext>
            </a:extLst>
          </p:cNvPr>
          <p:cNvPicPr>
            <a:picLocks noChangeAspect="1" noChangeArrowheads="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2647788" y="1480609"/>
            <a:ext cx="3207579" cy="3301134"/>
          </a:xfrm>
          <a:prstGeom prst="rect">
            <a:avLst/>
          </a:prstGeom>
          <a:noFill/>
          <a:extLst>
            <a:ext uri="{909E8E84-426E-40DD-AFC4-6F175D3DCCD1}">
              <a14:hiddenFill xmlns:a14="http://schemas.microsoft.com/office/drawing/2010/main">
                <a:solidFill>
                  <a:srgbClr val="FFFFFF"/>
                </a:solidFill>
              </a14:hiddenFill>
            </a:ext>
          </a:extLst>
        </p:spPr>
      </p:pic>
      <p:sp>
        <p:nvSpPr>
          <p:cNvPr id="2" name="コンテンツ プレースホルダー 2">
            <a:extLst>
              <a:ext uri="{FF2B5EF4-FFF2-40B4-BE49-F238E27FC236}">
                <a16:creationId xmlns:a16="http://schemas.microsoft.com/office/drawing/2014/main" id="{E32D320D-7999-9714-31C9-133D535DCF2F}"/>
              </a:ext>
            </a:extLst>
          </p:cNvPr>
          <p:cNvSpPr txBox="1">
            <a:spLocks/>
          </p:cNvSpPr>
          <p:nvPr/>
        </p:nvSpPr>
        <p:spPr>
          <a:xfrm>
            <a:off x="1325396" y="2441867"/>
            <a:ext cx="6173203" cy="197426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ct val="130000"/>
              </a:lnSpc>
              <a:buFont typeface="Arial" panose="020B0604020202020204" pitchFamily="34" charset="0"/>
              <a:buNone/>
            </a:pPr>
            <a:r>
              <a:rPr lang="ja-JP" altLang="en-US" sz="3600" b="1" dirty="0">
                <a:latin typeface="メイリオ" panose="020B0604030504040204" pitchFamily="50" charset="-128"/>
                <a:ea typeface="メイリオ" panose="020B0604030504040204" pitchFamily="50" charset="-128"/>
              </a:rPr>
              <a:t>ご清聴</a:t>
            </a:r>
            <a:endParaRPr lang="en-US" altLang="ja-JP" sz="3600" b="1" dirty="0">
              <a:latin typeface="メイリオ" panose="020B0604030504040204" pitchFamily="50" charset="-128"/>
              <a:ea typeface="メイリオ" panose="020B0604030504040204" pitchFamily="50" charset="-128"/>
            </a:endParaRPr>
          </a:p>
          <a:p>
            <a:pPr marL="0" indent="0" algn="ctr">
              <a:lnSpc>
                <a:spcPct val="130000"/>
              </a:lnSpc>
              <a:buFont typeface="Arial" panose="020B0604020202020204" pitchFamily="34" charset="0"/>
              <a:buNone/>
            </a:pPr>
            <a:r>
              <a:rPr lang="ja-JP" altLang="en-US" sz="3600" b="1" dirty="0">
                <a:latin typeface="メイリオ" panose="020B0604030504040204" pitchFamily="50" charset="-128"/>
                <a:ea typeface="メイリオ" panose="020B0604030504040204" pitchFamily="50" charset="-128"/>
              </a:rPr>
              <a:t>ありがとうございました。</a:t>
            </a:r>
            <a:endParaRPr lang="en-US" altLang="ja-JP" sz="36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36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36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550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1"/>
          </p:nvPr>
        </p:nvSpPr>
        <p:spPr>
          <a:xfrm>
            <a:off x="665747" y="713874"/>
            <a:ext cx="7812505" cy="6144126"/>
          </a:xfrm>
        </p:spPr>
        <p:txBody>
          <a:bodyPr>
            <a:normAutofit/>
          </a:bodyPr>
          <a:lstStyle/>
          <a:p>
            <a:pPr marL="0" indent="0">
              <a:buNone/>
            </a:pPr>
            <a:r>
              <a:rPr kumimoji="1" lang="ja-JP" altLang="en-US" sz="2800" dirty="0">
                <a:latin typeface="メイリオ" panose="020B0604030504040204" pitchFamily="50" charset="-128"/>
                <a:ea typeface="メイリオ" panose="020B0604030504040204" pitchFamily="50" charset="-128"/>
              </a:rPr>
              <a:t>（１）企業立地</a:t>
            </a:r>
            <a:endParaRPr kumimoji="1" lang="en-US" altLang="ja-JP" sz="28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企業の立地促進を図ることで雇用を拡大</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松山市の</a:t>
            </a:r>
            <a:r>
              <a:rPr kumimoji="1" lang="ja-JP" altLang="en-US" sz="2400" b="1" dirty="0">
                <a:solidFill>
                  <a:srgbClr val="FF0000"/>
                </a:solidFill>
                <a:latin typeface="メイリオ" panose="020B0604030504040204" pitchFamily="50" charset="-128"/>
                <a:ea typeface="メイリオ" panose="020B0604030504040204" pitchFamily="50" charset="-128"/>
              </a:rPr>
              <a:t>経済の発展</a:t>
            </a:r>
            <a:r>
              <a:rPr kumimoji="1" lang="ja-JP" altLang="en-US" sz="2400" dirty="0">
                <a:latin typeface="メイリオ" panose="020B0604030504040204" pitchFamily="50" charset="-128"/>
                <a:ea typeface="メイリオ" panose="020B0604030504040204" pitchFamily="50" charset="-128"/>
              </a:rPr>
              <a:t>、</a:t>
            </a:r>
            <a:r>
              <a:rPr kumimoji="1" lang="ja-JP" altLang="en-US" sz="2400" b="1" dirty="0">
                <a:solidFill>
                  <a:srgbClr val="FF0000"/>
                </a:solidFill>
                <a:latin typeface="メイリオ" panose="020B0604030504040204" pitchFamily="50" charset="-128"/>
                <a:ea typeface="メイリオ" panose="020B0604030504040204" pitchFamily="50" charset="-128"/>
              </a:rPr>
              <a:t>雇用環境</a:t>
            </a:r>
            <a:r>
              <a:rPr kumimoji="1" lang="ja-JP" altLang="en-US" sz="2400" dirty="0">
                <a:latin typeface="メイリオ" panose="020B0604030504040204" pitchFamily="50" charset="-128"/>
                <a:ea typeface="メイリオ" panose="020B0604030504040204" pitchFamily="50" charset="-128"/>
              </a:rPr>
              <a:t>の改善を図る</a:t>
            </a:r>
            <a:endParaRPr kumimoji="1" lang="en-US" altLang="ja-JP" sz="26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これまでに</a:t>
            </a:r>
            <a:r>
              <a:rPr lang="en-US" altLang="ja-JP" sz="2400" dirty="0">
                <a:latin typeface="メイリオ" panose="020B0604030504040204" pitchFamily="50" charset="-128"/>
                <a:ea typeface="メイリオ" panose="020B0604030504040204" pitchFamily="50" charset="-128"/>
              </a:rPr>
              <a:t>111</a:t>
            </a:r>
            <a:r>
              <a:rPr kumimoji="1" lang="ja-JP" altLang="en-US" sz="2400" dirty="0">
                <a:latin typeface="メイリオ" panose="020B0604030504040204" pitchFamily="50" charset="-128"/>
                <a:ea typeface="メイリオ" panose="020B0604030504040204" pitchFamily="50" charset="-128"/>
              </a:rPr>
              <a:t>社、設備投資計画額約</a:t>
            </a:r>
            <a:r>
              <a:rPr lang="en-US" altLang="ja-JP" sz="2400" dirty="0">
                <a:latin typeface="メイリオ" panose="020B0604030504040204" pitchFamily="50" charset="-128"/>
                <a:ea typeface="メイリオ" panose="020B0604030504040204" pitchFamily="50" charset="-128"/>
              </a:rPr>
              <a:t>1,117</a:t>
            </a:r>
            <a:r>
              <a:rPr kumimoji="1" lang="ja-JP" altLang="en-US" sz="2400" dirty="0">
                <a:latin typeface="メイリオ" panose="020B0604030504040204" pitchFamily="50" charset="-128"/>
                <a:ea typeface="メイリオ" panose="020B0604030504040204" pitchFamily="50" charset="-128"/>
              </a:rPr>
              <a:t>億円、</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新規雇用者数</a:t>
            </a:r>
            <a:r>
              <a:rPr lang="en-US" altLang="ja-JP" sz="2400" dirty="0">
                <a:latin typeface="メイリオ" panose="020B0604030504040204" pitchFamily="50" charset="-128"/>
                <a:ea typeface="メイリオ" panose="020B0604030504040204" pitchFamily="50" charset="-128"/>
              </a:rPr>
              <a:t>3,619</a:t>
            </a:r>
            <a:r>
              <a:rPr kumimoji="1" lang="ja-JP" altLang="en-US" sz="2400" dirty="0">
                <a:latin typeface="メイリオ" panose="020B0604030504040204" pitchFamily="50" charset="-128"/>
                <a:ea typeface="メイリオ" panose="020B0604030504040204" pitchFamily="50" charset="-128"/>
              </a:rPr>
              <a:t>人の成果を挙げている</a:t>
            </a:r>
            <a:r>
              <a:rPr kumimoji="1" lang="ja-JP" altLang="en-US" sz="1600" dirty="0">
                <a:latin typeface="メイリオ" panose="020B0604030504040204" pitchFamily="50" charset="-128"/>
                <a:ea typeface="メイリオ" panose="020B0604030504040204" pitchFamily="50" charset="-128"/>
              </a:rPr>
              <a:t>（令和</a:t>
            </a: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年度末）</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最近の誘致企業</a:t>
            </a:r>
            <a:r>
              <a:rPr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楽天保険グループ</a:t>
            </a:r>
            <a:r>
              <a:rPr kumimoji="1" lang="en-US" altLang="ja-JP" sz="2400" dirty="0">
                <a:latin typeface="メイリオ" panose="020B0604030504040204" pitchFamily="50" charset="-128"/>
                <a:ea typeface="メイリオ" panose="020B0604030504040204" pitchFamily="50" charset="-128"/>
              </a:rPr>
              <a:t>4</a:t>
            </a:r>
            <a:r>
              <a:rPr kumimoji="1" lang="ja-JP" altLang="en-US" sz="2400" dirty="0">
                <a:latin typeface="メイリオ" panose="020B0604030504040204" pitchFamily="50" charset="-128"/>
                <a:ea typeface="メイリオ" panose="020B0604030504040204" pitchFamily="50" charset="-128"/>
              </a:rPr>
              <a:t>社</a:t>
            </a:r>
            <a:endParaRPr kumimoji="1"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株式会社システナ</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IBG</a:t>
            </a:r>
            <a:r>
              <a:rPr kumimoji="1" lang="ja-JP" altLang="en-US" sz="2400" dirty="0">
                <a:latin typeface="メイリオ" panose="020B0604030504040204" pitchFamily="50" charset="-128"/>
                <a:ea typeface="メイリオ" panose="020B0604030504040204" pitchFamily="50" charset="-128"/>
              </a:rPr>
              <a:t>メディア株式会社</a:t>
            </a:r>
            <a:endParaRPr kumimoji="1" lang="en-US" altLang="ja-JP" sz="24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6456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0" y="517525"/>
            <a:ext cx="7886700" cy="5822950"/>
          </a:xfrm>
        </p:spPr>
        <p:txBody>
          <a:bodyPr>
            <a:normAutofit/>
          </a:bodyPr>
          <a:lstStyle/>
          <a:p>
            <a:pPr marL="0" indent="0">
              <a:lnSpc>
                <a:spcPct val="130000"/>
              </a:lnSpc>
              <a:buNone/>
            </a:pPr>
            <a:r>
              <a:rPr lang="ja-JP" altLang="en-US" sz="2800" dirty="0">
                <a:latin typeface="メイリオ" panose="020B0604030504040204" pitchFamily="50" charset="-128"/>
                <a:ea typeface="メイリオ" panose="020B0604030504040204" pitchFamily="50" charset="-128"/>
              </a:rPr>
              <a:t>　（２）商業振興</a:t>
            </a:r>
            <a:r>
              <a:rPr lang="ja-JP" altLang="en-US" sz="2000" dirty="0">
                <a:latin typeface="メイリオ" panose="020B0604030504040204" pitchFamily="50" charset="-128"/>
                <a:ea typeface="メイリオ" panose="020B0604030504040204" pitchFamily="50" charset="-128"/>
              </a:rPr>
              <a:t>～中心市街地の活性化～</a:t>
            </a:r>
            <a:endParaRPr lang="en-US" altLang="ja-JP" sz="2000" b="1" dirty="0">
              <a:latin typeface="メイリオ" panose="020B0604030504040204" pitchFamily="50" charset="-128"/>
              <a:ea typeface="メイリオ" panose="020B0604030504040204" pitchFamily="50" charset="-128"/>
            </a:endParaRPr>
          </a:p>
          <a:p>
            <a:pPr marL="0" indent="0">
              <a:lnSpc>
                <a:spcPct val="130000"/>
              </a:lnSpc>
              <a:buNone/>
            </a:pPr>
            <a:r>
              <a:rPr kumimoji="1" lang="ja-JP" altLang="en-US" sz="2000" b="1" dirty="0">
                <a:latin typeface="メイリオ" panose="020B0604030504040204" pitchFamily="50" charset="-128"/>
                <a:ea typeface="メイリオ" panose="020B0604030504040204" pitchFamily="50" charset="-128"/>
              </a:rPr>
              <a:t>　　　</a:t>
            </a:r>
            <a:r>
              <a:rPr kumimoji="1" lang="ja-JP" altLang="en-US" sz="2600" b="1" dirty="0">
                <a:latin typeface="メイリオ" panose="020B0604030504040204" pitchFamily="50" charset="-128"/>
                <a:ea typeface="メイリオ" panose="020B0604030504040204" pitchFamily="50" charset="-128"/>
              </a:rPr>
              <a:t>商店街等活性化事業</a:t>
            </a:r>
            <a:endParaRPr kumimoji="1" lang="en-US" altLang="ja-JP" sz="2600" b="1" dirty="0">
              <a:latin typeface="メイリオ" panose="020B0604030504040204" pitchFamily="50" charset="-128"/>
              <a:ea typeface="メイリオ" panose="020B0604030504040204" pitchFamily="50" charset="-128"/>
            </a:endParaRPr>
          </a:p>
          <a:p>
            <a:pPr marL="0" indent="0">
              <a:buNone/>
            </a:pPr>
            <a:r>
              <a:rPr kumimoji="1" lang="ja-JP" altLang="en-US" sz="26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松山市の商業振興を図るために、</a:t>
            </a:r>
            <a:br>
              <a:rPr kumimoji="1" lang="en-US" altLang="ja-JP"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　　　商店街等の活性化に取り組む団体</a:t>
            </a:r>
            <a:br>
              <a:rPr kumimoji="1" lang="en-US" altLang="ja-JP"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　　　に補助金を交付</a:t>
            </a:r>
            <a:endParaRPr kumimoji="1"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600" dirty="0">
                <a:latin typeface="メイリオ" panose="020B0604030504040204" pitchFamily="50" charset="-128"/>
                <a:ea typeface="メイリオ" panose="020B0604030504040204" pitchFamily="50" charset="-128"/>
              </a:rPr>
              <a:t>　</a:t>
            </a:r>
            <a:endParaRPr lang="en-US" altLang="ja-JP" sz="2600" dirty="0">
              <a:latin typeface="メイリオ" panose="020B0604030504040204" pitchFamily="50" charset="-128"/>
              <a:ea typeface="メイリオ" panose="020B0604030504040204" pitchFamily="50" charset="-128"/>
            </a:endParaRPr>
          </a:p>
          <a:p>
            <a:pPr marL="0" indent="0">
              <a:buNone/>
            </a:pPr>
            <a:r>
              <a:rPr kumimoji="1" lang="ja-JP" altLang="en-US" sz="26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商店街で実施するイベント等への補助</a:t>
            </a:r>
            <a:br>
              <a:rPr kumimoji="1" lang="ja-JP" altLang="en-US"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　　　（お城下マルシェ花園など）</a:t>
            </a:r>
          </a:p>
          <a:p>
            <a:pPr marL="0" indent="0">
              <a:buNone/>
            </a:pPr>
            <a:r>
              <a:rPr kumimoji="1" lang="ja-JP" altLang="en-US" sz="2400" dirty="0">
                <a:latin typeface="メイリオ" panose="020B0604030504040204" pitchFamily="50" charset="-128"/>
                <a:ea typeface="メイリオ" panose="020B0604030504040204" pitchFamily="50" charset="-128"/>
              </a:rPr>
              <a:t>　　・空き店舗を活用した市民交流</a:t>
            </a:r>
            <a:br>
              <a:rPr kumimoji="1" lang="en-US" altLang="ja-JP"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　　　スペースの開設への補助</a:t>
            </a:r>
            <a:endParaRPr kumimoji="1" lang="ja-JP" altLang="en-US"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a:p>
            <a:pPr marL="0" indent="0">
              <a:buNone/>
            </a:pPr>
            <a:endParaRPr kumimoji="1" lang="en-US" altLang="zh-TW"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pic>
        <p:nvPicPr>
          <p:cNvPr id="5" name="図 4" descr="建物の前を歩く人々&#10;&#10;中程度の精度で自動的に生成された説明">
            <a:extLst>
              <a:ext uri="{FF2B5EF4-FFF2-40B4-BE49-F238E27FC236}">
                <a16:creationId xmlns:a16="http://schemas.microsoft.com/office/drawing/2014/main" id="{02E110DC-7678-4079-84B2-3625F84C822A}"/>
              </a:ext>
            </a:extLst>
          </p:cNvPr>
          <p:cNvPicPr>
            <a:picLocks noChangeAspect="1"/>
          </p:cNvPicPr>
          <p:nvPr/>
        </p:nvPicPr>
        <p:blipFill rotWithShape="1">
          <a:blip r:embed="rId2">
            <a:extLst>
              <a:ext uri="{28A0092B-C50C-407E-A947-70E740481C1C}">
                <a14:useLocalDpi xmlns:a14="http://schemas.microsoft.com/office/drawing/2010/main" val="0"/>
              </a:ext>
            </a:extLst>
          </a:blip>
          <a:srcRect t="8861"/>
          <a:stretch/>
        </p:blipFill>
        <p:spPr>
          <a:xfrm>
            <a:off x="6780876" y="1161828"/>
            <a:ext cx="1975104" cy="2400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descr="屋内, 冷蔵庫, 開く, 座る が含まれている画像&#10;&#10;自動的に生成された説明">
            <a:extLst>
              <a:ext uri="{FF2B5EF4-FFF2-40B4-BE49-F238E27FC236}">
                <a16:creationId xmlns:a16="http://schemas.microsoft.com/office/drawing/2014/main" id="{49E77AAD-7F38-44DF-A670-D05A80FDDA0C}"/>
              </a:ext>
            </a:extLst>
          </p:cNvPr>
          <p:cNvPicPr>
            <a:picLocks noChangeAspect="1"/>
          </p:cNvPicPr>
          <p:nvPr/>
        </p:nvPicPr>
        <p:blipFill rotWithShape="1">
          <a:blip r:embed="rId3">
            <a:extLst>
              <a:ext uri="{28A0092B-C50C-407E-A947-70E740481C1C}">
                <a14:useLocalDpi xmlns:a14="http://schemas.microsoft.com/office/drawing/2010/main" val="0"/>
              </a:ext>
            </a:extLst>
          </a:blip>
          <a:srcRect r="8972"/>
          <a:stretch/>
        </p:blipFill>
        <p:spPr>
          <a:xfrm rot="5400000">
            <a:off x="6596821" y="4033847"/>
            <a:ext cx="2367597" cy="1950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95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628650" y="600157"/>
            <a:ext cx="7886700" cy="5216525"/>
          </a:xfrm>
        </p:spPr>
        <p:txBody>
          <a:bodyPr>
            <a:normAutofit lnSpcReduction="10000"/>
          </a:bodyPr>
          <a:lstStyle/>
          <a:p>
            <a:pPr marL="0" indent="0">
              <a:lnSpc>
                <a:spcPct val="130000"/>
              </a:lnSpc>
              <a:buNone/>
            </a:pPr>
            <a:r>
              <a:rPr lang="ja-JP" altLang="en-US" sz="2800" dirty="0">
                <a:latin typeface="メイリオ" panose="020B0604030504040204" pitchFamily="50" charset="-128"/>
                <a:ea typeface="メイリオ" panose="020B0604030504040204" pitchFamily="50" charset="-128"/>
              </a:rPr>
              <a:t>（２）商業振興</a:t>
            </a:r>
            <a:r>
              <a:rPr lang="ja-JP" altLang="en-US" sz="1800" dirty="0">
                <a:latin typeface="メイリオ" panose="020B0604030504040204" pitchFamily="50" charset="-128"/>
                <a:ea typeface="メイリオ" panose="020B0604030504040204" pitchFamily="50" charset="-128"/>
              </a:rPr>
              <a:t>～中心市街地の活性化～</a:t>
            </a:r>
            <a:endParaRPr lang="en-US" altLang="ja-JP" sz="2800" b="1" dirty="0">
              <a:latin typeface="メイリオ" panose="020B0604030504040204" pitchFamily="50" charset="-128"/>
              <a:ea typeface="メイリオ" panose="020B0604030504040204" pitchFamily="50" charset="-128"/>
            </a:endParaRPr>
          </a:p>
          <a:p>
            <a:pPr marL="0" indent="0">
              <a:lnSpc>
                <a:spcPct val="130000"/>
              </a:lnSpc>
              <a:buNone/>
            </a:pPr>
            <a:r>
              <a:rPr kumimoji="1" lang="ja-JP" altLang="en-US" sz="2600" b="1" dirty="0">
                <a:latin typeface="メイリオ" panose="020B0604030504040204" pitchFamily="50" charset="-128"/>
                <a:ea typeface="メイリオ" panose="020B0604030504040204" pitchFamily="50" charset="-128"/>
              </a:rPr>
              <a:t>▼新型コロナウイルス感染拡大による影響</a:t>
            </a:r>
            <a:endParaRPr kumimoji="1" lang="en-US" altLang="ja-JP" sz="2600" b="1" dirty="0">
              <a:latin typeface="メイリオ" panose="020B0604030504040204" pitchFamily="50" charset="-128"/>
              <a:ea typeface="メイリオ" panose="020B0604030504040204" pitchFamily="50" charset="-128"/>
            </a:endParaRPr>
          </a:p>
          <a:p>
            <a:pPr marL="0" indent="0">
              <a:buNone/>
            </a:pPr>
            <a:r>
              <a:rPr kumimoji="1" lang="ja-JP" altLang="en-US" sz="2600" dirty="0">
                <a:latin typeface="メイリオ" panose="020B0604030504040204" pitchFamily="50" charset="-128"/>
                <a:ea typeface="メイリオ" panose="020B0604030504040204" pitchFamily="50" charset="-128"/>
              </a:rPr>
              <a:t>　</a:t>
            </a:r>
            <a:endParaRPr kumimoji="1" lang="en-US" altLang="ja-JP" sz="26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外出自粛要請等の影響により、商店街の歩行者</a:t>
            </a:r>
            <a:br>
              <a:rPr kumimoji="1" lang="en-US" altLang="ja-JP"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　通行量が減少</a:t>
            </a:r>
            <a:r>
              <a:rPr lang="ja-JP" altLang="en-US"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空き店舗率も</a:t>
            </a:r>
            <a:r>
              <a:rPr lang="ja-JP" altLang="en-US" sz="2400" dirty="0">
                <a:latin typeface="メイリオ" panose="020B0604030504040204" pitchFamily="50" charset="-128"/>
                <a:ea typeface="メイリオ" panose="020B0604030504040204" pitchFamily="50" charset="-128"/>
              </a:rPr>
              <a:t>高止まり</a:t>
            </a:r>
            <a:endParaRPr kumimoji="1" lang="en-US" altLang="ja-JP" sz="2600"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lgn="ctr">
              <a:lnSpc>
                <a:spcPct val="130000"/>
              </a:lnSpc>
              <a:buNone/>
            </a:pPr>
            <a:endParaRPr kumimoji="1" lang="en-US" altLang="ja-JP" sz="2600" b="1" dirty="0">
              <a:solidFill>
                <a:srgbClr val="FF0000"/>
              </a:solidFill>
              <a:latin typeface="メイリオ" panose="020B0604030504040204" pitchFamily="50" charset="-128"/>
              <a:ea typeface="メイリオ" panose="020B0604030504040204" pitchFamily="50" charset="-128"/>
            </a:endParaRPr>
          </a:p>
          <a:p>
            <a:pPr marL="0" indent="0" algn="ctr">
              <a:lnSpc>
                <a:spcPct val="130000"/>
              </a:lnSpc>
              <a:buNone/>
            </a:pPr>
            <a:r>
              <a:rPr kumimoji="1" lang="ja-JP" altLang="en-US" sz="2400" b="1" dirty="0">
                <a:solidFill>
                  <a:srgbClr val="FF0000"/>
                </a:solidFill>
                <a:latin typeface="メイリオ" panose="020B0604030504040204" pitchFamily="50" charset="-128"/>
                <a:ea typeface="メイリオ" panose="020B0604030504040204" pitchFamily="50" charset="-128"/>
              </a:rPr>
              <a:t>商店街等が消費促進のために実施する</a:t>
            </a:r>
            <a:br>
              <a:rPr kumimoji="1" lang="en-US" altLang="ja-JP" sz="2400" b="1" dirty="0">
                <a:solidFill>
                  <a:srgbClr val="FF0000"/>
                </a:solidFill>
                <a:latin typeface="メイリオ" panose="020B0604030504040204" pitchFamily="50" charset="-128"/>
                <a:ea typeface="メイリオ" panose="020B0604030504040204" pitchFamily="50" charset="-128"/>
              </a:rPr>
            </a:br>
            <a:r>
              <a:rPr kumimoji="1" lang="ja-JP" altLang="en-US" sz="2400" b="1" dirty="0">
                <a:solidFill>
                  <a:srgbClr val="FF0000"/>
                </a:solidFill>
                <a:latin typeface="メイリオ" panose="020B0604030504040204" pitchFamily="50" charset="-128"/>
                <a:ea typeface="メイリオ" panose="020B0604030504040204" pitchFamily="50" charset="-128"/>
              </a:rPr>
              <a:t>取り組み</a:t>
            </a:r>
            <a:r>
              <a:rPr lang="ja-JP" altLang="en-US" sz="2400" b="1" dirty="0">
                <a:solidFill>
                  <a:srgbClr val="FF0000"/>
                </a:solidFill>
                <a:latin typeface="メイリオ" panose="020B0604030504040204" pitchFamily="50" charset="-128"/>
                <a:ea typeface="メイリオ" panose="020B0604030504040204" pitchFamily="50" charset="-128"/>
              </a:rPr>
              <a:t>を支援</a:t>
            </a:r>
            <a:endParaRPr kumimoji="1" lang="en-US" altLang="ja-JP" sz="2400" b="1" dirty="0">
              <a:solidFill>
                <a:srgbClr val="FF0000"/>
              </a:solidFill>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endParaRPr>
          </a:p>
        </p:txBody>
      </p:sp>
      <p:sp>
        <p:nvSpPr>
          <p:cNvPr id="2" name="フローチャート: 組合せ 1">
            <a:extLst>
              <a:ext uri="{FF2B5EF4-FFF2-40B4-BE49-F238E27FC236}">
                <a16:creationId xmlns:a16="http://schemas.microsoft.com/office/drawing/2014/main" id="{4CA70636-737C-7B17-5DB2-88E102711CA1}"/>
              </a:ext>
            </a:extLst>
          </p:cNvPr>
          <p:cNvSpPr/>
          <p:nvPr/>
        </p:nvSpPr>
        <p:spPr>
          <a:xfrm>
            <a:off x="4186989" y="3300664"/>
            <a:ext cx="770021" cy="63767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561975" y="464721"/>
            <a:ext cx="8582025" cy="5214938"/>
          </a:xfrm>
        </p:spPr>
        <p:txBody>
          <a:bodyPr>
            <a:normAutofit/>
          </a:bodyPr>
          <a:lstStyle/>
          <a:p>
            <a:pPr marL="0" indent="0">
              <a:lnSpc>
                <a:spcPct val="130000"/>
              </a:lnSpc>
              <a:buNone/>
            </a:pPr>
            <a:r>
              <a:rPr lang="ja-JP" altLang="en-US" sz="2800" dirty="0">
                <a:latin typeface="メイリオ" panose="020B0604030504040204" pitchFamily="50" charset="-128"/>
                <a:ea typeface="メイリオ" panose="020B0604030504040204" pitchFamily="50" charset="-128"/>
              </a:rPr>
              <a:t>（２）商業振興</a:t>
            </a:r>
            <a:r>
              <a:rPr lang="ja-JP" altLang="en-US" sz="2000" dirty="0">
                <a:latin typeface="メイリオ" panose="020B0604030504040204" pitchFamily="50" charset="-128"/>
                <a:ea typeface="メイリオ" panose="020B0604030504040204" pitchFamily="50" charset="-128"/>
              </a:rPr>
              <a:t>～中心市街地の活性化～</a:t>
            </a:r>
            <a:endParaRPr lang="en-US" altLang="ja-JP" sz="2000" b="1" dirty="0">
              <a:latin typeface="メイリオ" panose="020B0604030504040204" pitchFamily="50" charset="-128"/>
              <a:ea typeface="メイリオ" panose="020B0604030504040204" pitchFamily="50" charset="-128"/>
            </a:endParaRPr>
          </a:p>
          <a:p>
            <a:pPr marL="0" indent="0">
              <a:lnSpc>
                <a:spcPct val="130000"/>
              </a:lnSpc>
              <a:buNone/>
            </a:pPr>
            <a:r>
              <a:rPr lang="ja-JP" altLang="en-US" sz="2600" b="1" dirty="0">
                <a:latin typeface="メイリオ" panose="020B0604030504040204" pitchFamily="50" charset="-128"/>
                <a:ea typeface="メイリオ" panose="020B0604030504040204" pitchFamily="50" charset="-128"/>
              </a:rPr>
              <a:t>商店街等需要喚起支援事業補助金（令和</a:t>
            </a:r>
            <a:r>
              <a:rPr lang="en-US" altLang="ja-JP" sz="2600" b="1" dirty="0">
                <a:latin typeface="メイリオ" panose="020B0604030504040204" pitchFamily="50" charset="-128"/>
                <a:ea typeface="メイリオ" panose="020B0604030504040204" pitchFamily="50" charset="-128"/>
              </a:rPr>
              <a:t>2</a:t>
            </a:r>
            <a:r>
              <a:rPr lang="ja-JP" altLang="en-US" sz="2600" b="1" dirty="0">
                <a:latin typeface="メイリオ" panose="020B0604030504040204" pitchFamily="50" charset="-128"/>
                <a:ea typeface="メイリオ" panose="020B0604030504040204" pitchFamily="50" charset="-128"/>
              </a:rPr>
              <a:t>年</a:t>
            </a:r>
            <a:r>
              <a:rPr lang="en-US" altLang="ja-JP" sz="2600" b="1" dirty="0">
                <a:latin typeface="メイリオ" panose="020B0604030504040204" pitchFamily="50" charset="-128"/>
                <a:ea typeface="メイリオ" panose="020B0604030504040204" pitchFamily="50" charset="-128"/>
              </a:rPr>
              <a:t>5</a:t>
            </a:r>
            <a:r>
              <a:rPr lang="ja-JP" altLang="en-US" sz="2600" b="1" dirty="0">
                <a:latin typeface="メイリオ" panose="020B0604030504040204" pitchFamily="50" charset="-128"/>
                <a:ea typeface="メイリオ" panose="020B0604030504040204" pitchFamily="50" charset="-128"/>
              </a:rPr>
              <a:t>月～）</a:t>
            </a:r>
            <a:endParaRPr kumimoji="1" lang="en-US" altLang="ja-JP" sz="26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松山市内の商店街等が新型コロナウイルス感染症や価格高騰の影響で落ち込んだ市内消費を喚起するために行う需要喚起策を支援</a:t>
            </a: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endParaRPr lang="en-US" altLang="ja-JP" sz="2600" dirty="0">
              <a:latin typeface="メイリオ" panose="020B0604030504040204" pitchFamily="50" charset="-128"/>
              <a:ea typeface="メイリオ" panose="020B0604030504040204" pitchFamily="50" charset="-128"/>
            </a:endParaRPr>
          </a:p>
          <a:p>
            <a:pPr marL="0" indent="0">
              <a:buNone/>
            </a:pPr>
            <a:r>
              <a:rPr kumimoji="1" lang="ja-JP" altLang="en-US" sz="26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・販売促進のためのイベント運営経費の補助</a:t>
            </a:r>
            <a:endParaRPr kumimoji="1" lang="en-US" altLang="ja-JP" sz="2400" dirty="0">
              <a:latin typeface="メイリオ" panose="020B0604030504040204" pitchFamily="50" charset="-128"/>
              <a:ea typeface="メイリオ" panose="020B0604030504040204" pitchFamily="50" charset="-128"/>
            </a:endParaRPr>
          </a:p>
          <a:p>
            <a:pPr marL="0" indent="0">
              <a:lnSpc>
                <a:spcPct val="130000"/>
              </a:lnSpc>
              <a:buNone/>
            </a:pPr>
            <a:r>
              <a:rPr lang="ja-JP" altLang="en-US" sz="2400" dirty="0">
                <a:latin typeface="メイリオ" panose="020B0604030504040204" pitchFamily="50" charset="-128"/>
                <a:ea typeface="メイリオ" panose="020B0604030504040204" pitchFamily="50" charset="-128"/>
              </a:rPr>
              <a:t>　・ポイントの上乗せ分の補助</a:t>
            </a:r>
            <a:endParaRPr lang="en-US" altLang="ja-JP" sz="2400" dirty="0">
              <a:latin typeface="メイリオ" panose="020B0604030504040204" pitchFamily="50" charset="-128"/>
              <a:ea typeface="メイリオ" panose="020B0604030504040204" pitchFamily="50" charset="-128"/>
            </a:endParaRPr>
          </a:p>
          <a:p>
            <a:pPr marL="0" indent="0">
              <a:buNone/>
            </a:pPr>
            <a:r>
              <a:rPr kumimoji="1" lang="ja-JP" altLang="en-US" sz="2400" dirty="0">
                <a:latin typeface="メイリオ" panose="020B0604030504040204" pitchFamily="50" charset="-128"/>
                <a:ea typeface="メイリオ" panose="020B0604030504040204" pitchFamily="50" charset="-128"/>
              </a:rPr>
              <a:t>　・割引クーポン券の割引分の補助　など</a:t>
            </a:r>
            <a:endParaRPr kumimoji="1" lang="en-US" altLang="ja-JP" sz="24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E6CECA69-3F7E-4C2A-A326-E988E19A2E52}"/>
              </a:ext>
            </a:extLst>
          </p:cNvPr>
          <p:cNvPicPr>
            <a:picLocks noChangeAspect="1"/>
          </p:cNvPicPr>
          <p:nvPr/>
        </p:nvPicPr>
        <p:blipFill>
          <a:blip r:embed="rId2"/>
          <a:stretch>
            <a:fillRect/>
          </a:stretch>
        </p:blipFill>
        <p:spPr>
          <a:xfrm>
            <a:off x="7143244" y="3429000"/>
            <a:ext cx="1438781" cy="2280102"/>
          </a:xfrm>
          <a:prstGeom prst="rect">
            <a:avLst/>
          </a:prstGeom>
        </p:spPr>
      </p:pic>
    </p:spTree>
    <p:extLst>
      <p:ext uri="{BB962C8B-B14F-4D97-AF65-F5344CB8AC3E}">
        <p14:creationId xmlns:p14="http://schemas.microsoft.com/office/powerpoint/2010/main" val="369622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FE3982-6037-4ABC-90AF-2A793C42CB38}"/>
              </a:ext>
            </a:extLst>
          </p:cNvPr>
          <p:cNvSpPr>
            <a:spLocks noGrp="1"/>
          </p:cNvSpPr>
          <p:nvPr>
            <p:ph idx="4294967295"/>
          </p:nvPr>
        </p:nvSpPr>
        <p:spPr>
          <a:xfrm>
            <a:off x="628650" y="449179"/>
            <a:ext cx="8515350" cy="5935746"/>
          </a:xfrm>
        </p:spPr>
        <p:txBody>
          <a:bodyPr>
            <a:normAutofit/>
          </a:bodyPr>
          <a:lstStyle/>
          <a:p>
            <a:pPr marL="0" indent="0">
              <a:lnSpc>
                <a:spcPct val="130000"/>
              </a:lnSpc>
              <a:buNone/>
            </a:pPr>
            <a:r>
              <a:rPr lang="ja-JP" altLang="en-US" sz="2800" dirty="0">
                <a:latin typeface="メイリオ" panose="020B0604030504040204" pitchFamily="50" charset="-128"/>
                <a:ea typeface="メイリオ" panose="020B0604030504040204" pitchFamily="50" charset="-128"/>
              </a:rPr>
              <a:t>（２）商業振興</a:t>
            </a:r>
            <a:r>
              <a:rPr lang="ja-JP" altLang="en-US" sz="2000" dirty="0">
                <a:latin typeface="メイリオ" panose="020B0604030504040204" pitchFamily="50" charset="-128"/>
                <a:ea typeface="メイリオ" panose="020B0604030504040204" pitchFamily="50" charset="-128"/>
              </a:rPr>
              <a:t>～中心市街地の活性化～</a:t>
            </a:r>
            <a:endParaRPr lang="en-US" altLang="ja-JP" sz="2000" b="1" dirty="0">
              <a:latin typeface="メイリオ" panose="020B0604030504040204" pitchFamily="50" charset="-128"/>
              <a:ea typeface="メイリオ" panose="020B0604030504040204" pitchFamily="50" charset="-128"/>
            </a:endParaRPr>
          </a:p>
          <a:p>
            <a:pPr marL="0" indent="0">
              <a:lnSpc>
                <a:spcPct val="130000"/>
              </a:lnSpc>
              <a:buNone/>
            </a:pPr>
            <a:r>
              <a:rPr lang="ja-JP" altLang="en-US" sz="2400" b="1" dirty="0">
                <a:latin typeface="メイリオ" panose="020B0604030504040204" pitchFamily="50" charset="-128"/>
                <a:ea typeface="メイリオ" panose="020B0604030504040204" pitchFamily="50" charset="-128"/>
              </a:rPr>
              <a:t>愛媛県・松山市連携　プレミアム付商品券（令和</a:t>
            </a:r>
            <a:r>
              <a:rPr lang="en-US" altLang="ja-JP" sz="2400" b="1" dirty="0">
                <a:latin typeface="メイリオ" panose="020B0604030504040204" pitchFamily="50" charset="-128"/>
                <a:ea typeface="メイリオ" panose="020B0604030504040204" pitchFamily="50" charset="-128"/>
              </a:rPr>
              <a:t>4</a:t>
            </a:r>
            <a:r>
              <a:rPr lang="ja-JP" altLang="en-US" sz="2400" b="1" dirty="0">
                <a:latin typeface="メイリオ" panose="020B0604030504040204" pitchFamily="50" charset="-128"/>
                <a:ea typeface="メイリオ" panose="020B0604030504040204" pitchFamily="50" charset="-128"/>
              </a:rPr>
              <a:t>年度）</a:t>
            </a:r>
            <a:endParaRPr lang="en-US" altLang="ja-JP" sz="2400" b="1"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商品券発行とキャッシュレスポイント還元で</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松山市内の消費を喚起</a:t>
            </a:r>
            <a:endParaRPr lang="en-US" altLang="ja-JP" sz="2400" dirty="0">
              <a:latin typeface="メイリオ" panose="020B0604030504040204" pitchFamily="50" charset="-128"/>
              <a:ea typeface="メイリオ" panose="020B0604030504040204" pitchFamily="50" charset="-128"/>
            </a:endParaRPr>
          </a:p>
          <a:p>
            <a:pPr marL="0" indent="0">
              <a:lnSpc>
                <a:spcPct val="130000"/>
              </a:lnSpc>
              <a:buNone/>
            </a:pPr>
            <a:r>
              <a:rPr lang="ja-JP" altLang="en-US" sz="2600" b="1" dirty="0">
                <a:latin typeface="メイリオ" panose="020B0604030504040204" pitchFamily="50" charset="-128"/>
                <a:ea typeface="メイリオ" panose="020B0604030504040204" pitchFamily="50" charset="-128"/>
              </a:rPr>
              <a:t>◆プレミアム付商品券</a:t>
            </a:r>
            <a:r>
              <a:rPr lang="ja-JP" altLang="en-US" sz="2400" b="1"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64</a:t>
            </a:r>
            <a:r>
              <a:rPr lang="ja-JP" altLang="en-US" sz="2400" dirty="0">
                <a:latin typeface="メイリオ" panose="020B0604030504040204" pitchFamily="50" charset="-128"/>
                <a:ea typeface="メイリオ" panose="020B0604030504040204" pitchFamily="50" charset="-128"/>
              </a:rPr>
              <a:t>万セット販売</a:t>
            </a:r>
            <a:endParaRPr lang="en-US" altLang="ja-JP" sz="2400" dirty="0">
              <a:latin typeface="メイリオ" panose="020B0604030504040204" pitchFamily="50" charset="-128"/>
              <a:ea typeface="メイリオ" panose="020B0604030504040204" pitchFamily="50" charset="-128"/>
            </a:endParaRPr>
          </a:p>
          <a:p>
            <a:pPr marL="0" indent="0">
              <a:lnSpc>
                <a:spcPct val="130000"/>
              </a:lnSpc>
              <a:buNone/>
            </a:pPr>
            <a:r>
              <a:rPr lang="ja-JP" altLang="en-US" sz="2400" dirty="0">
                <a:latin typeface="メイリオ" panose="020B0604030504040204" pitchFamily="50" charset="-128"/>
                <a:ea typeface="メイリオ" panose="020B0604030504040204" pitchFamily="50" charset="-128"/>
              </a:rPr>
              <a:t>　共通券は、プレミアム率</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％で</a:t>
            </a:r>
            <a:endParaRPr lang="en-US" altLang="ja-JP" sz="2400" dirty="0">
              <a:latin typeface="メイリオ" panose="020B0604030504040204" pitchFamily="50" charset="-128"/>
              <a:ea typeface="メイリオ" panose="020B0604030504040204" pitchFamily="50" charset="-128"/>
            </a:endParaRPr>
          </a:p>
          <a:p>
            <a:pPr marL="0" indent="0">
              <a:lnSpc>
                <a:spcPct val="130000"/>
              </a:lnSpc>
              <a:buNone/>
            </a:pPr>
            <a:r>
              <a:rPr lang="ja-JP" altLang="en-US" sz="2400" dirty="0">
                <a:latin typeface="メイリオ" panose="020B0604030504040204" pitchFamily="50" charset="-128"/>
                <a:ea typeface="メイリオ" panose="020B0604030504040204" pitchFamily="50" charset="-128"/>
              </a:rPr>
              <a:t>　限定券は、プレミアム率</a:t>
            </a:r>
            <a:r>
              <a:rPr lang="en-US" altLang="ja-JP" sz="2400" dirty="0">
                <a:latin typeface="メイリオ" panose="020B0604030504040204" pitchFamily="50" charset="-128"/>
                <a:ea typeface="メイリオ" panose="020B0604030504040204" pitchFamily="50" charset="-128"/>
              </a:rPr>
              <a:t>30</a:t>
            </a:r>
            <a:r>
              <a:rPr lang="ja-JP" altLang="en-US" sz="2400" dirty="0">
                <a:latin typeface="メイリオ" panose="020B0604030504040204" pitchFamily="50" charset="-128"/>
                <a:ea typeface="メイリオ" panose="020B0604030504040204" pitchFamily="50" charset="-128"/>
              </a:rPr>
              <a:t>％で</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セット</a:t>
            </a:r>
            <a:r>
              <a:rPr lang="en-US" altLang="ja-JP" sz="2400" dirty="0">
                <a:latin typeface="メイリオ" panose="020B0604030504040204" pitchFamily="50" charset="-128"/>
                <a:ea typeface="メイリオ" panose="020B0604030504040204" pitchFamily="50" charset="-128"/>
              </a:rPr>
              <a:t>5,000</a:t>
            </a:r>
            <a:r>
              <a:rPr lang="ja-JP" altLang="en-US" sz="2400" dirty="0">
                <a:latin typeface="メイリオ" panose="020B0604030504040204" pitchFamily="50" charset="-128"/>
                <a:ea typeface="メイリオ" panose="020B0604030504040204" pitchFamily="50" charset="-128"/>
              </a:rPr>
              <a:t>円で販売　　　　　</a:t>
            </a:r>
            <a:endParaRPr lang="en-US" altLang="ja-JP" sz="2400" dirty="0">
              <a:latin typeface="メイリオ" panose="020B0604030504040204" pitchFamily="50" charset="-128"/>
              <a:ea typeface="メイリオ" panose="020B0604030504040204" pitchFamily="50" charset="-128"/>
            </a:endParaRPr>
          </a:p>
          <a:p>
            <a:pPr marL="0" indent="0">
              <a:lnSpc>
                <a:spcPct val="130000"/>
              </a:lnSpc>
              <a:buNone/>
            </a:pP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8DB0B335-8875-4FAC-9AED-3B00E39E66BA}"/>
              </a:ext>
            </a:extLst>
          </p:cNvPr>
          <p:cNvPicPr>
            <a:picLocks noChangeAspect="1"/>
          </p:cNvPicPr>
          <p:nvPr/>
        </p:nvPicPr>
        <p:blipFill>
          <a:blip r:embed="rId3"/>
          <a:stretch>
            <a:fillRect/>
          </a:stretch>
        </p:blipFill>
        <p:spPr>
          <a:xfrm>
            <a:off x="6009478" y="3032335"/>
            <a:ext cx="2955051" cy="1176045"/>
          </a:xfrm>
          <a:prstGeom prst="rect">
            <a:avLst/>
          </a:prstGeom>
        </p:spPr>
      </p:pic>
      <p:pic>
        <p:nvPicPr>
          <p:cNvPr id="5" name="図 4">
            <a:extLst>
              <a:ext uri="{FF2B5EF4-FFF2-40B4-BE49-F238E27FC236}">
                <a16:creationId xmlns:a16="http://schemas.microsoft.com/office/drawing/2014/main" id="{E1FF048B-4571-460D-9B99-70D77B9951D4}"/>
              </a:ext>
            </a:extLst>
          </p:cNvPr>
          <p:cNvPicPr>
            <a:picLocks noChangeAspect="1"/>
          </p:cNvPicPr>
          <p:nvPr/>
        </p:nvPicPr>
        <p:blipFill>
          <a:blip r:embed="rId4"/>
          <a:stretch>
            <a:fillRect/>
          </a:stretch>
        </p:blipFill>
        <p:spPr>
          <a:xfrm>
            <a:off x="6009477" y="4569848"/>
            <a:ext cx="2955051" cy="1181477"/>
          </a:xfrm>
          <a:prstGeom prst="rect">
            <a:avLst/>
          </a:prstGeom>
        </p:spPr>
      </p:pic>
    </p:spTree>
    <p:extLst>
      <p:ext uri="{BB962C8B-B14F-4D97-AF65-F5344CB8AC3E}">
        <p14:creationId xmlns:p14="http://schemas.microsoft.com/office/powerpoint/2010/main" val="226461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0B5D7A-4236-C884-0823-33EDF94FEF37}"/>
              </a:ext>
            </a:extLst>
          </p:cNvPr>
          <p:cNvSpPr txBox="1">
            <a:spLocks/>
          </p:cNvSpPr>
          <p:nvPr/>
        </p:nvSpPr>
        <p:spPr>
          <a:xfrm>
            <a:off x="628650" y="481264"/>
            <a:ext cx="8226592" cy="625642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800" dirty="0">
                <a:latin typeface="メイリオ" panose="020B0604030504040204" pitchFamily="50" charset="-128"/>
                <a:ea typeface="メイリオ" panose="020B0604030504040204" pitchFamily="50" charset="-128"/>
              </a:rPr>
              <a:t>（３）中小企業支援</a:t>
            </a:r>
            <a:endParaRPr lang="en-US" altLang="ja-JP" sz="2800" dirty="0">
              <a:latin typeface="メイリオ" panose="020B0604030504040204" pitchFamily="50" charset="-128"/>
              <a:ea typeface="メイリオ" panose="020B0604030504040204" pitchFamily="50" charset="-128"/>
            </a:endParaRPr>
          </a:p>
          <a:p>
            <a:pPr marL="0" indent="0">
              <a:lnSpc>
                <a:spcPct val="130000"/>
              </a:lnSpc>
              <a:buFont typeface="Arial" panose="020B0604020202020204" pitchFamily="34" charset="0"/>
              <a:buNone/>
            </a:pPr>
            <a:r>
              <a:rPr lang="ja-JP" altLang="en-US" sz="2600" b="1" dirty="0">
                <a:latin typeface="メイリオ" panose="020B0604030504040204" pitchFamily="50" charset="-128"/>
                <a:ea typeface="メイリオ" panose="020B0604030504040204" pitchFamily="50" charset="-128"/>
              </a:rPr>
              <a:t>▼中小企業資金貸付事業</a:t>
            </a:r>
            <a:endParaRPr lang="en-US" altLang="ja-JP" sz="2600" b="1" dirty="0">
              <a:latin typeface="メイリオ" panose="020B0604030504040204" pitchFamily="50" charset="-128"/>
              <a:ea typeface="メイリオ" panose="020B0604030504040204" pitchFamily="50" charset="-128"/>
            </a:endParaRPr>
          </a:p>
          <a:p>
            <a:pPr marL="0" indent="0">
              <a:lnSpc>
                <a:spcPct val="120000"/>
              </a:lnSpc>
              <a:buFont typeface="Arial" panose="020B0604020202020204" pitchFamily="34" charset="0"/>
              <a:buNone/>
            </a:pPr>
            <a:r>
              <a:rPr lang="ja-JP" altLang="en-US" sz="26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各融資制度の運用により、市内中小企業者の経営の安定及び設備の近代化等に必要な資金の融通を円滑にし、中小企業の健全な育成と振興を図る。</a:t>
            </a:r>
            <a:endParaRPr lang="en-US" altLang="ja-JP" sz="24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lnSpc>
                <a:spcPct val="130000"/>
              </a:lnSpc>
              <a:buNone/>
            </a:pPr>
            <a:r>
              <a:rPr kumimoji="1" lang="ja-JP" altLang="en-US" sz="2600" b="1" dirty="0">
                <a:latin typeface="メイリオ" panose="020B0604030504040204" pitchFamily="50" charset="-128"/>
                <a:ea typeface="メイリオ" panose="020B0604030504040204" pitchFamily="50" charset="-128"/>
              </a:rPr>
              <a:t>▼新型コロナ感染拡大による影響</a:t>
            </a:r>
            <a:endParaRPr kumimoji="1" lang="en-US" altLang="ja-JP" sz="1100" b="1"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飲食店の営業時間短縮、不要不急の外出や移動の自粛などが要請され、事業者への影響が長期化</a:t>
            </a:r>
            <a:endParaRPr kumimoji="1" lang="en-US" altLang="ja-JP" sz="2400" dirty="0">
              <a:latin typeface="メイリオ" panose="020B0604030504040204" pitchFamily="50" charset="-128"/>
              <a:ea typeface="メイリオ" panose="020B0604030504040204" pitchFamily="50" charset="-128"/>
            </a:endParaRPr>
          </a:p>
          <a:p>
            <a:pPr marL="0" indent="0" algn="ctr">
              <a:buFont typeface="Arial" panose="020B0604020202020204" pitchFamily="34" charset="0"/>
              <a:buNone/>
            </a:pPr>
            <a:endParaRPr lang="en-US" altLang="ja-JP" sz="2600" b="1" dirty="0">
              <a:solidFill>
                <a:srgbClr val="FF0000"/>
              </a:solidFill>
              <a:latin typeface="メイリオ" panose="020B0604030504040204" pitchFamily="50" charset="-128"/>
              <a:ea typeface="メイリオ" panose="020B0604030504040204" pitchFamily="50" charset="-128"/>
            </a:endParaRPr>
          </a:p>
          <a:p>
            <a:pPr marL="0" indent="0" algn="ctr">
              <a:buFont typeface="Arial" panose="020B0604020202020204" pitchFamily="34" charset="0"/>
              <a:buNone/>
            </a:pPr>
            <a:endParaRPr lang="en-US" altLang="ja-JP" sz="2600" b="1" dirty="0">
              <a:solidFill>
                <a:srgbClr val="FF0000"/>
              </a:solidFill>
              <a:latin typeface="メイリオ" panose="020B0604030504040204" pitchFamily="50" charset="-128"/>
              <a:ea typeface="メイリオ" panose="020B0604030504040204" pitchFamily="50" charset="-128"/>
            </a:endParaRPr>
          </a:p>
          <a:p>
            <a:pPr marL="0" indent="0" algn="ctr">
              <a:buFont typeface="Arial" panose="020B0604020202020204" pitchFamily="34" charset="0"/>
              <a:buNone/>
            </a:pPr>
            <a:r>
              <a:rPr lang="ja-JP" altLang="en-US" sz="2400" b="1" dirty="0">
                <a:solidFill>
                  <a:srgbClr val="FF0000"/>
                </a:solidFill>
                <a:latin typeface="メイリオ" panose="020B0604030504040204" pitchFamily="50" charset="-128"/>
                <a:ea typeface="メイリオ" panose="020B0604030504040204" pitchFamily="50" charset="-128"/>
              </a:rPr>
              <a:t>コロナ禍の中、事業継続に取り組む事業者を</a:t>
            </a:r>
            <a:endParaRPr lang="en-US" altLang="ja-JP" sz="2400" b="1" dirty="0">
              <a:solidFill>
                <a:srgbClr val="FF0000"/>
              </a:solidFill>
              <a:latin typeface="メイリオ" panose="020B0604030504040204" pitchFamily="50" charset="-128"/>
              <a:ea typeface="メイリオ" panose="020B0604030504040204" pitchFamily="50" charset="-128"/>
            </a:endParaRPr>
          </a:p>
          <a:p>
            <a:pPr marL="0" indent="0" algn="ctr">
              <a:buFont typeface="Arial" panose="020B0604020202020204" pitchFamily="34" charset="0"/>
              <a:buNone/>
            </a:pPr>
            <a:r>
              <a:rPr lang="ja-JP" altLang="en-US" sz="2400" b="1" dirty="0">
                <a:solidFill>
                  <a:srgbClr val="FF0000"/>
                </a:solidFill>
                <a:latin typeface="メイリオ" panose="020B0604030504040204" pitchFamily="50" charset="-128"/>
                <a:ea typeface="メイリオ" panose="020B0604030504040204" pitchFamily="50" charset="-128"/>
              </a:rPr>
              <a:t>「無利子・信用保証料なし」の融資制度で支援</a:t>
            </a: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p:txBody>
      </p:sp>
      <p:sp>
        <p:nvSpPr>
          <p:cNvPr id="4" name="フローチャート: 組合せ 3">
            <a:extLst>
              <a:ext uri="{FF2B5EF4-FFF2-40B4-BE49-F238E27FC236}">
                <a16:creationId xmlns:a16="http://schemas.microsoft.com/office/drawing/2014/main" id="{8BAD9238-75A0-DFAF-C916-68104419D1C0}"/>
              </a:ext>
            </a:extLst>
          </p:cNvPr>
          <p:cNvSpPr/>
          <p:nvPr/>
        </p:nvSpPr>
        <p:spPr>
          <a:xfrm>
            <a:off x="4186989" y="4684297"/>
            <a:ext cx="770021" cy="63767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14496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2823</TotalTime>
  <Words>2925</Words>
  <Application>Microsoft Office PowerPoint</Application>
  <PresentationFormat>画面に合わせる (4:3)</PresentationFormat>
  <Paragraphs>315</Paragraphs>
  <Slides>30</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30</vt:i4>
      </vt:variant>
    </vt:vector>
  </HeadingPairs>
  <TitlesOfParts>
    <vt:vector size="36" baseType="lpstr">
      <vt:lpstr>メイリオ</vt:lpstr>
      <vt:lpstr>游ゴシック</vt:lpstr>
      <vt:lpstr>游ゴシック Light</vt:lpstr>
      <vt:lpstr>Arial</vt:lpstr>
      <vt:lpstr>Times New Roman</vt:lpstr>
      <vt:lpstr>Office テーマ</vt:lpstr>
      <vt:lpstr>松山市の補助制度について (労政雇用関係)</vt:lpstr>
      <vt:lpstr>目次</vt:lpstr>
      <vt:lpstr>１．地域経済課の紹介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松山市 地域経済課　ホームページ 各種ページのご案内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目次</dc:title>
  <dc:creator>遠山 東加</dc:creator>
  <cp:lastModifiedBy>山本 隆司</cp:lastModifiedBy>
  <cp:revision>54</cp:revision>
  <cp:lastPrinted>2023-05-19T07:45:42Z</cp:lastPrinted>
  <dcterms:created xsi:type="dcterms:W3CDTF">2022-09-29T09:28:28Z</dcterms:created>
  <dcterms:modified xsi:type="dcterms:W3CDTF">2023-05-23T23:11:30Z</dcterms:modified>
</cp:coreProperties>
</file>