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83" r:id="rId2"/>
    <p:sldId id="260" r:id="rId3"/>
    <p:sldId id="282" r:id="rId4"/>
    <p:sldId id="261" r:id="rId5"/>
    <p:sldId id="262" r:id="rId6"/>
    <p:sldId id="276" r:id="rId7"/>
    <p:sldId id="277" r:id="rId8"/>
    <p:sldId id="281" r:id="rId9"/>
    <p:sldId id="274" r:id="rId10"/>
    <p:sldId id="264" r:id="rId11"/>
    <p:sldId id="265" r:id="rId12"/>
    <p:sldId id="266" r:id="rId13"/>
    <p:sldId id="267" r:id="rId14"/>
    <p:sldId id="272" r:id="rId1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69F5214-5897-4C44-AC3A-516EF487FF91}" type="datetimeFigureOut">
              <a:rPr kumimoji="1" lang="ja-JP" altLang="en-US" smtClean="0"/>
              <a:t>2023/10/14</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A0B6108-4808-4F97-8E51-E8D7547F1BB8}"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23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124760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365191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13877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93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50894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350754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403371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144078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163846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9F5214-5897-4C44-AC3A-516EF487FF91}" type="datetimeFigureOut">
              <a:rPr kumimoji="1" lang="ja-JP" altLang="en-US" smtClean="0"/>
              <a:t>2023/10/14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10530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69F5214-5897-4C44-AC3A-516EF487FF91}" type="datetimeFigureOut">
              <a:rPr kumimoji="1" lang="ja-JP" altLang="en-US" smtClean="0"/>
              <a:t>2023/10/14</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A0B6108-4808-4F97-8E51-E8D7547F1BB8}" type="slidenum">
              <a:rPr kumimoji="1" lang="ja-JP" altLang="en-US" smtClean="0"/>
              <a:t>‹#›</a:t>
            </a:fld>
            <a:endParaRPr kumimoji="1" lang="ja-JP" altLang="en-US"/>
          </a:p>
        </p:txBody>
      </p:sp>
    </p:spTree>
    <p:extLst>
      <p:ext uri="{BB962C8B-B14F-4D97-AF65-F5344CB8AC3E}">
        <p14:creationId xmlns:p14="http://schemas.microsoft.com/office/powerpoint/2010/main" val="24107185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AAC5B-F0EA-4920-EE9D-606368465D5C}"/>
              </a:ext>
            </a:extLst>
          </p:cNvPr>
          <p:cNvSpPr>
            <a:spLocks noGrp="1"/>
          </p:cNvSpPr>
          <p:nvPr>
            <p:ph type="ctrTitle"/>
          </p:nvPr>
        </p:nvSpPr>
        <p:spPr>
          <a:xfrm>
            <a:off x="585216" y="2434778"/>
            <a:ext cx="11844528" cy="2331421"/>
          </a:xfrm>
        </p:spPr>
        <p:txBody>
          <a:bodyPr>
            <a:normAutofit/>
          </a:bodyPr>
          <a:lstStyle/>
          <a:p>
            <a:pPr algn="l"/>
            <a:r>
              <a:rPr kumimoji="1" lang="ja-JP" altLang="en-US" sz="4400" dirty="0">
                <a:solidFill>
                  <a:srgbClr val="002060"/>
                </a:solidFill>
                <a:latin typeface="HG丸ｺﾞｼｯｸM-PRO" panose="020F0600000000000000" pitchFamily="50" charset="-128"/>
                <a:ea typeface="HG丸ｺﾞｼｯｸM-PRO" panose="020F0600000000000000" pitchFamily="50" charset="-128"/>
              </a:rPr>
              <a:t>「ビジネスと人権</a:t>
            </a:r>
            <a:r>
              <a:rPr lang="ja-JP" altLang="en-US" sz="4400" dirty="0">
                <a:solidFill>
                  <a:srgbClr val="002060"/>
                </a:solidFill>
                <a:latin typeface="HG丸ｺﾞｼｯｸM-PRO" panose="020F0600000000000000" pitchFamily="50" charset="-128"/>
                <a:ea typeface="HG丸ｺﾞｼｯｸM-PRO" panose="020F0600000000000000" pitchFamily="50" charset="-128"/>
              </a:rPr>
              <a:t>」まずは用語の解説など　　</a:t>
            </a:r>
            <a:br>
              <a:rPr lang="en-US" altLang="ja-JP" sz="4800" dirty="0">
                <a:latin typeface="HG丸ｺﾞｼｯｸM-PRO" panose="020F0600000000000000" pitchFamily="50" charset="-128"/>
                <a:ea typeface="HG丸ｺﾞｼｯｸM-PRO" panose="020F0600000000000000" pitchFamily="50" charset="-128"/>
              </a:rPr>
            </a:br>
            <a:br>
              <a:rPr lang="en-US" altLang="ja-JP" sz="4800" dirty="0">
                <a:latin typeface="HG丸ｺﾞｼｯｸM-PRO" panose="020F0600000000000000" pitchFamily="50" charset="-128"/>
                <a:ea typeface="HG丸ｺﾞｼｯｸM-PRO" panose="020F0600000000000000" pitchFamily="50" charset="-128"/>
              </a:rPr>
            </a:br>
            <a:r>
              <a:rPr lang="ja-JP" altLang="en-US" sz="4800" dirty="0">
                <a:latin typeface="HG丸ｺﾞｼｯｸM-PRO" panose="020F0600000000000000" pitchFamily="50" charset="-128"/>
                <a:ea typeface="HG丸ｺﾞｼｯｸM-PRO" panose="020F0600000000000000" pitchFamily="50" charset="-128"/>
              </a:rPr>
              <a:t>　　　　　　　</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72493139-A339-69D0-5669-5FDE2B57F904}"/>
              </a:ext>
            </a:extLst>
          </p:cNvPr>
          <p:cNvSpPr>
            <a:spLocks noGrp="1"/>
          </p:cNvSpPr>
          <p:nvPr>
            <p:ph type="subTitle" idx="1"/>
          </p:nvPr>
        </p:nvSpPr>
        <p:spPr>
          <a:xfrm>
            <a:off x="464641" y="682928"/>
            <a:ext cx="9144000" cy="1655762"/>
          </a:xfrm>
        </p:spPr>
        <p:txBody>
          <a:bodyPr>
            <a:normAutofit/>
          </a:bodyPr>
          <a:lstStyle/>
          <a:p>
            <a:pPr algn="l"/>
            <a:r>
              <a:rPr kumimoji="1" lang="ja-JP" altLang="en-US" sz="2800" b="1" dirty="0">
                <a:latin typeface="HG丸ｺﾞｼｯｸM-PRO" panose="020F0600000000000000" pitchFamily="50" charset="-128"/>
                <a:ea typeface="HG丸ｺﾞｼｯｸM-PRO" panose="020F0600000000000000" pitchFamily="50" charset="-128"/>
              </a:rPr>
              <a:t>愛媛県社会保険労務士会</a:t>
            </a:r>
            <a:endParaRPr kumimoji="1" lang="en-US" altLang="ja-JP" sz="2800" b="1" dirty="0">
              <a:latin typeface="HG丸ｺﾞｼｯｸM-PRO" panose="020F0600000000000000" pitchFamily="50" charset="-128"/>
              <a:ea typeface="HG丸ｺﾞｼｯｸM-PRO" panose="020F0600000000000000" pitchFamily="50" charset="-128"/>
            </a:endParaRPr>
          </a:p>
          <a:p>
            <a:pPr algn="l"/>
            <a:r>
              <a:rPr lang="ja-JP" altLang="en-US" sz="2800" b="1" dirty="0">
                <a:latin typeface="HG丸ｺﾞｼｯｸM-PRO" panose="020F0600000000000000" pitchFamily="50" charset="-128"/>
                <a:ea typeface="HG丸ｺﾞｼｯｸM-PRO" panose="020F0600000000000000" pitchFamily="50" charset="-128"/>
              </a:rPr>
              <a:t>令和５年度　第１回</a:t>
            </a:r>
            <a:r>
              <a:rPr kumimoji="1" lang="ja-JP" altLang="en-US" sz="2800" b="1" dirty="0">
                <a:latin typeface="HG丸ｺﾞｼｯｸM-PRO" panose="020F0600000000000000" pitchFamily="50" charset="-128"/>
                <a:ea typeface="HG丸ｺﾞｼｯｸM-PRO" panose="020F0600000000000000" pitchFamily="50" charset="-128"/>
              </a:rPr>
              <a:t>必須研修会</a:t>
            </a:r>
          </a:p>
        </p:txBody>
      </p:sp>
      <p:pic>
        <p:nvPicPr>
          <p:cNvPr id="5122" name="Picture 2">
            <a:extLst>
              <a:ext uri="{FF2B5EF4-FFF2-40B4-BE49-F238E27FC236}">
                <a16:creationId xmlns:a16="http://schemas.microsoft.com/office/drawing/2014/main" id="{08046013-DB15-E947-487E-885619E43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88" y="2457675"/>
            <a:ext cx="6199632" cy="500176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3119124-2410-61CC-3477-C0561CEFBE12}"/>
              </a:ext>
            </a:extLst>
          </p:cNvPr>
          <p:cNvSpPr txBox="1"/>
          <p:nvPr/>
        </p:nvSpPr>
        <p:spPr>
          <a:xfrm>
            <a:off x="4715256" y="4381478"/>
            <a:ext cx="3584448" cy="769441"/>
          </a:xfrm>
          <a:prstGeom prst="rect">
            <a:avLst/>
          </a:prstGeom>
          <a:noFill/>
        </p:spPr>
        <p:txBody>
          <a:bodyPr wrap="square" rtlCol="0">
            <a:spAutoFit/>
          </a:bodyPr>
          <a:lstStyle/>
          <a:p>
            <a:r>
              <a:rPr kumimoji="1" lang="ja-JP" altLang="en-US" sz="4400" dirty="0">
                <a:solidFill>
                  <a:srgbClr val="00B0F0"/>
                </a:solidFill>
                <a:latin typeface="HG丸ｺﾞｼｯｸM-PRO" panose="020F0600000000000000" pitchFamily="50" charset="-128"/>
                <a:ea typeface="HG丸ｺﾞｼｯｸM-PRO" panose="020F0600000000000000" pitchFamily="50" charset="-128"/>
              </a:rPr>
              <a:t>基礎知識編</a:t>
            </a:r>
          </a:p>
        </p:txBody>
      </p:sp>
    </p:spTree>
    <p:extLst>
      <p:ext uri="{BB962C8B-B14F-4D97-AF65-F5344CB8AC3E}">
        <p14:creationId xmlns:p14="http://schemas.microsoft.com/office/powerpoint/2010/main" val="370409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CDE84-CAF7-F1EC-1A1F-61A3DA7DF244}"/>
              </a:ext>
            </a:extLst>
          </p:cNvPr>
          <p:cNvSpPr>
            <a:spLocks noGrp="1"/>
          </p:cNvSpPr>
          <p:nvPr>
            <p:ph type="title"/>
          </p:nvPr>
        </p:nvSpPr>
        <p:spPr>
          <a:xfrm>
            <a:off x="480828" y="285973"/>
            <a:ext cx="8596668" cy="1320800"/>
          </a:xfrm>
        </p:spPr>
        <p:txBody>
          <a:bodyPr>
            <a:normAutofit/>
          </a:bodyPr>
          <a:lstStyle/>
          <a:p>
            <a:r>
              <a:rPr kumimoji="1" lang="ja-JP" altLang="en-US" sz="3600" dirty="0">
                <a:latin typeface="HG丸ｺﾞｼｯｸM-PRO" panose="020F0600000000000000" pitchFamily="50" charset="-128"/>
                <a:ea typeface="HG丸ｺﾞｼｯｸM-PRO" panose="020F0600000000000000" pitchFamily="50" charset="-128"/>
              </a:rPr>
              <a:t>ステークホルダーの責任</a:t>
            </a:r>
          </a:p>
        </p:txBody>
      </p:sp>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723989" y="946373"/>
            <a:ext cx="10744021" cy="5576047"/>
          </a:xfrm>
        </p:spPr>
        <p:txBody>
          <a:bodyPr>
            <a:normAutofit fontScale="92500" lnSpcReduction="10000"/>
          </a:bodyPr>
          <a:lstStyle/>
          <a:p>
            <a:endParaRPr kumimoji="1" lang="en-US" altLang="ja-JP" dirty="0"/>
          </a:p>
          <a:p>
            <a:pPr marL="0" indent="0" algn="ctr">
              <a:lnSpc>
                <a:spcPct val="220000"/>
              </a:lnSpc>
              <a:buNone/>
            </a:pPr>
            <a:r>
              <a:rPr lang="ja-JP" altLang="en-US" sz="3800" dirty="0">
                <a:solidFill>
                  <a:srgbClr val="002060"/>
                </a:solidFill>
                <a:latin typeface="HG丸ｺﾞｼｯｸM-PRO" panose="020F0600000000000000" pitchFamily="50" charset="-128"/>
                <a:ea typeface="HG丸ｺﾞｼｯｸM-PRO" panose="020F0600000000000000" pitchFamily="50" charset="-128"/>
              </a:rPr>
              <a:t>日本では労基法の適用外である家族従業員は？</a:t>
            </a:r>
            <a:endParaRPr lang="en-US" altLang="ja-JP" sz="3800" dirty="0">
              <a:solidFill>
                <a:srgbClr val="002060"/>
              </a:solidFill>
              <a:latin typeface="HG丸ｺﾞｼｯｸM-PRO" panose="020F0600000000000000" pitchFamily="50" charset="-128"/>
              <a:ea typeface="HG丸ｺﾞｼｯｸM-PRO" panose="020F0600000000000000" pitchFamily="50" charset="-128"/>
            </a:endParaRPr>
          </a:p>
          <a:p>
            <a:pPr marL="0" indent="0" algn="ctr">
              <a:lnSpc>
                <a:spcPct val="220000"/>
              </a:lnSpc>
              <a:buNone/>
            </a:pPr>
            <a:r>
              <a:rPr lang="ja-JP" altLang="en-US" sz="3800" dirty="0">
                <a:solidFill>
                  <a:srgbClr val="002060"/>
                </a:solidFill>
                <a:latin typeface="HG丸ｺﾞｼｯｸM-PRO" panose="020F0600000000000000" pitchFamily="50" charset="-128"/>
                <a:ea typeface="HG丸ｺﾞｼｯｸM-PRO" panose="020F0600000000000000" pitchFamily="50" charset="-128"/>
              </a:rPr>
              <a:t>児童労働</a:t>
            </a:r>
            <a:endParaRPr lang="en-US" altLang="ja-JP" sz="3800" dirty="0">
              <a:solidFill>
                <a:srgbClr val="002060"/>
              </a:solidFill>
              <a:latin typeface="HG丸ｺﾞｼｯｸM-PRO" panose="020F0600000000000000" pitchFamily="50" charset="-128"/>
              <a:ea typeface="HG丸ｺﾞｼｯｸM-PRO" panose="020F0600000000000000" pitchFamily="50" charset="-128"/>
            </a:endParaRPr>
          </a:p>
          <a:p>
            <a:pPr marL="0" indent="0" algn="ctr">
              <a:lnSpc>
                <a:spcPct val="220000"/>
              </a:lnSpc>
              <a:buNone/>
            </a:pPr>
            <a:r>
              <a:rPr lang="ja-JP" altLang="en-US" sz="3800" dirty="0">
                <a:solidFill>
                  <a:srgbClr val="002060"/>
                </a:solidFill>
                <a:latin typeface="HG丸ｺﾞｼｯｸM-PRO" panose="020F0600000000000000" pitchFamily="50" charset="-128"/>
                <a:ea typeface="HG丸ｺﾞｼｯｸM-PRO" panose="020F0600000000000000" pitchFamily="50" charset="-128"/>
              </a:rPr>
              <a:t>最賃法違反</a:t>
            </a:r>
            <a:endParaRPr lang="en-US" altLang="ja-JP" sz="3800" dirty="0">
              <a:solidFill>
                <a:srgbClr val="002060"/>
              </a:solidFill>
              <a:latin typeface="HG丸ｺﾞｼｯｸM-PRO" panose="020F0600000000000000" pitchFamily="50" charset="-128"/>
              <a:ea typeface="HG丸ｺﾞｼｯｸM-PRO" panose="020F0600000000000000" pitchFamily="50" charset="-128"/>
            </a:endParaRPr>
          </a:p>
          <a:p>
            <a:pPr marL="0" indent="0" algn="ctr">
              <a:lnSpc>
                <a:spcPct val="220000"/>
              </a:lnSpc>
              <a:buNone/>
            </a:pPr>
            <a:r>
              <a:rPr lang="ja-JP" altLang="en-US" sz="3800" dirty="0">
                <a:solidFill>
                  <a:srgbClr val="002060"/>
                </a:solidFill>
                <a:latin typeface="HG丸ｺﾞｼｯｸM-PRO" panose="020F0600000000000000" pitchFamily="50" charset="-128"/>
                <a:ea typeface="HG丸ｺﾞｼｯｸM-PRO" panose="020F0600000000000000" pitchFamily="50" charset="-128"/>
              </a:rPr>
              <a:t>強制労働</a:t>
            </a:r>
            <a:endParaRPr lang="en-US" altLang="ja-JP" sz="3800" dirty="0">
              <a:solidFill>
                <a:srgbClr val="002060"/>
              </a:solidFill>
              <a:latin typeface="HG丸ｺﾞｼｯｸM-PRO" panose="020F0600000000000000" pitchFamily="50" charset="-128"/>
              <a:ea typeface="HG丸ｺﾞｼｯｸM-PRO" panose="020F0600000000000000" pitchFamily="50" charset="-128"/>
            </a:endParaRPr>
          </a:p>
          <a:p>
            <a:endParaRPr kumimoji="1" lang="en-US" altLang="ja-JP" dirty="0"/>
          </a:p>
        </p:txBody>
      </p:sp>
    </p:spTree>
    <p:extLst>
      <p:ext uri="{BB962C8B-B14F-4D97-AF65-F5344CB8AC3E}">
        <p14:creationId xmlns:p14="http://schemas.microsoft.com/office/powerpoint/2010/main" val="148651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905435" y="950260"/>
            <a:ext cx="9809637" cy="5576047"/>
          </a:xfrm>
        </p:spPr>
        <p:txBody>
          <a:bodyPr>
            <a:normAutofit/>
          </a:bodyPr>
          <a:lstStyle/>
          <a:p>
            <a:endParaRPr kumimoji="1" lang="en-US" altLang="ja-JP" dirty="0"/>
          </a:p>
          <a:p>
            <a:endParaRPr kumimoji="1" lang="en-US" altLang="ja-JP" dirty="0"/>
          </a:p>
        </p:txBody>
      </p:sp>
      <p:graphicFrame>
        <p:nvGraphicFramePr>
          <p:cNvPr id="4" name="オブジェクト 3">
            <a:extLst>
              <a:ext uri="{FF2B5EF4-FFF2-40B4-BE49-F238E27FC236}">
                <a16:creationId xmlns:a16="http://schemas.microsoft.com/office/drawing/2014/main" id="{3A456A39-EC16-F52E-DB90-38D8DB4924B6}"/>
              </a:ext>
            </a:extLst>
          </p:cNvPr>
          <p:cNvGraphicFramePr>
            <a:graphicFrameLocks noChangeAspect="1"/>
          </p:cNvGraphicFramePr>
          <p:nvPr>
            <p:extLst>
              <p:ext uri="{D42A27DB-BD31-4B8C-83A1-F6EECF244321}">
                <p14:modId xmlns:p14="http://schemas.microsoft.com/office/powerpoint/2010/main" val="312424024"/>
              </p:ext>
            </p:extLst>
          </p:nvPr>
        </p:nvGraphicFramePr>
        <p:xfrm>
          <a:off x="421310" y="1891629"/>
          <a:ext cx="6608525" cy="4670612"/>
        </p:xfrm>
        <a:graphic>
          <a:graphicData uri="http://schemas.openxmlformats.org/presentationml/2006/ole">
            <mc:AlternateContent xmlns:mc="http://schemas.openxmlformats.org/markup-compatibility/2006">
              <mc:Choice xmlns:v="urn:schemas-microsoft-com:vml" Requires="v">
                <p:oleObj name="Acrobat Document" r:id="rId2" imgW="6415686" imgH="4533492" progId="Acrobat.Document.DC">
                  <p:embed/>
                </p:oleObj>
              </mc:Choice>
              <mc:Fallback>
                <p:oleObj name="Acrobat Document" r:id="rId2" imgW="6415686" imgH="4533492" progId="Acrobat.Document.DC">
                  <p:embed/>
                  <p:pic>
                    <p:nvPicPr>
                      <p:cNvPr id="0" name=""/>
                      <p:cNvPicPr/>
                      <p:nvPr/>
                    </p:nvPicPr>
                    <p:blipFill>
                      <a:blip r:embed="rId3"/>
                      <a:stretch>
                        <a:fillRect/>
                      </a:stretch>
                    </p:blipFill>
                    <p:spPr>
                      <a:xfrm>
                        <a:off x="421310" y="1891629"/>
                        <a:ext cx="6608525" cy="4670612"/>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7927A398-76FB-1D30-3689-BE1AD478AB56}"/>
              </a:ext>
            </a:extLst>
          </p:cNvPr>
          <p:cNvGraphicFramePr>
            <a:graphicFrameLocks noChangeAspect="1"/>
          </p:cNvGraphicFramePr>
          <p:nvPr>
            <p:extLst>
              <p:ext uri="{D42A27DB-BD31-4B8C-83A1-F6EECF244321}">
                <p14:modId xmlns:p14="http://schemas.microsoft.com/office/powerpoint/2010/main" val="2221316491"/>
              </p:ext>
            </p:extLst>
          </p:nvPr>
        </p:nvGraphicFramePr>
        <p:xfrm>
          <a:off x="7223760" y="259825"/>
          <a:ext cx="4479664" cy="6302416"/>
        </p:xfrm>
        <a:graphic>
          <a:graphicData uri="http://schemas.openxmlformats.org/presentationml/2006/ole">
            <mc:AlternateContent xmlns:mc="http://schemas.openxmlformats.org/markup-compatibility/2006">
              <mc:Choice xmlns:v="urn:schemas-microsoft-com:vml" Requires="v">
                <p:oleObj name="Acrobat Document" r:id="rId4" imgW="4533723" imgH="6415694" progId="Acrobat.Document.DC">
                  <p:embed/>
                </p:oleObj>
              </mc:Choice>
              <mc:Fallback>
                <p:oleObj name="Acrobat Document" r:id="rId4" imgW="4533723" imgH="6415694" progId="Acrobat.Document.DC">
                  <p:embed/>
                  <p:pic>
                    <p:nvPicPr>
                      <p:cNvPr id="0" name=""/>
                      <p:cNvPicPr/>
                      <p:nvPr/>
                    </p:nvPicPr>
                    <p:blipFill>
                      <a:blip r:embed="rId5"/>
                      <a:stretch>
                        <a:fillRect/>
                      </a:stretch>
                    </p:blipFill>
                    <p:spPr>
                      <a:xfrm>
                        <a:off x="7223760" y="259825"/>
                        <a:ext cx="4479664" cy="6302416"/>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61912504-6544-5FB1-69B0-7BFEF94D8AF5}"/>
              </a:ext>
            </a:extLst>
          </p:cNvPr>
          <p:cNvSpPr txBox="1"/>
          <p:nvPr/>
        </p:nvSpPr>
        <p:spPr>
          <a:xfrm>
            <a:off x="630935" y="502920"/>
            <a:ext cx="6547283" cy="1077218"/>
          </a:xfrm>
          <a:prstGeom prst="rect">
            <a:avLst/>
          </a:prstGeom>
          <a:noFill/>
        </p:spPr>
        <p:txBody>
          <a:bodyPr wrap="square" rtlCol="0">
            <a:spAutoFit/>
          </a:bodyPr>
          <a:lstStyle/>
          <a:p>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もし先日の海岸清掃ボランティアがビジネスの場面だったら</a:t>
            </a:r>
            <a:r>
              <a:rPr kumimoji="1" lang="en-US" altLang="ja-JP" sz="3200" b="1" dirty="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3200"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5779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CDE84-CAF7-F1EC-1A1F-61A3DA7DF244}"/>
              </a:ext>
            </a:extLst>
          </p:cNvPr>
          <p:cNvSpPr>
            <a:spLocks noGrp="1"/>
          </p:cNvSpPr>
          <p:nvPr>
            <p:ph type="title"/>
          </p:nvPr>
        </p:nvSpPr>
        <p:spPr>
          <a:xfrm>
            <a:off x="444252" y="331693"/>
            <a:ext cx="8596668" cy="1320800"/>
          </a:xfrm>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ステークホルダーの責任</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0" y="237744"/>
            <a:ext cx="11286565" cy="5404103"/>
          </a:xfrm>
        </p:spPr>
        <p:txBody>
          <a:bodyPr>
            <a:normAutofit fontScale="92500" lnSpcReduction="10000"/>
          </a:bodyPr>
          <a:lstStyle/>
          <a:p>
            <a:endParaRPr kumimoji="1" lang="en-US" altLang="ja-JP" dirty="0"/>
          </a:p>
          <a:p>
            <a:pPr>
              <a:lnSpc>
                <a:spcPct val="170000"/>
              </a:lnSpc>
            </a:pPr>
            <a:endParaRPr lang="en-US" altLang="ja-JP" sz="3600" dirty="0">
              <a:solidFill>
                <a:schemeClr val="tx1"/>
              </a:solidFill>
            </a:endParaRPr>
          </a:p>
          <a:p>
            <a:pPr marL="0" indent="0">
              <a:lnSpc>
                <a:spcPct val="170000"/>
              </a:lnSpc>
              <a:buNone/>
            </a:pPr>
            <a:r>
              <a:rPr lang="ja-JP" altLang="en-US" sz="3600" dirty="0">
                <a:solidFill>
                  <a:schemeClr val="tx1"/>
                </a:solidFill>
              </a:rPr>
              <a:t>　　　</a:t>
            </a:r>
            <a:r>
              <a:rPr lang="ja-JP" altLang="en-US" sz="3600" dirty="0">
                <a:solidFill>
                  <a:srgbClr val="002060"/>
                </a:solidFill>
                <a:latin typeface="HG丸ｺﾞｼｯｸM-PRO" panose="020F0600000000000000" pitchFamily="50" charset="-128"/>
                <a:ea typeface="HG丸ｺﾞｼｯｸM-PRO" panose="020F0600000000000000" pitchFamily="50" charset="-128"/>
              </a:rPr>
              <a:t>★　１７歳　夏休み中の高校生</a:t>
            </a:r>
            <a:endParaRPr lang="en-US" altLang="ja-JP" sz="3600"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70000"/>
              </a:lnSpc>
              <a:buNone/>
            </a:pPr>
            <a:r>
              <a:rPr lang="ja-JP" altLang="en-US" sz="3600" dirty="0">
                <a:solidFill>
                  <a:srgbClr val="002060"/>
                </a:solidFill>
                <a:latin typeface="HG丸ｺﾞｼｯｸM-PRO" panose="020F0600000000000000" pitchFamily="50" charset="-128"/>
                <a:ea typeface="HG丸ｺﾞｼｯｸM-PRO" panose="020F0600000000000000" pitchFamily="50" charset="-128"/>
              </a:rPr>
              <a:t>　　　★　部活が休みのため事務所に連れていかれる</a:t>
            </a:r>
            <a:endParaRPr lang="en-US" altLang="ja-JP" sz="3600"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70000"/>
              </a:lnSpc>
              <a:buNone/>
            </a:pPr>
            <a:r>
              <a:rPr lang="ja-JP" altLang="en-US" sz="3600" dirty="0">
                <a:solidFill>
                  <a:srgbClr val="002060"/>
                </a:solidFill>
                <a:latin typeface="HG丸ｺﾞｼｯｸM-PRO" panose="020F0600000000000000" pitchFamily="50" charset="-128"/>
                <a:ea typeface="HG丸ｺﾞｼｯｸM-PRO" panose="020F0600000000000000" pitchFamily="50" charset="-128"/>
              </a:rPr>
              <a:t>　　　★　資料作成２時間　支払った報酬額１，０００円</a:t>
            </a:r>
            <a:endParaRPr lang="en-US" altLang="ja-JP" sz="3600"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70000"/>
              </a:lnSpc>
              <a:buNone/>
            </a:pPr>
            <a:r>
              <a:rPr lang="ja-JP" altLang="en-US" sz="3600" dirty="0">
                <a:solidFill>
                  <a:srgbClr val="002060"/>
                </a:solidFill>
                <a:latin typeface="HG丸ｺﾞｼｯｸM-PRO" panose="020F0600000000000000" pitchFamily="50" charset="-128"/>
                <a:ea typeface="HG丸ｺﾞｼｯｸM-PRO" panose="020F0600000000000000" pitchFamily="50" charset="-128"/>
              </a:rPr>
              <a:t>　　　★　業務を依頼したのは実の親である事務所代表</a:t>
            </a:r>
            <a:endParaRPr lang="en-US" altLang="ja-JP" sz="3600" dirty="0">
              <a:solidFill>
                <a:srgbClr val="002060"/>
              </a:solidFill>
              <a:latin typeface="HG丸ｺﾞｼｯｸM-PRO" panose="020F0600000000000000" pitchFamily="50" charset="-128"/>
              <a:ea typeface="HG丸ｺﾞｼｯｸM-PRO" panose="020F0600000000000000" pitchFamily="50" charset="-128"/>
            </a:endParaRPr>
          </a:p>
          <a:p>
            <a:endParaRPr kumimoji="1" lang="en-US" altLang="ja-JP" dirty="0"/>
          </a:p>
        </p:txBody>
      </p:sp>
      <p:pic>
        <p:nvPicPr>
          <p:cNvPr id="6146" name="Picture 2">
            <a:extLst>
              <a:ext uri="{FF2B5EF4-FFF2-40B4-BE49-F238E27FC236}">
                <a16:creationId xmlns:a16="http://schemas.microsoft.com/office/drawing/2014/main" id="{E7C20A9B-85D0-0EE7-1F04-564C6178E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922" y="371890"/>
            <a:ext cx="2418030" cy="241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4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CDE84-CAF7-F1EC-1A1F-61A3DA7DF244}"/>
              </a:ext>
            </a:extLst>
          </p:cNvPr>
          <p:cNvSpPr>
            <a:spLocks noGrp="1"/>
          </p:cNvSpPr>
          <p:nvPr>
            <p:ph type="title"/>
          </p:nvPr>
        </p:nvSpPr>
        <p:spPr>
          <a:xfrm>
            <a:off x="425964" y="212821"/>
            <a:ext cx="8596668" cy="1085627"/>
          </a:xfrm>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ステークホルダーの責任</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685801" y="1024128"/>
            <a:ext cx="11832336" cy="6345936"/>
          </a:xfrm>
        </p:spPr>
        <p:txBody>
          <a:bodyPr>
            <a:normAutofit/>
          </a:bodyPr>
          <a:lstStyle/>
          <a:p>
            <a:pPr marL="0" indent="0">
              <a:lnSpc>
                <a:spcPct val="150000"/>
              </a:lnSpc>
              <a:buNone/>
            </a:pPr>
            <a:r>
              <a:rPr lang="ja-JP" altLang="en-US" dirty="0"/>
              <a:t>　　</a:t>
            </a:r>
            <a:r>
              <a:rPr lang="ja-JP" altLang="en-US" sz="3200" dirty="0">
                <a:solidFill>
                  <a:schemeClr val="tx1"/>
                </a:solidFill>
              </a:rPr>
              <a:t>★</a:t>
            </a:r>
            <a:r>
              <a:rPr lang="ja-JP" altLang="en-US" sz="3200" b="1" dirty="0">
                <a:solidFill>
                  <a:srgbClr val="002060"/>
                </a:solidFill>
                <a:latin typeface="HG丸ｺﾞｼｯｸM-PRO" panose="020F0600000000000000" pitchFamily="50" charset="-128"/>
                <a:ea typeface="HG丸ｺﾞｼｯｸM-PRO" panose="020F0600000000000000" pitchFamily="50" charset="-128"/>
              </a:rPr>
              <a:t>国内法　　家族従業員は労基法の適用除外</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32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適法</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　★国際的には</a:t>
            </a:r>
            <a:endParaRPr kumimoji="1"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3200" b="1" dirty="0">
                <a:solidFill>
                  <a:srgbClr val="002060"/>
                </a:solidFill>
                <a:latin typeface="HG丸ｺﾞｼｯｸM-PRO" panose="020F0600000000000000" pitchFamily="50" charset="-128"/>
                <a:ea typeface="HG丸ｺﾞｼｯｸM-PRO" panose="020F0600000000000000" pitchFamily="50" charset="-128"/>
              </a:rPr>
              <a:t>　→　強制労働や児童労働　　　　　　、最低賃金法違反</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　★ビジネスと人権としての見解は</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　　→サプライチェーン上での人権</a:t>
            </a:r>
            <a:r>
              <a:rPr lang="en-US" altLang="ja-JP" sz="3200" b="1" dirty="0">
                <a:solidFill>
                  <a:srgbClr val="002060"/>
                </a:solidFill>
                <a:latin typeface="HG丸ｺﾞｼｯｸM-PRO" panose="020F0600000000000000" pitchFamily="50" charset="-128"/>
                <a:ea typeface="HG丸ｺﾞｼｯｸM-PRO" panose="020F0600000000000000" pitchFamily="50" charset="-128"/>
              </a:rPr>
              <a:t>DD</a:t>
            </a:r>
            <a:r>
              <a:rPr lang="ja-JP" altLang="en-US" sz="3200" b="1" dirty="0">
                <a:solidFill>
                  <a:srgbClr val="002060"/>
                </a:solidFill>
                <a:latin typeface="HG丸ｺﾞｼｯｸM-PRO" panose="020F0600000000000000" pitchFamily="50" charset="-128"/>
                <a:ea typeface="HG丸ｺﾞｼｯｸM-PRO" panose="020F0600000000000000" pitchFamily="50" charset="-128"/>
              </a:rPr>
              <a:t>で問題発覚</a:t>
            </a:r>
            <a:endParaRPr kumimoji="1" lang="en-US" altLang="ja-JP" sz="3200" dirty="0"/>
          </a:p>
        </p:txBody>
      </p:sp>
      <p:sp>
        <p:nvSpPr>
          <p:cNvPr id="5" name="テキスト ボックス 4">
            <a:extLst>
              <a:ext uri="{FF2B5EF4-FFF2-40B4-BE49-F238E27FC236}">
                <a16:creationId xmlns:a16="http://schemas.microsoft.com/office/drawing/2014/main" id="{6F883853-D46D-2073-C394-E9F07B20B3E1}"/>
              </a:ext>
            </a:extLst>
          </p:cNvPr>
          <p:cNvSpPr txBox="1"/>
          <p:nvPr/>
        </p:nvSpPr>
        <p:spPr>
          <a:xfrm>
            <a:off x="6336792" y="3997041"/>
            <a:ext cx="2286000"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となる可能性も</a:t>
            </a:r>
          </a:p>
        </p:txBody>
      </p:sp>
    </p:spTree>
    <p:extLst>
      <p:ext uri="{BB962C8B-B14F-4D97-AF65-F5344CB8AC3E}">
        <p14:creationId xmlns:p14="http://schemas.microsoft.com/office/powerpoint/2010/main" val="292256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A1AB79-9CDF-521D-4D43-1AF876A17603}"/>
              </a:ext>
            </a:extLst>
          </p:cNvPr>
          <p:cNvSpPr>
            <a:spLocks noGrp="1"/>
          </p:cNvSpPr>
          <p:nvPr>
            <p:ph type="title"/>
          </p:nvPr>
        </p:nvSpPr>
        <p:spPr>
          <a:xfrm>
            <a:off x="647341" y="2608262"/>
            <a:ext cx="10897317" cy="1641475"/>
          </a:xfrm>
        </p:spPr>
        <p:txBody>
          <a:bodyPr>
            <a:normAutofit fontScale="90000"/>
          </a:bodyPr>
          <a:lstStyle/>
          <a:p>
            <a:pPr>
              <a:lnSpc>
                <a:spcPct val="150000"/>
              </a:lnSpc>
            </a:pPr>
            <a:r>
              <a:rPr kumimoji="1" lang="ja-JP" altLang="en-US" sz="5300" dirty="0">
                <a:solidFill>
                  <a:srgbClr val="002060"/>
                </a:solidFill>
                <a:latin typeface="HG丸ｺﾞｼｯｸM-PRO" panose="020F0600000000000000" pitchFamily="50" charset="-128"/>
                <a:ea typeface="HG丸ｺﾞｼｯｸM-PRO" panose="020F0600000000000000" pitchFamily="50" charset="-128"/>
              </a:rPr>
              <a:t>　本日の研修はここからが本題です</a:t>
            </a:r>
            <a:br>
              <a:rPr kumimoji="1" lang="en-US" altLang="ja-JP" sz="5300" dirty="0">
                <a:solidFill>
                  <a:srgbClr val="002060"/>
                </a:solidFill>
              </a:rPr>
            </a:br>
            <a:r>
              <a:rPr kumimoji="1" lang="ja-JP" altLang="en-US" sz="5300" dirty="0">
                <a:solidFill>
                  <a:srgbClr val="002060"/>
                </a:solidFill>
                <a:latin typeface="HG丸ｺﾞｼｯｸM-PRO" panose="020F0600000000000000" pitchFamily="50" charset="-128"/>
                <a:ea typeface="HG丸ｺﾞｼｯｸM-PRO" panose="020F0600000000000000" pitchFamily="50" charset="-128"/>
              </a:rPr>
              <a:t>さっそく</a:t>
            </a:r>
            <a:r>
              <a:rPr kumimoji="1" lang="ja-JP" altLang="en-US" sz="5300" dirty="0">
                <a:solidFill>
                  <a:srgbClr val="FF0000"/>
                </a:solidFill>
                <a:latin typeface="HG丸ｺﾞｼｯｸM-PRO" panose="020F0600000000000000" pitchFamily="50" charset="-128"/>
                <a:ea typeface="HG丸ｺﾞｼｯｸM-PRO" panose="020F0600000000000000" pitchFamily="50" charset="-128"/>
              </a:rPr>
              <a:t>「ビジネスと人権」</a:t>
            </a:r>
            <a:r>
              <a:rPr kumimoji="1" lang="ja-JP" altLang="en-US" sz="5300" dirty="0">
                <a:solidFill>
                  <a:srgbClr val="002060"/>
                </a:solidFill>
                <a:latin typeface="HG丸ｺﾞｼｯｸM-PRO" panose="020F0600000000000000" pitchFamily="50" charset="-128"/>
                <a:ea typeface="HG丸ｺﾞｼｯｸM-PRO" panose="020F0600000000000000" pitchFamily="50" charset="-128"/>
              </a:rPr>
              <a:t>について</a:t>
            </a:r>
            <a:br>
              <a:rPr kumimoji="1" lang="en-US" altLang="ja-JP" sz="5300" dirty="0">
                <a:solidFill>
                  <a:srgbClr val="002060"/>
                </a:solidFill>
                <a:latin typeface="HG丸ｺﾞｼｯｸM-PRO" panose="020F0600000000000000" pitchFamily="50" charset="-128"/>
                <a:ea typeface="HG丸ｺﾞｼｯｸM-PRO" panose="020F0600000000000000" pitchFamily="50" charset="-128"/>
              </a:rPr>
            </a:br>
            <a:r>
              <a:rPr kumimoji="1" lang="ja-JP" altLang="en-US" sz="5300" dirty="0">
                <a:solidFill>
                  <a:srgbClr val="002060"/>
                </a:solidFill>
                <a:latin typeface="HG丸ｺﾞｼｯｸM-PRO" panose="020F0600000000000000" pitchFamily="50" charset="-128"/>
                <a:ea typeface="HG丸ｺﾞｼｯｸM-PRO" panose="020F0600000000000000" pitchFamily="50" charset="-128"/>
              </a:rPr>
              <a:t>　　　　　学んでいきましょう</a:t>
            </a:r>
            <a:br>
              <a:rPr kumimoji="1" lang="en-US" altLang="ja-JP" sz="5300" dirty="0">
                <a:solidFill>
                  <a:srgbClr val="002060"/>
                </a:solidFill>
              </a:rPr>
            </a:br>
            <a:r>
              <a:rPr kumimoji="1" lang="ja-JP" altLang="en-US" dirty="0">
                <a:solidFill>
                  <a:srgbClr val="002060"/>
                </a:solidFill>
              </a:rPr>
              <a:t>　</a:t>
            </a:r>
          </a:p>
        </p:txBody>
      </p:sp>
      <p:pic>
        <p:nvPicPr>
          <p:cNvPr id="4098" name="Picture 2" descr="ノートに書く・勉強（2種）のイラスト / Write in a notebook Illustration">
            <a:extLst>
              <a:ext uri="{FF2B5EF4-FFF2-40B4-BE49-F238E27FC236}">
                <a16:creationId xmlns:a16="http://schemas.microsoft.com/office/drawing/2014/main" id="{B29313C7-2540-7766-5ACB-7CB0BD6E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518" y="3967734"/>
            <a:ext cx="2378202" cy="23782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893515D-6640-8058-30BF-8CAD2FF55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74" y="3905948"/>
            <a:ext cx="2469642" cy="246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2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CDE84-CAF7-F1EC-1A1F-61A3DA7DF244}"/>
              </a:ext>
            </a:extLst>
          </p:cNvPr>
          <p:cNvSpPr>
            <a:spLocks noGrp="1"/>
          </p:cNvSpPr>
          <p:nvPr>
            <p:ph type="title"/>
          </p:nvPr>
        </p:nvSpPr>
        <p:spPr>
          <a:xfrm>
            <a:off x="1057656" y="694944"/>
            <a:ext cx="10076688" cy="1868722"/>
          </a:xfrm>
        </p:spPr>
        <p:txBody>
          <a:bodyPr>
            <a:normAutofit/>
          </a:bodyPr>
          <a:lstStyle/>
          <a:p>
            <a:r>
              <a:rPr kumimoji="1" lang="ja-JP" altLang="en-US" sz="4800" dirty="0">
                <a:solidFill>
                  <a:srgbClr val="002060"/>
                </a:solidFill>
                <a:latin typeface="HG丸ｺﾞｼｯｸM-PRO" panose="020F0600000000000000" pitchFamily="50" charset="-128"/>
                <a:ea typeface="HG丸ｺﾞｼｯｸM-PRO" panose="020F0600000000000000" pitchFamily="50" charset="-128"/>
              </a:rPr>
              <a:t>「ビジネス</a:t>
            </a:r>
            <a:r>
              <a:rPr lang="ja-JP" altLang="en-US" sz="4800" dirty="0">
                <a:solidFill>
                  <a:srgbClr val="002060"/>
                </a:solidFill>
                <a:latin typeface="HG丸ｺﾞｼｯｸM-PRO" panose="020F0600000000000000" pitchFamily="50" charset="-128"/>
                <a:ea typeface="HG丸ｺﾞｼｯｸM-PRO" panose="020F0600000000000000" pitchFamily="50" charset="-128"/>
              </a:rPr>
              <a:t>と人権」とはなんだろう</a:t>
            </a:r>
            <a:endParaRPr kumimoji="1" lang="ja-JP" altLang="en-US" sz="4800"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1026" name="Picture 2" descr="はてな？G（目が点）1のイラスト Question">
            <a:extLst>
              <a:ext uri="{FF2B5EF4-FFF2-40B4-BE49-F238E27FC236}">
                <a16:creationId xmlns:a16="http://schemas.microsoft.com/office/drawing/2014/main" id="{279423B4-E35C-E90F-36FD-01471228E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232" y="2563666"/>
            <a:ext cx="3730984" cy="373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7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932688" y="846269"/>
            <a:ext cx="10853928" cy="3877784"/>
          </a:xfrm>
        </p:spPr>
        <p:txBody>
          <a:bodyPr>
            <a:normAutofit/>
          </a:bodyPr>
          <a:lstStyle/>
          <a:p>
            <a:endParaRPr kumimoji="1" lang="en-US" altLang="ja-JP" dirty="0"/>
          </a:p>
          <a:p>
            <a:endParaRPr lang="en-US" altLang="ja-JP" sz="2400" dirty="0"/>
          </a:p>
          <a:p>
            <a:pPr marL="45720" indent="0">
              <a:lnSpc>
                <a:spcPct val="200000"/>
              </a:lnSpc>
              <a:buNone/>
            </a:pPr>
            <a:r>
              <a:rPr kumimoji="1" lang="ja-JP" altLang="en-US" sz="4000" b="1" dirty="0">
                <a:solidFill>
                  <a:srgbClr val="002060"/>
                </a:solidFill>
                <a:latin typeface="HG丸ｺﾞｼｯｸM-PRO" panose="020F0600000000000000" pitchFamily="50" charset="-128"/>
                <a:ea typeface="HG丸ｺﾞｼｯｸM-PRO" panose="020F0600000000000000" pitchFamily="50" charset="-128"/>
              </a:rPr>
              <a:t>「ビジネス　　　　　　　　　　　人権」</a:t>
            </a:r>
            <a:endParaRPr kumimoji="1" lang="en-US" altLang="ja-JP" sz="4000" b="1" dirty="0">
              <a:solidFill>
                <a:srgbClr val="002060"/>
              </a:solidFill>
              <a:latin typeface="HG丸ｺﾞｼｯｸM-PRO" panose="020F0600000000000000" pitchFamily="50" charset="-128"/>
              <a:ea typeface="HG丸ｺﾞｼｯｸM-PRO" panose="020F0600000000000000" pitchFamily="50" charset="-128"/>
            </a:endParaRPr>
          </a:p>
          <a:p>
            <a:pPr marL="45720" indent="0">
              <a:lnSpc>
                <a:spcPct val="200000"/>
              </a:lnSpc>
              <a:buNone/>
            </a:pPr>
            <a:r>
              <a:rPr lang="ja-JP" altLang="en-US" sz="4000" b="1" dirty="0">
                <a:solidFill>
                  <a:srgbClr val="002060"/>
                </a:solidFill>
                <a:latin typeface="HG丸ｺﾞｼｯｸM-PRO" panose="020F0600000000000000" pitchFamily="50" charset="-128"/>
                <a:ea typeface="HG丸ｺﾞｼｯｸM-PRO" panose="020F0600000000000000" pitchFamily="50" charset="-128"/>
              </a:rPr>
              <a:t>「ビジネス　　　　　　　　　人権　　」</a:t>
            </a:r>
            <a:endParaRPr kumimoji="1" lang="ja-JP" altLang="en-US" sz="4000"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554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思考の吹き出し: 雲形 6">
            <a:extLst>
              <a:ext uri="{FF2B5EF4-FFF2-40B4-BE49-F238E27FC236}">
                <a16:creationId xmlns:a16="http://schemas.microsoft.com/office/drawing/2014/main" id="{FFEA84CE-9B3C-00B2-B234-EFDB67C795FF}"/>
              </a:ext>
            </a:extLst>
          </p:cNvPr>
          <p:cNvSpPr/>
          <p:nvPr/>
        </p:nvSpPr>
        <p:spPr>
          <a:xfrm>
            <a:off x="5748706" y="1645920"/>
            <a:ext cx="5727013" cy="3319272"/>
          </a:xfrm>
          <a:prstGeom prst="cloudCallout">
            <a:avLst>
              <a:gd name="adj1" fmla="val -47782"/>
              <a:gd name="adj2" fmla="val 472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2CDE84-CAF7-F1EC-1A1F-61A3DA7DF244}"/>
              </a:ext>
            </a:extLst>
          </p:cNvPr>
          <p:cNvSpPr>
            <a:spLocks noGrp="1"/>
          </p:cNvSpPr>
          <p:nvPr>
            <p:ph type="title"/>
          </p:nvPr>
        </p:nvSpPr>
        <p:spPr>
          <a:xfrm>
            <a:off x="773435" y="0"/>
            <a:ext cx="9809637" cy="1320800"/>
          </a:xfrm>
        </p:spPr>
        <p:txBody>
          <a:bodyPr>
            <a:normAutofit/>
          </a:bodyPr>
          <a:lstStyle/>
          <a:p>
            <a:r>
              <a:rPr kumimoji="1" lang="ja-JP" altLang="en-US" sz="3200" dirty="0">
                <a:latin typeface="HG丸ｺﾞｼｯｸM-PRO" panose="020F0600000000000000" pitchFamily="50" charset="-128"/>
                <a:ea typeface="HG丸ｺﾞｼｯｸM-PRO" panose="020F0600000000000000" pitchFamily="50" charset="-128"/>
              </a:rPr>
              <a:t>では、ビジネスの場面での</a:t>
            </a:r>
            <a:r>
              <a:rPr lang="ja-JP" altLang="en-US" sz="3200" dirty="0">
                <a:latin typeface="HG丸ｺﾞｼｯｸM-PRO" panose="020F0600000000000000" pitchFamily="50" charset="-128"/>
                <a:ea typeface="HG丸ｺﾞｼｯｸM-PRO" panose="020F0600000000000000" pitchFamily="50" charset="-128"/>
              </a:rPr>
              <a:t>人権とは？</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1426903" y="469204"/>
            <a:ext cx="9809637" cy="6642128"/>
          </a:xfrm>
        </p:spPr>
        <p:txBody>
          <a:bodyPr>
            <a:normAutofit fontScale="62500" lnSpcReduction="20000"/>
          </a:bodyPr>
          <a:lstStyle/>
          <a:p>
            <a:endParaRPr kumimoji="1" lang="en-US" altLang="ja-JP" dirty="0"/>
          </a:p>
          <a:p>
            <a:pPr marL="45720" indent="0">
              <a:lnSpc>
                <a:spcPct val="220000"/>
              </a:lnSpc>
              <a:buNone/>
            </a:pPr>
            <a:r>
              <a:rPr lang="ja-JP" altLang="en-US" sz="4100" b="1" dirty="0">
                <a:solidFill>
                  <a:srgbClr val="002060"/>
                </a:solidFill>
                <a:latin typeface="HG丸ｺﾞｼｯｸM-PRO" panose="020F0600000000000000" pitchFamily="50" charset="-128"/>
                <a:ea typeface="HG丸ｺﾞｼｯｸM-PRO" panose="020F0600000000000000" pitchFamily="50" charset="-128"/>
              </a:rPr>
              <a:t>「セクハラ、マタハラ、パワハラ等　各種ハラスメント」</a:t>
            </a:r>
            <a:endParaRPr lang="en-US" altLang="ja-JP" sz="4100" b="1" dirty="0">
              <a:solidFill>
                <a:srgbClr val="002060"/>
              </a:solidFill>
              <a:latin typeface="HG丸ｺﾞｼｯｸM-PRO" panose="020F0600000000000000" pitchFamily="50" charset="-128"/>
              <a:ea typeface="HG丸ｺﾞｼｯｸM-PRO" panose="020F0600000000000000" pitchFamily="50" charset="-128"/>
            </a:endParaRPr>
          </a:p>
          <a:p>
            <a:pPr marL="45720" indent="0">
              <a:lnSpc>
                <a:spcPct val="220000"/>
              </a:lnSpc>
              <a:buNone/>
            </a:pPr>
            <a:r>
              <a:rPr lang="ja-JP" altLang="en-US" sz="4100" b="1" dirty="0">
                <a:solidFill>
                  <a:srgbClr val="002060"/>
                </a:solidFill>
                <a:latin typeface="HG丸ｺﾞｼｯｸM-PRO" panose="020F0600000000000000" pitchFamily="50" charset="-128"/>
                <a:ea typeface="HG丸ｺﾞｼｯｸM-PRO" panose="020F0600000000000000" pitchFamily="50" charset="-128"/>
              </a:rPr>
              <a:t>「技能実習生」</a:t>
            </a:r>
            <a:endParaRPr lang="en-US" altLang="ja-JP" sz="4100" b="1" dirty="0">
              <a:solidFill>
                <a:srgbClr val="002060"/>
              </a:solidFill>
              <a:latin typeface="HG丸ｺﾞｼｯｸM-PRO" panose="020F0600000000000000" pitchFamily="50" charset="-128"/>
              <a:ea typeface="HG丸ｺﾞｼｯｸM-PRO" panose="020F0600000000000000" pitchFamily="50" charset="-128"/>
            </a:endParaRPr>
          </a:p>
          <a:p>
            <a:pPr marL="45720" indent="0">
              <a:lnSpc>
                <a:spcPct val="220000"/>
              </a:lnSpc>
              <a:buNone/>
            </a:pPr>
            <a:r>
              <a:rPr kumimoji="1" lang="ja-JP" altLang="en-US" sz="4100" b="1" dirty="0">
                <a:solidFill>
                  <a:srgbClr val="002060"/>
                </a:solidFill>
                <a:latin typeface="HG丸ｺﾞｼｯｸM-PRO" panose="020F0600000000000000" pitchFamily="50" charset="-128"/>
                <a:ea typeface="HG丸ｺﾞｼｯｸM-PRO" panose="020F0600000000000000" pitchFamily="50" charset="-128"/>
              </a:rPr>
              <a:t>「</a:t>
            </a:r>
            <a:r>
              <a:rPr kumimoji="1" lang="en-US" altLang="ja-JP" sz="4100" b="1" dirty="0">
                <a:solidFill>
                  <a:srgbClr val="002060"/>
                </a:solidFill>
                <a:latin typeface="HG丸ｺﾞｼｯｸM-PRO" panose="020F0600000000000000" pitchFamily="50" charset="-128"/>
                <a:ea typeface="HG丸ｺﾞｼｯｸM-PRO" panose="020F0600000000000000" pitchFamily="50" charset="-128"/>
              </a:rPr>
              <a:t>LGBTQ</a:t>
            </a:r>
            <a:r>
              <a:rPr kumimoji="1" lang="ja-JP" altLang="en-US" sz="4100" b="1" dirty="0">
                <a:solidFill>
                  <a:srgbClr val="002060"/>
                </a:solidFill>
                <a:latin typeface="HG丸ｺﾞｼｯｸM-PRO" panose="020F0600000000000000" pitchFamily="50" charset="-128"/>
                <a:ea typeface="HG丸ｺﾞｼｯｸM-PRO" panose="020F0600000000000000" pitchFamily="50" charset="-128"/>
              </a:rPr>
              <a:t>」</a:t>
            </a:r>
            <a:endParaRPr kumimoji="1" lang="en-US" altLang="ja-JP" sz="4100" b="1" dirty="0">
              <a:solidFill>
                <a:srgbClr val="002060"/>
              </a:solidFill>
              <a:latin typeface="HG丸ｺﾞｼｯｸM-PRO" panose="020F0600000000000000" pitchFamily="50" charset="-128"/>
              <a:ea typeface="HG丸ｺﾞｼｯｸM-PRO" panose="020F0600000000000000" pitchFamily="50" charset="-128"/>
            </a:endParaRPr>
          </a:p>
          <a:p>
            <a:pPr marL="45720" indent="0">
              <a:lnSpc>
                <a:spcPct val="220000"/>
              </a:lnSpc>
              <a:buNone/>
            </a:pPr>
            <a:r>
              <a:rPr kumimoji="1" lang="ja-JP" altLang="en-US" sz="4100" b="1" dirty="0">
                <a:solidFill>
                  <a:srgbClr val="002060"/>
                </a:solidFill>
                <a:latin typeface="HG丸ｺﾞｼｯｸM-PRO" panose="020F0600000000000000" pitchFamily="50" charset="-128"/>
                <a:ea typeface="HG丸ｺﾞｼｯｸM-PRO" panose="020F0600000000000000" pitchFamily="50" charset="-128"/>
              </a:rPr>
              <a:t>「女性活躍」</a:t>
            </a:r>
            <a:endParaRPr kumimoji="1" lang="en-US" altLang="ja-JP" sz="4100" b="1" dirty="0">
              <a:solidFill>
                <a:srgbClr val="002060"/>
              </a:solidFill>
              <a:latin typeface="HG丸ｺﾞｼｯｸM-PRO" panose="020F0600000000000000" pitchFamily="50" charset="-128"/>
              <a:ea typeface="HG丸ｺﾞｼｯｸM-PRO" panose="020F0600000000000000" pitchFamily="50" charset="-128"/>
            </a:endParaRPr>
          </a:p>
          <a:p>
            <a:pPr marL="45720" indent="0">
              <a:lnSpc>
                <a:spcPct val="220000"/>
              </a:lnSpc>
              <a:buNone/>
            </a:pPr>
            <a:r>
              <a:rPr lang="ja-JP" altLang="en-US" sz="4100" b="1" dirty="0">
                <a:solidFill>
                  <a:srgbClr val="002060"/>
                </a:solidFill>
                <a:latin typeface="HG丸ｺﾞｼｯｸM-PRO" panose="020F0600000000000000" pitchFamily="50" charset="-128"/>
                <a:ea typeface="HG丸ｺﾞｼｯｸM-PRO" panose="020F0600000000000000" pitchFamily="50" charset="-128"/>
              </a:rPr>
              <a:t>「強制労働」「奴隷制度」</a:t>
            </a:r>
            <a:endParaRPr lang="en-US" altLang="ja-JP" sz="4100" b="1" dirty="0">
              <a:solidFill>
                <a:srgbClr val="002060"/>
              </a:solidFill>
              <a:latin typeface="HG丸ｺﾞｼｯｸM-PRO" panose="020F0600000000000000" pitchFamily="50" charset="-128"/>
              <a:ea typeface="HG丸ｺﾞｼｯｸM-PRO" panose="020F0600000000000000" pitchFamily="50" charset="-128"/>
            </a:endParaRPr>
          </a:p>
          <a:p>
            <a:pPr marL="45720" indent="0">
              <a:lnSpc>
                <a:spcPct val="220000"/>
              </a:lnSpc>
              <a:buNone/>
            </a:pPr>
            <a:r>
              <a:rPr kumimoji="1" lang="ja-JP" altLang="en-US" sz="4100" b="1" dirty="0">
                <a:solidFill>
                  <a:srgbClr val="002060"/>
                </a:solidFill>
                <a:latin typeface="HG丸ｺﾞｼｯｸM-PRO" panose="020F0600000000000000" pitchFamily="50" charset="-128"/>
                <a:ea typeface="HG丸ｺﾞｼｯｸM-PRO" panose="020F0600000000000000" pitchFamily="50" charset="-128"/>
              </a:rPr>
              <a:t>「児童労働」</a:t>
            </a:r>
            <a:endParaRPr kumimoji="1" lang="en-US" altLang="ja-JP" sz="4100" b="1" dirty="0">
              <a:solidFill>
                <a:srgbClr val="002060"/>
              </a:solidFill>
              <a:latin typeface="HG丸ｺﾞｼｯｸM-PRO" panose="020F0600000000000000" pitchFamily="50" charset="-128"/>
              <a:ea typeface="HG丸ｺﾞｼｯｸM-PRO" panose="020F0600000000000000" pitchFamily="50" charset="-128"/>
            </a:endParaRPr>
          </a:p>
          <a:p>
            <a:endParaRPr kumimoji="1" lang="en-US" altLang="ja-JP" dirty="0"/>
          </a:p>
        </p:txBody>
      </p:sp>
      <p:pic>
        <p:nvPicPr>
          <p:cNvPr id="3076" name="Picture 4" descr="Thumbnail of related posts 088">
            <a:extLst>
              <a:ext uri="{FF2B5EF4-FFF2-40B4-BE49-F238E27FC236}">
                <a16:creationId xmlns:a16="http://schemas.microsoft.com/office/drawing/2014/main" id="{1A1119A0-8B6F-E798-D373-1271B85D3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335" y="4965192"/>
            <a:ext cx="1551620" cy="15516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238F01A-CDA4-DA98-3365-C3BB1778C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093" y="5149033"/>
            <a:ext cx="1551619" cy="15516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DEEE851-4BE1-B96D-897A-8E4605AAA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783" y="5227266"/>
            <a:ext cx="1473386" cy="147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CDE84-CAF7-F1EC-1A1F-61A3DA7DF244}"/>
              </a:ext>
            </a:extLst>
          </p:cNvPr>
          <p:cNvSpPr>
            <a:spLocks noGrp="1"/>
          </p:cNvSpPr>
          <p:nvPr>
            <p:ph type="title"/>
          </p:nvPr>
        </p:nvSpPr>
        <p:spPr>
          <a:xfrm>
            <a:off x="367551" y="233081"/>
            <a:ext cx="8596668" cy="1320800"/>
          </a:xfrm>
        </p:spPr>
        <p:txBody>
          <a:bodyPr>
            <a:normAutofit/>
          </a:bodyPr>
          <a:lstStyle/>
          <a:p>
            <a:r>
              <a:rPr lang="ja-JP" altLang="en-US" sz="2800" dirty="0"/>
              <a:t>頻出用語の確認</a:t>
            </a:r>
            <a:endParaRPr kumimoji="1" lang="ja-JP" altLang="en-US" sz="2800" dirty="0"/>
          </a:p>
        </p:txBody>
      </p:sp>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905435" y="815788"/>
            <a:ext cx="9809637" cy="5576047"/>
          </a:xfrm>
        </p:spPr>
        <p:txBody>
          <a:bodyPr>
            <a:normAutofit/>
          </a:bodyPr>
          <a:lstStyle/>
          <a:p>
            <a:endParaRPr kumimoji="1" lang="en-US" altLang="ja-JP" dirty="0"/>
          </a:p>
          <a:p>
            <a:endParaRPr kumimoji="1" lang="en-US" altLang="ja-JP" dirty="0"/>
          </a:p>
        </p:txBody>
      </p:sp>
      <p:graphicFrame>
        <p:nvGraphicFramePr>
          <p:cNvPr id="4" name="表 4">
            <a:extLst>
              <a:ext uri="{FF2B5EF4-FFF2-40B4-BE49-F238E27FC236}">
                <a16:creationId xmlns:a16="http://schemas.microsoft.com/office/drawing/2014/main" id="{7F04D5EA-FEB8-4C47-2E6F-AA0ABDD58931}"/>
              </a:ext>
            </a:extLst>
          </p:cNvPr>
          <p:cNvGraphicFramePr>
            <a:graphicFrameLocks noGrp="1"/>
          </p:cNvGraphicFramePr>
          <p:nvPr>
            <p:extLst>
              <p:ext uri="{D42A27DB-BD31-4B8C-83A1-F6EECF244321}">
                <p14:modId xmlns:p14="http://schemas.microsoft.com/office/powerpoint/2010/main" val="4079227499"/>
              </p:ext>
            </p:extLst>
          </p:nvPr>
        </p:nvGraphicFramePr>
        <p:xfrm>
          <a:off x="356616" y="717475"/>
          <a:ext cx="11602300" cy="5948680"/>
        </p:xfrm>
        <a:graphic>
          <a:graphicData uri="http://schemas.openxmlformats.org/drawingml/2006/table">
            <a:tbl>
              <a:tblPr firstRow="1" bandRow="1">
                <a:tableStyleId>{5C22544A-7EE6-4342-B048-85BDC9FD1C3A}</a:tableStyleId>
              </a:tblPr>
              <a:tblGrid>
                <a:gridCol w="3785616">
                  <a:extLst>
                    <a:ext uri="{9D8B030D-6E8A-4147-A177-3AD203B41FA5}">
                      <a16:colId xmlns:a16="http://schemas.microsoft.com/office/drawing/2014/main" val="1538007222"/>
                    </a:ext>
                  </a:extLst>
                </a:gridCol>
                <a:gridCol w="7816684">
                  <a:extLst>
                    <a:ext uri="{9D8B030D-6E8A-4147-A177-3AD203B41FA5}">
                      <a16:colId xmlns:a16="http://schemas.microsoft.com/office/drawing/2014/main" val="655227369"/>
                    </a:ext>
                  </a:extLst>
                </a:gridCol>
              </a:tblGrid>
              <a:tr h="370840">
                <a:tc>
                  <a:txBody>
                    <a:bodyPr/>
                    <a:lstStyle/>
                    <a:p>
                      <a:pPr algn="ctr"/>
                      <a:r>
                        <a:rPr kumimoji="1" lang="ja-JP" altLang="en-US" dirty="0"/>
                        <a:t>用語</a:t>
                      </a:r>
                    </a:p>
                  </a:txBody>
                  <a:tcPr/>
                </a:tc>
                <a:tc>
                  <a:txBody>
                    <a:bodyPr/>
                    <a:lstStyle/>
                    <a:p>
                      <a:pPr algn="ctr"/>
                      <a:r>
                        <a:rPr kumimoji="1" lang="ja-JP" altLang="en-US" dirty="0"/>
                        <a:t>解説</a:t>
                      </a:r>
                    </a:p>
                  </a:txBody>
                  <a:tcPr/>
                </a:tc>
                <a:extLst>
                  <a:ext uri="{0D108BD9-81ED-4DB2-BD59-A6C34878D82A}">
                    <a16:rowId xmlns:a16="http://schemas.microsoft.com/office/drawing/2014/main" val="268950259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dirty="0">
                        <a:solidFill>
                          <a:srgbClr val="002060"/>
                        </a:solidFill>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400" b="1" dirty="0">
                          <a:solidFill>
                            <a:srgbClr val="002060"/>
                          </a:solidFill>
                          <a:latin typeface="HG丸ｺﾞｼｯｸM-PRO" panose="020F0600000000000000" pitchFamily="50" charset="-128"/>
                          <a:ea typeface="HG丸ｺﾞｼｯｸM-PRO" panose="020F0600000000000000" pitchFamily="50" charset="-128"/>
                        </a:rPr>
                        <a:t>ILO</a:t>
                      </a:r>
                      <a:endParaRPr kumimoji="1" lang="ja-JP" altLang="en-US" sz="2400" b="1" dirty="0">
                        <a:solidFill>
                          <a:srgbClr val="002060"/>
                        </a:solidFill>
                        <a:latin typeface="HG丸ｺﾞｼｯｸM-PRO" panose="020F0600000000000000" pitchFamily="50" charset="-128"/>
                        <a:ea typeface="HG丸ｺﾞｼｯｸM-PRO" panose="020F0600000000000000" pitchFamily="50" charset="-128"/>
                      </a:endParaRPr>
                    </a:p>
                    <a:p>
                      <a:endParaRPr kumimoji="1" lang="ja-JP" altLang="en-US" sz="2400" b="1" dirty="0">
                        <a:solidFill>
                          <a:srgbClr val="002060"/>
                        </a:solidFill>
                      </a:endParaRPr>
                    </a:p>
                  </a:txBody>
                  <a:tcPr/>
                </a:tc>
                <a:tc>
                  <a:txBody>
                    <a:bodyPr/>
                    <a:lstStyle/>
                    <a:p>
                      <a:r>
                        <a:rPr kumimoji="1" lang="ja-JP" altLang="en-US" b="1" dirty="0">
                          <a:latin typeface="HG丸ｺﾞｼｯｸM-PRO" panose="020F0600000000000000" pitchFamily="50" charset="-128"/>
                          <a:ea typeface="HG丸ｺﾞｼｯｸM-PRO" panose="020F0600000000000000" pitchFamily="50" charset="-128"/>
                        </a:rPr>
                        <a:t>国際労働機関　社会正義と人権、労働権を推進する国際機関</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主な活動①国際労働基準の設定</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　　　　②ディーセント・ワーク実現の取り組み</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　　　　③グローバル・ジョブズ・パクト</a:t>
                      </a:r>
                    </a:p>
                  </a:txBody>
                  <a:tcPr/>
                </a:tc>
                <a:extLst>
                  <a:ext uri="{0D108BD9-81ED-4DB2-BD59-A6C34878D82A}">
                    <a16:rowId xmlns:a16="http://schemas.microsoft.com/office/drawing/2014/main" val="4272898688"/>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ディーセント・ワーク</a:t>
                      </a:r>
                    </a:p>
                  </a:txBody>
                  <a:tcPr/>
                </a:tc>
                <a:tc>
                  <a:txBody>
                    <a:bodyPr/>
                    <a:lstStyle/>
                    <a:p>
                      <a:r>
                        <a:rPr kumimoji="1" lang="ja-JP" altLang="en-US" sz="1800" b="1" i="0" kern="1200" dirty="0">
                          <a:solidFill>
                            <a:schemeClr val="dk1"/>
                          </a:solidFill>
                          <a:effectLst/>
                          <a:latin typeface="HG丸ｺﾞｼｯｸM-PRO" panose="020F0600000000000000" pitchFamily="50" charset="-128"/>
                          <a:ea typeface="HG丸ｺﾞｼｯｸM-PRO" panose="020F0600000000000000" pitchFamily="50" charset="-128"/>
                          <a:cs typeface="+mn-cs"/>
                        </a:rPr>
                        <a:t>働きがいのある人間らしい仕事、働く人のあらゆる</a:t>
                      </a:r>
                      <a:r>
                        <a:rPr lang="ja-JP" altLang="en-US" b="1" dirty="0">
                          <a:latin typeface="HG丸ｺﾞｼｯｸM-PRO" panose="020F0600000000000000" pitchFamily="50" charset="-128"/>
                          <a:ea typeface="HG丸ｺﾞｼｯｸM-PRO" panose="020F0600000000000000" pitchFamily="50" charset="-128"/>
                        </a:rPr>
                        <a:t>権利</a:t>
                      </a:r>
                      <a:r>
                        <a:rPr kumimoji="1" lang="ja-JP" altLang="en-US" sz="1800" b="1" i="0" kern="1200" dirty="0">
                          <a:solidFill>
                            <a:schemeClr val="dk1"/>
                          </a:solidFill>
                          <a:effectLst/>
                          <a:latin typeface="HG丸ｺﾞｼｯｸM-PRO" panose="020F0600000000000000" pitchFamily="50" charset="-128"/>
                          <a:ea typeface="HG丸ｺﾞｼｯｸM-PRO" panose="020F0600000000000000" pitchFamily="50" charset="-128"/>
                          <a:cs typeface="+mn-cs"/>
                        </a:rPr>
                        <a:t>が守られ、生活が安定する仕事</a:t>
                      </a:r>
                      <a:endParaRPr kumimoji="1" lang="ja-JP" altLang="en-US" b="1"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278325961"/>
                  </a:ext>
                </a:extLst>
              </a:tr>
              <a:tr h="185420">
                <a:tc>
                  <a:txBody>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サプライチェーン</a:t>
                      </a:r>
                    </a:p>
                  </a:txBody>
                  <a:tcPr/>
                </a:tc>
                <a:tc>
                  <a:txBody>
                    <a:bodyPr/>
                    <a:lstStyle/>
                    <a:p>
                      <a:r>
                        <a:rPr kumimoji="1" lang="ja-JP" altLang="en-US" b="1" dirty="0">
                          <a:latin typeface="HG丸ｺﾞｼｯｸM-PRO" panose="020F0600000000000000" pitchFamily="50" charset="-128"/>
                          <a:ea typeface="HG丸ｺﾞｼｯｸM-PRO" panose="020F0600000000000000" pitchFamily="50" charset="-128"/>
                        </a:rPr>
                        <a:t>原料調達に始まり、製造、在庫管理、物流、販売などを通じて消費者の手元に届くまでの一連の流れ</a:t>
                      </a:r>
                    </a:p>
                  </a:txBody>
                  <a:tcPr/>
                </a:tc>
                <a:extLst>
                  <a:ext uri="{0D108BD9-81ED-4DB2-BD59-A6C34878D82A}">
                    <a16:rowId xmlns:a16="http://schemas.microsoft.com/office/drawing/2014/main" val="1265316269"/>
                  </a:ext>
                </a:extLst>
              </a:tr>
              <a:tr h="185420">
                <a:tc>
                  <a:txBody>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ステークホルダー</a:t>
                      </a:r>
                    </a:p>
                  </a:txBody>
                  <a:tcPr/>
                </a:tc>
                <a:tc>
                  <a:txBody>
                    <a:bodyPr/>
                    <a:lstStyle/>
                    <a:p>
                      <a:r>
                        <a:rPr kumimoji="1" lang="ja-JP" altLang="en-US" b="1" dirty="0">
                          <a:latin typeface="HG丸ｺﾞｼｯｸM-PRO" panose="020F0600000000000000" pitchFamily="50" charset="-128"/>
                          <a:ea typeface="HG丸ｺﾞｼｯｸM-PRO" panose="020F0600000000000000" pitchFamily="50" charset="-128"/>
                        </a:rPr>
                        <a:t>企業のにおける利害関係者、金銭的な利害関係者だけに限らず、株主、経営者、従業員、顧客、取引先、地域社会など広範囲を指す</a:t>
                      </a:r>
                    </a:p>
                  </a:txBody>
                  <a:tcPr/>
                </a:tc>
                <a:extLst>
                  <a:ext uri="{0D108BD9-81ED-4DB2-BD59-A6C34878D82A}">
                    <a16:rowId xmlns:a16="http://schemas.microsoft.com/office/drawing/2014/main" val="1751146150"/>
                  </a:ext>
                </a:extLst>
              </a:tr>
              <a:tr h="370840">
                <a:tc>
                  <a:txBody>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ステークホルダー</a:t>
                      </a:r>
                      <a:endParaRPr kumimoji="1"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エンゲージメント</a:t>
                      </a:r>
                    </a:p>
                  </a:txBody>
                  <a:tcPr/>
                </a:tc>
                <a:tc>
                  <a:txBody>
                    <a:bodyPr/>
                    <a:lstStyle/>
                    <a:p>
                      <a:r>
                        <a:rPr kumimoji="1" lang="ja-JP" altLang="en-US" b="1" dirty="0">
                          <a:latin typeface="HG丸ｺﾞｼｯｸM-PRO" panose="020F0600000000000000" pitchFamily="50" charset="-128"/>
                          <a:ea typeface="HG丸ｺﾞｼｯｸM-PRO" panose="020F0600000000000000" pitchFamily="50" charset="-128"/>
                        </a:rPr>
                        <a:t>ステークホルダー（利害関係者）との対話、利害関係者の期待や要望、関心を把握して自社の意思決定等に反映すること</a:t>
                      </a:r>
                    </a:p>
                  </a:txBody>
                  <a:tcPr/>
                </a:tc>
                <a:extLst>
                  <a:ext uri="{0D108BD9-81ED-4DB2-BD59-A6C34878D82A}">
                    <a16:rowId xmlns:a16="http://schemas.microsoft.com/office/drawing/2014/main" val="103499807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デューデリジェンス</a:t>
                      </a:r>
                    </a:p>
                  </a:txBody>
                  <a:tcPr/>
                </a:tc>
                <a:tc>
                  <a:txBody>
                    <a:bodyPr/>
                    <a:lstStyle/>
                    <a:p>
                      <a:r>
                        <a:rPr kumimoji="1" lang="ja-JP" altLang="en-US" b="1" dirty="0">
                          <a:latin typeface="HG丸ｺﾞｼｯｸM-PRO" panose="020F0600000000000000" pitchFamily="50" charset="-128"/>
                          <a:ea typeface="HG丸ｺﾞｼｯｸM-PRO" panose="020F0600000000000000" pitchFamily="50" charset="-128"/>
                        </a:rPr>
                        <a:t>詳細な調査、適正評価をすること</a:t>
                      </a:r>
                    </a:p>
                  </a:txBody>
                  <a:tcPr/>
                </a:tc>
                <a:extLst>
                  <a:ext uri="{0D108BD9-81ED-4DB2-BD59-A6C34878D82A}">
                    <a16:rowId xmlns:a16="http://schemas.microsoft.com/office/drawing/2014/main" val="937513989"/>
                  </a:ext>
                </a:extLst>
              </a:tr>
              <a:tr h="370840">
                <a:tc>
                  <a:txBody>
                    <a:bodyPr/>
                    <a:lstStyle/>
                    <a:p>
                      <a:endParaRPr kumimoji="1"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人権デューデリジェンス</a:t>
                      </a:r>
                      <a:endParaRPr kumimoji="1"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　　　　　（人権</a:t>
                      </a:r>
                      <a:r>
                        <a:rPr kumimoji="1" lang="en-US" altLang="ja-JP" sz="2400" b="1" dirty="0">
                          <a:solidFill>
                            <a:srgbClr val="002060"/>
                          </a:solidFill>
                          <a:latin typeface="HG丸ｺﾞｼｯｸM-PRO" panose="020F0600000000000000" pitchFamily="50" charset="-128"/>
                          <a:ea typeface="HG丸ｺﾞｼｯｸM-PRO" panose="020F0600000000000000" pitchFamily="50" charset="-128"/>
                        </a:rPr>
                        <a:t>DD</a:t>
                      </a:r>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a:t>
                      </a:r>
                    </a:p>
                  </a:txBody>
                  <a:tcPr/>
                </a:tc>
                <a:tc>
                  <a:txBody>
                    <a:bodyPr/>
                    <a:lstStyle/>
                    <a:p>
                      <a:r>
                        <a:rPr kumimoji="1" lang="ja-JP" altLang="en-US" b="1" dirty="0">
                          <a:latin typeface="HG丸ｺﾞｼｯｸM-PRO" panose="020F0600000000000000" pitchFamily="50" charset="-128"/>
                          <a:ea typeface="HG丸ｺﾞｼｯｸM-PRO" panose="020F0600000000000000" pitchFamily="50" charset="-128"/>
                        </a:rPr>
                        <a:t>人権侵害に関するリスクを評価してコントロールしようとすること</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過重労働、賃金未払い、ハラスメントという組織内の問題だけでなく、強制労働、児童労働、外国人労働者の権利侵害などサプライチェーン上で発生する問題も含まれる</a:t>
                      </a:r>
                    </a:p>
                  </a:txBody>
                  <a:tcPr/>
                </a:tc>
                <a:extLst>
                  <a:ext uri="{0D108BD9-81ED-4DB2-BD59-A6C34878D82A}">
                    <a16:rowId xmlns:a16="http://schemas.microsoft.com/office/drawing/2014/main" val="1794951790"/>
                  </a:ext>
                </a:extLst>
              </a:tr>
            </a:tbl>
          </a:graphicData>
        </a:graphic>
      </p:graphicFrame>
      <p:sp>
        <p:nvSpPr>
          <p:cNvPr id="5" name="テキスト ボックス 4">
            <a:extLst>
              <a:ext uri="{FF2B5EF4-FFF2-40B4-BE49-F238E27FC236}">
                <a16:creationId xmlns:a16="http://schemas.microsoft.com/office/drawing/2014/main" id="{1D4DB202-CCDC-D297-99AF-4F8CDC1C269E}"/>
              </a:ext>
            </a:extLst>
          </p:cNvPr>
          <p:cNvSpPr txBox="1"/>
          <p:nvPr/>
        </p:nvSpPr>
        <p:spPr>
          <a:xfrm>
            <a:off x="2898647" y="255810"/>
            <a:ext cx="8324139" cy="461665"/>
          </a:xfrm>
          <a:prstGeom prst="rect">
            <a:avLst/>
          </a:prstGeom>
          <a:noFill/>
        </p:spPr>
        <p:txBody>
          <a:bodyPr wrap="square" rtlCol="0">
            <a:spAutoFit/>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「ビジネスと人権」の学習で頻出の専門用語</a:t>
            </a:r>
          </a:p>
        </p:txBody>
      </p:sp>
    </p:spTree>
    <p:extLst>
      <p:ext uri="{BB962C8B-B14F-4D97-AF65-F5344CB8AC3E}">
        <p14:creationId xmlns:p14="http://schemas.microsoft.com/office/powerpoint/2010/main" val="201515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8F0EEE-BB7F-6569-8EBC-19F04EFB27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900" y="975201"/>
            <a:ext cx="7410693" cy="387826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352A90D-265A-9905-CA39-3398652A5E5A}"/>
              </a:ext>
            </a:extLst>
          </p:cNvPr>
          <p:cNvSpPr txBox="1"/>
          <p:nvPr/>
        </p:nvSpPr>
        <p:spPr>
          <a:xfrm>
            <a:off x="788893" y="5006799"/>
            <a:ext cx="11080377" cy="1596554"/>
          </a:xfrm>
          <a:prstGeom prst="rect">
            <a:avLst/>
          </a:prstGeom>
          <a:noFill/>
        </p:spPr>
        <p:txBody>
          <a:bodyPr wrap="square">
            <a:spAutoFit/>
          </a:bodyPr>
          <a:lstStyle/>
          <a:p>
            <a:r>
              <a:rPr lang="ja-JP" altLang="en-US" sz="3200" i="0" dirty="0">
                <a:solidFill>
                  <a:srgbClr val="333333"/>
                </a:solidFill>
                <a:effectLst/>
                <a:latin typeface="ＭＳ ゴシック" panose="020B0609070205080204" pitchFamily="49" charset="-128"/>
                <a:ea typeface="ＭＳ ゴシック" panose="020B0609070205080204" pitchFamily="49" charset="-128"/>
              </a:rPr>
              <a:t>「包摂的かつ持続可能な経済成長及びすべての人々の完全かつ生産的な雇用と働きがいのある人間らしい雇用</a:t>
            </a:r>
            <a:endParaRPr lang="en-US" altLang="ja-JP" sz="3200" i="0" dirty="0">
              <a:solidFill>
                <a:srgbClr val="333333"/>
              </a:solidFill>
              <a:effectLst/>
              <a:latin typeface="ＭＳ ゴシック" panose="020B0609070205080204" pitchFamily="49" charset="-128"/>
              <a:ea typeface="ＭＳ ゴシック" panose="020B0609070205080204" pitchFamily="49" charset="-128"/>
            </a:endParaRPr>
          </a:p>
          <a:p>
            <a:r>
              <a:rPr lang="ja-JP" altLang="en-US" sz="3200" i="0" dirty="0">
                <a:solidFill>
                  <a:srgbClr val="333333"/>
                </a:solidFill>
                <a:effectLst/>
                <a:latin typeface="ＭＳ ゴシック" panose="020B0609070205080204" pitchFamily="49" charset="-128"/>
                <a:ea typeface="ＭＳ ゴシック" panose="020B0609070205080204" pitchFamily="49" charset="-128"/>
              </a:rPr>
              <a:t> </a:t>
            </a:r>
            <a:r>
              <a:rPr lang="en-US" altLang="ja-JP" sz="3200" i="0" dirty="0">
                <a:solidFill>
                  <a:srgbClr val="333333"/>
                </a:solidFill>
                <a:effectLst/>
                <a:latin typeface="ＭＳ ゴシック" panose="020B0609070205080204" pitchFamily="49" charset="-128"/>
                <a:ea typeface="ＭＳ ゴシック" panose="020B0609070205080204" pitchFamily="49" charset="-128"/>
              </a:rPr>
              <a:t>(</a:t>
            </a:r>
            <a:r>
              <a:rPr lang="ja-JP" altLang="en-US" sz="3200" i="0" dirty="0">
                <a:solidFill>
                  <a:srgbClr val="333333"/>
                </a:solidFill>
                <a:effectLst/>
                <a:latin typeface="ＭＳ ゴシック" panose="020B0609070205080204" pitchFamily="49" charset="-128"/>
                <a:ea typeface="ＭＳ ゴシック" panose="020B0609070205080204" pitchFamily="49" charset="-128"/>
              </a:rPr>
              <a:t>ディーセント・ワーク</a:t>
            </a:r>
            <a:r>
              <a:rPr lang="en-US" altLang="ja-JP" sz="3200" i="0" dirty="0">
                <a:solidFill>
                  <a:srgbClr val="333333"/>
                </a:solidFill>
                <a:effectLst/>
                <a:latin typeface="ＭＳ ゴシック" panose="020B0609070205080204" pitchFamily="49" charset="-128"/>
                <a:ea typeface="ＭＳ ゴシック" panose="020B0609070205080204" pitchFamily="49" charset="-128"/>
              </a:rPr>
              <a:t>)</a:t>
            </a:r>
            <a:r>
              <a:rPr lang="ja-JP" altLang="en-US" sz="3200" i="0" dirty="0">
                <a:solidFill>
                  <a:srgbClr val="333333"/>
                </a:solidFill>
                <a:effectLst/>
                <a:latin typeface="ＭＳ ゴシック" panose="020B0609070205080204" pitchFamily="49" charset="-128"/>
                <a:ea typeface="ＭＳ ゴシック" panose="020B0609070205080204" pitchFamily="49" charset="-128"/>
              </a:rPr>
              <a:t>を促進する」</a:t>
            </a:r>
            <a:endParaRPr lang="ja-JP" altLang="en-US" sz="3200" dirty="0">
              <a:latin typeface="ＭＳ ゴシック" panose="020B0609070205080204" pitchFamily="49" charset="-128"/>
              <a:ea typeface="ＭＳ ゴシック" panose="020B0609070205080204" pitchFamily="49" charset="-128"/>
            </a:endParaRPr>
          </a:p>
        </p:txBody>
      </p:sp>
      <p:sp>
        <p:nvSpPr>
          <p:cNvPr id="8" name="Rectangle 3">
            <a:extLst>
              <a:ext uri="{FF2B5EF4-FFF2-40B4-BE49-F238E27FC236}">
                <a16:creationId xmlns:a16="http://schemas.microsoft.com/office/drawing/2014/main" id="{7EF75903-DB34-5246-734D-38479CE064C9}"/>
              </a:ext>
            </a:extLst>
          </p:cNvPr>
          <p:cNvSpPr>
            <a:spLocks noChangeArrowheads="1"/>
          </p:cNvSpPr>
          <p:nvPr/>
        </p:nvSpPr>
        <p:spPr bwMode="auto">
          <a:xfrm>
            <a:off x="452179" y="313758"/>
            <a:ext cx="3262432" cy="584775"/>
          </a:xfrm>
          <a:prstGeom prst="rect">
            <a:avLst/>
          </a:prstGeom>
          <a:solidFill>
            <a:srgbClr val="F3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solidFill>
                  <a:srgbClr val="960B31"/>
                </a:solidFill>
                <a:effectLst/>
                <a:latin typeface="Arial" panose="020B0604020202020204" pitchFamily="34" charset="0"/>
                <a:ea typeface="Noto Sans JP"/>
              </a:rPr>
              <a:t>SDGsの目標：</a:t>
            </a:r>
            <a:r>
              <a:rPr kumimoji="0" lang="ja-JP" altLang="ja-JP" sz="3200" b="1" i="0" u="none" strike="noStrike" cap="none" normalizeH="0" baseline="0" dirty="0">
                <a:ln>
                  <a:noFill/>
                </a:ln>
                <a:solidFill>
                  <a:srgbClr val="960B31"/>
                </a:solidFill>
                <a:effectLst/>
                <a:latin typeface="Arial" panose="020B0604020202020204" pitchFamily="34" charset="0"/>
                <a:ea typeface="Open Sans" panose="020B0606030504020204" pitchFamily="34" charset="0"/>
              </a:rPr>
              <a:t>8</a:t>
            </a:r>
            <a:r>
              <a:rPr kumimoji="0" lang="ja-JP" altLang="ja-JP" sz="3200" b="0" i="0" u="none" strike="noStrike" cap="none" normalizeH="0" baseline="0" dirty="0">
                <a:ln>
                  <a:noFill/>
                </a:ln>
                <a:solidFill>
                  <a:schemeClr val="tx1"/>
                </a:solidFill>
                <a:effectLst/>
                <a:latin typeface="Arial" panose="020B0604020202020204" pitchFamily="34" charset="0"/>
              </a:rPr>
              <a:t> </a:t>
            </a:r>
          </a:p>
        </p:txBody>
      </p:sp>
      <p:pic>
        <p:nvPicPr>
          <p:cNvPr id="1029" name="Picture 5" descr="SDGsのアイコン | 国連広報センター">
            <a:extLst>
              <a:ext uri="{FF2B5EF4-FFF2-40B4-BE49-F238E27FC236}">
                <a16:creationId xmlns:a16="http://schemas.microsoft.com/office/drawing/2014/main" id="{BCC20CB7-082C-12CF-6926-3B4BE1D9E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35" y="654422"/>
            <a:ext cx="2142565" cy="214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8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 塗りつぶしなし 27">
            <a:extLst>
              <a:ext uri="{FF2B5EF4-FFF2-40B4-BE49-F238E27FC236}">
                <a16:creationId xmlns:a16="http://schemas.microsoft.com/office/drawing/2014/main" id="{FF0DC85B-72DA-B980-6828-88164AF26F9F}"/>
              </a:ext>
            </a:extLst>
          </p:cNvPr>
          <p:cNvSpPr/>
          <p:nvPr/>
        </p:nvSpPr>
        <p:spPr>
          <a:xfrm>
            <a:off x="2823881" y="1039906"/>
            <a:ext cx="5576049" cy="5013629"/>
          </a:xfrm>
          <a:prstGeom prst="donut">
            <a:avLst>
              <a:gd name="adj" fmla="val 4568"/>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楕円 7">
            <a:extLst>
              <a:ext uri="{FF2B5EF4-FFF2-40B4-BE49-F238E27FC236}">
                <a16:creationId xmlns:a16="http://schemas.microsoft.com/office/drawing/2014/main" id="{97E91991-38CE-5E5F-137C-291745DE8969}"/>
              </a:ext>
            </a:extLst>
          </p:cNvPr>
          <p:cNvSpPr/>
          <p:nvPr/>
        </p:nvSpPr>
        <p:spPr>
          <a:xfrm>
            <a:off x="3432481" y="2143030"/>
            <a:ext cx="4464424" cy="255494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2C6DDA4-14D6-D0F6-2D05-F87448329409}"/>
              </a:ext>
            </a:extLst>
          </p:cNvPr>
          <p:cNvSpPr/>
          <p:nvPr/>
        </p:nvSpPr>
        <p:spPr>
          <a:xfrm>
            <a:off x="4710518" y="277222"/>
            <a:ext cx="1775012"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6B6D0BAA-4B43-1EEE-9494-3D7AAF717F68}"/>
              </a:ext>
            </a:extLst>
          </p:cNvPr>
          <p:cNvSpPr/>
          <p:nvPr/>
        </p:nvSpPr>
        <p:spPr>
          <a:xfrm>
            <a:off x="1519966" y="4132055"/>
            <a:ext cx="1778754" cy="16975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584311B-A3C5-E920-7E16-BBFBA925556C}"/>
              </a:ext>
            </a:extLst>
          </p:cNvPr>
          <p:cNvSpPr/>
          <p:nvPr/>
        </p:nvSpPr>
        <p:spPr>
          <a:xfrm>
            <a:off x="7919579" y="1398746"/>
            <a:ext cx="1757082"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87A6C5B6-745D-368B-FD61-23EE58410773}"/>
              </a:ext>
            </a:extLst>
          </p:cNvPr>
          <p:cNvSpPr/>
          <p:nvPr/>
        </p:nvSpPr>
        <p:spPr>
          <a:xfrm>
            <a:off x="7982331" y="4123242"/>
            <a:ext cx="1694329"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2BBA2B94-E01B-90CB-59AD-F960760828F6}"/>
              </a:ext>
            </a:extLst>
          </p:cNvPr>
          <p:cNvSpPr/>
          <p:nvPr/>
        </p:nvSpPr>
        <p:spPr>
          <a:xfrm>
            <a:off x="1582880" y="1361459"/>
            <a:ext cx="1757082"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867D94E-CB76-3469-9A4E-4A4C2F999DEF}"/>
              </a:ext>
            </a:extLst>
          </p:cNvPr>
          <p:cNvSpPr/>
          <p:nvPr/>
        </p:nvSpPr>
        <p:spPr>
          <a:xfrm>
            <a:off x="4794715" y="5009987"/>
            <a:ext cx="1757082" cy="1582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9F8C512-CD07-404E-0B35-3BF6D8B62525}"/>
              </a:ext>
            </a:extLst>
          </p:cNvPr>
          <p:cNvSpPr txBox="1"/>
          <p:nvPr/>
        </p:nvSpPr>
        <p:spPr>
          <a:xfrm>
            <a:off x="3848469" y="2761890"/>
            <a:ext cx="3812002" cy="1569660"/>
          </a:xfrm>
          <a:prstGeom prst="rect">
            <a:avLst/>
          </a:prstGeom>
          <a:noFill/>
        </p:spPr>
        <p:txBody>
          <a:bodyPr wrap="square" rtlCol="0">
            <a:spAutoFit/>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ビジネスと人権　関わる　　　　　ステークホルダー</a:t>
            </a:r>
          </a:p>
        </p:txBody>
      </p:sp>
      <p:sp>
        <p:nvSpPr>
          <p:cNvPr id="22" name="テキスト ボックス 21">
            <a:extLst>
              <a:ext uri="{FF2B5EF4-FFF2-40B4-BE49-F238E27FC236}">
                <a16:creationId xmlns:a16="http://schemas.microsoft.com/office/drawing/2014/main" id="{F29DFD37-F4CC-12ED-0424-0D5F8B2809D8}"/>
              </a:ext>
            </a:extLst>
          </p:cNvPr>
          <p:cNvSpPr txBox="1"/>
          <p:nvPr/>
        </p:nvSpPr>
        <p:spPr>
          <a:xfrm>
            <a:off x="4874059" y="740535"/>
            <a:ext cx="175708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消費者</a:t>
            </a:r>
          </a:p>
        </p:txBody>
      </p:sp>
      <p:sp>
        <p:nvSpPr>
          <p:cNvPr id="23" name="テキスト ボックス 22">
            <a:extLst>
              <a:ext uri="{FF2B5EF4-FFF2-40B4-BE49-F238E27FC236}">
                <a16:creationId xmlns:a16="http://schemas.microsoft.com/office/drawing/2014/main" id="{9318B5AE-FECE-8647-FF19-23C7D83D15B1}"/>
              </a:ext>
            </a:extLst>
          </p:cNvPr>
          <p:cNvSpPr txBox="1"/>
          <p:nvPr/>
        </p:nvSpPr>
        <p:spPr>
          <a:xfrm>
            <a:off x="8284066" y="4621965"/>
            <a:ext cx="175708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顧客</a:t>
            </a:r>
          </a:p>
        </p:txBody>
      </p:sp>
      <p:sp>
        <p:nvSpPr>
          <p:cNvPr id="24" name="テキスト ボックス 23">
            <a:extLst>
              <a:ext uri="{FF2B5EF4-FFF2-40B4-BE49-F238E27FC236}">
                <a16:creationId xmlns:a16="http://schemas.microsoft.com/office/drawing/2014/main" id="{F7D895A8-2645-AE78-48FE-2160C215F157}"/>
              </a:ext>
            </a:extLst>
          </p:cNvPr>
          <p:cNvSpPr txBox="1"/>
          <p:nvPr/>
        </p:nvSpPr>
        <p:spPr>
          <a:xfrm>
            <a:off x="8064756" y="1754584"/>
            <a:ext cx="2432914" cy="954107"/>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労働者・</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労働組合</a:t>
            </a:r>
          </a:p>
        </p:txBody>
      </p:sp>
      <p:sp>
        <p:nvSpPr>
          <p:cNvPr id="25" name="テキスト ボックス 24">
            <a:extLst>
              <a:ext uri="{FF2B5EF4-FFF2-40B4-BE49-F238E27FC236}">
                <a16:creationId xmlns:a16="http://schemas.microsoft.com/office/drawing/2014/main" id="{57CECEC5-4D93-D322-6F27-DF2536A2104D}"/>
              </a:ext>
            </a:extLst>
          </p:cNvPr>
          <p:cNvSpPr txBox="1"/>
          <p:nvPr/>
        </p:nvSpPr>
        <p:spPr>
          <a:xfrm>
            <a:off x="1901983" y="4432334"/>
            <a:ext cx="1757082"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地域　社会</a:t>
            </a:r>
          </a:p>
        </p:txBody>
      </p:sp>
      <p:sp>
        <p:nvSpPr>
          <p:cNvPr id="26" name="テキスト ボックス 25">
            <a:extLst>
              <a:ext uri="{FF2B5EF4-FFF2-40B4-BE49-F238E27FC236}">
                <a16:creationId xmlns:a16="http://schemas.microsoft.com/office/drawing/2014/main" id="{75A4C5CB-A48D-7062-899F-8F3F7062FF51}"/>
              </a:ext>
            </a:extLst>
          </p:cNvPr>
          <p:cNvSpPr txBox="1"/>
          <p:nvPr/>
        </p:nvSpPr>
        <p:spPr>
          <a:xfrm>
            <a:off x="1945340" y="1831015"/>
            <a:ext cx="175708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株主</a:t>
            </a:r>
          </a:p>
        </p:txBody>
      </p:sp>
      <p:sp>
        <p:nvSpPr>
          <p:cNvPr id="27" name="テキスト ボックス 26">
            <a:extLst>
              <a:ext uri="{FF2B5EF4-FFF2-40B4-BE49-F238E27FC236}">
                <a16:creationId xmlns:a16="http://schemas.microsoft.com/office/drawing/2014/main" id="{A4AAB5D6-8290-ADC3-69F1-1ED5A5BB34CB}"/>
              </a:ext>
            </a:extLst>
          </p:cNvPr>
          <p:cNvSpPr txBox="1"/>
          <p:nvPr/>
        </p:nvSpPr>
        <p:spPr>
          <a:xfrm>
            <a:off x="4976959" y="5496128"/>
            <a:ext cx="175708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取引先</a:t>
            </a:r>
          </a:p>
        </p:txBody>
      </p:sp>
    </p:spTree>
    <p:extLst>
      <p:ext uri="{BB962C8B-B14F-4D97-AF65-F5344CB8AC3E}">
        <p14:creationId xmlns:p14="http://schemas.microsoft.com/office/powerpoint/2010/main" val="170771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 塗りつぶしなし 27">
            <a:extLst>
              <a:ext uri="{FF2B5EF4-FFF2-40B4-BE49-F238E27FC236}">
                <a16:creationId xmlns:a16="http://schemas.microsoft.com/office/drawing/2014/main" id="{FF0DC85B-72DA-B980-6828-88164AF26F9F}"/>
              </a:ext>
            </a:extLst>
          </p:cNvPr>
          <p:cNvSpPr/>
          <p:nvPr/>
        </p:nvSpPr>
        <p:spPr>
          <a:xfrm>
            <a:off x="2823881" y="1039906"/>
            <a:ext cx="5576049" cy="5013629"/>
          </a:xfrm>
          <a:prstGeom prst="donut">
            <a:avLst>
              <a:gd name="adj" fmla="val 4568"/>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楕円 7">
            <a:extLst>
              <a:ext uri="{FF2B5EF4-FFF2-40B4-BE49-F238E27FC236}">
                <a16:creationId xmlns:a16="http://schemas.microsoft.com/office/drawing/2014/main" id="{97E91991-38CE-5E5F-137C-291745DE8969}"/>
              </a:ext>
            </a:extLst>
          </p:cNvPr>
          <p:cNvSpPr/>
          <p:nvPr/>
        </p:nvSpPr>
        <p:spPr>
          <a:xfrm>
            <a:off x="3432481" y="2143030"/>
            <a:ext cx="4464424" cy="255494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2C6DDA4-14D6-D0F6-2D05-F87448329409}"/>
              </a:ext>
            </a:extLst>
          </p:cNvPr>
          <p:cNvSpPr/>
          <p:nvPr/>
        </p:nvSpPr>
        <p:spPr>
          <a:xfrm>
            <a:off x="4710518" y="277222"/>
            <a:ext cx="1775012"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6B6D0BAA-4B43-1EEE-9494-3D7AAF717F68}"/>
              </a:ext>
            </a:extLst>
          </p:cNvPr>
          <p:cNvSpPr/>
          <p:nvPr/>
        </p:nvSpPr>
        <p:spPr>
          <a:xfrm>
            <a:off x="1548828" y="4178221"/>
            <a:ext cx="1778754" cy="16975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584311B-A3C5-E920-7E16-BBFBA925556C}"/>
              </a:ext>
            </a:extLst>
          </p:cNvPr>
          <p:cNvSpPr/>
          <p:nvPr/>
        </p:nvSpPr>
        <p:spPr>
          <a:xfrm>
            <a:off x="7919579" y="1398746"/>
            <a:ext cx="1757082"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87A6C5B6-745D-368B-FD61-23EE58410773}"/>
              </a:ext>
            </a:extLst>
          </p:cNvPr>
          <p:cNvSpPr/>
          <p:nvPr/>
        </p:nvSpPr>
        <p:spPr>
          <a:xfrm>
            <a:off x="7980523" y="4099438"/>
            <a:ext cx="1694329"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2BBA2B94-E01B-90CB-59AD-F960760828F6}"/>
              </a:ext>
            </a:extLst>
          </p:cNvPr>
          <p:cNvSpPr/>
          <p:nvPr/>
        </p:nvSpPr>
        <p:spPr>
          <a:xfrm>
            <a:off x="1582880" y="1361459"/>
            <a:ext cx="1757082" cy="1582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867D94E-CB76-3469-9A4E-4A4C2F999DEF}"/>
              </a:ext>
            </a:extLst>
          </p:cNvPr>
          <p:cNvSpPr/>
          <p:nvPr/>
        </p:nvSpPr>
        <p:spPr>
          <a:xfrm>
            <a:off x="4875929" y="5009985"/>
            <a:ext cx="1757082" cy="1582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9F8C512-CD07-404E-0B35-3BF6D8B62525}"/>
              </a:ext>
            </a:extLst>
          </p:cNvPr>
          <p:cNvSpPr txBox="1"/>
          <p:nvPr/>
        </p:nvSpPr>
        <p:spPr>
          <a:xfrm>
            <a:off x="3848469" y="2761890"/>
            <a:ext cx="3812002" cy="1569660"/>
          </a:xfrm>
          <a:prstGeom prst="rect">
            <a:avLst/>
          </a:prstGeom>
          <a:noFill/>
        </p:spPr>
        <p:txBody>
          <a:bodyPr wrap="square" rtlCol="0">
            <a:spAutoFit/>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ジャニーズ事務所に関係する　　　　　ステークホルダー</a:t>
            </a:r>
          </a:p>
        </p:txBody>
      </p:sp>
      <p:sp>
        <p:nvSpPr>
          <p:cNvPr id="22" name="テキスト ボックス 21">
            <a:extLst>
              <a:ext uri="{FF2B5EF4-FFF2-40B4-BE49-F238E27FC236}">
                <a16:creationId xmlns:a16="http://schemas.microsoft.com/office/drawing/2014/main" id="{F29DFD37-F4CC-12ED-0424-0D5F8B2809D8}"/>
              </a:ext>
            </a:extLst>
          </p:cNvPr>
          <p:cNvSpPr txBox="1"/>
          <p:nvPr/>
        </p:nvSpPr>
        <p:spPr>
          <a:xfrm>
            <a:off x="4774011" y="655347"/>
            <a:ext cx="2076329" cy="830997"/>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ジャニーズ</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事務所</a:t>
            </a:r>
          </a:p>
        </p:txBody>
      </p:sp>
      <p:sp>
        <p:nvSpPr>
          <p:cNvPr id="23" name="テキスト ボックス 22">
            <a:extLst>
              <a:ext uri="{FF2B5EF4-FFF2-40B4-BE49-F238E27FC236}">
                <a16:creationId xmlns:a16="http://schemas.microsoft.com/office/drawing/2014/main" id="{9318B5AE-FECE-8647-FF19-23C7D83D15B1}"/>
              </a:ext>
            </a:extLst>
          </p:cNvPr>
          <p:cNvSpPr txBox="1"/>
          <p:nvPr/>
        </p:nvSpPr>
        <p:spPr>
          <a:xfrm>
            <a:off x="8158850" y="4598161"/>
            <a:ext cx="175708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ファン</a:t>
            </a:r>
          </a:p>
        </p:txBody>
      </p:sp>
      <p:sp>
        <p:nvSpPr>
          <p:cNvPr id="24" name="テキスト ボックス 23">
            <a:extLst>
              <a:ext uri="{FF2B5EF4-FFF2-40B4-BE49-F238E27FC236}">
                <a16:creationId xmlns:a16="http://schemas.microsoft.com/office/drawing/2014/main" id="{F7D895A8-2645-AE78-48FE-2160C215F157}"/>
              </a:ext>
            </a:extLst>
          </p:cNvPr>
          <p:cNvSpPr txBox="1"/>
          <p:nvPr/>
        </p:nvSpPr>
        <p:spPr>
          <a:xfrm>
            <a:off x="8062014" y="1928247"/>
            <a:ext cx="2432914"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アイドル</a:t>
            </a:r>
          </a:p>
        </p:txBody>
      </p:sp>
      <p:sp>
        <p:nvSpPr>
          <p:cNvPr id="25" name="テキスト ボックス 24">
            <a:extLst>
              <a:ext uri="{FF2B5EF4-FFF2-40B4-BE49-F238E27FC236}">
                <a16:creationId xmlns:a16="http://schemas.microsoft.com/office/drawing/2014/main" id="{57CECEC5-4D93-D322-6F27-DF2536A2104D}"/>
              </a:ext>
            </a:extLst>
          </p:cNvPr>
          <p:cNvSpPr txBox="1"/>
          <p:nvPr/>
        </p:nvSpPr>
        <p:spPr>
          <a:xfrm>
            <a:off x="1945340" y="4762535"/>
            <a:ext cx="175708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世間</a:t>
            </a:r>
          </a:p>
        </p:txBody>
      </p:sp>
      <p:sp>
        <p:nvSpPr>
          <p:cNvPr id="26" name="テキスト ボックス 25">
            <a:extLst>
              <a:ext uri="{FF2B5EF4-FFF2-40B4-BE49-F238E27FC236}">
                <a16:creationId xmlns:a16="http://schemas.microsoft.com/office/drawing/2014/main" id="{75A4C5CB-A48D-7062-899F-8F3F7062FF51}"/>
              </a:ext>
            </a:extLst>
          </p:cNvPr>
          <p:cNvSpPr txBox="1"/>
          <p:nvPr/>
        </p:nvSpPr>
        <p:spPr>
          <a:xfrm>
            <a:off x="1450184" y="1918883"/>
            <a:ext cx="2689542"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マスメディア</a:t>
            </a:r>
          </a:p>
        </p:txBody>
      </p:sp>
      <p:sp>
        <p:nvSpPr>
          <p:cNvPr id="27" name="テキスト ボックス 26">
            <a:extLst>
              <a:ext uri="{FF2B5EF4-FFF2-40B4-BE49-F238E27FC236}">
                <a16:creationId xmlns:a16="http://schemas.microsoft.com/office/drawing/2014/main" id="{A4AAB5D6-8290-ADC3-69F1-1ED5A5BB34CB}"/>
              </a:ext>
            </a:extLst>
          </p:cNvPr>
          <p:cNvSpPr txBox="1"/>
          <p:nvPr/>
        </p:nvSpPr>
        <p:spPr>
          <a:xfrm>
            <a:off x="4947211" y="5544249"/>
            <a:ext cx="2115607"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スポンサー</a:t>
            </a:r>
          </a:p>
        </p:txBody>
      </p:sp>
    </p:spTree>
    <p:extLst>
      <p:ext uri="{BB962C8B-B14F-4D97-AF65-F5344CB8AC3E}">
        <p14:creationId xmlns:p14="http://schemas.microsoft.com/office/powerpoint/2010/main" val="372735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D51EE1-6BB5-55F9-BA21-2E8DBFA602A3}"/>
              </a:ext>
            </a:extLst>
          </p:cNvPr>
          <p:cNvSpPr>
            <a:spLocks noGrp="1"/>
          </p:cNvSpPr>
          <p:nvPr>
            <p:ph idx="1"/>
          </p:nvPr>
        </p:nvSpPr>
        <p:spPr>
          <a:xfrm>
            <a:off x="539496" y="511348"/>
            <a:ext cx="11164823" cy="5788868"/>
          </a:xfrm>
        </p:spPr>
        <p:txBody>
          <a:bodyPr>
            <a:normAutofit/>
          </a:bodyPr>
          <a:lstStyle/>
          <a:p>
            <a:pPr marL="45720" indent="0">
              <a:buNone/>
            </a:pPr>
            <a:r>
              <a:rPr kumimoji="1" lang="en-US" altLang="ja-JP"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b="1" dirty="0">
                <a:solidFill>
                  <a:srgbClr val="002060"/>
                </a:solidFill>
                <a:latin typeface="HG丸ｺﾞｼｯｸM-PRO" panose="020F0600000000000000" pitchFamily="50" charset="-128"/>
                <a:ea typeface="HG丸ｺﾞｼｯｸM-PRO" panose="020F0600000000000000" pitchFamily="50" charset="-128"/>
              </a:rPr>
              <a:t>日本テレビの公式サイトより</a:t>
            </a:r>
            <a:r>
              <a:rPr kumimoji="1" lang="en-US" altLang="ja-JP" b="1" dirty="0">
                <a:solidFill>
                  <a:srgbClr val="002060"/>
                </a:solidFill>
                <a:latin typeface="HG丸ｺﾞｼｯｸM-PRO" panose="020F0600000000000000" pitchFamily="50" charset="-128"/>
                <a:ea typeface="HG丸ｺﾞｼｯｸM-PRO" panose="020F0600000000000000" pitchFamily="50" charset="-128"/>
              </a:rPr>
              <a:t>】</a:t>
            </a:r>
          </a:p>
          <a:p>
            <a:pPr marL="45720" indent="0" algn="ctr">
              <a:lnSpc>
                <a:spcPct val="200000"/>
              </a:lnSpc>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ジャニーズ事務所の「外部専門家による再発防止特別チーム」の調査報告書について</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本日、故ジャニー喜多川氏による所属タレントらへの性加害の事実が認められたとする調査結果が公表されました。 日本テレビは、ジャニー喜多川氏による性加害の事実について「マスメディアが正面から取り上げてこなかった」などの指摘を重く受け止め、性加害などの人権侵害は、あってはならないという姿勢で報道してまいります。 また、日本テレビは取引先であるジャニーズ事務所に対し、被害者の救済と再発防止に取り組むよう求めるとともに、人権を尊重した企業活動に努めてまいります。 以上</a:t>
            </a:r>
            <a:endParaRPr kumimoji="1" lang="en-US" altLang="ja-JP"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04225019"/>
      </p:ext>
    </p:extLst>
  </p:cSld>
  <p:clrMapOvr>
    <a:masterClrMapping/>
  </p:clrMapOvr>
</p:sld>
</file>

<file path=ppt/theme/theme1.xml><?xml version="1.0" encoding="utf-8"?>
<a:theme xmlns:a="http://schemas.openxmlformats.org/drawingml/2006/main" name="基礎">
  <a:themeElements>
    <a:clrScheme name="基礎">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TM03457444[[fn=基礎]]</Template>
  <TotalTime>310</TotalTime>
  <Words>696</Words>
  <Application>Microsoft Office PowerPoint</Application>
  <PresentationFormat>ワイド画面</PresentationFormat>
  <Paragraphs>88</Paragraphs>
  <Slides>14</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0" baseType="lpstr">
      <vt:lpstr>HG丸ｺﾞｼｯｸM-PRO</vt:lpstr>
      <vt:lpstr>ＭＳ ゴシック</vt:lpstr>
      <vt:lpstr>Arial</vt:lpstr>
      <vt:lpstr>Corbel</vt:lpstr>
      <vt:lpstr>基礎</vt:lpstr>
      <vt:lpstr>Acrobat Document</vt:lpstr>
      <vt:lpstr>「ビジネスと人権」まずは用語の解説など　　  　　　　　　　</vt:lpstr>
      <vt:lpstr>「ビジネスと人権」とはなんだろう</vt:lpstr>
      <vt:lpstr>PowerPoint プレゼンテーション</vt:lpstr>
      <vt:lpstr>では、ビジネスの場面での人権とは？</vt:lpstr>
      <vt:lpstr>頻出用語の確認</vt:lpstr>
      <vt:lpstr>PowerPoint プレゼンテーション</vt:lpstr>
      <vt:lpstr>PowerPoint プレゼンテーション</vt:lpstr>
      <vt:lpstr>PowerPoint プレゼンテーション</vt:lpstr>
      <vt:lpstr>PowerPoint プレゼンテーション</vt:lpstr>
      <vt:lpstr>ステークホルダーの責任</vt:lpstr>
      <vt:lpstr>PowerPoint プレゼンテーション</vt:lpstr>
      <vt:lpstr>ステークホルダーの責任</vt:lpstr>
      <vt:lpstr>ステークホルダーの責任</vt:lpstr>
      <vt:lpstr>　本日の研修はここからが本題です さっそく「ビジネスと人権」について 　　　　　学んでいきましょう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愛媛会版 　　「ビジネスと人権」超初級編</dc:title>
  <dc:creator>社会保険労務士法人 VANILLA SKY</dc:creator>
  <cp:lastModifiedBy>Megumi Nikimoto</cp:lastModifiedBy>
  <cp:revision>19</cp:revision>
  <cp:lastPrinted>2023-08-31T04:09:24Z</cp:lastPrinted>
  <dcterms:created xsi:type="dcterms:W3CDTF">2023-08-26T04:41:26Z</dcterms:created>
  <dcterms:modified xsi:type="dcterms:W3CDTF">2023-10-14T05:55:13Z</dcterms:modified>
</cp:coreProperties>
</file>